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34" r:id="rId1"/>
  </p:sldMasterIdLst>
  <p:notesMasterIdLst>
    <p:notesMasterId r:id="rId20"/>
  </p:notesMasterIdLst>
  <p:handoutMasterIdLst>
    <p:handoutMasterId r:id="rId21"/>
  </p:handoutMasterIdLst>
  <p:sldIdLst>
    <p:sldId id="256" r:id="rId2"/>
    <p:sldId id="257" r:id="rId3"/>
    <p:sldId id="258" r:id="rId4"/>
    <p:sldId id="259" r:id="rId5"/>
    <p:sldId id="261" r:id="rId6"/>
    <p:sldId id="277" r:id="rId7"/>
    <p:sldId id="281" r:id="rId8"/>
    <p:sldId id="262" r:id="rId9"/>
    <p:sldId id="263" r:id="rId10"/>
    <p:sldId id="264" r:id="rId11"/>
    <p:sldId id="265" r:id="rId12"/>
    <p:sldId id="266" r:id="rId13"/>
    <p:sldId id="267" r:id="rId14"/>
    <p:sldId id="282" r:id="rId15"/>
    <p:sldId id="283" r:id="rId16"/>
    <p:sldId id="273" r:id="rId17"/>
    <p:sldId id="274" r:id="rId18"/>
    <p:sldId id="276" r:id="rId19"/>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F99CC"/>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5" autoAdjust="0"/>
    <p:restoredTop sz="90981" autoAdjust="0"/>
  </p:normalViewPr>
  <p:slideViewPr>
    <p:cSldViewPr>
      <p:cViewPr varScale="1">
        <p:scale>
          <a:sx n="103" d="100"/>
          <a:sy n="103" d="100"/>
        </p:scale>
        <p:origin x="-177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54"/>
    </p:cViewPr>
  </p:sorterViewPr>
  <p:notesViewPr>
    <p:cSldViewPr>
      <p:cViewPr>
        <p:scale>
          <a:sx n="66" d="100"/>
          <a:sy n="66" d="100"/>
        </p:scale>
        <p:origin x="-930" y="990"/>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Times New Roman" charset="0"/>
              </a:defRPr>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Times New Roman" charset="0"/>
              </a:defRPr>
            </a:lvl1pPr>
          </a:lstStyle>
          <a:p>
            <a:pPr>
              <a:defRPr/>
            </a:pPr>
            <a:fld id="{2762AD15-2FB6-4E9C-82CF-CB0A91E4C122}" type="datetimeFigureOut">
              <a:rPr lang="en-US"/>
              <a:pPr>
                <a:defRPr/>
              </a:pPr>
              <a:t>4/13/2016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Times New Roman" charset="0"/>
              </a:defRPr>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Times New Roman" charset="0"/>
              </a:defRPr>
            </a:lvl1pPr>
          </a:lstStyle>
          <a:p>
            <a:pPr>
              <a:defRPr/>
            </a:pPr>
            <a:fld id="{A2196087-526F-4EBC-B999-062E2DE814D9}" type="slidenum">
              <a:rPr lang="en-US"/>
              <a:pPr>
                <a:defRPr/>
              </a:pPr>
              <a:t>‹#›</a:t>
            </a:fld>
            <a:endParaRPr lang="en-US" dirty="0"/>
          </a:p>
        </p:txBody>
      </p:sp>
    </p:spTree>
    <p:extLst>
      <p:ext uri="{BB962C8B-B14F-4D97-AF65-F5344CB8AC3E}">
        <p14:creationId xmlns:p14="http://schemas.microsoft.com/office/powerpoint/2010/main" xmlns="" val="3517781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b="1">
                <a:effectLst/>
                <a:latin typeface="Times New Roman" charset="0"/>
              </a:defRPr>
            </a:lvl1pPr>
          </a:lstStyle>
          <a:p>
            <a:pPr>
              <a:defRPr/>
            </a:pPr>
            <a:endParaRPr lang="en-US" dirty="0"/>
          </a:p>
        </p:txBody>
      </p:sp>
      <p:sp>
        <p:nvSpPr>
          <p:cNvPr id="12291" name="Rectangle 3"/>
          <p:cNvSpPr>
            <a:spLocks noGrp="1" noChangeArrowheads="1"/>
          </p:cNvSpPr>
          <p:nvPr>
            <p:ph type="dt" idx="1"/>
          </p:nvPr>
        </p:nvSpPr>
        <p:spPr bwMode="auto">
          <a:xfrm>
            <a:off x="3971925"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b="1">
                <a:effectLst/>
                <a:latin typeface="Times New Roman" charset="0"/>
              </a:defRPr>
            </a:lvl1pPr>
          </a:lstStyle>
          <a:p>
            <a:pPr>
              <a:defRPr/>
            </a:pPr>
            <a:endParaRPr lang="en-US" dirty="0"/>
          </a:p>
        </p:txBody>
      </p:sp>
      <p:sp>
        <p:nvSpPr>
          <p:cNvPr id="307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2293" name="Rectangle 5"/>
          <p:cNvSpPr>
            <a:spLocks noGrp="1" noChangeArrowheads="1"/>
          </p:cNvSpPr>
          <p:nvPr>
            <p:ph type="body" sz="quarter" idx="3"/>
          </p:nvPr>
        </p:nvSpPr>
        <p:spPr bwMode="auto">
          <a:xfrm>
            <a:off x="935038" y="4416425"/>
            <a:ext cx="5140325" cy="4183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294" name="Rectangle 6"/>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b="1">
                <a:effectLst/>
                <a:latin typeface="Times New Roman" charset="0"/>
              </a:defRPr>
            </a:lvl1pPr>
          </a:lstStyle>
          <a:p>
            <a:pPr>
              <a:defRPr/>
            </a:pPr>
            <a:endParaRPr lang="en-US" dirty="0"/>
          </a:p>
        </p:txBody>
      </p:sp>
      <p:sp>
        <p:nvSpPr>
          <p:cNvPr id="12295" name="Rectangle 7"/>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b="1">
                <a:effectLst/>
                <a:latin typeface="Times New Roman" charset="0"/>
              </a:defRPr>
            </a:lvl1pPr>
          </a:lstStyle>
          <a:p>
            <a:pPr>
              <a:defRPr/>
            </a:pPr>
            <a:fld id="{8BCA5630-465A-4396-BA84-416BE516AF01}" type="slidenum">
              <a:rPr lang="en-US"/>
              <a:pPr>
                <a:defRPr/>
              </a:pPr>
              <a:t>‹#›</a:t>
            </a:fld>
            <a:endParaRPr lang="en-US" dirty="0"/>
          </a:p>
        </p:txBody>
      </p:sp>
    </p:spTree>
    <p:extLst>
      <p:ext uri="{BB962C8B-B14F-4D97-AF65-F5344CB8AC3E}">
        <p14:creationId xmlns:p14="http://schemas.microsoft.com/office/powerpoint/2010/main" xmlns="" val="16199153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476D0B4-FF26-47D4-8E1C-F5F141B71E8C}" type="slidenum">
              <a:rPr lang="en-US" sz="1200" smtClean="0"/>
              <a:pPr/>
              <a:t>2</a:t>
            </a:fld>
            <a:endParaRPr lang="en-US" sz="1200" dirty="0" smtClean="0"/>
          </a:p>
        </p:txBody>
      </p:sp>
      <p:sp>
        <p:nvSpPr>
          <p:cNvPr id="31747" name="Rectangle 1026"/>
          <p:cNvSpPr>
            <a:spLocks noGrp="1" noRot="1" noChangeAspect="1" noChangeArrowheads="1" noTextEdit="1"/>
          </p:cNvSpPr>
          <p:nvPr>
            <p:ph type="sldImg"/>
          </p:nvPr>
        </p:nvSpPr>
        <p:spPr>
          <a:ln/>
        </p:spPr>
      </p:sp>
      <p:sp>
        <p:nvSpPr>
          <p:cNvPr id="31748" name="Rectangle 1027"/>
          <p:cNvSpPr>
            <a:spLocks noGrp="1" noChangeArrowheads="1"/>
          </p:cNvSpPr>
          <p:nvPr>
            <p:ph type="body" idx="1"/>
          </p:nvPr>
        </p:nvSpPr>
        <p:spPr>
          <a:noFill/>
        </p:spPr>
        <p:txBody>
          <a:bodyPr/>
          <a:lstStyle/>
          <a:p>
            <a:endParaRPr lang="en-US" dirty="0" smtClean="0">
              <a:latin typeface="Times New Roman" pitchFamily="18" charset="0"/>
            </a:endParaRPr>
          </a:p>
        </p:txBody>
      </p:sp>
    </p:spTree>
    <p:extLst>
      <p:ext uri="{BB962C8B-B14F-4D97-AF65-F5344CB8AC3E}">
        <p14:creationId xmlns:p14="http://schemas.microsoft.com/office/powerpoint/2010/main" xmlns="" val="802995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F36F466-7661-419B-A255-3ABE7BFAC1D5}" type="slidenum">
              <a:rPr lang="en-US" sz="1200" smtClean="0"/>
              <a:pPr/>
              <a:t>3</a:t>
            </a:fld>
            <a:endParaRPr lang="en-US" sz="1200" dirty="0"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r>
              <a:rPr lang="en-US" dirty="0" smtClean="0">
                <a:latin typeface="Times New Roman" pitchFamily="18" charset="0"/>
              </a:rPr>
              <a:t>Recognize the principles of successful Caseflow Management</a:t>
            </a:r>
          </a:p>
          <a:p>
            <a:endParaRPr lang="en-US" dirty="0" smtClean="0">
              <a:latin typeface="Times New Roman" pitchFamily="18" charset="0"/>
            </a:endParaRPr>
          </a:p>
          <a:p>
            <a:r>
              <a:rPr lang="en-US" dirty="0" smtClean="0">
                <a:latin typeface="Times New Roman" pitchFamily="18" charset="0"/>
              </a:rPr>
              <a:t>Determine the need for Caseflow Management in their Court</a:t>
            </a:r>
          </a:p>
          <a:p>
            <a:endParaRPr lang="en-US" dirty="0" smtClean="0">
              <a:latin typeface="Times New Roman" pitchFamily="18" charset="0"/>
            </a:endParaRPr>
          </a:p>
          <a:p>
            <a:r>
              <a:rPr lang="en-US" dirty="0" smtClean="0">
                <a:latin typeface="Times New Roman" pitchFamily="18" charset="0"/>
              </a:rPr>
              <a:t>Identify events that can be controlled in case processing</a:t>
            </a:r>
          </a:p>
          <a:p>
            <a:endParaRPr lang="en-US" dirty="0" smtClean="0">
              <a:latin typeface="Times New Roman" pitchFamily="18" charset="0"/>
            </a:endParaRPr>
          </a:p>
          <a:p>
            <a:r>
              <a:rPr lang="en-US" dirty="0" smtClean="0">
                <a:latin typeface="Times New Roman" pitchFamily="18" charset="0"/>
              </a:rPr>
              <a:t>Set up a procedure to monitor cases throughout the court process</a:t>
            </a:r>
          </a:p>
          <a:p>
            <a:endParaRPr lang="en-US" dirty="0" smtClean="0">
              <a:latin typeface="Times New Roman" pitchFamily="18" charset="0"/>
            </a:endParaRPr>
          </a:p>
          <a:p>
            <a:r>
              <a:rPr lang="en-US" dirty="0" smtClean="0">
                <a:latin typeface="Times New Roman" pitchFamily="18" charset="0"/>
              </a:rPr>
              <a:t>Set disposition time goals for cases.</a:t>
            </a:r>
          </a:p>
        </p:txBody>
      </p:sp>
    </p:spTree>
    <p:extLst>
      <p:ext uri="{BB962C8B-B14F-4D97-AF65-F5344CB8AC3E}">
        <p14:creationId xmlns:p14="http://schemas.microsoft.com/office/powerpoint/2010/main" xmlns="" val="3877059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F374DFB-A001-409E-A269-A6C01FD428A4}" type="slidenum">
              <a:rPr lang="en-US" sz="1200" smtClean="0"/>
              <a:pPr/>
              <a:t>4</a:t>
            </a:fld>
            <a:endParaRPr lang="en-US" sz="1200"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endParaRPr lang="en-US" b="1" dirty="0" smtClean="0">
              <a:latin typeface="Times New Roman" pitchFamily="18" charset="0"/>
            </a:endParaRPr>
          </a:p>
          <a:p>
            <a:r>
              <a:rPr lang="en-US" b="1" dirty="0" smtClean="0">
                <a:latin typeface="Times New Roman" pitchFamily="18" charset="0"/>
              </a:rPr>
              <a:t>Definition</a:t>
            </a:r>
            <a:r>
              <a:rPr lang="en-US" dirty="0" smtClean="0">
                <a:latin typeface="Times New Roman" pitchFamily="18" charset="0"/>
              </a:rPr>
              <a:t>: </a:t>
            </a:r>
          </a:p>
          <a:p>
            <a:r>
              <a:rPr lang="en-US" dirty="0" smtClean="0">
                <a:latin typeface="Times New Roman" pitchFamily="18" charset="0"/>
              </a:rPr>
              <a:t>Caseflow Management is the process by which courts move cases</a:t>
            </a:r>
          </a:p>
          <a:p>
            <a:r>
              <a:rPr lang="en-US" dirty="0" smtClean="0">
                <a:latin typeface="Times New Roman" pitchFamily="18" charset="0"/>
              </a:rPr>
              <a:t>from filing to disposition.  </a:t>
            </a:r>
          </a:p>
          <a:p>
            <a:r>
              <a:rPr lang="en-US" dirty="0" smtClean="0">
                <a:latin typeface="Times New Roman" pitchFamily="18" charset="0"/>
              </a:rPr>
              <a:t>This includes all the functions directly associated  with moving cases from the point of filing to the point of hearing, trial, or  other disposition and to closure of the case file. </a:t>
            </a:r>
          </a:p>
          <a:p>
            <a:r>
              <a:rPr lang="en-US" dirty="0" smtClean="0">
                <a:latin typeface="Times New Roman" pitchFamily="18" charset="0"/>
              </a:rPr>
              <a:t>Cases require some source of energy to move them from the community to the court and through the court.</a:t>
            </a:r>
          </a:p>
        </p:txBody>
      </p:sp>
    </p:spTree>
    <p:extLst>
      <p:ext uri="{BB962C8B-B14F-4D97-AF65-F5344CB8AC3E}">
        <p14:creationId xmlns:p14="http://schemas.microsoft.com/office/powerpoint/2010/main" xmlns="" val="1543765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47CDFB8-9EC4-4BE4-9EA7-F1F65F0A79F4}" type="slidenum">
              <a:rPr lang="en-US" sz="1200" smtClean="0"/>
              <a:pPr/>
              <a:t>5</a:t>
            </a:fld>
            <a:endParaRPr lang="en-US" sz="1200"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r>
              <a:rPr lang="en-US" dirty="0" smtClean="0">
                <a:latin typeface="Times New Roman" pitchFamily="18" charset="0"/>
              </a:rPr>
              <a:t>Using this simple formula will let the participant know if they are getting behind in the processing of cases.</a:t>
            </a:r>
          </a:p>
          <a:p>
            <a:endParaRPr lang="en-US" dirty="0" smtClean="0">
              <a:latin typeface="Times New Roman" pitchFamily="18" charset="0"/>
            </a:endParaRPr>
          </a:p>
          <a:p>
            <a:r>
              <a:rPr lang="en-US" dirty="0" smtClean="0">
                <a:latin typeface="Times New Roman" pitchFamily="18" charset="0"/>
              </a:rPr>
              <a:t>If caseload is not available, use filings and closures for the same time period.  If those are not available--Is the filing space used increasing or decreasing?</a:t>
            </a:r>
          </a:p>
          <a:p>
            <a:endParaRPr lang="en-US" dirty="0" smtClean="0">
              <a:latin typeface="Times New Roman" pitchFamily="18" charset="0"/>
            </a:endParaRPr>
          </a:p>
          <a:p>
            <a:r>
              <a:rPr lang="en-US" dirty="0" smtClean="0">
                <a:latin typeface="Times New Roman" pitchFamily="18" charset="0"/>
              </a:rPr>
              <a:t>What’s happening to closed cases? </a:t>
            </a:r>
          </a:p>
          <a:p>
            <a:r>
              <a:rPr lang="en-US" dirty="0" smtClean="0">
                <a:latin typeface="Times New Roman" pitchFamily="18" charset="0"/>
              </a:rPr>
              <a:t>Are they being destroyed according to the records management schedule?</a:t>
            </a:r>
          </a:p>
        </p:txBody>
      </p:sp>
    </p:spTree>
    <p:extLst>
      <p:ext uri="{BB962C8B-B14F-4D97-AF65-F5344CB8AC3E}">
        <p14:creationId xmlns:p14="http://schemas.microsoft.com/office/powerpoint/2010/main" xmlns="" val="2433594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CA5630-465A-4396-BA84-416BE516AF01}" type="slidenum">
              <a:rPr lang="en-US" smtClean="0"/>
              <a:pPr>
                <a:defRPr/>
              </a:pPr>
              <a:t>7</a:t>
            </a:fld>
            <a:endParaRPr lang="en-US" dirty="0"/>
          </a:p>
        </p:txBody>
      </p:sp>
    </p:spTree>
    <p:extLst>
      <p:ext uri="{BB962C8B-B14F-4D97-AF65-F5344CB8AC3E}">
        <p14:creationId xmlns:p14="http://schemas.microsoft.com/office/powerpoint/2010/main" xmlns="" val="1276207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5727A20-9487-4798-8D1D-A5D64A10284B}" type="slidenum">
              <a:rPr lang="en-US" sz="1200" smtClean="0"/>
              <a:pPr/>
              <a:t>8</a:t>
            </a:fld>
            <a:endParaRPr lang="en-US" sz="1200" dirty="0"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r>
              <a:rPr lang="en-US" dirty="0" smtClean="0">
                <a:latin typeface="Times New Roman" pitchFamily="18" charset="0"/>
              </a:rPr>
              <a:t>Is the current years caseload greater that the previous year’s caseload?</a:t>
            </a:r>
          </a:p>
          <a:p>
            <a:endParaRPr lang="en-US" dirty="0" smtClean="0">
              <a:latin typeface="Times New Roman" pitchFamily="18" charset="0"/>
            </a:endParaRPr>
          </a:p>
          <a:p>
            <a:r>
              <a:rPr lang="en-US" dirty="0" smtClean="0">
                <a:latin typeface="Times New Roman" pitchFamily="18" charset="0"/>
              </a:rPr>
              <a:t>Do new filings exceed cases closed in the same time period?</a:t>
            </a:r>
          </a:p>
          <a:p>
            <a:endParaRPr lang="en-US" dirty="0" smtClean="0">
              <a:latin typeface="Times New Roman" pitchFamily="18" charset="0"/>
            </a:endParaRPr>
          </a:p>
          <a:p>
            <a:r>
              <a:rPr lang="en-US" dirty="0" smtClean="0">
                <a:latin typeface="Times New Roman" pitchFamily="18" charset="0"/>
              </a:rPr>
              <a:t>Are filings increasing, while your ability to process more cases has not changed?</a:t>
            </a:r>
          </a:p>
          <a:p>
            <a:endParaRPr lang="en-US" dirty="0" smtClean="0">
              <a:latin typeface="Times New Roman" pitchFamily="18" charset="0"/>
            </a:endParaRPr>
          </a:p>
          <a:p>
            <a:r>
              <a:rPr lang="en-US" dirty="0" smtClean="0">
                <a:latin typeface="Times New Roman" pitchFamily="18" charset="0"/>
              </a:rPr>
              <a:t>If answer is “yes” to any of these questions, you need to examine your case case processes and determine what solutions need to be implemented to control the caseload.</a:t>
            </a:r>
          </a:p>
          <a:p>
            <a:endParaRPr lang="en-US" dirty="0" smtClean="0">
              <a:latin typeface="Times New Roman" pitchFamily="18" charset="0"/>
            </a:endParaRPr>
          </a:p>
          <a:p>
            <a:r>
              <a:rPr lang="en-US" dirty="0" smtClean="0">
                <a:latin typeface="Times New Roman" pitchFamily="18" charset="0"/>
              </a:rPr>
              <a:t>Have participants review the questionnaire “Caseflow Management Self-Assessment.”  </a:t>
            </a:r>
          </a:p>
          <a:p>
            <a:r>
              <a:rPr lang="en-US" dirty="0" smtClean="0">
                <a:latin typeface="Times New Roman" pitchFamily="18" charset="0"/>
              </a:rPr>
              <a:t>Determine which questions would apply to the. What are the responses to those questions and does that indicate there is a need for control of the court process.</a:t>
            </a:r>
          </a:p>
        </p:txBody>
      </p:sp>
    </p:spTree>
    <p:extLst>
      <p:ext uri="{BB962C8B-B14F-4D97-AF65-F5344CB8AC3E}">
        <p14:creationId xmlns:p14="http://schemas.microsoft.com/office/powerpoint/2010/main" xmlns="" val="3891033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11B4146-80A9-4E0F-ABBB-1A017E6C9F52}" type="slidenum">
              <a:rPr lang="en-US" sz="1200" smtClean="0"/>
              <a:pPr/>
              <a:t>9</a:t>
            </a:fld>
            <a:endParaRPr lang="en-US" sz="1200" dirty="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xfrm>
            <a:off x="935038" y="4416425"/>
            <a:ext cx="5140325" cy="4879975"/>
          </a:xfrm>
          <a:noFill/>
        </p:spPr>
        <p:txBody>
          <a:bodyPr/>
          <a:lstStyle/>
          <a:p>
            <a:pPr lvl="2"/>
            <a:r>
              <a:rPr lang="en-US" u="sng" dirty="0" smtClean="0">
                <a:latin typeface="Times New Roman" pitchFamily="18" charset="0"/>
              </a:rPr>
              <a:t>Impacts on The Movement of Cases</a:t>
            </a:r>
          </a:p>
          <a:p>
            <a:r>
              <a:rPr lang="en-US" dirty="0" smtClean="0">
                <a:latin typeface="Times New Roman" pitchFamily="18" charset="0"/>
              </a:rPr>
              <a:t>The quality of justice is enhanced when judicial administration is organized around the requirements of effective caseflow and trial management. Crucial issues that impact the effective movement of cases from filing to disposition include:</a:t>
            </a:r>
          </a:p>
          <a:p>
            <a:pPr>
              <a:buFont typeface="Marlett" pitchFamily="2" charset="2"/>
              <a:buChar char="i"/>
            </a:pPr>
            <a:r>
              <a:rPr lang="en-US" dirty="0" smtClean="0">
                <a:latin typeface="Times New Roman" pitchFamily="18" charset="0"/>
              </a:rPr>
              <a:t>Court system and trial court organization and authority relationships, including the management of judges by judges;</a:t>
            </a:r>
          </a:p>
          <a:p>
            <a:pPr lvl="1">
              <a:buFont typeface="Marlett" pitchFamily="2" charset="2"/>
              <a:buChar char="i"/>
            </a:pPr>
            <a:r>
              <a:rPr lang="en-US" dirty="0" smtClean="0">
                <a:latin typeface="Times New Roman" pitchFamily="18" charset="0"/>
              </a:rPr>
              <a:t>A strong judicial approach  will insure a policy is set and followed.</a:t>
            </a:r>
          </a:p>
          <a:p>
            <a:pPr>
              <a:buFont typeface="Marlett" pitchFamily="2" charset="2"/>
              <a:buChar char="i"/>
            </a:pPr>
            <a:r>
              <a:rPr lang="en-US" dirty="0" smtClean="0">
                <a:latin typeface="Times New Roman" pitchFamily="18" charset="0"/>
              </a:rPr>
              <a:t>The identification, development, selection and succession of chief judges and court managers, chief judge/court manager executive teams; and the best use of these and other multi-disciplinary executive teams;</a:t>
            </a:r>
          </a:p>
          <a:p>
            <a:pPr lvl="1">
              <a:buFont typeface="Marlett" pitchFamily="2" charset="2"/>
              <a:buChar char="i"/>
            </a:pPr>
            <a:r>
              <a:rPr lang="en-US" dirty="0" smtClean="0">
                <a:latin typeface="Times New Roman" pitchFamily="18" charset="0"/>
              </a:rPr>
              <a:t>court managers etc. need to be committed to seeing cases are processed timely</a:t>
            </a:r>
          </a:p>
          <a:p>
            <a:pPr>
              <a:buFont typeface="Marlett" pitchFamily="2" charset="2"/>
              <a:buChar char="i"/>
            </a:pPr>
            <a:r>
              <a:rPr lang="en-US" dirty="0" smtClean="0">
                <a:latin typeface="Times New Roman" pitchFamily="18" charset="0"/>
              </a:rPr>
              <a:t>Allocation of court resources: judges, managerial, technical and administrative staff; budgets; technology; and courthouses, courtrooms and other facilities across courts, court divisions, case types and particular types of hearings;</a:t>
            </a:r>
          </a:p>
          <a:p>
            <a:pPr lvl="1">
              <a:buFont typeface="Marlett" pitchFamily="2" charset="2"/>
              <a:buChar char="i"/>
            </a:pPr>
            <a:r>
              <a:rPr lang="en-US" dirty="0" smtClean="0">
                <a:latin typeface="Times New Roman" pitchFamily="18" charset="0"/>
              </a:rPr>
              <a:t>resources need to be available in implement and maintain</a:t>
            </a:r>
          </a:p>
          <a:p>
            <a:pPr>
              <a:buFont typeface="Marlett" pitchFamily="2" charset="2"/>
              <a:buChar char="i"/>
            </a:pPr>
            <a:r>
              <a:rPr lang="en-US" dirty="0" smtClean="0">
                <a:latin typeface="Times New Roman" pitchFamily="18" charset="0"/>
              </a:rPr>
              <a:t>Application of court technology, and the court's research, data and analytic capability; and</a:t>
            </a:r>
          </a:p>
          <a:p>
            <a:pPr>
              <a:buFont typeface="Marlett" pitchFamily="2" charset="2"/>
              <a:buChar char="i"/>
            </a:pPr>
            <a:r>
              <a:rPr lang="en-US" dirty="0" smtClean="0">
                <a:latin typeface="Times New Roman" pitchFamily="18" charset="0"/>
              </a:rPr>
              <a:t>Coordination with the judiciary's justice system partners. Caseflow management is the process by which courts convert their "inputs" (cases) into "outputs" (dispositions). The quality of this conversion process, caseflow management, determines how well courts achieve their most fundamental and substantive objectives and purposes. Properly understood, caseflow management is the absolute heart of court management.</a:t>
            </a:r>
          </a:p>
          <a:p>
            <a:endParaRPr lang="en-US" dirty="0" smtClean="0">
              <a:latin typeface="Times New Roman" pitchFamily="18" charset="0"/>
            </a:endParaRPr>
          </a:p>
          <a:p>
            <a:endParaRPr lang="en-US" dirty="0" smtClean="0">
              <a:latin typeface="Times New Roman" pitchFamily="18" charset="0"/>
            </a:endParaRPr>
          </a:p>
        </p:txBody>
      </p:sp>
    </p:spTree>
    <p:extLst>
      <p:ext uri="{BB962C8B-B14F-4D97-AF65-F5344CB8AC3E}">
        <p14:creationId xmlns:p14="http://schemas.microsoft.com/office/powerpoint/2010/main" xmlns="" val="2023062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DE5D4C6-221D-47D0-BC14-5C532691505A}" type="slidenum">
              <a:rPr lang="en-US" sz="1200" smtClean="0"/>
              <a:pPr/>
              <a:t>10</a:t>
            </a:fld>
            <a:endParaRPr lang="en-US" sz="1200" dirty="0"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r>
              <a:rPr lang="en-US" dirty="0" smtClean="0">
                <a:latin typeface="Times New Roman" pitchFamily="18" charset="0"/>
              </a:rPr>
              <a:t>Why Courts should control the pace of all cases</a:t>
            </a:r>
          </a:p>
          <a:p>
            <a:r>
              <a:rPr lang="en-US" dirty="0" smtClean="0">
                <a:latin typeface="Times New Roman" pitchFamily="18" charset="0"/>
              </a:rPr>
              <a:t>1. To have control over its own work;</a:t>
            </a:r>
          </a:p>
          <a:p>
            <a:r>
              <a:rPr lang="en-US" dirty="0" smtClean="0">
                <a:latin typeface="Times New Roman" pitchFamily="18" charset="0"/>
              </a:rPr>
              <a:t>2. To manage its workload for post effectiveness and efficiency;</a:t>
            </a:r>
          </a:p>
          <a:p>
            <a:r>
              <a:rPr lang="en-US" dirty="0" smtClean="0">
                <a:latin typeface="Times New Roman" pitchFamily="18" charset="0"/>
              </a:rPr>
              <a:t>3. To represent the public who pays for the courts;</a:t>
            </a:r>
          </a:p>
          <a:p>
            <a:r>
              <a:rPr lang="en-US" dirty="0" smtClean="0">
                <a:latin typeface="Times New Roman" pitchFamily="18" charset="0"/>
              </a:rPr>
              <a:t>4. To make certain there is no unnecessary delay in solving disputes;</a:t>
            </a:r>
          </a:p>
          <a:p>
            <a:r>
              <a:rPr lang="en-US" dirty="0" smtClean="0">
                <a:latin typeface="Times New Roman" pitchFamily="18" charset="0"/>
              </a:rPr>
              <a:t>5. To make certain the community is protected from dangerous individuals;</a:t>
            </a:r>
          </a:p>
          <a:p>
            <a:r>
              <a:rPr lang="en-US" dirty="0" smtClean="0">
                <a:latin typeface="Times New Roman" pitchFamily="18" charset="0"/>
              </a:rPr>
              <a:t>6. To protect defendants rights to speedy due process;</a:t>
            </a:r>
          </a:p>
          <a:p>
            <a:r>
              <a:rPr lang="en-US" dirty="0" smtClean="0">
                <a:latin typeface="Times New Roman" pitchFamily="18" charset="0"/>
              </a:rPr>
              <a:t>7. .To minimize the size of jail and detention populations;</a:t>
            </a:r>
          </a:p>
          <a:p>
            <a:r>
              <a:rPr lang="en-US" dirty="0" smtClean="0">
                <a:latin typeface="Times New Roman" pitchFamily="18" charset="0"/>
              </a:rPr>
              <a:t>8. To guarantee efficient handling of cases by minimizing court staff work.</a:t>
            </a:r>
          </a:p>
          <a:p>
            <a:r>
              <a:rPr lang="en-US" dirty="0" smtClean="0">
                <a:latin typeface="Times New Roman" pitchFamily="18" charset="0"/>
              </a:rPr>
              <a:t>9. Other:</a:t>
            </a:r>
          </a:p>
          <a:p>
            <a:pPr lvl="1"/>
            <a:endParaRPr lang="en-US" u="sng" dirty="0" smtClean="0">
              <a:latin typeface="Times New Roman" pitchFamily="18" charset="0"/>
            </a:endParaRPr>
          </a:p>
          <a:p>
            <a:pPr lvl="1"/>
            <a:endParaRPr lang="en-US" dirty="0" smtClean="0">
              <a:latin typeface="Times New Roman" pitchFamily="18" charset="0"/>
            </a:endParaRPr>
          </a:p>
        </p:txBody>
      </p:sp>
    </p:spTree>
    <p:extLst>
      <p:ext uri="{BB962C8B-B14F-4D97-AF65-F5344CB8AC3E}">
        <p14:creationId xmlns:p14="http://schemas.microsoft.com/office/powerpoint/2010/main" xmlns="" val="607319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4FDC88C-4CFE-4E5E-874A-C1058726D639}" type="slidenum">
              <a:rPr lang="en-US" sz="1200" smtClean="0"/>
              <a:pPr/>
              <a:t>11</a:t>
            </a:fld>
            <a:endParaRPr lang="en-US" sz="1200"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r>
              <a:rPr lang="en-US" u="sng" dirty="0" smtClean="0">
                <a:latin typeface="Times New Roman" pitchFamily="18" charset="0"/>
              </a:rPr>
              <a:t>Caseflow management</a:t>
            </a:r>
            <a:r>
              <a:rPr lang="en-US" dirty="0" smtClean="0">
                <a:latin typeface="Times New Roman" pitchFamily="18" charset="0"/>
              </a:rPr>
              <a:t> is controlling the EVENTS and the TIME between them from entry to exit from the court system.  </a:t>
            </a:r>
          </a:p>
          <a:p>
            <a:endParaRPr lang="en-US" dirty="0" smtClean="0">
              <a:latin typeface="Times New Roman" pitchFamily="18" charset="0"/>
            </a:endParaRPr>
          </a:p>
          <a:p>
            <a:r>
              <a:rPr lang="en-US" dirty="0" smtClean="0">
                <a:latin typeface="Times New Roman" pitchFamily="18" charset="0"/>
              </a:rPr>
              <a:t>Caseflow management is often perceived as "bureaucratic" and unnecessary.  Pressures are often brought against courts which adopt caseflow management. </a:t>
            </a:r>
          </a:p>
          <a:p>
            <a:r>
              <a:rPr lang="en-US" dirty="0" smtClean="0">
                <a:latin typeface="Times New Roman" pitchFamily="18" charset="0"/>
              </a:rPr>
              <a:t>Discuss the meaning of the following list---</a:t>
            </a:r>
          </a:p>
          <a:p>
            <a:r>
              <a:rPr lang="en-US" dirty="0" smtClean="0">
                <a:latin typeface="Times New Roman" pitchFamily="18" charset="0"/>
              </a:rPr>
              <a:t>Caseflow Management involves:</a:t>
            </a:r>
          </a:p>
          <a:p>
            <a:r>
              <a:rPr lang="en-US" dirty="0" smtClean="0">
                <a:latin typeface="Times New Roman" pitchFamily="18" charset="0"/>
              </a:rPr>
              <a:t>1) Coordination of court processes and resources to move cases timely from filing to disposition regardless of the type of disposition</a:t>
            </a:r>
          </a:p>
          <a:p>
            <a:r>
              <a:rPr lang="en-US" dirty="0" smtClean="0">
                <a:latin typeface="Times New Roman" pitchFamily="18" charset="0"/>
              </a:rPr>
              <a:t>2) Creation of cases events but most importantly...management of the time between events</a:t>
            </a:r>
          </a:p>
          <a:p>
            <a:r>
              <a:rPr lang="en-US" dirty="0" smtClean="0">
                <a:latin typeface="Times New Roman" pitchFamily="18" charset="0"/>
              </a:rPr>
              <a:t>3) Long enough to allow preparation short enough to encourage preparation</a:t>
            </a:r>
          </a:p>
          <a:p>
            <a:r>
              <a:rPr lang="en-US" dirty="0" smtClean="0">
                <a:latin typeface="Times New Roman" pitchFamily="18" charset="0"/>
              </a:rPr>
              <a:t>4) Creation of a predictable system that sets expectations and helps assure that required action is taken</a:t>
            </a:r>
          </a:p>
          <a:p>
            <a:endParaRPr lang="en-US" dirty="0" smtClean="0">
              <a:latin typeface="Times New Roman" pitchFamily="18" charset="0"/>
            </a:endParaRPr>
          </a:p>
        </p:txBody>
      </p:sp>
    </p:spTree>
    <p:extLst>
      <p:ext uri="{BB962C8B-B14F-4D97-AF65-F5344CB8AC3E}">
        <p14:creationId xmlns:p14="http://schemas.microsoft.com/office/powerpoint/2010/main" xmlns="" val="2196796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D201D12-7DA4-4FB1-A896-EBB53CAD4B92}" type="slidenum">
              <a:rPr lang="en-US" sz="1200" smtClean="0"/>
              <a:pPr/>
              <a:t>12</a:t>
            </a:fld>
            <a:endParaRPr lang="en-US" sz="1200"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r>
              <a:rPr lang="en-US" dirty="0" smtClean="0">
                <a:latin typeface="Times New Roman" pitchFamily="18" charset="0"/>
              </a:rPr>
              <a:t>Fundamental Elements of Effective Caseflow Management</a:t>
            </a:r>
          </a:p>
          <a:p>
            <a:r>
              <a:rPr lang="en-US" dirty="0" smtClean="0">
                <a:latin typeface="Times New Roman" pitchFamily="18" charset="0"/>
              </a:rPr>
              <a:t>1) Judicial Leadership And Commitment</a:t>
            </a:r>
          </a:p>
          <a:p>
            <a:r>
              <a:rPr lang="en-US" dirty="0" smtClean="0">
                <a:latin typeface="Times New Roman" pitchFamily="18" charset="0"/>
              </a:rPr>
              <a:t>2) Consultation With The Bar</a:t>
            </a:r>
          </a:p>
          <a:p>
            <a:r>
              <a:rPr lang="en-US" dirty="0" smtClean="0">
                <a:latin typeface="Times New Roman" pitchFamily="18" charset="0"/>
              </a:rPr>
              <a:t>3) Time Standards And Operational Goals</a:t>
            </a:r>
          </a:p>
          <a:p>
            <a:r>
              <a:rPr lang="en-US" dirty="0" smtClean="0">
                <a:latin typeface="Times New Roman" pitchFamily="18" charset="0"/>
              </a:rPr>
              <a:t>4) Court Supervision Of Case Progress</a:t>
            </a:r>
          </a:p>
          <a:p>
            <a:r>
              <a:rPr lang="en-US" dirty="0" smtClean="0">
                <a:latin typeface="Times New Roman" pitchFamily="18" charset="0"/>
              </a:rPr>
              <a:t>5) An Effective Caseflow Information System</a:t>
            </a:r>
          </a:p>
          <a:p>
            <a:r>
              <a:rPr lang="en-US" dirty="0" smtClean="0">
                <a:latin typeface="Times New Roman" pitchFamily="18" charset="0"/>
              </a:rPr>
              <a:t>6) Accurate Scheduling For Trial Date Certainty</a:t>
            </a:r>
          </a:p>
          <a:p>
            <a:r>
              <a:rPr lang="en-US" dirty="0" smtClean="0">
                <a:latin typeface="Times New Roman" pitchFamily="18" charset="0"/>
              </a:rPr>
              <a:t>7) Court Supervision And Control Of Continuances.</a:t>
            </a:r>
          </a:p>
          <a:p>
            <a:r>
              <a:rPr lang="en-US" dirty="0" smtClean="0">
                <a:latin typeface="Times New Roman" pitchFamily="18" charset="0"/>
              </a:rPr>
              <a:t>8) Cases Always Assigned A Future </a:t>
            </a:r>
            <a:r>
              <a:rPr lang="en-US" u="sng" dirty="0" smtClean="0">
                <a:latin typeface="Times New Roman" pitchFamily="18" charset="0"/>
              </a:rPr>
              <a:t>Action Date</a:t>
            </a:r>
            <a:endParaRPr lang="en-US" dirty="0" smtClean="0">
              <a:latin typeface="Times New Roman" pitchFamily="18" charset="0"/>
            </a:endParaRPr>
          </a:p>
          <a:p>
            <a:endParaRPr lang="en-US" dirty="0" smtClean="0">
              <a:latin typeface="Times New Roman" pitchFamily="18" charset="0"/>
            </a:endParaRPr>
          </a:p>
        </p:txBody>
      </p:sp>
    </p:spTree>
    <p:extLst>
      <p:ext uri="{BB962C8B-B14F-4D97-AF65-F5344CB8AC3E}">
        <p14:creationId xmlns:p14="http://schemas.microsoft.com/office/powerpoint/2010/main" xmlns="" val="4222331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8DD8D78-B977-45C1-B6C1-AC8DD1E32367}" type="slidenum">
              <a:rPr lang="en-US" sz="1200" smtClean="0"/>
              <a:pPr/>
              <a:t>13</a:t>
            </a:fld>
            <a:endParaRPr lang="en-US" sz="1200"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r>
              <a:rPr lang="en-US" dirty="0" smtClean="0">
                <a:latin typeface="Times New Roman" pitchFamily="18" charset="0"/>
              </a:rPr>
              <a:t>Which of these solutions do you already use?</a:t>
            </a:r>
          </a:p>
          <a:p>
            <a:endParaRPr lang="en-US" dirty="0" smtClean="0">
              <a:latin typeface="Times New Roman" pitchFamily="18" charset="0"/>
            </a:endParaRPr>
          </a:p>
          <a:p>
            <a:r>
              <a:rPr lang="en-US" dirty="0" smtClean="0">
                <a:latin typeface="Times New Roman" pitchFamily="18" charset="0"/>
              </a:rPr>
              <a:t>Trial readiness documents - generally used in civil cases, could be required in criminal by having parties file a document stating they are ready for trial within x days of the entry of a not guilty plea.</a:t>
            </a:r>
          </a:p>
          <a:p>
            <a:r>
              <a:rPr lang="en-US" dirty="0" smtClean="0">
                <a:latin typeface="Times New Roman" pitchFamily="18" charset="0"/>
              </a:rPr>
              <a:t>Overscheduling the calendar - setting 6 jury trials when you know the court can only hear one, but experience tells you that only 1 in 25 cases actually goes to trial.</a:t>
            </a:r>
          </a:p>
          <a:p>
            <a:r>
              <a:rPr lang="en-US" dirty="0" smtClean="0">
                <a:latin typeface="Times New Roman" pitchFamily="18" charset="0"/>
              </a:rPr>
              <a:t>Case scheduling by attorney/prosecution - requiring the attorney or prosecution schedule the case within a certain time frame.</a:t>
            </a:r>
          </a:p>
          <a:p>
            <a:r>
              <a:rPr lang="en-US" dirty="0" smtClean="0">
                <a:latin typeface="Times New Roman" pitchFamily="18" charset="0"/>
              </a:rPr>
              <a:t>No progress procedures - requiring attorney/prosecutor to file a document stating the status of the case within a certain period of time.  Or, that the court will set certain events in action if there is not progress in the case.  Usually done in civil matters.</a:t>
            </a:r>
          </a:p>
          <a:p>
            <a:r>
              <a:rPr lang="en-US" dirty="0" smtClean="0">
                <a:latin typeface="Times New Roman" pitchFamily="18" charset="0"/>
              </a:rPr>
              <a:t>Periodic Calendar calls - larger courts have a calendar call, when all parties on pending cases must appear and give the progrcess or lack of progress on a case.  This setting is used instead of a “date certain” or “future action date”.</a:t>
            </a:r>
          </a:p>
          <a:p>
            <a:endParaRPr lang="en-US" dirty="0" smtClean="0">
              <a:latin typeface="Times New Roman" pitchFamily="18" charset="0"/>
            </a:endParaRPr>
          </a:p>
        </p:txBody>
      </p:sp>
    </p:spTree>
    <p:extLst>
      <p:ext uri="{BB962C8B-B14F-4D97-AF65-F5344CB8AC3E}">
        <p14:creationId xmlns:p14="http://schemas.microsoft.com/office/powerpoint/2010/main" xmlns="" val="4204448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2B526FC-C78D-415E-9552-5F13575F5CE0}" type="slidenum">
              <a:rPr lang="en-US" sz="1200" smtClean="0"/>
              <a:pPr/>
              <a:t>16</a:t>
            </a:fld>
            <a:endParaRPr lang="en-US" sz="1200" dirty="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r>
              <a:rPr lang="en-US" b="1" i="1" u="sng" dirty="0" smtClean="0">
                <a:latin typeface="Times New Roman" pitchFamily="18" charset="0"/>
              </a:rPr>
              <a:t>Continuances impact</a:t>
            </a:r>
            <a:r>
              <a:rPr lang="en-US" u="sng" dirty="0" smtClean="0">
                <a:latin typeface="Times New Roman" pitchFamily="18" charset="0"/>
              </a:rPr>
              <a:t>:</a:t>
            </a:r>
          </a:p>
          <a:p>
            <a:r>
              <a:rPr lang="en-US" dirty="0" smtClean="0">
                <a:latin typeface="Times New Roman" pitchFamily="18" charset="0"/>
              </a:rPr>
              <a:t> </a:t>
            </a:r>
          </a:p>
          <a:p>
            <a:pPr>
              <a:buFontTx/>
              <a:buChar char="•"/>
            </a:pPr>
            <a:r>
              <a:rPr lang="en-US" dirty="0" smtClean="0">
                <a:latin typeface="Times New Roman" pitchFamily="18" charset="0"/>
              </a:rPr>
              <a:t> Court's Clerical Manpower Requirements</a:t>
            </a:r>
          </a:p>
          <a:p>
            <a:pPr>
              <a:buFontTx/>
              <a:buChar char="•"/>
            </a:pPr>
            <a:r>
              <a:rPr lang="en-US" dirty="0" smtClean="0">
                <a:latin typeface="Times New Roman" pitchFamily="18" charset="0"/>
              </a:rPr>
              <a:t> Use Of Judicial Time</a:t>
            </a:r>
          </a:p>
          <a:p>
            <a:pPr>
              <a:buFontTx/>
              <a:buChar char="•"/>
            </a:pPr>
            <a:r>
              <a:rPr lang="en-US" dirty="0" smtClean="0">
                <a:latin typeface="Times New Roman" pitchFamily="18" charset="0"/>
              </a:rPr>
              <a:t> Lawyers' Inclination To Prepare For Trial</a:t>
            </a:r>
          </a:p>
          <a:p>
            <a:pPr>
              <a:buFontTx/>
              <a:buChar char="•"/>
            </a:pPr>
            <a:r>
              <a:rPr lang="en-US" dirty="0" smtClean="0">
                <a:latin typeface="Times New Roman" pitchFamily="18" charset="0"/>
              </a:rPr>
              <a:t> Lawyers' Clerical Support</a:t>
            </a:r>
          </a:p>
          <a:p>
            <a:pPr>
              <a:buFontTx/>
              <a:buChar char="•"/>
            </a:pPr>
            <a:r>
              <a:rPr lang="en-US" dirty="0" smtClean="0">
                <a:latin typeface="Times New Roman" pitchFamily="18" charset="0"/>
              </a:rPr>
              <a:t> Parties’ And Witnesses' Schedules</a:t>
            </a:r>
          </a:p>
          <a:p>
            <a:pPr>
              <a:buFontTx/>
              <a:buChar char="•"/>
            </a:pPr>
            <a:r>
              <a:rPr lang="en-US" dirty="0" smtClean="0">
                <a:latin typeface="Times New Roman" pitchFamily="18" charset="0"/>
              </a:rPr>
              <a:t> Facility Usage</a:t>
            </a:r>
          </a:p>
          <a:p>
            <a:pPr>
              <a:buFontTx/>
              <a:buChar char="•"/>
            </a:pPr>
            <a:r>
              <a:rPr lang="en-US" dirty="0" smtClean="0">
                <a:latin typeface="Times New Roman" pitchFamily="18" charset="0"/>
              </a:rPr>
              <a:t> The Quality Of Litigation And The Outcome Of The Case</a:t>
            </a:r>
          </a:p>
          <a:p>
            <a:pPr>
              <a:buFontTx/>
              <a:buChar char="•"/>
            </a:pPr>
            <a:r>
              <a:rPr lang="en-US" dirty="0" smtClean="0">
                <a:latin typeface="Times New Roman" pitchFamily="18" charset="0"/>
              </a:rPr>
              <a:t> Individual Case </a:t>
            </a:r>
          </a:p>
          <a:p>
            <a:pPr>
              <a:buFontTx/>
              <a:buChar char="•"/>
            </a:pPr>
            <a:r>
              <a:rPr lang="en-US" dirty="0" smtClean="0">
                <a:latin typeface="Times New Roman" pitchFamily="18" charset="0"/>
              </a:rPr>
              <a:t> Availability of Witnesses to Attend Trial</a:t>
            </a:r>
          </a:p>
          <a:p>
            <a:pPr>
              <a:buFontTx/>
              <a:buChar char="•"/>
            </a:pPr>
            <a:r>
              <a:rPr lang="en-US" dirty="0" smtClean="0">
                <a:latin typeface="Times New Roman" pitchFamily="18" charset="0"/>
              </a:rPr>
              <a:t> Overall Delay In The Caseflow System</a:t>
            </a:r>
          </a:p>
          <a:p>
            <a:endParaRPr lang="en-US" dirty="0" smtClean="0">
              <a:latin typeface="Times New Roman" pitchFamily="18" charset="0"/>
            </a:endParaRPr>
          </a:p>
        </p:txBody>
      </p:sp>
    </p:spTree>
    <p:extLst>
      <p:ext uri="{BB962C8B-B14F-4D97-AF65-F5344CB8AC3E}">
        <p14:creationId xmlns:p14="http://schemas.microsoft.com/office/powerpoint/2010/main" xmlns="" val="1883388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33EEC65-70A0-4B08-B77C-36F236B7CD0C}" type="slidenum">
              <a:rPr lang="en-US" sz="1200" smtClean="0"/>
              <a:pPr/>
              <a:t>17</a:t>
            </a:fld>
            <a:endParaRPr lang="en-US" sz="1200" dirty="0"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r>
              <a:rPr lang="en-US" dirty="0" smtClean="0">
                <a:latin typeface="Times New Roman" pitchFamily="18" charset="0"/>
              </a:rPr>
              <a:t>A strong continuance policy is KEY to controlling the flow of cases in the court system.</a:t>
            </a:r>
          </a:p>
        </p:txBody>
      </p:sp>
    </p:spTree>
    <p:extLst>
      <p:ext uri="{BB962C8B-B14F-4D97-AF65-F5344CB8AC3E}">
        <p14:creationId xmlns:p14="http://schemas.microsoft.com/office/powerpoint/2010/main" xmlns="" val="4025702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2D7296C-8604-4844-A01D-1C8DCCE05305}" type="slidenum">
              <a:rPr lang="en-US" sz="1200" smtClean="0"/>
              <a:pPr/>
              <a:t>18</a:t>
            </a:fld>
            <a:endParaRPr lang="en-US" sz="1200" dirty="0"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r>
              <a:rPr lang="en-US" dirty="0" smtClean="0">
                <a:latin typeface="Times New Roman" pitchFamily="18" charset="0"/>
              </a:rPr>
              <a:t>Query as to whether participants think they received the information.</a:t>
            </a:r>
          </a:p>
        </p:txBody>
      </p:sp>
    </p:spTree>
    <p:extLst>
      <p:ext uri="{BB962C8B-B14F-4D97-AF65-F5344CB8AC3E}">
        <p14:creationId xmlns:p14="http://schemas.microsoft.com/office/powerpoint/2010/main" xmlns="" val="1786123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a:defRPr/>
            </a:pPr>
            <a:fld id="{0A9D8E40-CEB6-4042-82A5-B0323BAF9911}" type="slidenum">
              <a:rPr lang="en-US" smtClean="0"/>
              <a:pPr>
                <a:defRPr/>
              </a:pPr>
              <a:t>‹#›</a:t>
            </a:fld>
            <a:endParaRPr lang="en-US" dirty="0"/>
          </a:p>
        </p:txBody>
      </p:sp>
    </p:spTree>
    <p:extLst>
      <p:ext uri="{BB962C8B-B14F-4D97-AF65-F5344CB8AC3E}">
        <p14:creationId xmlns:p14="http://schemas.microsoft.com/office/powerpoint/2010/main" xmlns="" val="3898193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61A7B18F-25BE-444F-9898-4A9854D17514}" type="slidenum">
              <a:rPr lang="en-US" smtClean="0"/>
              <a:pPr>
                <a:defRPr/>
              </a:pPr>
              <a:t>‹#›</a:t>
            </a:fld>
            <a:endParaRPr lang="en-US" dirty="0"/>
          </a:p>
        </p:txBody>
      </p:sp>
    </p:spTree>
    <p:extLst>
      <p:ext uri="{BB962C8B-B14F-4D97-AF65-F5344CB8AC3E}">
        <p14:creationId xmlns:p14="http://schemas.microsoft.com/office/powerpoint/2010/main" xmlns="" val="3199107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491A9BE2-2B38-4931-9B33-D8F3A971C2A9}" type="slidenum">
              <a:rPr lang="en-US" smtClean="0"/>
              <a:pPr>
                <a:defRPr/>
              </a:pPr>
              <a:t>‹#›</a:t>
            </a:fld>
            <a:endParaRPr lang="en-US" dirty="0"/>
          </a:p>
        </p:txBody>
      </p:sp>
    </p:spTree>
    <p:extLst>
      <p:ext uri="{BB962C8B-B14F-4D97-AF65-F5344CB8AC3E}">
        <p14:creationId xmlns:p14="http://schemas.microsoft.com/office/powerpoint/2010/main" xmlns="" val="3104002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12"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3" name="Slide Number Placeholder 5"/>
          <p:cNvSpPr>
            <a:spLocks noGrp="1"/>
          </p:cNvSpPr>
          <p:nvPr>
            <p:ph type="sldNum" sz="quarter" idx="12"/>
          </p:nvPr>
        </p:nvSpPr>
        <p:spPr>
          <a:xfrm>
            <a:off x="511228" y="787783"/>
            <a:ext cx="584978" cy="365125"/>
          </a:xfrm>
        </p:spPr>
        <p:txBody>
          <a:bodyPr/>
          <a:lstStyle/>
          <a:p>
            <a:pPr>
              <a:defRPr/>
            </a:pPr>
            <a:fld id="{E76FE2AA-D481-4645-8CD6-D938EC354763}" type="slidenum">
              <a:rPr lang="en-US" smtClean="0"/>
              <a:pPr>
                <a:defRPr/>
              </a:pPr>
              <a:t>‹#›</a:t>
            </a:fld>
            <a:endParaRPr lang="en-US" dirty="0"/>
          </a:p>
        </p:txBody>
      </p:sp>
    </p:spTree>
    <p:extLst>
      <p:ext uri="{BB962C8B-B14F-4D97-AF65-F5344CB8AC3E}">
        <p14:creationId xmlns:p14="http://schemas.microsoft.com/office/powerpoint/2010/main" xmlns="" val="2919602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a:defRPr/>
            </a:pPr>
            <a:fld id="{A5FC18D0-1236-4E5A-8847-8457C895B39E}" type="slidenum">
              <a:rPr lang="en-US" smtClean="0"/>
              <a:pPr>
                <a:defRPr/>
              </a:pPr>
              <a:t>‹#›</a:t>
            </a:fld>
            <a:endParaRPr lang="en-US" dirty="0"/>
          </a:p>
        </p:txBody>
      </p:sp>
    </p:spTree>
    <p:extLst>
      <p:ext uri="{BB962C8B-B14F-4D97-AF65-F5344CB8AC3E}">
        <p14:creationId xmlns:p14="http://schemas.microsoft.com/office/powerpoint/2010/main" xmlns="" val="7454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E461C33A-30A0-49D4-9D30-0A3DFF0068E1}" type="slidenum">
              <a:rPr lang="en-US" smtClean="0"/>
              <a:pPr>
                <a:defRPr/>
              </a:pPr>
              <a:t>‹#›</a:t>
            </a:fld>
            <a:endParaRPr lang="en-US" dirty="0"/>
          </a:p>
        </p:txBody>
      </p:sp>
    </p:spTree>
    <p:extLst>
      <p:ext uri="{BB962C8B-B14F-4D97-AF65-F5344CB8AC3E}">
        <p14:creationId xmlns:p14="http://schemas.microsoft.com/office/powerpoint/2010/main" xmlns="" val="4249598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0566C6E8-E326-41E2-A912-C45E35F76AD2}" type="slidenum">
              <a:rPr lang="en-US" smtClean="0"/>
              <a:pPr>
                <a:defRPr/>
              </a:pPr>
              <a:t>‹#›</a:t>
            </a:fld>
            <a:endParaRPr lang="en-US" dirty="0"/>
          </a:p>
        </p:txBody>
      </p:sp>
    </p:spTree>
    <p:extLst>
      <p:ext uri="{BB962C8B-B14F-4D97-AF65-F5344CB8AC3E}">
        <p14:creationId xmlns:p14="http://schemas.microsoft.com/office/powerpoint/2010/main" xmlns="" val="259514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3C7B91ED-B106-4A9F-BDAB-9A54EF644309}" type="slidenum">
              <a:rPr lang="en-US" smtClean="0"/>
              <a:pPr>
                <a:defRPr/>
              </a:pPr>
              <a:t>‹#›</a:t>
            </a:fld>
            <a:endParaRPr lang="en-US" dirty="0"/>
          </a:p>
        </p:txBody>
      </p:sp>
    </p:spTree>
    <p:extLst>
      <p:ext uri="{BB962C8B-B14F-4D97-AF65-F5344CB8AC3E}">
        <p14:creationId xmlns:p14="http://schemas.microsoft.com/office/powerpoint/2010/main" xmlns="" val="2106250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CB6ED27B-838F-42D0-94D6-014875286072}" type="slidenum">
              <a:rPr lang="en-US" smtClean="0"/>
              <a:pPr>
                <a:defRPr/>
              </a:pPr>
              <a:t>‹#›</a:t>
            </a:fld>
            <a:endParaRPr lang="en-US" dirty="0"/>
          </a:p>
        </p:txBody>
      </p:sp>
    </p:spTree>
    <p:extLst>
      <p:ext uri="{BB962C8B-B14F-4D97-AF65-F5344CB8AC3E}">
        <p14:creationId xmlns:p14="http://schemas.microsoft.com/office/powerpoint/2010/main" xmlns="" val="3528230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4F4B7DE8-0E5F-479A-BCDB-D443E5C4AEA5}" type="slidenum">
              <a:rPr lang="en-US" smtClean="0"/>
              <a:pPr>
                <a:defRPr/>
              </a:pPr>
              <a:t>‹#›</a:t>
            </a:fld>
            <a:endParaRPr lang="en-US" dirty="0"/>
          </a:p>
        </p:txBody>
      </p:sp>
    </p:spTree>
    <p:extLst>
      <p:ext uri="{BB962C8B-B14F-4D97-AF65-F5344CB8AC3E}">
        <p14:creationId xmlns:p14="http://schemas.microsoft.com/office/powerpoint/2010/main" xmlns="" val="3398388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4F4B7DE8-0E5F-479A-BCDB-D443E5C4AEA5}" type="slidenum">
              <a:rPr lang="en-US" smtClean="0"/>
              <a:pPr>
                <a:defRPr/>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3527860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4F4B7DE8-0E5F-479A-BCDB-D443E5C4AEA5}" type="slidenum">
              <a:rPr lang="en-US" smtClean="0"/>
              <a:pPr>
                <a:defRPr/>
              </a:pPr>
              <a:t>‹#›</a:t>
            </a:fld>
            <a:endParaRPr lang="en-US" dirty="0"/>
          </a:p>
        </p:txBody>
      </p:sp>
    </p:spTree>
    <p:extLst>
      <p:ext uri="{BB962C8B-B14F-4D97-AF65-F5344CB8AC3E}">
        <p14:creationId xmlns:p14="http://schemas.microsoft.com/office/powerpoint/2010/main" xmlns="" val="2498774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4F4B7DE8-0E5F-479A-BCDB-D443E5C4AEA5}" type="slidenum">
              <a:rPr lang="en-US" smtClean="0"/>
              <a:pPr>
                <a:defRPr/>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5102824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4F4B7DE8-0E5F-479A-BCDB-D443E5C4AEA5}" type="slidenum">
              <a:rPr lang="en-US" smtClean="0"/>
              <a:pPr>
                <a:defRPr/>
              </a:pPr>
              <a:t>‹#›</a:t>
            </a:fld>
            <a:endParaRPr lang="en-US" dirty="0"/>
          </a:p>
        </p:txBody>
      </p:sp>
    </p:spTree>
    <p:extLst>
      <p:ext uri="{BB962C8B-B14F-4D97-AF65-F5344CB8AC3E}">
        <p14:creationId xmlns:p14="http://schemas.microsoft.com/office/powerpoint/2010/main" xmlns="" val="3806232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80F16EEE-2DB0-4107-A780-049718C43100}" type="slidenum">
              <a:rPr lang="en-US" smtClean="0"/>
              <a:pPr>
                <a:defRPr/>
              </a:pPr>
              <a:t>‹#›</a:t>
            </a:fld>
            <a:endParaRPr lang="en-US" dirty="0"/>
          </a:p>
        </p:txBody>
      </p:sp>
    </p:spTree>
    <p:extLst>
      <p:ext uri="{BB962C8B-B14F-4D97-AF65-F5344CB8AC3E}">
        <p14:creationId xmlns:p14="http://schemas.microsoft.com/office/powerpoint/2010/main" xmlns="" val="1465984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E3DF535A-7423-41FE-9E60-6D2865BD6627}" type="slidenum">
              <a:rPr lang="en-US" smtClean="0"/>
              <a:pPr>
                <a:defRPr/>
              </a:pPr>
              <a:t>‹#›</a:t>
            </a:fld>
            <a:endParaRPr lang="en-US" dirty="0"/>
          </a:p>
        </p:txBody>
      </p:sp>
    </p:spTree>
    <p:extLst>
      <p:ext uri="{BB962C8B-B14F-4D97-AF65-F5344CB8AC3E}">
        <p14:creationId xmlns:p14="http://schemas.microsoft.com/office/powerpoint/2010/main" xmlns="" val="169473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04"/>
            <a:ext cx="1952272" cy="6853049"/>
            <a:chOff x="6627813" y="195650"/>
            <a:chExt cx="1952625" cy="5678101"/>
          </a:xfrm>
        </p:grpSpPr>
        <p:sp>
          <p:nvSpPr>
            <p:cNvPr id="50" name="Freeform 27"/>
            <p:cNvSpPr/>
            <p:nvPr/>
          </p:nvSpPr>
          <p:spPr bwMode="auto">
            <a:xfrm>
              <a:off x="6627813" y="19565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defRPr/>
            </a:pPr>
            <a:fld id="{4F4B7DE8-0E5F-479A-BCDB-D443E5C4AEA5}" type="slidenum">
              <a:rPr lang="en-US" smtClean="0"/>
              <a:pPr>
                <a:defRPr/>
              </a:pPr>
              <a:t>‹#›</a:t>
            </a:fld>
            <a:endParaRPr lang="en-US" dirty="0"/>
          </a:p>
        </p:txBody>
      </p:sp>
    </p:spTree>
    <p:extLst>
      <p:ext uri="{BB962C8B-B14F-4D97-AF65-F5344CB8AC3E}">
        <p14:creationId xmlns:p14="http://schemas.microsoft.com/office/powerpoint/2010/main" xmlns="" val="4294264760"/>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1676400"/>
            <a:ext cx="8458200" cy="1905000"/>
          </a:xfrm>
        </p:spPr>
        <p:txBody>
          <a:bodyPr/>
          <a:lstStyle/>
          <a:p>
            <a:pPr algn="ctr" eaLnBrk="1" fontAlgn="auto" hangingPunct="1">
              <a:spcAft>
                <a:spcPts val="0"/>
              </a:spcAft>
              <a:defRPr/>
            </a:pPr>
            <a:r>
              <a:rPr lang="en-US" sz="4800" b="1" dirty="0">
                <a:effectLst>
                  <a:outerShdw blurRad="38100" dist="38100" dir="2700000" algn="tl">
                    <a:srgbClr val="000000"/>
                  </a:outerShdw>
                </a:effectLst>
              </a:rPr>
              <a:t>Caseflow Management</a:t>
            </a:r>
            <a:endParaRPr lang="en-US" dirty="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fontAlgn="auto" hangingPunct="1">
              <a:spcAft>
                <a:spcPts val="0"/>
              </a:spcAft>
              <a:defRPr/>
            </a:pPr>
            <a:r>
              <a:rPr lang="en-US" sz="4000" b="1" dirty="0"/>
              <a:t>CASEFLOW MANAGEMENT</a:t>
            </a:r>
            <a:endParaRPr lang="en-US" dirty="0"/>
          </a:p>
        </p:txBody>
      </p:sp>
      <p:sp>
        <p:nvSpPr>
          <p:cNvPr id="6147" name="Rectangle 3"/>
          <p:cNvSpPr>
            <a:spLocks noGrp="1" noChangeArrowheads="1"/>
          </p:cNvSpPr>
          <p:nvPr>
            <p:ph idx="1"/>
          </p:nvPr>
        </p:nvSpPr>
        <p:spPr/>
        <p:txBody>
          <a:bodyPr rtlCol="0">
            <a:normAutofit/>
          </a:bodyPr>
          <a:lstStyle/>
          <a:p>
            <a:pPr eaLnBrk="1" fontAlgn="auto" hangingPunct="1">
              <a:spcAft>
                <a:spcPts val="0"/>
              </a:spcAft>
              <a:buFont typeface="Arial" pitchFamily="34" charset="0"/>
              <a:buNone/>
              <a:defRPr/>
            </a:pPr>
            <a:r>
              <a:rPr lang="en-US" sz="4400" dirty="0"/>
              <a:t>Training </a:t>
            </a:r>
            <a:r>
              <a:rPr lang="en-US" sz="4400" dirty="0" smtClean="0"/>
              <a:t>Goal</a:t>
            </a:r>
          </a:p>
          <a:p>
            <a:pPr eaLnBrk="1" fontAlgn="auto" hangingPunct="1">
              <a:spcAft>
                <a:spcPts val="0"/>
              </a:spcAft>
              <a:buFont typeface="Arial" pitchFamily="34" charset="0"/>
              <a:buNone/>
              <a:defRPr/>
            </a:pPr>
            <a:endParaRPr lang="en-US" sz="3600" dirty="0"/>
          </a:p>
          <a:p>
            <a:pPr marL="400050" lvl="2" indent="0">
              <a:buNone/>
              <a:defRPr/>
            </a:pPr>
            <a:r>
              <a:rPr lang="en-US" sz="3300" dirty="0"/>
              <a:t>Provide participants with the knowledge and tools to manage the flow of cases through the court process. </a:t>
            </a:r>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iterate type="wd">
                                    <p:tmPct val="100000"/>
                                  </p:iterate>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checkerboard(down)">
                                      <p:cBhvr>
                                        <p:cTn id="7" dur="300"/>
                                        <p:tgtEl>
                                          <p:spTgt spid="6147">
                                            <p:txEl>
                                              <p:pRg st="0" end="0"/>
                                            </p:txEl>
                                          </p:spTgt>
                                        </p:tgtEl>
                                      </p:cBhvr>
                                    </p:animEffect>
                                  </p:childTnLst>
                                </p:cTn>
                              </p:par>
                              <p:par>
                                <p:cTn id="8" presetID="5" presetClass="entr" presetSubtype="5" fill="hold" grpId="0" nodeType="withEffect">
                                  <p:stCondLst>
                                    <p:cond delay="0"/>
                                  </p:stCondLst>
                                  <p:iterate type="wd">
                                    <p:tmPct val="100000"/>
                                  </p:iterate>
                                  <p:childTnLst>
                                    <p:set>
                                      <p:cBhvr>
                                        <p:cTn id="9" dur="1" fill="hold">
                                          <p:stCondLst>
                                            <p:cond delay="0"/>
                                          </p:stCondLst>
                                        </p:cTn>
                                        <p:tgtEl>
                                          <p:spTgt spid="6147">
                                            <p:txEl>
                                              <p:pRg st="2" end="2"/>
                                            </p:txEl>
                                          </p:spTgt>
                                        </p:tgtEl>
                                        <p:attrNameLst>
                                          <p:attrName>style.visibility</p:attrName>
                                        </p:attrNameLst>
                                      </p:cBhvr>
                                      <p:to>
                                        <p:strVal val="visible"/>
                                      </p:to>
                                    </p:set>
                                    <p:animEffect transition="in" filter="checkerboard(down)">
                                      <p:cBhvr>
                                        <p:cTn id="10" dur="3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fontAlgn="auto" hangingPunct="1">
              <a:spcAft>
                <a:spcPts val="0"/>
              </a:spcAft>
              <a:defRPr/>
            </a:pPr>
            <a:r>
              <a:rPr lang="en-US" sz="4400" b="1" dirty="0"/>
              <a:t>Performance </a:t>
            </a:r>
            <a:r>
              <a:rPr lang="en-US" sz="4400" b="1" dirty="0" smtClean="0"/>
              <a:t>Objectives</a:t>
            </a:r>
            <a:endParaRPr lang="en-US" dirty="0"/>
          </a:p>
        </p:txBody>
      </p:sp>
      <p:sp>
        <p:nvSpPr>
          <p:cNvPr id="7171" name="Rectangle 3"/>
          <p:cNvSpPr>
            <a:spLocks noGrp="1" noChangeArrowheads="1"/>
          </p:cNvSpPr>
          <p:nvPr>
            <p:ph idx="1"/>
          </p:nvPr>
        </p:nvSpPr>
        <p:spPr/>
        <p:txBody>
          <a:bodyPr rtlCol="0">
            <a:normAutofit fontScale="70000" lnSpcReduction="20000"/>
          </a:bodyPr>
          <a:lstStyle/>
          <a:p>
            <a:pPr eaLnBrk="1" fontAlgn="auto" hangingPunct="1">
              <a:lnSpc>
                <a:spcPct val="180000"/>
              </a:lnSpc>
              <a:spcAft>
                <a:spcPts val="0"/>
              </a:spcAft>
              <a:buFont typeface="Arial" pitchFamily="34" charset="0"/>
              <a:buNone/>
              <a:defRPr/>
            </a:pPr>
            <a:r>
              <a:rPr lang="en-US" sz="3200" dirty="0" smtClean="0"/>
              <a:t>Participants will be able to:</a:t>
            </a:r>
          </a:p>
          <a:p>
            <a:pPr>
              <a:lnSpc>
                <a:spcPct val="180000"/>
              </a:lnSpc>
              <a:defRPr/>
            </a:pPr>
            <a:r>
              <a:rPr lang="en-US" sz="2800" dirty="0" smtClean="0"/>
              <a:t>Recognize </a:t>
            </a:r>
            <a:r>
              <a:rPr lang="en-US" sz="2800" dirty="0"/>
              <a:t>the principles</a:t>
            </a:r>
          </a:p>
          <a:p>
            <a:pPr>
              <a:lnSpc>
                <a:spcPct val="180000"/>
              </a:lnSpc>
              <a:defRPr/>
            </a:pPr>
            <a:r>
              <a:rPr lang="en-US" sz="2800" dirty="0"/>
              <a:t>Determine the need</a:t>
            </a:r>
          </a:p>
          <a:p>
            <a:pPr>
              <a:lnSpc>
                <a:spcPct val="180000"/>
              </a:lnSpc>
              <a:defRPr/>
            </a:pPr>
            <a:r>
              <a:rPr lang="en-US" sz="2800" dirty="0"/>
              <a:t>Identify events to be controlled</a:t>
            </a:r>
          </a:p>
          <a:p>
            <a:pPr>
              <a:lnSpc>
                <a:spcPct val="180000"/>
              </a:lnSpc>
              <a:defRPr/>
            </a:pPr>
            <a:r>
              <a:rPr lang="en-US" sz="2800" dirty="0"/>
              <a:t>Set up a procedure to monitor cases</a:t>
            </a:r>
          </a:p>
          <a:p>
            <a:pPr>
              <a:lnSpc>
                <a:spcPct val="180000"/>
              </a:lnSpc>
              <a:defRPr/>
            </a:pPr>
            <a:r>
              <a:rPr lang="en-US" sz="2800" dirty="0"/>
              <a:t>Set disposition time goals for cases</a:t>
            </a:r>
            <a:endParaRPr lang="en-US" dirty="0"/>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checkerboard(down)">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checkerboard(down)">
                                      <p:cBhvr>
                                        <p:cTn id="12" dur="500"/>
                                        <p:tgtEl>
                                          <p:spTgt spid="71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checkerboard(down)">
                                      <p:cBhvr>
                                        <p:cTn id="17" dur="500"/>
                                        <p:tgtEl>
                                          <p:spTgt spid="71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5"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checkerboard(down)">
                                      <p:cBhvr>
                                        <p:cTn id="22" dur="500"/>
                                        <p:tgtEl>
                                          <p:spTgt spid="71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5"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checkerboard(down)">
                                      <p:cBhvr>
                                        <p:cTn id="27" dur="500"/>
                                        <p:tgtEl>
                                          <p:spTgt spid="717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5"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checkerboard(down)">
                                      <p:cBhvr>
                                        <p:cTn id="32" dur="5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b="1" dirty="0"/>
              <a:t>Definition: </a:t>
            </a:r>
            <a:r>
              <a:rPr lang="en-US" sz="4000" b="1" dirty="0" smtClean="0"/>
              <a:t>Caseflow Management</a:t>
            </a:r>
            <a:endParaRPr lang="en-US" sz="4000" dirty="0"/>
          </a:p>
        </p:txBody>
      </p:sp>
      <p:sp>
        <p:nvSpPr>
          <p:cNvPr id="8195" name="Rectangle 3"/>
          <p:cNvSpPr>
            <a:spLocks noGrp="1" noChangeArrowheads="1"/>
          </p:cNvSpPr>
          <p:nvPr>
            <p:ph idx="1"/>
          </p:nvPr>
        </p:nvSpPr>
        <p:spPr/>
        <p:txBody>
          <a:bodyPr>
            <a:normAutofit fontScale="92500" lnSpcReduction="20000"/>
          </a:bodyPr>
          <a:lstStyle/>
          <a:p>
            <a:pPr eaLnBrk="1" hangingPunct="1">
              <a:lnSpc>
                <a:spcPct val="140000"/>
              </a:lnSpc>
            </a:pPr>
            <a:r>
              <a:rPr lang="en-US" sz="4000" dirty="0" smtClean="0"/>
              <a:t>Process courts use to move cases from filing to disposition.</a:t>
            </a:r>
          </a:p>
          <a:p>
            <a:pPr eaLnBrk="1" hangingPunct="1">
              <a:lnSpc>
                <a:spcPct val="140000"/>
              </a:lnSpc>
            </a:pPr>
            <a:r>
              <a:rPr lang="en-US" sz="4000" dirty="0" smtClean="0"/>
              <a:t>Includes all functions associated with moving cases from filing to closure.</a:t>
            </a:r>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eaLnBrk="1" fontAlgn="auto" hangingPunct="1">
              <a:spcAft>
                <a:spcPts val="0"/>
              </a:spcAft>
              <a:defRPr/>
            </a:pPr>
            <a:r>
              <a:rPr lang="en-US" b="1" dirty="0" smtClean="0"/>
              <a:t>Determine Need </a:t>
            </a:r>
            <a:r>
              <a:rPr lang="en-US" b="1" dirty="0"/>
              <a:t>for Caseflow </a:t>
            </a:r>
            <a:r>
              <a:rPr lang="en-US" b="1" dirty="0" smtClean="0"/>
              <a:t>Management</a:t>
            </a:r>
            <a:endParaRPr lang="en-US" dirty="0"/>
          </a:p>
        </p:txBody>
      </p:sp>
      <p:sp>
        <p:nvSpPr>
          <p:cNvPr id="5" name="Content Placeholder 4"/>
          <p:cNvSpPr>
            <a:spLocks noGrp="1"/>
          </p:cNvSpPr>
          <p:nvPr>
            <p:ph idx="1"/>
          </p:nvPr>
        </p:nvSpPr>
        <p:spPr/>
        <p:txBody>
          <a:bodyPr>
            <a:normAutofit fontScale="92500" lnSpcReduction="20000"/>
          </a:bodyPr>
          <a:lstStyle/>
          <a:p>
            <a:pPr>
              <a:buNone/>
              <a:defRPr/>
            </a:pPr>
            <a:r>
              <a:rPr lang="en-US" sz="3600" dirty="0" smtClean="0">
                <a:effectLst>
                  <a:outerShdw blurRad="38100" dist="38100" dir="2700000" algn="tl">
                    <a:srgbClr val="000000"/>
                  </a:outerShdw>
                </a:effectLst>
                <a:latin typeface="Arial" charset="0"/>
              </a:rPr>
              <a:t>Need to know current state of caseload.</a:t>
            </a:r>
            <a:r>
              <a:rPr lang="en-US" sz="3600" b="1" dirty="0" smtClean="0">
                <a:solidFill>
                  <a:schemeClr val="accent1"/>
                </a:solidFill>
                <a:effectLst>
                  <a:outerShdw blurRad="38100" dist="38100" dir="2700000" algn="tl">
                    <a:srgbClr val="000000"/>
                  </a:outerShdw>
                </a:effectLst>
                <a:latin typeface="Arial" charset="0"/>
              </a:rPr>
              <a:t> </a:t>
            </a:r>
          </a:p>
          <a:p>
            <a:pPr>
              <a:defRPr/>
            </a:pPr>
            <a:endParaRPr lang="en-US" sz="3600" b="1" dirty="0" smtClean="0">
              <a:solidFill>
                <a:schemeClr val="accent1"/>
              </a:solidFill>
              <a:effectLst>
                <a:outerShdw blurRad="38100" dist="38100" dir="2700000" algn="tl">
                  <a:srgbClr val="000000"/>
                </a:outerShdw>
              </a:effectLst>
              <a:latin typeface="Arial" charset="0"/>
            </a:endParaRPr>
          </a:p>
          <a:p>
            <a:pPr>
              <a:buNone/>
              <a:defRPr/>
            </a:pPr>
            <a:r>
              <a:rPr lang="en-US" sz="3600" b="1" dirty="0" smtClean="0">
                <a:solidFill>
                  <a:schemeClr val="accent1"/>
                </a:solidFill>
                <a:effectLst>
                  <a:outerShdw blurRad="38100" dist="38100" dir="2700000" algn="tl">
                    <a:srgbClr val="000000"/>
                  </a:outerShdw>
                </a:effectLst>
                <a:latin typeface="Arial" charset="0"/>
              </a:rPr>
              <a:t>Formula:</a:t>
            </a:r>
          </a:p>
          <a:p>
            <a:pPr>
              <a:defRPr/>
            </a:pPr>
            <a:r>
              <a:rPr lang="en-US" sz="3600" b="1" dirty="0" smtClean="0">
                <a:solidFill>
                  <a:schemeClr val="accent1"/>
                </a:solidFill>
                <a:effectLst>
                  <a:outerShdw blurRad="38100" dist="38100" dir="2700000" algn="tl">
                    <a:srgbClr val="000000"/>
                  </a:outerShdw>
                </a:effectLst>
                <a:latin typeface="Arial" charset="0"/>
              </a:rPr>
              <a:t>Caseload at End-of-Year </a:t>
            </a:r>
            <a:r>
              <a:rPr lang="en-US" sz="3600" b="1" u="sng" dirty="0" smtClean="0">
                <a:solidFill>
                  <a:schemeClr val="accent1"/>
                </a:solidFill>
                <a:effectLst>
                  <a:outerShdw blurRad="38100" dist="38100" dir="2700000" algn="tl">
                    <a:srgbClr val="000000"/>
                  </a:outerShdw>
                </a:effectLst>
                <a:latin typeface="Arial" charset="0"/>
              </a:rPr>
              <a:t>plus</a:t>
            </a:r>
            <a:r>
              <a:rPr lang="en-US" sz="3600" b="1" dirty="0" smtClean="0">
                <a:solidFill>
                  <a:schemeClr val="accent1"/>
                </a:solidFill>
                <a:effectLst>
                  <a:outerShdw blurRad="38100" dist="38100" dir="2700000" algn="tl">
                    <a:srgbClr val="000000"/>
                  </a:outerShdw>
                </a:effectLst>
                <a:latin typeface="Arial" charset="0"/>
              </a:rPr>
              <a:t> New </a:t>
            </a:r>
            <a:r>
              <a:rPr lang="en-US" sz="3600" b="1" dirty="0" smtClean="0">
                <a:solidFill>
                  <a:schemeClr val="accent1"/>
                </a:solidFill>
                <a:effectLst>
                  <a:outerShdw blurRad="38100" dist="38100" dir="2700000" algn="tl">
                    <a:srgbClr val="000000"/>
                  </a:outerShdw>
                </a:effectLst>
                <a:latin typeface="Arial" charset="0"/>
              </a:rPr>
              <a:t>Filings </a:t>
            </a:r>
            <a:r>
              <a:rPr lang="en-US" sz="3600" b="1" u="sng" dirty="0" smtClean="0">
                <a:solidFill>
                  <a:schemeClr val="accent1"/>
                </a:solidFill>
                <a:effectLst>
                  <a:outerShdw blurRad="38100" dist="38100" dir="2700000" algn="tl">
                    <a:srgbClr val="000000"/>
                  </a:outerShdw>
                </a:effectLst>
                <a:latin typeface="Arial" charset="0"/>
              </a:rPr>
              <a:t>minus</a:t>
            </a:r>
            <a:r>
              <a:rPr lang="en-US" sz="3600" b="1" dirty="0" smtClean="0">
                <a:solidFill>
                  <a:schemeClr val="accent1"/>
                </a:solidFill>
                <a:effectLst>
                  <a:outerShdw blurRad="38100" dist="38100" dir="2700000" algn="tl">
                    <a:srgbClr val="000000"/>
                  </a:outerShdw>
                </a:effectLst>
                <a:latin typeface="Arial" charset="0"/>
              </a:rPr>
              <a:t> </a:t>
            </a:r>
            <a:r>
              <a:rPr lang="en-US" sz="3600" b="1" dirty="0" smtClean="0">
                <a:solidFill>
                  <a:schemeClr val="accent1"/>
                </a:solidFill>
                <a:effectLst>
                  <a:outerShdw blurRad="38100" dist="38100" dir="2700000" algn="tl">
                    <a:srgbClr val="000000"/>
                  </a:outerShdw>
                </a:effectLst>
                <a:latin typeface="Arial" charset="0"/>
              </a:rPr>
              <a:t>Cases Closed </a:t>
            </a:r>
            <a:r>
              <a:rPr lang="en-US" sz="3600" b="1" u="sng" dirty="0" smtClean="0">
                <a:solidFill>
                  <a:schemeClr val="accent1"/>
                </a:solidFill>
                <a:effectLst>
                  <a:outerShdw blurRad="38100" dist="38100" dir="2700000" algn="tl">
                    <a:srgbClr val="000000"/>
                  </a:outerShdw>
                </a:effectLst>
                <a:latin typeface="Arial" charset="0"/>
              </a:rPr>
              <a:t>equals</a:t>
            </a:r>
            <a:r>
              <a:rPr lang="en-US" sz="3600" b="1" dirty="0" smtClean="0">
                <a:solidFill>
                  <a:schemeClr val="accent1"/>
                </a:solidFill>
                <a:effectLst>
                  <a:outerShdw blurRad="38100" dist="38100" dir="2700000" algn="tl">
                    <a:srgbClr val="000000"/>
                  </a:outerShdw>
                </a:effectLst>
                <a:latin typeface="Arial" charset="0"/>
              </a:rPr>
              <a:t> Current Caseload</a:t>
            </a:r>
            <a:endParaRPr lang="en-US" sz="3600" dirty="0" smtClean="0">
              <a:solidFill>
                <a:schemeClr val="accent1"/>
              </a:solidFill>
              <a:latin typeface="Arial" charset="0"/>
            </a:endParaRPr>
          </a:p>
          <a:p>
            <a:endParaRPr lang="en-US" dirty="0"/>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057400" y="1828800"/>
            <a:ext cx="6553200" cy="32316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defRPr/>
            </a:pPr>
            <a:r>
              <a:rPr lang="en-US" sz="2800" b="1" dirty="0">
                <a:effectLst>
                  <a:outerShdw blurRad="38100" dist="38100" dir="2700000" algn="tl">
                    <a:srgbClr val="000000"/>
                  </a:outerShdw>
                </a:effectLst>
                <a:latin typeface="Arial" charset="0"/>
              </a:rPr>
              <a:t>EXAMPLE: 	</a:t>
            </a:r>
          </a:p>
          <a:p>
            <a:pPr>
              <a:defRPr/>
            </a:pPr>
            <a:endParaRPr lang="en-US" sz="2800" b="1" dirty="0" smtClean="0">
              <a:effectLst>
                <a:outerShdw blurRad="38100" dist="38100" dir="2700000" algn="tl">
                  <a:srgbClr val="000000"/>
                </a:outerShdw>
              </a:effectLst>
              <a:latin typeface="Arial" charset="0"/>
            </a:endParaRPr>
          </a:p>
          <a:p>
            <a:pPr>
              <a:defRPr/>
            </a:pPr>
            <a:r>
              <a:rPr lang="en-US" sz="2800" dirty="0" smtClean="0">
                <a:effectLst>
                  <a:outerShdw blurRad="38100" dist="38100" dir="2700000" algn="tl">
                    <a:srgbClr val="000000"/>
                  </a:outerShdw>
                </a:effectLst>
                <a:latin typeface="Arial" charset="0"/>
              </a:rPr>
              <a:t>Caseload </a:t>
            </a:r>
            <a:r>
              <a:rPr lang="en-US" sz="2800" dirty="0">
                <a:effectLst>
                  <a:outerShdw blurRad="38100" dist="38100" dir="2700000" algn="tl">
                    <a:srgbClr val="000000"/>
                  </a:outerShdw>
                </a:effectLst>
                <a:latin typeface="Arial" charset="0"/>
              </a:rPr>
              <a:t>as of </a:t>
            </a:r>
            <a:r>
              <a:rPr lang="en-US" sz="2800" dirty="0" smtClean="0">
                <a:effectLst>
                  <a:outerShdw blurRad="38100" dist="38100" dir="2700000" algn="tl">
                    <a:srgbClr val="000000"/>
                  </a:outerShdw>
                </a:effectLst>
                <a:latin typeface="Arial" charset="0"/>
              </a:rPr>
              <a:t>12/2013</a:t>
            </a:r>
            <a:r>
              <a:rPr lang="en-US" sz="2800" dirty="0">
                <a:effectLst>
                  <a:outerShdw blurRad="38100" dist="38100" dir="2700000" algn="tl">
                    <a:srgbClr val="000000"/>
                  </a:outerShdw>
                </a:effectLst>
                <a:latin typeface="Arial" charset="0"/>
              </a:rPr>
              <a:t>	 </a:t>
            </a:r>
            <a:r>
              <a:rPr lang="en-US" sz="2800" dirty="0" smtClean="0">
                <a:effectLst>
                  <a:outerShdw blurRad="38100" dist="38100" dir="2700000" algn="tl">
                    <a:srgbClr val="000000"/>
                  </a:outerShdw>
                </a:effectLst>
                <a:latin typeface="Arial" charset="0"/>
              </a:rPr>
              <a:t> 1,500</a:t>
            </a:r>
            <a:endParaRPr lang="en-US" sz="2800" dirty="0">
              <a:effectLst>
                <a:outerShdw blurRad="38100" dist="38100" dir="2700000" algn="tl">
                  <a:srgbClr val="000000"/>
                </a:outerShdw>
              </a:effectLst>
              <a:latin typeface="Arial" charset="0"/>
            </a:endParaRPr>
          </a:p>
          <a:p>
            <a:pPr>
              <a:defRPr/>
            </a:pPr>
            <a:r>
              <a:rPr lang="en-US" sz="2800" dirty="0">
                <a:effectLst>
                  <a:outerShdw blurRad="38100" dist="38100" dir="2700000" algn="tl">
                    <a:srgbClr val="000000"/>
                  </a:outerShdw>
                </a:effectLst>
                <a:latin typeface="Arial" charset="0"/>
              </a:rPr>
              <a:t>New Filings in </a:t>
            </a:r>
            <a:r>
              <a:rPr lang="en-US" sz="2800" dirty="0" smtClean="0">
                <a:effectLst>
                  <a:outerShdw blurRad="38100" dist="38100" dir="2700000" algn="tl">
                    <a:srgbClr val="000000"/>
                  </a:outerShdw>
                </a:effectLst>
                <a:latin typeface="Arial" charset="0"/>
              </a:rPr>
              <a:t>2014 </a:t>
            </a:r>
            <a:r>
              <a:rPr lang="en-US" sz="2800" dirty="0">
                <a:effectLst>
                  <a:outerShdw blurRad="38100" dist="38100" dir="2700000" algn="tl">
                    <a:srgbClr val="000000"/>
                  </a:outerShdw>
                </a:effectLst>
                <a:latin typeface="Arial" charset="0"/>
              </a:rPr>
              <a:t>	  	</a:t>
            </a:r>
            <a:r>
              <a:rPr lang="en-US" sz="2800" dirty="0" smtClean="0">
                <a:effectLst>
                  <a:outerShdw blurRad="38100" dist="38100" dir="2700000" algn="tl">
                    <a:srgbClr val="000000"/>
                  </a:outerShdw>
                </a:effectLst>
                <a:latin typeface="Arial" charset="0"/>
              </a:rPr>
              <a:t>   +</a:t>
            </a:r>
            <a:r>
              <a:rPr lang="en-US" sz="2800" dirty="0">
                <a:effectLst>
                  <a:outerShdw blurRad="38100" dist="38100" dir="2700000" algn="tl">
                    <a:srgbClr val="000000"/>
                  </a:outerShdw>
                </a:effectLst>
                <a:latin typeface="Arial" charset="0"/>
              </a:rPr>
              <a:t>500</a:t>
            </a:r>
          </a:p>
          <a:p>
            <a:pPr>
              <a:defRPr/>
            </a:pPr>
            <a:r>
              <a:rPr lang="en-US" sz="2800" dirty="0">
                <a:effectLst>
                  <a:outerShdw blurRad="38100" dist="38100" dir="2700000" algn="tl">
                    <a:srgbClr val="000000"/>
                  </a:outerShdw>
                </a:effectLst>
                <a:latin typeface="Arial" charset="0"/>
              </a:rPr>
              <a:t>Cases Closed in </a:t>
            </a:r>
            <a:r>
              <a:rPr lang="en-US" sz="2800" dirty="0" smtClean="0">
                <a:effectLst>
                  <a:outerShdw blurRad="38100" dist="38100" dir="2700000" algn="tl">
                    <a:srgbClr val="000000"/>
                  </a:outerShdw>
                </a:effectLst>
                <a:latin typeface="Arial" charset="0"/>
              </a:rPr>
              <a:t>2014  </a:t>
            </a:r>
            <a:r>
              <a:rPr lang="en-US" sz="2800" dirty="0">
                <a:effectLst>
                  <a:outerShdw blurRad="38100" dist="38100" dir="2700000" algn="tl">
                    <a:srgbClr val="000000"/>
                  </a:outerShdw>
                </a:effectLst>
                <a:latin typeface="Arial" charset="0"/>
              </a:rPr>
              <a:t>	</a:t>
            </a:r>
            <a:r>
              <a:rPr lang="en-US" sz="2800" dirty="0" smtClean="0">
                <a:effectLst>
                  <a:outerShdw blurRad="38100" dist="38100" dir="2700000" algn="tl">
                    <a:srgbClr val="000000"/>
                  </a:outerShdw>
                </a:effectLst>
                <a:latin typeface="Arial" charset="0"/>
              </a:rPr>
              <a:t>    -</a:t>
            </a:r>
            <a:r>
              <a:rPr lang="en-US" sz="2800" dirty="0">
                <a:effectLst>
                  <a:outerShdw blurRad="38100" dist="38100" dir="2700000" algn="tl">
                    <a:srgbClr val="000000"/>
                  </a:outerShdw>
                </a:effectLst>
                <a:latin typeface="Arial" charset="0"/>
              </a:rPr>
              <a:t>250</a:t>
            </a:r>
          </a:p>
          <a:p>
            <a:pPr>
              <a:defRPr/>
            </a:pPr>
            <a:r>
              <a:rPr lang="en-US" sz="2800" dirty="0">
                <a:effectLst>
                  <a:outerShdw blurRad="38100" dist="38100" dir="2700000" algn="tl">
                    <a:srgbClr val="000000"/>
                  </a:outerShdw>
                </a:effectLst>
                <a:latin typeface="Arial" charset="0"/>
              </a:rPr>
              <a:t>Current Caseload </a:t>
            </a:r>
            <a:r>
              <a:rPr lang="en-US" sz="2800" dirty="0" smtClean="0">
                <a:effectLst>
                  <a:outerShdw blurRad="38100" dist="38100" dir="2700000" algn="tl">
                    <a:srgbClr val="000000"/>
                  </a:outerShdw>
                </a:effectLst>
                <a:latin typeface="Arial" charset="0"/>
              </a:rPr>
              <a:t>1/2015       </a:t>
            </a:r>
            <a:r>
              <a:rPr lang="en-US" sz="2800" dirty="0" smtClean="0">
                <a:solidFill>
                  <a:schemeClr val="accent1"/>
                </a:solidFill>
                <a:effectLst>
                  <a:outerShdw blurRad="38100" dist="38100" dir="2700000" algn="tl">
                    <a:srgbClr val="000000"/>
                  </a:outerShdw>
                </a:effectLst>
                <a:latin typeface="Arial" charset="0"/>
              </a:rPr>
              <a:t>1,750</a:t>
            </a:r>
            <a:endParaRPr lang="en-US" dirty="0">
              <a:solidFill>
                <a:schemeClr val="accent1"/>
              </a:solidFill>
              <a:effectLst>
                <a:outerShdw blurRad="38100" dist="38100" dir="2700000" algn="tl">
                  <a:srgbClr val="000000"/>
                </a:outerShdw>
              </a:effectLst>
              <a:latin typeface="Arial" charset="0"/>
            </a:endParaRPr>
          </a:p>
          <a:p>
            <a:pPr>
              <a:spcBef>
                <a:spcPct val="50000"/>
              </a:spcBef>
              <a:defRPr/>
            </a:pPr>
            <a:endParaRPr lang="en-US" dirty="0">
              <a:effectLst/>
              <a:latin typeface="Times New Roman"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fontAlgn="auto" hangingPunct="1">
              <a:spcAft>
                <a:spcPts val="0"/>
              </a:spcAft>
              <a:defRPr/>
            </a:pPr>
            <a:r>
              <a:rPr lang="en-US" b="1" dirty="0" smtClean="0">
                <a:solidFill>
                  <a:schemeClr val="tx1"/>
                </a:solidFill>
              </a:rPr>
              <a:t>Critical Measures</a:t>
            </a:r>
            <a:endParaRPr lang="en-US" b="1" dirty="0">
              <a:solidFill>
                <a:schemeClr val="tx1"/>
              </a:solidFill>
            </a:endParaRPr>
          </a:p>
        </p:txBody>
      </p:sp>
      <p:sp>
        <p:nvSpPr>
          <p:cNvPr id="14339" name="Content Placeholder 4"/>
          <p:cNvSpPr>
            <a:spLocks noGrp="1"/>
          </p:cNvSpPr>
          <p:nvPr>
            <p:ph idx="1"/>
          </p:nvPr>
        </p:nvSpPr>
        <p:spPr>
          <a:xfrm>
            <a:off x="887691" y="1251200"/>
            <a:ext cx="7620000" cy="5378200"/>
          </a:xfrm>
        </p:spPr>
        <p:txBody>
          <a:bodyPr>
            <a:normAutofit fontScale="92500" lnSpcReduction="10000"/>
          </a:bodyPr>
          <a:lstStyle/>
          <a:p>
            <a:pPr algn="ctr" eaLnBrk="1" hangingPunct="1"/>
            <a:r>
              <a:rPr lang="en-US" sz="5400" dirty="0" smtClean="0"/>
              <a:t>CourTools</a:t>
            </a:r>
            <a:r>
              <a:rPr lang="en-US" sz="9600" dirty="0" smtClean="0"/>
              <a:t> </a:t>
            </a:r>
          </a:p>
          <a:p>
            <a:pPr marL="2743200" indent="-452438" eaLnBrk="1" hangingPunct="1"/>
            <a:r>
              <a:rPr lang="en-US" sz="2000" dirty="0" smtClean="0"/>
              <a:t>Age of Pending Caseload</a:t>
            </a:r>
          </a:p>
          <a:p>
            <a:pPr marL="2743200" indent="-452438" eaLnBrk="1" hangingPunct="1"/>
            <a:r>
              <a:rPr lang="en-US" sz="2000" dirty="0" smtClean="0"/>
              <a:t>Time to Disposition</a:t>
            </a:r>
          </a:p>
          <a:p>
            <a:pPr marL="2743200" indent="-452438" eaLnBrk="1" hangingPunct="1"/>
            <a:r>
              <a:rPr lang="en-US" sz="2000" dirty="0" smtClean="0"/>
              <a:t>Clearance Rate</a:t>
            </a:r>
          </a:p>
          <a:p>
            <a:pPr marL="2743200" indent="-452438" eaLnBrk="1" hangingPunct="1"/>
            <a:r>
              <a:rPr lang="en-US" sz="2000" dirty="0" smtClean="0"/>
              <a:t>Trial Certainty</a:t>
            </a:r>
          </a:p>
          <a:p>
            <a:pPr marL="2743200" indent="-452438" eaLnBrk="1" hangingPunct="1"/>
            <a:r>
              <a:rPr lang="en-US" sz="2000" dirty="0" smtClean="0"/>
              <a:t>Access to Justice</a:t>
            </a:r>
          </a:p>
          <a:p>
            <a:pPr marL="2743200" indent="-452438" eaLnBrk="1" hangingPunct="1"/>
            <a:r>
              <a:rPr lang="en-US" sz="2000" dirty="0" smtClean="0"/>
              <a:t>Cost per Case</a:t>
            </a:r>
          </a:p>
          <a:p>
            <a:pPr marL="2743200" indent="-452438" eaLnBrk="1" hangingPunct="1"/>
            <a:r>
              <a:rPr lang="en-US" sz="2000" dirty="0" smtClean="0"/>
              <a:t>Integrity of Case Files</a:t>
            </a:r>
          </a:p>
          <a:p>
            <a:pPr marL="2743200" indent="-452438" eaLnBrk="1" hangingPunct="1"/>
            <a:r>
              <a:rPr lang="en-US" sz="2000" dirty="0" smtClean="0"/>
              <a:t>Employee Satisfaction</a:t>
            </a:r>
          </a:p>
          <a:p>
            <a:pPr marL="2743200" indent="-452438" eaLnBrk="1" hangingPunct="1"/>
            <a:r>
              <a:rPr lang="en-US" sz="2000" dirty="0" smtClean="0"/>
              <a:t>Collection of Monetary Penalties</a:t>
            </a:r>
          </a:p>
          <a:p>
            <a:pPr marL="2743200" indent="-452438" eaLnBrk="1" hangingPunct="1"/>
            <a:r>
              <a:rPr lang="en-US" sz="2000" dirty="0" smtClean="0"/>
              <a:t>Use of </a:t>
            </a:r>
            <a:r>
              <a:rPr lang="en-US" sz="2000" dirty="0" smtClean="0"/>
              <a:t>Jurors</a:t>
            </a:r>
            <a:endParaRPr lang="en-US" sz="2000" dirty="0" smtClean="0"/>
          </a:p>
          <a:p>
            <a:pPr marL="0" indent="0" algn="ctr" eaLnBrk="1" hangingPunct="1">
              <a:buNone/>
            </a:pPr>
            <a:endParaRPr lang="en-US" sz="2000" dirty="0" smtClean="0"/>
          </a:p>
        </p:txBody>
      </p:sp>
      <p:pic>
        <p:nvPicPr>
          <p:cNvPr id="3" name="Picture 2"/>
          <p:cNvPicPr>
            <a:picLocks noChangeAspect="1"/>
          </p:cNvPicPr>
          <p:nvPr/>
        </p:nvPicPr>
        <p:blipFill>
          <a:blip r:embed="rId3" cstate="print"/>
          <a:stretch>
            <a:fillRect/>
          </a:stretch>
        </p:blipFill>
        <p:spPr>
          <a:xfrm>
            <a:off x="1066800" y="1905000"/>
            <a:ext cx="1593206" cy="113347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eaLnBrk="1" fontAlgn="auto" hangingPunct="1">
              <a:spcAft>
                <a:spcPts val="0"/>
              </a:spcAft>
              <a:defRPr/>
            </a:pPr>
            <a:r>
              <a:rPr lang="en-US" b="1" dirty="0" smtClean="0">
                <a:solidFill>
                  <a:schemeClr val="tx1"/>
                </a:solidFill>
              </a:rPr>
              <a:t>Be Aware of Trends</a:t>
            </a:r>
            <a:endParaRPr lang="en-US" b="1" dirty="0">
              <a:solidFill>
                <a:schemeClr val="tx1"/>
              </a:solidFill>
            </a:endParaRPr>
          </a:p>
        </p:txBody>
      </p:sp>
      <p:sp>
        <p:nvSpPr>
          <p:cNvPr id="11267" name="Rectangle 3"/>
          <p:cNvSpPr>
            <a:spLocks noGrp="1" noChangeArrowheads="1"/>
          </p:cNvSpPr>
          <p:nvPr>
            <p:ph idx="1"/>
          </p:nvPr>
        </p:nvSpPr>
        <p:spPr/>
        <p:txBody>
          <a:bodyPr rtlCol="0">
            <a:normAutofit/>
          </a:bodyPr>
          <a:lstStyle/>
          <a:p>
            <a:pPr eaLnBrk="1" fontAlgn="auto" hangingPunct="1">
              <a:spcAft>
                <a:spcPts val="0"/>
              </a:spcAft>
              <a:buFont typeface="Arial" pitchFamily="34" charset="0"/>
              <a:buNone/>
              <a:defRPr/>
            </a:pPr>
            <a:r>
              <a:rPr lang="en-US" sz="2800" dirty="0">
                <a:solidFill>
                  <a:schemeClr val="accent1"/>
                </a:solidFill>
                <a:effectLst>
                  <a:outerShdw blurRad="38100" dist="38100" dir="2700000" algn="tl">
                    <a:srgbClr val="000000"/>
                  </a:outerShdw>
                </a:effectLst>
                <a:latin typeface="Arial" charset="0"/>
              </a:rPr>
              <a:t>Current year’s caseload greater than </a:t>
            </a:r>
            <a:r>
              <a:rPr lang="en-US" sz="2800" dirty="0" smtClean="0">
                <a:solidFill>
                  <a:schemeClr val="accent1"/>
                </a:solidFill>
                <a:effectLst>
                  <a:outerShdw blurRad="38100" dist="38100" dir="2700000" algn="tl">
                    <a:srgbClr val="000000"/>
                  </a:outerShdw>
                </a:effectLst>
                <a:latin typeface="Arial" charset="0"/>
              </a:rPr>
              <a:t>previous year</a:t>
            </a:r>
            <a:r>
              <a:rPr lang="en-US" sz="2800" dirty="0">
                <a:solidFill>
                  <a:schemeClr val="accent1"/>
                </a:solidFill>
                <a:effectLst>
                  <a:outerShdw blurRad="38100" dist="38100" dir="2700000" algn="tl">
                    <a:srgbClr val="000000"/>
                  </a:outerShdw>
                </a:effectLst>
                <a:latin typeface="Arial" charset="0"/>
              </a:rPr>
              <a:t>?</a:t>
            </a:r>
          </a:p>
          <a:p>
            <a:pPr eaLnBrk="1" fontAlgn="auto" hangingPunct="1">
              <a:spcAft>
                <a:spcPts val="0"/>
              </a:spcAft>
              <a:buFont typeface="Arial" pitchFamily="34" charset="0"/>
              <a:buNone/>
              <a:defRPr/>
            </a:pPr>
            <a:r>
              <a:rPr lang="en-US" sz="2800" dirty="0">
                <a:solidFill>
                  <a:schemeClr val="accent1"/>
                </a:solidFill>
                <a:effectLst>
                  <a:outerShdw blurRad="38100" dist="38100" dir="2700000" algn="tl">
                    <a:srgbClr val="000000"/>
                  </a:outerShdw>
                </a:effectLst>
                <a:latin typeface="Arial" charset="0"/>
              </a:rPr>
              <a:t>Filings exceed cases closed?</a:t>
            </a:r>
          </a:p>
          <a:p>
            <a:pPr eaLnBrk="1" fontAlgn="auto" hangingPunct="1">
              <a:spcAft>
                <a:spcPts val="0"/>
              </a:spcAft>
              <a:buFont typeface="Arial" pitchFamily="34" charset="0"/>
              <a:buNone/>
              <a:defRPr/>
            </a:pPr>
            <a:r>
              <a:rPr lang="en-US" sz="2800" dirty="0">
                <a:solidFill>
                  <a:schemeClr val="accent1"/>
                </a:solidFill>
                <a:effectLst>
                  <a:outerShdw blurRad="38100" dist="38100" dir="2700000" algn="tl">
                    <a:srgbClr val="000000"/>
                  </a:outerShdw>
                </a:effectLst>
                <a:latin typeface="Arial" charset="0"/>
              </a:rPr>
              <a:t>Filings increasing, ability to process has </a:t>
            </a:r>
            <a:r>
              <a:rPr lang="en-US" sz="2800" dirty="0" smtClean="0">
                <a:solidFill>
                  <a:schemeClr val="accent1"/>
                </a:solidFill>
                <a:effectLst>
                  <a:outerShdw blurRad="38100" dist="38100" dir="2700000" algn="tl">
                    <a:srgbClr val="000000"/>
                  </a:outerShdw>
                </a:effectLst>
                <a:latin typeface="Arial" charset="0"/>
              </a:rPr>
              <a:t>not?</a:t>
            </a:r>
          </a:p>
          <a:p>
            <a:pPr eaLnBrk="1" fontAlgn="auto" hangingPunct="1">
              <a:spcAft>
                <a:spcPts val="0"/>
              </a:spcAft>
              <a:buFont typeface="Arial" pitchFamily="34" charset="0"/>
              <a:buNone/>
              <a:defRPr/>
            </a:pPr>
            <a:endParaRPr lang="en-US" sz="2800" b="1" dirty="0">
              <a:solidFill>
                <a:schemeClr val="accent1"/>
              </a:solidFill>
              <a:effectLst>
                <a:outerShdw blurRad="38100" dist="38100" dir="2700000" algn="tl">
                  <a:srgbClr val="000000"/>
                </a:outerShdw>
              </a:effectLst>
              <a:latin typeface="Arial" charset="0"/>
            </a:endParaRPr>
          </a:p>
          <a:p>
            <a:pPr algn="ctr" eaLnBrk="1" fontAlgn="auto" hangingPunct="1">
              <a:spcAft>
                <a:spcPts val="0"/>
              </a:spcAft>
              <a:buFont typeface="Arial" pitchFamily="34" charset="0"/>
              <a:buNone/>
              <a:defRPr/>
            </a:pPr>
            <a:r>
              <a:rPr lang="en-US" sz="2800" dirty="0" smtClean="0">
                <a:solidFill>
                  <a:schemeClr val="tx1"/>
                </a:solidFill>
                <a:effectLst>
                  <a:outerShdw blurRad="38100" dist="38100" dir="2700000" algn="tl">
                    <a:srgbClr val="000000"/>
                  </a:outerShdw>
                </a:effectLst>
                <a:latin typeface="Arial" charset="0"/>
              </a:rPr>
              <a:t>Is </a:t>
            </a:r>
            <a:r>
              <a:rPr lang="en-US" sz="2800" dirty="0">
                <a:solidFill>
                  <a:schemeClr val="tx1"/>
                </a:solidFill>
                <a:effectLst>
                  <a:outerShdw blurRad="38100" dist="38100" dir="2700000" algn="tl">
                    <a:srgbClr val="000000"/>
                  </a:outerShdw>
                </a:effectLst>
                <a:latin typeface="Arial" charset="0"/>
              </a:rPr>
              <a:t>there a need for management?</a:t>
            </a:r>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fontAlgn="auto" hangingPunct="1">
              <a:spcAft>
                <a:spcPts val="0"/>
              </a:spcAft>
              <a:defRPr/>
            </a:pPr>
            <a:r>
              <a:rPr lang="en-US" sz="4000" b="1" dirty="0"/>
              <a:t>Impacts on Case Movement</a:t>
            </a:r>
            <a:endParaRPr lang="en-US" sz="4000" dirty="0"/>
          </a:p>
        </p:txBody>
      </p:sp>
      <p:sp>
        <p:nvSpPr>
          <p:cNvPr id="19459" name="Rectangle 3"/>
          <p:cNvSpPr>
            <a:spLocks noGrp="1" noChangeArrowheads="1"/>
          </p:cNvSpPr>
          <p:nvPr>
            <p:ph idx="1"/>
          </p:nvPr>
        </p:nvSpPr>
        <p:spPr/>
        <p:txBody>
          <a:bodyPr rtlCol="0">
            <a:normAutofit fontScale="92500" lnSpcReduction="10000"/>
          </a:bodyPr>
          <a:lstStyle/>
          <a:p>
            <a:pPr eaLnBrk="1" fontAlgn="auto" hangingPunct="1">
              <a:lnSpc>
                <a:spcPct val="130000"/>
              </a:lnSpc>
              <a:spcAft>
                <a:spcPts val="0"/>
              </a:spcAft>
              <a:buFont typeface="Arial" pitchFamily="34" charset="0"/>
              <a:buNone/>
              <a:defRPr/>
            </a:pPr>
            <a:r>
              <a:rPr lang="en-US" sz="2800" dirty="0">
                <a:solidFill>
                  <a:schemeClr val="accent1"/>
                </a:solidFill>
                <a:effectLst>
                  <a:outerShdw blurRad="38100" dist="38100" dir="2700000" algn="tl">
                    <a:srgbClr val="000000"/>
                  </a:outerShdw>
                </a:effectLst>
                <a:latin typeface="Arial" charset="0"/>
              </a:rPr>
              <a:t>Court System Relationships</a:t>
            </a:r>
          </a:p>
          <a:p>
            <a:pPr eaLnBrk="1" fontAlgn="auto" hangingPunct="1">
              <a:lnSpc>
                <a:spcPct val="130000"/>
              </a:lnSpc>
              <a:spcAft>
                <a:spcPts val="0"/>
              </a:spcAft>
              <a:buFont typeface="Arial" pitchFamily="34" charset="0"/>
              <a:buNone/>
              <a:defRPr/>
            </a:pPr>
            <a:r>
              <a:rPr lang="en-US" sz="2800" dirty="0" smtClean="0">
                <a:solidFill>
                  <a:schemeClr val="accent1"/>
                </a:solidFill>
                <a:effectLst>
                  <a:outerShdw blurRad="38100" dist="38100" dir="2700000" algn="tl">
                    <a:srgbClr val="000000"/>
                  </a:outerShdw>
                </a:effectLst>
                <a:latin typeface="Arial" charset="0"/>
              </a:rPr>
              <a:t>Allocation </a:t>
            </a:r>
            <a:r>
              <a:rPr lang="en-US" sz="2800" dirty="0">
                <a:solidFill>
                  <a:schemeClr val="accent1"/>
                </a:solidFill>
                <a:effectLst>
                  <a:outerShdw blurRad="38100" dist="38100" dir="2700000" algn="tl">
                    <a:srgbClr val="000000"/>
                  </a:outerShdw>
                </a:effectLst>
                <a:latin typeface="Arial" charset="0"/>
              </a:rPr>
              <a:t>of Resources</a:t>
            </a:r>
          </a:p>
          <a:p>
            <a:pPr eaLnBrk="1" fontAlgn="auto" hangingPunct="1">
              <a:lnSpc>
                <a:spcPct val="130000"/>
              </a:lnSpc>
              <a:spcAft>
                <a:spcPts val="0"/>
              </a:spcAft>
              <a:buFont typeface="Arial" pitchFamily="34" charset="0"/>
              <a:buNone/>
              <a:defRPr/>
            </a:pPr>
            <a:r>
              <a:rPr lang="en-US" sz="2800" dirty="0">
                <a:solidFill>
                  <a:schemeClr val="accent1"/>
                </a:solidFill>
                <a:effectLst>
                  <a:outerShdw blurRad="38100" dist="38100" dir="2700000" algn="tl">
                    <a:srgbClr val="000000"/>
                  </a:outerShdw>
                </a:effectLst>
                <a:latin typeface="Arial" charset="0"/>
              </a:rPr>
              <a:t>Application of Technology</a:t>
            </a:r>
          </a:p>
          <a:p>
            <a:pPr eaLnBrk="1" fontAlgn="auto" hangingPunct="1">
              <a:lnSpc>
                <a:spcPct val="130000"/>
              </a:lnSpc>
              <a:spcAft>
                <a:spcPts val="0"/>
              </a:spcAft>
              <a:buFont typeface="Arial" pitchFamily="34" charset="0"/>
              <a:buNone/>
              <a:defRPr/>
            </a:pPr>
            <a:r>
              <a:rPr lang="en-US" sz="2800" dirty="0">
                <a:solidFill>
                  <a:schemeClr val="accent1"/>
                </a:solidFill>
                <a:effectLst>
                  <a:outerShdw blurRad="38100" dist="38100" dir="2700000" algn="tl">
                    <a:srgbClr val="000000"/>
                  </a:outerShdw>
                </a:effectLst>
                <a:latin typeface="Arial" charset="0"/>
              </a:rPr>
              <a:t>Coordination </a:t>
            </a:r>
            <a:r>
              <a:rPr lang="en-US" sz="2800" dirty="0" smtClean="0">
                <a:solidFill>
                  <a:schemeClr val="accent1"/>
                </a:solidFill>
                <a:effectLst>
                  <a:outerShdw blurRad="38100" dist="38100" dir="2700000" algn="tl">
                    <a:srgbClr val="000000"/>
                  </a:outerShdw>
                </a:effectLst>
                <a:latin typeface="Arial" charset="0"/>
              </a:rPr>
              <a:t>Within System</a:t>
            </a:r>
          </a:p>
          <a:p>
            <a:pPr eaLnBrk="1" fontAlgn="auto" hangingPunct="1">
              <a:lnSpc>
                <a:spcPct val="130000"/>
              </a:lnSpc>
              <a:spcAft>
                <a:spcPts val="0"/>
              </a:spcAft>
              <a:buFont typeface="Arial" pitchFamily="34" charset="0"/>
              <a:buNone/>
              <a:defRPr/>
            </a:pPr>
            <a:r>
              <a:rPr lang="en-US" sz="2800" dirty="0" smtClean="0">
                <a:solidFill>
                  <a:schemeClr val="accent1"/>
                </a:solidFill>
                <a:effectLst>
                  <a:outerShdw blurRad="38100" dist="38100" dir="2700000" algn="tl">
                    <a:srgbClr val="000000"/>
                  </a:outerShdw>
                </a:effectLst>
                <a:latin typeface="Arial" charset="0"/>
              </a:rPr>
              <a:t>Complexity of Cases</a:t>
            </a:r>
          </a:p>
          <a:p>
            <a:pPr eaLnBrk="1" fontAlgn="auto" hangingPunct="1">
              <a:lnSpc>
                <a:spcPct val="130000"/>
              </a:lnSpc>
              <a:spcAft>
                <a:spcPts val="0"/>
              </a:spcAft>
              <a:buFont typeface="Arial" pitchFamily="34" charset="0"/>
              <a:buNone/>
              <a:defRPr/>
            </a:pPr>
            <a:r>
              <a:rPr lang="en-US" sz="2800" dirty="0" smtClean="0">
                <a:solidFill>
                  <a:schemeClr val="accent1"/>
                </a:solidFill>
                <a:effectLst>
                  <a:outerShdw blurRad="38100" dist="38100" dir="2700000" algn="tl">
                    <a:srgbClr val="000000"/>
                  </a:outerShdw>
                </a:effectLst>
                <a:latin typeface="Arial" charset="0"/>
              </a:rPr>
              <a:t>Due Process</a:t>
            </a:r>
            <a:endParaRPr lang="en-US" sz="2800" dirty="0">
              <a:solidFill>
                <a:schemeClr val="accent1"/>
              </a:solidFill>
              <a:effectLst>
                <a:outerShdw blurRad="38100" dist="38100" dir="2700000" algn="tl">
                  <a:srgbClr val="000000"/>
                </a:outerShdw>
              </a:effectLst>
              <a:latin typeface="Arial" charset="0"/>
            </a:endParaRPr>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4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4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4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94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fontAlgn="auto" hangingPunct="1">
              <a:spcAft>
                <a:spcPts val="0"/>
              </a:spcAft>
              <a:defRPr/>
            </a:pPr>
            <a:r>
              <a:rPr lang="en-US" sz="4000" b="1" dirty="0"/>
              <a:t>Why Control Cases?</a:t>
            </a:r>
            <a:endParaRPr lang="en-US" sz="4000" dirty="0"/>
          </a:p>
        </p:txBody>
      </p:sp>
      <p:sp>
        <p:nvSpPr>
          <p:cNvPr id="21507" name="Rectangle 3"/>
          <p:cNvSpPr>
            <a:spLocks noGrp="1" noChangeArrowheads="1"/>
          </p:cNvSpPr>
          <p:nvPr>
            <p:ph sz="half" idx="1"/>
          </p:nvPr>
        </p:nvSpPr>
        <p:spPr/>
        <p:txBody>
          <a:bodyPr>
            <a:normAutofit lnSpcReduction="10000"/>
          </a:bodyPr>
          <a:lstStyle/>
          <a:p>
            <a:pPr marL="0" indent="0" eaLnBrk="1" hangingPunct="1">
              <a:lnSpc>
                <a:spcPct val="90000"/>
              </a:lnSpc>
              <a:buNone/>
              <a:defRPr/>
            </a:pPr>
            <a:r>
              <a:rPr lang="en-US" sz="2400" b="1" dirty="0" smtClean="0">
                <a:solidFill>
                  <a:schemeClr val="accent1"/>
                </a:solidFill>
                <a:effectLst>
                  <a:outerShdw blurRad="38100" dist="38100" dir="2700000" algn="tl">
                    <a:srgbClr val="000000">
                      <a:alpha val="43137"/>
                    </a:srgbClr>
                  </a:outerShdw>
                </a:effectLst>
                <a:latin typeface="Arial" charset="0"/>
              </a:rPr>
              <a:t>To have control over work</a:t>
            </a:r>
          </a:p>
          <a:p>
            <a:pPr marL="0" indent="0" eaLnBrk="1" hangingPunct="1">
              <a:lnSpc>
                <a:spcPct val="90000"/>
              </a:lnSpc>
              <a:buNone/>
              <a:defRPr/>
            </a:pPr>
            <a:r>
              <a:rPr lang="en-US" sz="2400" b="1" dirty="0" smtClean="0">
                <a:solidFill>
                  <a:schemeClr val="accent1"/>
                </a:solidFill>
                <a:effectLst>
                  <a:outerShdw blurRad="38100" dist="38100" dir="2700000" algn="tl">
                    <a:srgbClr val="000000">
                      <a:alpha val="43137"/>
                    </a:srgbClr>
                  </a:outerShdw>
                </a:effectLst>
                <a:latin typeface="Arial" charset="0"/>
              </a:rPr>
              <a:t>To manage workload</a:t>
            </a:r>
          </a:p>
          <a:p>
            <a:pPr marL="0" indent="0" eaLnBrk="1" hangingPunct="1">
              <a:lnSpc>
                <a:spcPct val="90000"/>
              </a:lnSpc>
              <a:buNone/>
              <a:defRPr/>
            </a:pPr>
            <a:r>
              <a:rPr lang="en-US" sz="2400" b="1" dirty="0" smtClean="0">
                <a:solidFill>
                  <a:schemeClr val="accent1"/>
                </a:solidFill>
                <a:effectLst>
                  <a:outerShdw blurRad="38100" dist="38100" dir="2700000" algn="tl">
                    <a:srgbClr val="000000">
                      <a:alpha val="43137"/>
                    </a:srgbClr>
                  </a:outerShdw>
                </a:effectLst>
                <a:latin typeface="Arial" charset="0"/>
              </a:rPr>
              <a:t>To maintain public trust</a:t>
            </a:r>
          </a:p>
          <a:p>
            <a:pPr marL="0" indent="0" eaLnBrk="1" hangingPunct="1">
              <a:lnSpc>
                <a:spcPct val="90000"/>
              </a:lnSpc>
              <a:buNone/>
              <a:defRPr/>
            </a:pPr>
            <a:r>
              <a:rPr lang="en-US" sz="2400" b="1" dirty="0" smtClean="0">
                <a:solidFill>
                  <a:schemeClr val="accent1"/>
                </a:solidFill>
                <a:effectLst>
                  <a:outerShdw blurRad="38100" dist="38100" dir="2700000" algn="tl">
                    <a:srgbClr val="000000">
                      <a:alpha val="43137"/>
                    </a:srgbClr>
                  </a:outerShdw>
                </a:effectLst>
                <a:latin typeface="Arial" charset="0"/>
              </a:rPr>
              <a:t>To avoid delay</a:t>
            </a:r>
          </a:p>
          <a:p>
            <a:pPr marL="0" indent="0" eaLnBrk="1" hangingPunct="1">
              <a:lnSpc>
                <a:spcPct val="90000"/>
              </a:lnSpc>
              <a:buNone/>
              <a:defRPr/>
            </a:pPr>
            <a:r>
              <a:rPr lang="en-US" sz="2400" b="1" dirty="0" smtClean="0">
                <a:solidFill>
                  <a:schemeClr val="accent1"/>
                </a:solidFill>
                <a:effectLst>
                  <a:outerShdw blurRad="38100" dist="38100" dir="2700000" algn="tl">
                    <a:srgbClr val="000000">
                      <a:alpha val="43137"/>
                    </a:srgbClr>
                  </a:outerShdw>
                </a:effectLst>
                <a:latin typeface="Arial" charset="0"/>
              </a:rPr>
              <a:t>To protect community</a:t>
            </a:r>
          </a:p>
          <a:p>
            <a:pPr marL="0" indent="0" eaLnBrk="1" hangingPunct="1">
              <a:lnSpc>
                <a:spcPct val="90000"/>
              </a:lnSpc>
              <a:buNone/>
              <a:defRPr/>
            </a:pPr>
            <a:r>
              <a:rPr lang="en-US" sz="2400" b="1" dirty="0" smtClean="0">
                <a:solidFill>
                  <a:schemeClr val="accent1"/>
                </a:solidFill>
                <a:effectLst>
                  <a:outerShdw blurRad="38100" dist="38100" dir="2700000" algn="tl">
                    <a:srgbClr val="000000">
                      <a:alpha val="43137"/>
                    </a:srgbClr>
                  </a:outerShdw>
                </a:effectLst>
                <a:latin typeface="Arial" charset="0"/>
              </a:rPr>
              <a:t>To protect victim’s rights</a:t>
            </a:r>
          </a:p>
          <a:p>
            <a:pPr marL="0" indent="0" eaLnBrk="1" hangingPunct="1">
              <a:lnSpc>
                <a:spcPct val="90000"/>
              </a:lnSpc>
              <a:buFont typeface="Symbol" pitchFamily="18" charset="2"/>
              <a:buChar char="1"/>
              <a:defRPr/>
            </a:pPr>
            <a:endParaRPr lang="en-US" sz="2600" dirty="0" smtClean="0"/>
          </a:p>
        </p:txBody>
      </p:sp>
      <p:sp>
        <p:nvSpPr>
          <p:cNvPr id="21508" name="Rectangle 4"/>
          <p:cNvSpPr>
            <a:spLocks noGrp="1" noChangeArrowheads="1"/>
          </p:cNvSpPr>
          <p:nvPr>
            <p:ph sz="half" idx="2"/>
          </p:nvPr>
        </p:nvSpPr>
        <p:spPr/>
        <p:txBody>
          <a:bodyPr>
            <a:noAutofit/>
          </a:bodyPr>
          <a:lstStyle/>
          <a:p>
            <a:pPr marL="0" indent="0" eaLnBrk="1" hangingPunct="1">
              <a:buNone/>
              <a:defRPr/>
            </a:pPr>
            <a:r>
              <a:rPr lang="en-US" sz="2400" b="1" dirty="0" smtClean="0">
                <a:solidFill>
                  <a:schemeClr val="accent1"/>
                </a:solidFill>
                <a:effectLst>
                  <a:outerShdw blurRad="38100" dist="38100" dir="2700000" algn="tl">
                    <a:srgbClr val="C0C0C0"/>
                  </a:outerShdw>
                </a:effectLst>
                <a:latin typeface="Arial" charset="0"/>
              </a:rPr>
              <a:t>To protect defendant’s  rights</a:t>
            </a:r>
          </a:p>
          <a:p>
            <a:pPr marL="0" indent="0" eaLnBrk="1" hangingPunct="1">
              <a:buNone/>
              <a:defRPr/>
            </a:pPr>
            <a:r>
              <a:rPr lang="en-US" sz="2400" b="1" dirty="0" smtClean="0">
                <a:solidFill>
                  <a:schemeClr val="accent1"/>
                </a:solidFill>
                <a:effectLst>
                  <a:outerShdw blurRad="38100" dist="38100" dir="2700000" algn="tl">
                    <a:srgbClr val="C0C0C0"/>
                  </a:outerShdw>
                </a:effectLst>
                <a:latin typeface="Arial" charset="0"/>
              </a:rPr>
              <a:t>To control jail population</a:t>
            </a:r>
          </a:p>
          <a:p>
            <a:pPr marL="0" indent="0" eaLnBrk="1" hangingPunct="1">
              <a:buNone/>
              <a:defRPr/>
            </a:pPr>
            <a:r>
              <a:rPr lang="en-US" sz="2400" b="1" dirty="0" smtClean="0">
                <a:solidFill>
                  <a:schemeClr val="accent1"/>
                </a:solidFill>
                <a:effectLst>
                  <a:outerShdw blurRad="38100" dist="38100" dir="2700000" algn="tl">
                    <a:srgbClr val="C0C0C0"/>
                  </a:outerShdw>
                </a:effectLst>
                <a:latin typeface="Arial" charset="0"/>
              </a:rPr>
              <a:t>To increase efficiency</a:t>
            </a:r>
          </a:p>
          <a:p>
            <a:pPr marL="0" indent="0" eaLnBrk="1" hangingPunct="1">
              <a:buNone/>
              <a:defRPr/>
            </a:pPr>
            <a:r>
              <a:rPr lang="en-US" sz="2400" b="1" dirty="0" smtClean="0">
                <a:solidFill>
                  <a:schemeClr val="accent1"/>
                </a:solidFill>
                <a:effectLst>
                  <a:outerShdw blurRad="38100" dist="38100" dir="2700000" algn="tl">
                    <a:srgbClr val="C0C0C0"/>
                  </a:outerShdw>
                </a:effectLst>
                <a:latin typeface="Arial" charset="0"/>
              </a:rPr>
              <a:t>Other...</a:t>
            </a:r>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eaLnBrk="1" fontAlgn="auto" hangingPunct="1">
              <a:spcAft>
                <a:spcPts val="0"/>
              </a:spcAft>
              <a:defRPr/>
            </a:pPr>
            <a:r>
              <a:rPr lang="en-US" b="1" dirty="0" smtClean="0"/>
              <a:t>Controlling Events and Time</a:t>
            </a:r>
            <a:endParaRPr lang="en-US" b="1" dirty="0"/>
          </a:p>
        </p:txBody>
      </p:sp>
      <p:sp>
        <p:nvSpPr>
          <p:cNvPr id="23555" name="Rectangle 3"/>
          <p:cNvSpPr>
            <a:spLocks noGrp="1" noChangeArrowheads="1"/>
          </p:cNvSpPr>
          <p:nvPr>
            <p:ph idx="1"/>
          </p:nvPr>
        </p:nvSpPr>
        <p:spPr/>
        <p:txBody>
          <a:bodyPr rtlCol="0">
            <a:normAutofit/>
          </a:bodyPr>
          <a:lstStyle/>
          <a:p>
            <a:pPr eaLnBrk="1" fontAlgn="auto" hangingPunct="1">
              <a:spcAft>
                <a:spcPts val="0"/>
              </a:spcAft>
              <a:buFont typeface="Monotype Sorts" pitchFamily="2" charset="2"/>
              <a:buNone/>
              <a:defRPr/>
            </a:pPr>
            <a:r>
              <a:rPr lang="en-US" sz="2800" dirty="0">
                <a:solidFill>
                  <a:schemeClr val="accent1"/>
                </a:solidFill>
                <a:effectLst>
                  <a:outerShdw blurRad="38100" dist="38100" dir="2700000" algn="tl">
                    <a:srgbClr val="000000"/>
                  </a:outerShdw>
                </a:effectLst>
                <a:latin typeface="Arial" charset="0"/>
              </a:rPr>
              <a:t>1) Coordination of processes and resources</a:t>
            </a:r>
          </a:p>
          <a:p>
            <a:pPr eaLnBrk="1" fontAlgn="auto" hangingPunct="1">
              <a:spcAft>
                <a:spcPts val="0"/>
              </a:spcAft>
              <a:buFont typeface="Monotype Sorts" pitchFamily="2" charset="2"/>
              <a:buNone/>
              <a:defRPr/>
            </a:pPr>
            <a:r>
              <a:rPr lang="en-US" sz="2800" dirty="0">
                <a:solidFill>
                  <a:schemeClr val="accent1"/>
                </a:solidFill>
                <a:effectLst>
                  <a:outerShdw blurRad="38100" dist="38100" dir="2700000" algn="tl">
                    <a:srgbClr val="000000"/>
                  </a:outerShdw>
                </a:effectLst>
                <a:latin typeface="Arial" charset="0"/>
              </a:rPr>
              <a:t>2) Creation of case events, time between</a:t>
            </a:r>
          </a:p>
          <a:p>
            <a:pPr eaLnBrk="1" fontAlgn="auto" hangingPunct="1">
              <a:spcAft>
                <a:spcPts val="0"/>
              </a:spcAft>
              <a:buFont typeface="Monotype Sorts" pitchFamily="2" charset="2"/>
              <a:buNone/>
              <a:defRPr/>
            </a:pPr>
            <a:r>
              <a:rPr lang="en-US" sz="2800" dirty="0">
                <a:solidFill>
                  <a:schemeClr val="accent1"/>
                </a:solidFill>
                <a:effectLst>
                  <a:outerShdw blurRad="38100" dist="38100" dir="2700000" algn="tl">
                    <a:srgbClr val="000000"/>
                  </a:outerShdw>
                </a:effectLst>
                <a:latin typeface="Arial" charset="0"/>
              </a:rPr>
              <a:t>3) Allow preparation, encourage preparation</a:t>
            </a:r>
          </a:p>
          <a:p>
            <a:pPr eaLnBrk="1" fontAlgn="auto" hangingPunct="1">
              <a:spcAft>
                <a:spcPts val="0"/>
              </a:spcAft>
              <a:buFont typeface="Monotype Sorts" pitchFamily="2" charset="2"/>
              <a:buNone/>
              <a:defRPr/>
            </a:pPr>
            <a:r>
              <a:rPr lang="en-US" sz="2800" dirty="0">
                <a:solidFill>
                  <a:schemeClr val="accent1"/>
                </a:solidFill>
                <a:effectLst>
                  <a:outerShdw blurRad="38100" dist="38100" dir="2700000" algn="tl">
                    <a:srgbClr val="000000"/>
                  </a:outerShdw>
                </a:effectLst>
                <a:latin typeface="Arial" charset="0"/>
              </a:rPr>
              <a:t>4) Predictable system </a:t>
            </a:r>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ox(in)">
                                      <p:cBhvr>
                                        <p:cTn id="7" dur="500"/>
                                        <p:tgtEl>
                                          <p:spTgt spid="23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box(in)">
                                      <p:cBhvr>
                                        <p:cTn id="12" dur="500"/>
                                        <p:tgtEl>
                                          <p:spTgt spid="235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box(in)">
                                      <p:cBhvr>
                                        <p:cTn id="17" dur="500"/>
                                        <p:tgtEl>
                                          <p:spTgt spid="235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box(in)">
                                      <p:cBhvr>
                                        <p:cTn id="22"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b="1" dirty="0"/>
              <a:t>Fundamental </a:t>
            </a:r>
            <a:r>
              <a:rPr lang="en-US" sz="4000" b="1" dirty="0" smtClean="0"/>
              <a:t>Elements</a:t>
            </a:r>
            <a:br>
              <a:rPr lang="en-US" sz="4000" b="1" dirty="0" smtClean="0"/>
            </a:br>
            <a:r>
              <a:rPr lang="en-US" sz="4000" b="1" dirty="0" smtClean="0"/>
              <a:t>and Principles</a:t>
            </a:r>
            <a:endParaRPr lang="en-US" sz="4000" dirty="0"/>
          </a:p>
        </p:txBody>
      </p:sp>
      <p:sp>
        <p:nvSpPr>
          <p:cNvPr id="25603" name="Rectangle 3"/>
          <p:cNvSpPr>
            <a:spLocks noGrp="1" noChangeArrowheads="1"/>
          </p:cNvSpPr>
          <p:nvPr>
            <p:ph idx="1"/>
          </p:nvPr>
        </p:nvSpPr>
        <p:spPr/>
        <p:txBody>
          <a:bodyPr rtlCol="0">
            <a:normAutofit/>
          </a:bodyPr>
          <a:lstStyle/>
          <a:p>
            <a:pPr eaLnBrk="1" fontAlgn="auto" hangingPunct="1">
              <a:lnSpc>
                <a:spcPct val="90000"/>
              </a:lnSpc>
              <a:spcAft>
                <a:spcPts val="0"/>
              </a:spcAft>
              <a:buFont typeface="Monotype Sorts" pitchFamily="2" charset="2"/>
              <a:buNone/>
              <a:defRPr/>
            </a:pPr>
            <a:r>
              <a:rPr lang="en-US" sz="2400" dirty="0">
                <a:solidFill>
                  <a:schemeClr val="accent1"/>
                </a:solidFill>
                <a:effectLst>
                  <a:outerShdw blurRad="38100" dist="38100" dir="2700000" algn="tl">
                    <a:srgbClr val="000000"/>
                  </a:outerShdw>
                </a:effectLst>
                <a:latin typeface="Arial" charset="0"/>
              </a:rPr>
              <a:t>1) Judicial Leadership</a:t>
            </a:r>
          </a:p>
          <a:p>
            <a:pPr eaLnBrk="1" fontAlgn="auto" hangingPunct="1">
              <a:lnSpc>
                <a:spcPct val="90000"/>
              </a:lnSpc>
              <a:spcAft>
                <a:spcPts val="0"/>
              </a:spcAft>
              <a:buFont typeface="Monotype Sorts" pitchFamily="2" charset="2"/>
              <a:buNone/>
              <a:defRPr/>
            </a:pPr>
            <a:r>
              <a:rPr lang="en-US" sz="2400" dirty="0">
                <a:solidFill>
                  <a:schemeClr val="accent1"/>
                </a:solidFill>
                <a:effectLst>
                  <a:outerShdw blurRad="38100" dist="38100" dir="2700000" algn="tl">
                    <a:srgbClr val="000000"/>
                  </a:outerShdw>
                </a:effectLst>
                <a:latin typeface="Arial" charset="0"/>
              </a:rPr>
              <a:t>2) The Bar</a:t>
            </a:r>
          </a:p>
          <a:p>
            <a:pPr eaLnBrk="1" fontAlgn="auto" hangingPunct="1">
              <a:lnSpc>
                <a:spcPct val="90000"/>
              </a:lnSpc>
              <a:spcAft>
                <a:spcPts val="0"/>
              </a:spcAft>
              <a:buFont typeface="Monotype Sorts" pitchFamily="2" charset="2"/>
              <a:buNone/>
              <a:defRPr/>
            </a:pPr>
            <a:r>
              <a:rPr lang="en-US" sz="2400" dirty="0">
                <a:solidFill>
                  <a:schemeClr val="accent1"/>
                </a:solidFill>
                <a:effectLst>
                  <a:outerShdw blurRad="38100" dist="38100" dir="2700000" algn="tl">
                    <a:srgbClr val="000000"/>
                  </a:outerShdw>
                </a:effectLst>
                <a:latin typeface="Arial" charset="0"/>
              </a:rPr>
              <a:t>3) Time Standards/Goals</a:t>
            </a:r>
          </a:p>
          <a:p>
            <a:pPr eaLnBrk="1" fontAlgn="auto" hangingPunct="1">
              <a:lnSpc>
                <a:spcPct val="90000"/>
              </a:lnSpc>
              <a:spcAft>
                <a:spcPts val="0"/>
              </a:spcAft>
              <a:buFont typeface="Monotype Sorts" pitchFamily="2" charset="2"/>
              <a:buNone/>
              <a:defRPr/>
            </a:pPr>
            <a:r>
              <a:rPr lang="en-US" sz="2400" dirty="0">
                <a:solidFill>
                  <a:schemeClr val="accent1"/>
                </a:solidFill>
                <a:effectLst>
                  <a:outerShdw blurRad="38100" dist="38100" dir="2700000" algn="tl">
                    <a:srgbClr val="000000"/>
                  </a:outerShdw>
                </a:effectLst>
                <a:latin typeface="Arial" charset="0"/>
              </a:rPr>
              <a:t>4) Court Supervision</a:t>
            </a:r>
          </a:p>
          <a:p>
            <a:pPr eaLnBrk="1" fontAlgn="auto" hangingPunct="1">
              <a:lnSpc>
                <a:spcPct val="90000"/>
              </a:lnSpc>
              <a:spcAft>
                <a:spcPts val="0"/>
              </a:spcAft>
              <a:buFont typeface="Monotype Sorts" pitchFamily="2" charset="2"/>
              <a:buNone/>
              <a:defRPr/>
            </a:pPr>
            <a:r>
              <a:rPr lang="en-US" sz="2400" dirty="0">
                <a:solidFill>
                  <a:schemeClr val="accent1"/>
                </a:solidFill>
                <a:effectLst>
                  <a:outerShdw blurRad="38100" dist="38100" dir="2700000" algn="tl">
                    <a:srgbClr val="000000"/>
                  </a:outerShdw>
                </a:effectLst>
                <a:latin typeface="Arial" charset="0"/>
              </a:rPr>
              <a:t>5) Effective Information System</a:t>
            </a:r>
          </a:p>
          <a:p>
            <a:pPr eaLnBrk="1" fontAlgn="auto" hangingPunct="1">
              <a:lnSpc>
                <a:spcPct val="90000"/>
              </a:lnSpc>
              <a:spcAft>
                <a:spcPts val="0"/>
              </a:spcAft>
              <a:buFont typeface="Monotype Sorts" pitchFamily="2" charset="2"/>
              <a:buNone/>
              <a:defRPr/>
            </a:pPr>
            <a:r>
              <a:rPr lang="en-US" sz="2400" dirty="0">
                <a:solidFill>
                  <a:schemeClr val="accent1"/>
                </a:solidFill>
                <a:effectLst>
                  <a:outerShdw blurRad="38100" dist="38100" dir="2700000" algn="tl">
                    <a:srgbClr val="000000"/>
                  </a:outerShdw>
                </a:effectLst>
                <a:latin typeface="Arial" charset="0"/>
              </a:rPr>
              <a:t>6) Accurate Scheduling</a:t>
            </a:r>
          </a:p>
          <a:p>
            <a:pPr eaLnBrk="1" fontAlgn="auto" hangingPunct="1">
              <a:lnSpc>
                <a:spcPct val="90000"/>
              </a:lnSpc>
              <a:spcAft>
                <a:spcPts val="0"/>
              </a:spcAft>
              <a:buFont typeface="Monotype Sorts" pitchFamily="2" charset="2"/>
              <a:buNone/>
              <a:defRPr/>
            </a:pPr>
            <a:r>
              <a:rPr lang="en-US" sz="2400" dirty="0">
                <a:solidFill>
                  <a:schemeClr val="accent1"/>
                </a:solidFill>
                <a:effectLst>
                  <a:outerShdw blurRad="38100" dist="38100" dir="2700000" algn="tl">
                    <a:srgbClr val="000000"/>
                  </a:outerShdw>
                </a:effectLst>
                <a:latin typeface="Arial" charset="0"/>
              </a:rPr>
              <a:t>7) Continuance Control</a:t>
            </a:r>
          </a:p>
          <a:p>
            <a:pPr eaLnBrk="1" fontAlgn="auto" hangingPunct="1">
              <a:lnSpc>
                <a:spcPct val="90000"/>
              </a:lnSpc>
              <a:spcAft>
                <a:spcPts val="0"/>
              </a:spcAft>
              <a:buFont typeface="Monotype Sorts" pitchFamily="2" charset="2"/>
              <a:buNone/>
              <a:defRPr/>
            </a:pPr>
            <a:r>
              <a:rPr lang="en-US" sz="2400" dirty="0">
                <a:solidFill>
                  <a:schemeClr val="accent1"/>
                </a:solidFill>
                <a:effectLst>
                  <a:outerShdw blurRad="38100" dist="38100" dir="2700000" algn="tl">
                    <a:srgbClr val="000000"/>
                  </a:outerShdw>
                </a:effectLst>
                <a:latin typeface="Arial" charset="0"/>
              </a:rPr>
              <a:t>8) Always an Action Date</a:t>
            </a:r>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iterate type="lt">
                                    <p:tmPct val="100000"/>
                                  </p:iterate>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75"/>
                                        <p:tgtEl>
                                          <p:spTgt spid="2560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75"/>
                                        <p:tgtEl>
                                          <p:spTgt spid="2560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LASER.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iterate type="lt">
                                    <p:tmPct val="100000"/>
                                  </p:iterate>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75"/>
                                        <p:tgtEl>
                                          <p:spTgt spid="25603">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75"/>
                                        <p:tgtEl>
                                          <p:spTgt spid="25603">
                                            <p:txEl>
                                              <p:pRg st="1" end="1"/>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3" name="LASER.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iterate type="lt">
                                    <p:tmPct val="100000"/>
                                  </p:iterate>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additive="base">
                                        <p:cTn id="19" dur="75"/>
                                        <p:tgtEl>
                                          <p:spTgt spid="25603">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75"/>
                                        <p:tgtEl>
                                          <p:spTgt spid="25603">
                                            <p:txEl>
                                              <p:pRg st="2" end="2"/>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3" name="LASER.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iterate type="lt">
                                    <p:tmPct val="100000"/>
                                  </p:iterate>
                                  <p:childTnLst>
                                    <p:set>
                                      <p:cBhvr>
                                        <p:cTn id="24" dur="1" fill="hold">
                                          <p:stCondLst>
                                            <p:cond delay="0"/>
                                          </p:stCondLst>
                                        </p:cTn>
                                        <p:tgtEl>
                                          <p:spTgt spid="25603">
                                            <p:txEl>
                                              <p:pRg st="3" end="3"/>
                                            </p:txEl>
                                          </p:spTgt>
                                        </p:tgtEl>
                                        <p:attrNameLst>
                                          <p:attrName>style.visibility</p:attrName>
                                        </p:attrNameLst>
                                      </p:cBhvr>
                                      <p:to>
                                        <p:strVal val="visible"/>
                                      </p:to>
                                    </p:set>
                                    <p:anim calcmode="lin" valueType="num">
                                      <p:cBhvr additive="base">
                                        <p:cTn id="25" dur="75"/>
                                        <p:tgtEl>
                                          <p:spTgt spid="25603">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75"/>
                                        <p:tgtEl>
                                          <p:spTgt spid="25603">
                                            <p:txEl>
                                              <p:pRg st="3" end="3"/>
                                            </p:txEl>
                                          </p:spTgt>
                                        </p:tgtEl>
                                      </p:cBhvr>
                                    </p:animEffect>
                                  </p:childTnLst>
                                  <p:subTnLst>
                                    <p:audio>
                                      <p:cMediaNode>
                                        <p:cTn display="0" masterRel="sameClick">
                                          <p:stCondLst>
                                            <p:cond evt="begin" delay="0">
                                              <p:tn val="23"/>
                                            </p:cond>
                                          </p:stCondLst>
                                          <p:endCondLst>
                                            <p:cond evt="onStopAudio" delay="0">
                                              <p:tgtEl>
                                                <p:sldTgt/>
                                              </p:tgtEl>
                                            </p:cond>
                                          </p:endCondLst>
                                        </p:cTn>
                                        <p:tgtEl>
                                          <p:sndTgt r:embed="rId3" name="LASER.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8" fill="hold" grpId="0" nodeType="clickEffect">
                                  <p:stCondLst>
                                    <p:cond delay="0"/>
                                  </p:stCondLst>
                                  <p:iterate type="lt">
                                    <p:tmPct val="100000"/>
                                  </p:iterate>
                                  <p:childTnLst>
                                    <p:set>
                                      <p:cBhvr>
                                        <p:cTn id="30" dur="1" fill="hold">
                                          <p:stCondLst>
                                            <p:cond delay="0"/>
                                          </p:stCondLst>
                                        </p:cTn>
                                        <p:tgtEl>
                                          <p:spTgt spid="25603">
                                            <p:txEl>
                                              <p:pRg st="4" end="4"/>
                                            </p:txEl>
                                          </p:spTgt>
                                        </p:tgtEl>
                                        <p:attrNameLst>
                                          <p:attrName>style.visibility</p:attrName>
                                        </p:attrNameLst>
                                      </p:cBhvr>
                                      <p:to>
                                        <p:strVal val="visible"/>
                                      </p:to>
                                    </p:set>
                                    <p:anim calcmode="lin" valueType="num">
                                      <p:cBhvr additive="base">
                                        <p:cTn id="31" dur="75"/>
                                        <p:tgtEl>
                                          <p:spTgt spid="25603">
                                            <p:txEl>
                                              <p:pRg st="4" end="4"/>
                                            </p:txEl>
                                          </p:spTgt>
                                        </p:tgtEl>
                                        <p:attrNameLst>
                                          <p:attrName>ppt_x</p:attrName>
                                        </p:attrNameLst>
                                      </p:cBhvr>
                                      <p:tavLst>
                                        <p:tav tm="0">
                                          <p:val>
                                            <p:strVal val="#ppt_x-#ppt_w*1.125000"/>
                                          </p:val>
                                        </p:tav>
                                        <p:tav tm="100000">
                                          <p:val>
                                            <p:strVal val="#ppt_x"/>
                                          </p:val>
                                        </p:tav>
                                      </p:tavLst>
                                    </p:anim>
                                    <p:animEffect transition="in" filter="wipe(right)">
                                      <p:cBhvr>
                                        <p:cTn id="32" dur="75"/>
                                        <p:tgtEl>
                                          <p:spTgt spid="25603">
                                            <p:txEl>
                                              <p:pRg st="4" end="4"/>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3" name="LASER.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8" fill="hold" grpId="0" nodeType="clickEffect">
                                  <p:stCondLst>
                                    <p:cond delay="0"/>
                                  </p:stCondLst>
                                  <p:iterate type="lt">
                                    <p:tmPct val="100000"/>
                                  </p:iterate>
                                  <p:childTnLst>
                                    <p:set>
                                      <p:cBhvr>
                                        <p:cTn id="36" dur="1" fill="hold">
                                          <p:stCondLst>
                                            <p:cond delay="0"/>
                                          </p:stCondLst>
                                        </p:cTn>
                                        <p:tgtEl>
                                          <p:spTgt spid="25603">
                                            <p:txEl>
                                              <p:pRg st="5" end="5"/>
                                            </p:txEl>
                                          </p:spTgt>
                                        </p:tgtEl>
                                        <p:attrNameLst>
                                          <p:attrName>style.visibility</p:attrName>
                                        </p:attrNameLst>
                                      </p:cBhvr>
                                      <p:to>
                                        <p:strVal val="visible"/>
                                      </p:to>
                                    </p:set>
                                    <p:anim calcmode="lin" valueType="num">
                                      <p:cBhvr additive="base">
                                        <p:cTn id="37" dur="75"/>
                                        <p:tgtEl>
                                          <p:spTgt spid="25603">
                                            <p:txEl>
                                              <p:pRg st="5" end="5"/>
                                            </p:txEl>
                                          </p:spTgt>
                                        </p:tgtEl>
                                        <p:attrNameLst>
                                          <p:attrName>ppt_x</p:attrName>
                                        </p:attrNameLst>
                                      </p:cBhvr>
                                      <p:tavLst>
                                        <p:tav tm="0">
                                          <p:val>
                                            <p:strVal val="#ppt_x-#ppt_w*1.125000"/>
                                          </p:val>
                                        </p:tav>
                                        <p:tav tm="100000">
                                          <p:val>
                                            <p:strVal val="#ppt_x"/>
                                          </p:val>
                                        </p:tav>
                                      </p:tavLst>
                                    </p:anim>
                                    <p:animEffect transition="in" filter="wipe(right)">
                                      <p:cBhvr>
                                        <p:cTn id="38" dur="75"/>
                                        <p:tgtEl>
                                          <p:spTgt spid="25603">
                                            <p:txEl>
                                              <p:pRg st="5" end="5"/>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3" name="LASER.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8" fill="hold" grpId="0" nodeType="clickEffect">
                                  <p:stCondLst>
                                    <p:cond delay="0"/>
                                  </p:stCondLst>
                                  <p:iterate type="lt">
                                    <p:tmPct val="100000"/>
                                  </p:iterate>
                                  <p:childTnLst>
                                    <p:set>
                                      <p:cBhvr>
                                        <p:cTn id="42" dur="1" fill="hold">
                                          <p:stCondLst>
                                            <p:cond delay="0"/>
                                          </p:stCondLst>
                                        </p:cTn>
                                        <p:tgtEl>
                                          <p:spTgt spid="25603">
                                            <p:txEl>
                                              <p:pRg st="6" end="6"/>
                                            </p:txEl>
                                          </p:spTgt>
                                        </p:tgtEl>
                                        <p:attrNameLst>
                                          <p:attrName>style.visibility</p:attrName>
                                        </p:attrNameLst>
                                      </p:cBhvr>
                                      <p:to>
                                        <p:strVal val="visible"/>
                                      </p:to>
                                    </p:set>
                                    <p:anim calcmode="lin" valueType="num">
                                      <p:cBhvr additive="base">
                                        <p:cTn id="43" dur="75"/>
                                        <p:tgtEl>
                                          <p:spTgt spid="25603">
                                            <p:txEl>
                                              <p:pRg st="6" end="6"/>
                                            </p:txEl>
                                          </p:spTgt>
                                        </p:tgtEl>
                                        <p:attrNameLst>
                                          <p:attrName>ppt_x</p:attrName>
                                        </p:attrNameLst>
                                      </p:cBhvr>
                                      <p:tavLst>
                                        <p:tav tm="0">
                                          <p:val>
                                            <p:strVal val="#ppt_x-#ppt_w*1.125000"/>
                                          </p:val>
                                        </p:tav>
                                        <p:tav tm="100000">
                                          <p:val>
                                            <p:strVal val="#ppt_x"/>
                                          </p:val>
                                        </p:tav>
                                      </p:tavLst>
                                    </p:anim>
                                    <p:animEffect transition="in" filter="wipe(right)">
                                      <p:cBhvr>
                                        <p:cTn id="44" dur="75"/>
                                        <p:tgtEl>
                                          <p:spTgt spid="25603">
                                            <p:txEl>
                                              <p:pRg st="6" end="6"/>
                                            </p:txEl>
                                          </p:spTgt>
                                        </p:tgtEl>
                                      </p:cBhvr>
                                    </p:animEffect>
                                  </p:childTnLst>
                                  <p:subTnLst>
                                    <p:audio>
                                      <p:cMediaNode>
                                        <p:cTn display="0" masterRel="sameClick">
                                          <p:stCondLst>
                                            <p:cond evt="begin" delay="0">
                                              <p:tn val="41"/>
                                            </p:cond>
                                          </p:stCondLst>
                                          <p:endCondLst>
                                            <p:cond evt="onStopAudio" delay="0">
                                              <p:tgtEl>
                                                <p:sldTgt/>
                                              </p:tgtEl>
                                            </p:cond>
                                          </p:endCondLst>
                                        </p:cTn>
                                        <p:tgtEl>
                                          <p:sndTgt r:embed="rId3" name="LASER.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12" presetClass="entr" presetSubtype="8" fill="hold" grpId="0" nodeType="clickEffect">
                                  <p:stCondLst>
                                    <p:cond delay="0"/>
                                  </p:stCondLst>
                                  <p:iterate type="lt">
                                    <p:tmPct val="100000"/>
                                  </p:iterate>
                                  <p:childTnLst>
                                    <p:set>
                                      <p:cBhvr>
                                        <p:cTn id="48" dur="1" fill="hold">
                                          <p:stCondLst>
                                            <p:cond delay="0"/>
                                          </p:stCondLst>
                                        </p:cTn>
                                        <p:tgtEl>
                                          <p:spTgt spid="25603">
                                            <p:txEl>
                                              <p:pRg st="7" end="7"/>
                                            </p:txEl>
                                          </p:spTgt>
                                        </p:tgtEl>
                                        <p:attrNameLst>
                                          <p:attrName>style.visibility</p:attrName>
                                        </p:attrNameLst>
                                      </p:cBhvr>
                                      <p:to>
                                        <p:strVal val="visible"/>
                                      </p:to>
                                    </p:set>
                                    <p:anim calcmode="lin" valueType="num">
                                      <p:cBhvr additive="base">
                                        <p:cTn id="49" dur="75"/>
                                        <p:tgtEl>
                                          <p:spTgt spid="25603">
                                            <p:txEl>
                                              <p:pRg st="7" end="7"/>
                                            </p:txEl>
                                          </p:spTgt>
                                        </p:tgtEl>
                                        <p:attrNameLst>
                                          <p:attrName>ppt_x</p:attrName>
                                        </p:attrNameLst>
                                      </p:cBhvr>
                                      <p:tavLst>
                                        <p:tav tm="0">
                                          <p:val>
                                            <p:strVal val="#ppt_x-#ppt_w*1.125000"/>
                                          </p:val>
                                        </p:tav>
                                        <p:tav tm="100000">
                                          <p:val>
                                            <p:strVal val="#ppt_x"/>
                                          </p:val>
                                        </p:tav>
                                      </p:tavLst>
                                    </p:anim>
                                    <p:animEffect transition="in" filter="wipe(right)">
                                      <p:cBhvr>
                                        <p:cTn id="50" dur="75"/>
                                        <p:tgtEl>
                                          <p:spTgt spid="25603">
                                            <p:txEl>
                                              <p:pRg st="7" end="7"/>
                                            </p:txEl>
                                          </p:spTgt>
                                        </p:tgtEl>
                                      </p:cBhvr>
                                    </p:animEffect>
                                  </p:childTnLst>
                                  <p:subTnLst>
                                    <p:audio>
                                      <p:cMediaNode>
                                        <p:cTn display="0" masterRel="sameClick">
                                          <p:stCondLst>
                                            <p:cond evt="begin" delay="0">
                                              <p:tn val="47"/>
                                            </p:cond>
                                          </p:stCondLst>
                                          <p:endCondLst>
                                            <p:cond evt="onStopAudio" delay="0">
                                              <p:tgtEl>
                                                <p:sldTgt/>
                                              </p:tgtEl>
                                            </p:cond>
                                          </p:endCondLst>
                                        </p:cTn>
                                        <p:tgtEl>
                                          <p:sndTgt r:embed="rId3"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fontAlgn="auto" hangingPunct="1">
              <a:spcAft>
                <a:spcPts val="0"/>
              </a:spcAft>
              <a:defRPr/>
            </a:pPr>
            <a:r>
              <a:rPr lang="en-US" b="1" dirty="0"/>
              <a:t>Common Solutions</a:t>
            </a:r>
            <a:endParaRPr lang="en-US" dirty="0"/>
          </a:p>
        </p:txBody>
      </p:sp>
      <p:sp>
        <p:nvSpPr>
          <p:cNvPr id="27651" name="Rectangle 3"/>
          <p:cNvSpPr>
            <a:spLocks noGrp="1" noChangeArrowheads="1"/>
          </p:cNvSpPr>
          <p:nvPr>
            <p:ph idx="1"/>
          </p:nvPr>
        </p:nvSpPr>
        <p:spPr/>
        <p:txBody>
          <a:bodyPr rtlCol="0">
            <a:normAutofit/>
          </a:bodyPr>
          <a:lstStyle/>
          <a:p>
            <a:pPr eaLnBrk="1" fontAlgn="auto" hangingPunct="1">
              <a:lnSpc>
                <a:spcPct val="120000"/>
              </a:lnSpc>
              <a:spcAft>
                <a:spcPts val="0"/>
              </a:spcAft>
              <a:buFont typeface="Arial" pitchFamily="34" charset="0"/>
              <a:buNone/>
              <a:defRPr/>
            </a:pPr>
            <a:r>
              <a:rPr lang="en-US" sz="2400" dirty="0">
                <a:solidFill>
                  <a:schemeClr val="accent1"/>
                </a:solidFill>
                <a:effectLst>
                  <a:outerShdw blurRad="38100" dist="38100" dir="2700000" algn="tl">
                    <a:srgbClr val="000000"/>
                  </a:outerShdw>
                </a:effectLst>
                <a:latin typeface="Arial" charset="0"/>
              </a:rPr>
              <a:t>Trial Readiness Documents</a:t>
            </a:r>
          </a:p>
          <a:p>
            <a:pPr eaLnBrk="1" fontAlgn="auto" hangingPunct="1">
              <a:lnSpc>
                <a:spcPct val="120000"/>
              </a:lnSpc>
              <a:spcAft>
                <a:spcPts val="0"/>
              </a:spcAft>
              <a:buFont typeface="Arial" pitchFamily="34" charset="0"/>
              <a:buNone/>
              <a:defRPr/>
            </a:pPr>
            <a:r>
              <a:rPr lang="en-US" sz="2400" dirty="0">
                <a:solidFill>
                  <a:schemeClr val="accent1"/>
                </a:solidFill>
                <a:effectLst>
                  <a:outerShdw blurRad="38100" dist="38100" dir="2700000" algn="tl">
                    <a:srgbClr val="000000"/>
                  </a:outerShdw>
                </a:effectLst>
                <a:latin typeface="Arial" charset="0"/>
              </a:rPr>
              <a:t>Overscheduling the Calendar</a:t>
            </a:r>
          </a:p>
          <a:p>
            <a:pPr eaLnBrk="1" fontAlgn="auto" hangingPunct="1">
              <a:lnSpc>
                <a:spcPct val="120000"/>
              </a:lnSpc>
              <a:spcAft>
                <a:spcPts val="0"/>
              </a:spcAft>
              <a:buFont typeface="Arial" pitchFamily="34" charset="0"/>
              <a:buNone/>
              <a:defRPr/>
            </a:pPr>
            <a:r>
              <a:rPr lang="en-US" sz="2400" dirty="0">
                <a:solidFill>
                  <a:schemeClr val="accent1"/>
                </a:solidFill>
                <a:effectLst>
                  <a:outerShdw blurRad="38100" dist="38100" dir="2700000" algn="tl">
                    <a:srgbClr val="000000"/>
                  </a:outerShdw>
                </a:effectLst>
                <a:latin typeface="Arial" charset="0"/>
              </a:rPr>
              <a:t>Case Scheduling </a:t>
            </a:r>
          </a:p>
          <a:p>
            <a:pPr eaLnBrk="1" fontAlgn="auto" hangingPunct="1">
              <a:lnSpc>
                <a:spcPct val="120000"/>
              </a:lnSpc>
              <a:spcAft>
                <a:spcPts val="0"/>
              </a:spcAft>
              <a:buFont typeface="Arial" pitchFamily="34" charset="0"/>
              <a:buNone/>
              <a:defRPr/>
            </a:pPr>
            <a:r>
              <a:rPr lang="en-US" sz="2400" dirty="0">
                <a:solidFill>
                  <a:schemeClr val="accent1"/>
                </a:solidFill>
                <a:effectLst>
                  <a:outerShdw blurRad="38100" dist="38100" dir="2700000" algn="tl">
                    <a:srgbClr val="000000"/>
                  </a:outerShdw>
                </a:effectLst>
                <a:latin typeface="Arial" charset="0"/>
              </a:rPr>
              <a:t>No Progress Procedures</a:t>
            </a:r>
          </a:p>
          <a:p>
            <a:pPr eaLnBrk="1" fontAlgn="auto" hangingPunct="1">
              <a:lnSpc>
                <a:spcPct val="120000"/>
              </a:lnSpc>
              <a:spcAft>
                <a:spcPts val="0"/>
              </a:spcAft>
              <a:buFont typeface="Arial" pitchFamily="34" charset="0"/>
              <a:buNone/>
              <a:defRPr/>
            </a:pPr>
            <a:r>
              <a:rPr lang="en-US" sz="2400" dirty="0">
                <a:solidFill>
                  <a:schemeClr val="accent1"/>
                </a:solidFill>
                <a:effectLst>
                  <a:outerShdw blurRad="38100" dist="38100" dir="2700000" algn="tl">
                    <a:srgbClr val="000000"/>
                  </a:outerShdw>
                </a:effectLst>
                <a:latin typeface="Arial" charset="0"/>
              </a:rPr>
              <a:t>Periodic Calendar Calls</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dissolve">
                                      <p:cBhvr>
                                        <p:cTn id="7" dur="500"/>
                                        <p:tgtEl>
                                          <p:spTgt spid="276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dissolve">
                                      <p:cBhvr>
                                        <p:cTn id="12" dur="500"/>
                                        <p:tgtEl>
                                          <p:spTgt spid="276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dissolve">
                                      <p:cBhvr>
                                        <p:cTn id="17" dur="500"/>
                                        <p:tgtEl>
                                          <p:spTgt spid="276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dissolve">
                                      <p:cBhvr>
                                        <p:cTn id="22" dur="500"/>
                                        <p:tgtEl>
                                          <p:spTgt spid="276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7651">
                                            <p:txEl>
                                              <p:pRg st="4" end="4"/>
                                            </p:txEl>
                                          </p:spTgt>
                                        </p:tgtEl>
                                        <p:attrNameLst>
                                          <p:attrName>style.visibility</p:attrName>
                                        </p:attrNameLst>
                                      </p:cBhvr>
                                      <p:to>
                                        <p:strVal val="visible"/>
                                      </p:to>
                                    </p:set>
                                    <p:animEffect transition="in" filter="dissolve">
                                      <p:cBhvr>
                                        <p:cTn id="27" dur="500"/>
                                        <p:tgtEl>
                                          <p:spTgt spid="27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Criminal Case Events</a:t>
            </a:r>
            <a:endParaRPr lang="en-US" b="1" dirty="0"/>
          </a:p>
        </p:txBody>
      </p:sp>
      <p:sp>
        <p:nvSpPr>
          <p:cNvPr id="3" name="Content Placeholder 2"/>
          <p:cNvSpPr>
            <a:spLocks noGrp="1"/>
          </p:cNvSpPr>
          <p:nvPr>
            <p:ph idx="1"/>
          </p:nvPr>
        </p:nvSpPr>
        <p:spPr/>
        <p:txBody>
          <a:bodyPr>
            <a:normAutofit lnSpcReduction="10000"/>
          </a:bodyPr>
          <a:lstStyle/>
          <a:p>
            <a:r>
              <a:rPr lang="en-US" sz="2400" b="1" dirty="0" smtClean="0">
                <a:solidFill>
                  <a:schemeClr val="accent1"/>
                </a:solidFill>
                <a:effectLst>
                  <a:outerShdw blurRad="38100" dist="38100" dir="2700000" algn="tl">
                    <a:srgbClr val="000000">
                      <a:alpha val="43137"/>
                    </a:srgbClr>
                  </a:outerShdw>
                </a:effectLst>
              </a:rPr>
              <a:t>Arrest/Ticket Issues</a:t>
            </a:r>
          </a:p>
          <a:p>
            <a:r>
              <a:rPr lang="en-US" sz="2400" b="1" dirty="0" smtClean="0">
                <a:solidFill>
                  <a:schemeClr val="accent1"/>
                </a:solidFill>
                <a:effectLst>
                  <a:outerShdw blurRad="38100" dist="38100" dir="2700000" algn="tl">
                    <a:srgbClr val="000000">
                      <a:alpha val="43137"/>
                    </a:srgbClr>
                  </a:outerShdw>
                </a:effectLst>
              </a:rPr>
              <a:t>Advisement</a:t>
            </a:r>
          </a:p>
          <a:p>
            <a:r>
              <a:rPr lang="en-US" sz="2400" b="1" dirty="0" smtClean="0">
                <a:solidFill>
                  <a:schemeClr val="accent1"/>
                </a:solidFill>
                <a:effectLst>
                  <a:outerShdw blurRad="38100" dist="38100" dir="2700000" algn="tl">
                    <a:srgbClr val="000000">
                      <a:alpha val="43137"/>
                    </a:srgbClr>
                  </a:outerShdw>
                </a:effectLst>
              </a:rPr>
              <a:t>Arraignment</a:t>
            </a:r>
          </a:p>
          <a:p>
            <a:r>
              <a:rPr lang="en-US" sz="2400" b="1" dirty="0" smtClean="0">
                <a:solidFill>
                  <a:schemeClr val="accent1"/>
                </a:solidFill>
                <a:effectLst>
                  <a:outerShdw blurRad="38100" dist="38100" dir="2700000" algn="tl">
                    <a:srgbClr val="000000">
                      <a:alpha val="43137"/>
                    </a:srgbClr>
                  </a:outerShdw>
                </a:effectLst>
              </a:rPr>
              <a:t>Pretrial Conference</a:t>
            </a:r>
          </a:p>
          <a:p>
            <a:r>
              <a:rPr lang="en-US" sz="2400" b="1" dirty="0" smtClean="0">
                <a:solidFill>
                  <a:schemeClr val="accent1"/>
                </a:solidFill>
                <a:effectLst>
                  <a:outerShdw blurRad="38100" dist="38100" dir="2700000" algn="tl">
                    <a:srgbClr val="000000">
                      <a:alpha val="43137"/>
                    </a:srgbClr>
                  </a:outerShdw>
                </a:effectLst>
              </a:rPr>
              <a:t>Trial</a:t>
            </a:r>
          </a:p>
          <a:p>
            <a:r>
              <a:rPr lang="en-US" sz="2400" b="1" dirty="0" smtClean="0">
                <a:solidFill>
                  <a:schemeClr val="accent1"/>
                </a:solidFill>
                <a:effectLst>
                  <a:outerShdw blurRad="38100" dist="38100" dir="2700000" algn="tl">
                    <a:srgbClr val="000000">
                      <a:alpha val="43137"/>
                    </a:srgbClr>
                  </a:outerShdw>
                </a:effectLst>
              </a:rPr>
              <a:t>Sentencing/Probation</a:t>
            </a:r>
          </a:p>
          <a:p>
            <a:r>
              <a:rPr lang="en-US" sz="2400" b="1" dirty="0" smtClean="0">
                <a:solidFill>
                  <a:schemeClr val="accent1"/>
                </a:solidFill>
                <a:effectLst>
                  <a:outerShdw blurRad="38100" dist="38100" dir="2700000" algn="tl">
                    <a:srgbClr val="000000">
                      <a:alpha val="43137"/>
                    </a:srgbClr>
                  </a:outerShdw>
                </a:effectLst>
              </a:rPr>
              <a:t>Compliance with Sentence</a:t>
            </a:r>
          </a:p>
          <a:p>
            <a:r>
              <a:rPr lang="en-US" sz="2400" b="1" dirty="0" smtClean="0">
                <a:solidFill>
                  <a:schemeClr val="accent1"/>
                </a:solidFill>
                <a:effectLst>
                  <a:outerShdw blurRad="38100" dist="38100" dir="2700000" algn="tl">
                    <a:srgbClr val="000000">
                      <a:alpha val="43137"/>
                    </a:srgbClr>
                  </a:outerShdw>
                </a:effectLst>
              </a:rPr>
              <a:t>Case Closed</a:t>
            </a:r>
          </a:p>
          <a:p>
            <a:endParaRPr lang="en-US" sz="2400" b="1" dirty="0">
              <a:solidFill>
                <a:schemeClr val="accent1"/>
              </a:solidFill>
            </a:endParaRPr>
          </a:p>
        </p:txBody>
      </p:sp>
    </p:spTree>
    <p:extLst>
      <p:ext uri="{BB962C8B-B14F-4D97-AF65-F5344CB8AC3E}">
        <p14:creationId xmlns:p14="http://schemas.microsoft.com/office/powerpoint/2010/main" xmlns="" val="1889935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Traffic Case Events</a:t>
            </a:r>
            <a:endParaRPr lang="en-US" b="1" dirty="0"/>
          </a:p>
        </p:txBody>
      </p:sp>
      <p:sp>
        <p:nvSpPr>
          <p:cNvPr id="3" name="Content Placeholder 2"/>
          <p:cNvSpPr>
            <a:spLocks noGrp="1"/>
          </p:cNvSpPr>
          <p:nvPr>
            <p:ph idx="1"/>
          </p:nvPr>
        </p:nvSpPr>
        <p:spPr/>
        <p:txBody>
          <a:bodyPr>
            <a:normAutofit/>
          </a:bodyPr>
          <a:lstStyle/>
          <a:p>
            <a:r>
              <a:rPr lang="en-US" sz="2400" b="1" dirty="0" smtClean="0">
                <a:solidFill>
                  <a:schemeClr val="accent1"/>
                </a:solidFill>
                <a:effectLst>
                  <a:outerShdw blurRad="38100" dist="38100" dir="2700000" algn="tl">
                    <a:srgbClr val="000000">
                      <a:alpha val="43137"/>
                    </a:srgbClr>
                  </a:outerShdw>
                </a:effectLst>
              </a:rPr>
              <a:t>Ticket Issues</a:t>
            </a:r>
          </a:p>
          <a:p>
            <a:r>
              <a:rPr lang="en-US" sz="2400" b="1" dirty="0" smtClean="0">
                <a:solidFill>
                  <a:schemeClr val="accent1"/>
                </a:solidFill>
                <a:effectLst>
                  <a:outerShdw blurRad="38100" dist="38100" dir="2700000" algn="tl">
                    <a:srgbClr val="000000">
                      <a:alpha val="43137"/>
                    </a:srgbClr>
                  </a:outerShdw>
                </a:effectLst>
              </a:rPr>
              <a:t>Advisement/Arraignment</a:t>
            </a:r>
          </a:p>
          <a:p>
            <a:r>
              <a:rPr lang="en-US" sz="2400" b="1" dirty="0" smtClean="0">
                <a:solidFill>
                  <a:schemeClr val="accent1"/>
                </a:solidFill>
                <a:effectLst>
                  <a:outerShdw blurRad="38100" dist="38100" dir="2700000" algn="tl">
                    <a:srgbClr val="000000">
                      <a:alpha val="43137"/>
                    </a:srgbClr>
                  </a:outerShdw>
                </a:effectLst>
              </a:rPr>
              <a:t>Pretrial Conference</a:t>
            </a:r>
          </a:p>
          <a:p>
            <a:r>
              <a:rPr lang="en-US" sz="2400" b="1" dirty="0" smtClean="0">
                <a:solidFill>
                  <a:schemeClr val="accent1"/>
                </a:solidFill>
                <a:effectLst>
                  <a:outerShdw blurRad="38100" dist="38100" dir="2700000" algn="tl">
                    <a:srgbClr val="000000">
                      <a:alpha val="43137"/>
                    </a:srgbClr>
                  </a:outerShdw>
                </a:effectLst>
              </a:rPr>
              <a:t>Trial</a:t>
            </a:r>
          </a:p>
          <a:p>
            <a:r>
              <a:rPr lang="en-US" sz="2400" b="1" dirty="0" smtClean="0">
                <a:solidFill>
                  <a:schemeClr val="accent1"/>
                </a:solidFill>
                <a:effectLst>
                  <a:outerShdw blurRad="38100" dist="38100" dir="2700000" algn="tl">
                    <a:srgbClr val="000000">
                      <a:alpha val="43137"/>
                    </a:srgbClr>
                  </a:outerShdw>
                </a:effectLst>
              </a:rPr>
              <a:t>Sentencing</a:t>
            </a:r>
          </a:p>
          <a:p>
            <a:r>
              <a:rPr lang="en-US" sz="2400" b="1" dirty="0" smtClean="0">
                <a:solidFill>
                  <a:schemeClr val="accent1"/>
                </a:solidFill>
                <a:effectLst>
                  <a:outerShdw blurRad="38100" dist="38100" dir="2700000" algn="tl">
                    <a:srgbClr val="000000">
                      <a:alpha val="43137"/>
                    </a:srgbClr>
                  </a:outerShdw>
                </a:effectLst>
              </a:rPr>
              <a:t>Compliance with Sentence</a:t>
            </a:r>
          </a:p>
          <a:p>
            <a:r>
              <a:rPr lang="en-US" sz="2400" b="1" dirty="0" smtClean="0">
                <a:solidFill>
                  <a:schemeClr val="accent1"/>
                </a:solidFill>
                <a:effectLst>
                  <a:outerShdw blurRad="38100" dist="38100" dir="2700000" algn="tl">
                    <a:srgbClr val="000000">
                      <a:alpha val="43137"/>
                    </a:srgbClr>
                  </a:outerShdw>
                </a:effectLst>
              </a:rPr>
              <a:t>Case Closed</a:t>
            </a:r>
            <a:endParaRPr lang="en-US" sz="2400" b="1" dirty="0">
              <a:solidFill>
                <a:schemeClr val="accent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457232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pPr algn="ctr" eaLnBrk="1" fontAlgn="auto" hangingPunct="1">
              <a:spcAft>
                <a:spcPts val="0"/>
              </a:spcAft>
              <a:defRPr/>
            </a:pPr>
            <a:r>
              <a:rPr lang="en-US" b="1" dirty="0" smtClean="0"/>
              <a:t>Biggest Threat – Continuances</a:t>
            </a:r>
            <a:br>
              <a:rPr lang="en-US" b="1" dirty="0" smtClean="0"/>
            </a:br>
            <a:endParaRPr lang="en-US" b="1" dirty="0"/>
          </a:p>
        </p:txBody>
      </p:sp>
      <p:sp>
        <p:nvSpPr>
          <p:cNvPr id="36867" name="Rectangle 3"/>
          <p:cNvSpPr>
            <a:spLocks noGrp="1" noChangeArrowheads="1"/>
          </p:cNvSpPr>
          <p:nvPr>
            <p:ph sz="half" idx="1"/>
          </p:nvPr>
        </p:nvSpPr>
        <p:spPr/>
        <p:txBody>
          <a:bodyPr rtlCol="0">
            <a:normAutofit fontScale="92500" lnSpcReduction="10000"/>
          </a:bodyPr>
          <a:lstStyle/>
          <a:p>
            <a:pPr marL="0" indent="0" eaLnBrk="1" fontAlgn="auto" hangingPunct="1">
              <a:lnSpc>
                <a:spcPct val="110000"/>
              </a:lnSpc>
              <a:spcAft>
                <a:spcPts val="0"/>
              </a:spcAft>
              <a:buNone/>
              <a:defRPr/>
            </a:pPr>
            <a:r>
              <a:rPr lang="en-US" sz="3200" dirty="0" smtClean="0"/>
              <a:t>Continuance Impact:</a:t>
            </a:r>
          </a:p>
          <a:p>
            <a:pPr marL="457200" indent="-457200" eaLnBrk="1" fontAlgn="auto" hangingPunct="1">
              <a:lnSpc>
                <a:spcPct val="110000"/>
              </a:lnSpc>
              <a:spcAft>
                <a:spcPts val="0"/>
              </a:spcAft>
              <a:buFont typeface="Arial" pitchFamily="34" charset="0"/>
              <a:buChar char="•"/>
              <a:defRPr/>
            </a:pPr>
            <a:r>
              <a:rPr lang="en-US" sz="2000" b="1" dirty="0" smtClean="0">
                <a:solidFill>
                  <a:schemeClr val="accent1"/>
                </a:solidFill>
                <a:effectLst>
                  <a:outerShdw blurRad="38100" dist="38100" dir="2700000" algn="tl">
                    <a:srgbClr val="000000">
                      <a:alpha val="43137"/>
                    </a:srgbClr>
                  </a:outerShdw>
                </a:effectLst>
              </a:rPr>
              <a:t>Court </a:t>
            </a:r>
            <a:r>
              <a:rPr lang="en-US" sz="2000" b="1" dirty="0">
                <a:solidFill>
                  <a:schemeClr val="accent1"/>
                </a:solidFill>
                <a:effectLst>
                  <a:outerShdw blurRad="38100" dist="38100" dir="2700000" algn="tl">
                    <a:srgbClr val="000000">
                      <a:alpha val="43137"/>
                    </a:srgbClr>
                  </a:outerShdw>
                </a:effectLst>
              </a:rPr>
              <a:t>Staff</a:t>
            </a:r>
          </a:p>
          <a:p>
            <a:pPr marL="457200" indent="-457200" eaLnBrk="1" fontAlgn="auto" hangingPunct="1">
              <a:lnSpc>
                <a:spcPct val="110000"/>
              </a:lnSpc>
              <a:spcAft>
                <a:spcPts val="0"/>
              </a:spcAft>
              <a:buFont typeface="Arial" pitchFamily="34" charset="0"/>
              <a:buChar char="•"/>
              <a:defRPr/>
            </a:pPr>
            <a:r>
              <a:rPr lang="en-US" sz="2000" b="1" dirty="0">
                <a:solidFill>
                  <a:schemeClr val="accent1"/>
                </a:solidFill>
                <a:effectLst>
                  <a:outerShdw blurRad="38100" dist="38100" dir="2700000" algn="tl">
                    <a:srgbClr val="000000">
                      <a:alpha val="43137"/>
                    </a:srgbClr>
                  </a:outerShdw>
                </a:effectLst>
              </a:rPr>
              <a:t>Judicial Time</a:t>
            </a:r>
          </a:p>
          <a:p>
            <a:pPr marL="457200" indent="-457200" eaLnBrk="1" fontAlgn="auto" hangingPunct="1">
              <a:lnSpc>
                <a:spcPct val="110000"/>
              </a:lnSpc>
              <a:spcAft>
                <a:spcPts val="0"/>
              </a:spcAft>
              <a:buFont typeface="Arial" pitchFamily="34" charset="0"/>
              <a:buChar char="•"/>
              <a:defRPr/>
            </a:pPr>
            <a:r>
              <a:rPr lang="en-US" sz="2000" b="1" dirty="0">
                <a:solidFill>
                  <a:schemeClr val="accent1"/>
                </a:solidFill>
                <a:effectLst>
                  <a:outerShdw blurRad="38100" dist="38100" dir="2700000" algn="tl">
                    <a:srgbClr val="000000">
                      <a:alpha val="43137"/>
                    </a:srgbClr>
                  </a:outerShdw>
                </a:effectLst>
              </a:rPr>
              <a:t>Lawyer’s to Prepare for Trial</a:t>
            </a:r>
          </a:p>
          <a:p>
            <a:pPr marL="457200" indent="-457200" eaLnBrk="1" fontAlgn="auto" hangingPunct="1">
              <a:lnSpc>
                <a:spcPct val="110000"/>
              </a:lnSpc>
              <a:spcAft>
                <a:spcPts val="0"/>
              </a:spcAft>
              <a:buFont typeface="Arial" pitchFamily="34" charset="0"/>
              <a:buChar char="•"/>
              <a:defRPr/>
            </a:pPr>
            <a:r>
              <a:rPr lang="en-US" sz="2000" b="1" dirty="0" smtClean="0">
                <a:solidFill>
                  <a:schemeClr val="accent1"/>
                </a:solidFill>
                <a:effectLst>
                  <a:outerShdw blurRad="38100" dist="38100" dir="2700000" algn="tl">
                    <a:srgbClr val="000000">
                      <a:alpha val="43137"/>
                    </a:srgbClr>
                  </a:outerShdw>
                </a:effectLst>
              </a:rPr>
              <a:t>Costs</a:t>
            </a:r>
            <a:endParaRPr lang="en-US" sz="2000" b="1" dirty="0">
              <a:solidFill>
                <a:schemeClr val="accent1"/>
              </a:solidFill>
              <a:effectLst>
                <a:outerShdw blurRad="38100" dist="38100" dir="2700000" algn="tl">
                  <a:srgbClr val="000000">
                    <a:alpha val="43137"/>
                  </a:srgbClr>
                </a:outerShdw>
              </a:effectLst>
            </a:endParaRPr>
          </a:p>
          <a:p>
            <a:pPr marL="457200" indent="-457200" eaLnBrk="1" fontAlgn="auto" hangingPunct="1">
              <a:lnSpc>
                <a:spcPct val="110000"/>
              </a:lnSpc>
              <a:spcAft>
                <a:spcPts val="0"/>
              </a:spcAft>
              <a:buFont typeface="Arial" pitchFamily="34" charset="0"/>
              <a:buChar char="•"/>
              <a:defRPr/>
            </a:pPr>
            <a:r>
              <a:rPr lang="en-US" sz="2000" b="1" dirty="0">
                <a:solidFill>
                  <a:schemeClr val="accent1"/>
                </a:solidFill>
                <a:effectLst>
                  <a:outerShdw blurRad="38100" dist="38100" dir="2700000" algn="tl">
                    <a:srgbClr val="000000">
                      <a:alpha val="43137"/>
                    </a:srgbClr>
                  </a:outerShdw>
                </a:effectLst>
              </a:rPr>
              <a:t>Parties’ and Witnesses’ Schedules</a:t>
            </a:r>
          </a:p>
        </p:txBody>
      </p:sp>
      <p:sp>
        <p:nvSpPr>
          <p:cNvPr id="36868" name="Rectangle 4"/>
          <p:cNvSpPr>
            <a:spLocks noGrp="1" noChangeArrowheads="1"/>
          </p:cNvSpPr>
          <p:nvPr>
            <p:ph sz="half" idx="2"/>
          </p:nvPr>
        </p:nvSpPr>
        <p:spPr/>
        <p:txBody>
          <a:bodyPr rtlCol="0">
            <a:normAutofit fontScale="92500" lnSpcReduction="10000"/>
          </a:bodyPr>
          <a:lstStyle/>
          <a:p>
            <a:pPr marL="457200" indent="-457200" eaLnBrk="1" fontAlgn="auto" hangingPunct="1">
              <a:lnSpc>
                <a:spcPct val="120000"/>
              </a:lnSpc>
              <a:spcAft>
                <a:spcPts val="0"/>
              </a:spcAft>
              <a:buFont typeface="Arial" pitchFamily="34" charset="0"/>
              <a:buChar char="•"/>
              <a:defRPr/>
            </a:pPr>
            <a:endParaRPr lang="en-US" sz="2000" b="1" dirty="0" smtClean="0">
              <a:solidFill>
                <a:schemeClr val="accent1"/>
              </a:solidFill>
              <a:effectLst>
                <a:outerShdw blurRad="38100" dist="38100" dir="2700000" algn="tl">
                  <a:srgbClr val="000000">
                    <a:alpha val="43137"/>
                  </a:srgbClr>
                </a:outerShdw>
              </a:effectLst>
            </a:endParaRPr>
          </a:p>
          <a:p>
            <a:pPr marL="457200" indent="-457200" eaLnBrk="1" fontAlgn="auto" hangingPunct="1">
              <a:lnSpc>
                <a:spcPct val="120000"/>
              </a:lnSpc>
              <a:spcAft>
                <a:spcPts val="0"/>
              </a:spcAft>
              <a:buFont typeface="Arial" pitchFamily="34" charset="0"/>
              <a:buChar char="•"/>
              <a:defRPr/>
            </a:pPr>
            <a:endParaRPr lang="en-US" sz="2000" b="1" dirty="0" smtClean="0">
              <a:solidFill>
                <a:schemeClr val="accent1"/>
              </a:solidFill>
              <a:effectLst>
                <a:outerShdw blurRad="38100" dist="38100" dir="2700000" algn="tl">
                  <a:srgbClr val="000000">
                    <a:alpha val="43137"/>
                  </a:srgbClr>
                </a:outerShdw>
              </a:effectLst>
            </a:endParaRPr>
          </a:p>
          <a:p>
            <a:pPr marL="457200" indent="-457200" eaLnBrk="1" fontAlgn="auto" hangingPunct="1">
              <a:lnSpc>
                <a:spcPct val="120000"/>
              </a:lnSpc>
              <a:spcAft>
                <a:spcPts val="0"/>
              </a:spcAft>
              <a:buFont typeface="Arial" pitchFamily="34" charset="0"/>
              <a:buChar char="•"/>
              <a:defRPr/>
            </a:pPr>
            <a:r>
              <a:rPr lang="en-US" sz="2000" b="1" dirty="0" smtClean="0">
                <a:solidFill>
                  <a:schemeClr val="accent1"/>
                </a:solidFill>
                <a:effectLst>
                  <a:outerShdw blurRad="38100" dist="38100" dir="2700000" algn="tl">
                    <a:srgbClr val="000000">
                      <a:alpha val="43137"/>
                    </a:srgbClr>
                  </a:outerShdw>
                </a:effectLst>
              </a:rPr>
              <a:t>Facility </a:t>
            </a:r>
            <a:r>
              <a:rPr lang="en-US" sz="2000" b="1" dirty="0">
                <a:solidFill>
                  <a:schemeClr val="accent1"/>
                </a:solidFill>
                <a:effectLst>
                  <a:outerShdw blurRad="38100" dist="38100" dir="2700000" algn="tl">
                    <a:srgbClr val="000000">
                      <a:alpha val="43137"/>
                    </a:srgbClr>
                  </a:outerShdw>
                </a:effectLst>
              </a:rPr>
              <a:t>Usage</a:t>
            </a:r>
          </a:p>
          <a:p>
            <a:pPr marL="457200" indent="-457200" eaLnBrk="1" fontAlgn="auto" hangingPunct="1">
              <a:lnSpc>
                <a:spcPct val="120000"/>
              </a:lnSpc>
              <a:spcAft>
                <a:spcPts val="0"/>
              </a:spcAft>
              <a:buFont typeface="Arial" pitchFamily="34" charset="0"/>
              <a:buChar char="•"/>
              <a:defRPr/>
            </a:pPr>
            <a:r>
              <a:rPr lang="en-US" sz="2000" b="1" dirty="0">
                <a:solidFill>
                  <a:schemeClr val="accent1"/>
                </a:solidFill>
                <a:effectLst>
                  <a:outerShdw blurRad="38100" dist="38100" dir="2700000" algn="tl">
                    <a:srgbClr val="000000">
                      <a:alpha val="43137"/>
                    </a:srgbClr>
                  </a:outerShdw>
                </a:effectLst>
              </a:rPr>
              <a:t>Quality of Litigation </a:t>
            </a:r>
          </a:p>
          <a:p>
            <a:pPr marL="457200" indent="-457200" eaLnBrk="1" fontAlgn="auto" hangingPunct="1">
              <a:lnSpc>
                <a:spcPct val="120000"/>
              </a:lnSpc>
              <a:spcAft>
                <a:spcPts val="0"/>
              </a:spcAft>
              <a:buFont typeface="Arial" pitchFamily="34" charset="0"/>
              <a:buChar char="•"/>
              <a:defRPr/>
            </a:pPr>
            <a:r>
              <a:rPr lang="en-US" sz="2000" b="1" dirty="0">
                <a:solidFill>
                  <a:schemeClr val="accent1"/>
                </a:solidFill>
                <a:effectLst>
                  <a:outerShdw blurRad="38100" dist="38100" dir="2700000" algn="tl">
                    <a:srgbClr val="000000">
                      <a:alpha val="43137"/>
                    </a:srgbClr>
                  </a:outerShdw>
                </a:effectLst>
              </a:rPr>
              <a:t>Individual Case</a:t>
            </a:r>
          </a:p>
          <a:p>
            <a:pPr marL="457200" indent="-457200" eaLnBrk="1" fontAlgn="auto" hangingPunct="1">
              <a:lnSpc>
                <a:spcPct val="120000"/>
              </a:lnSpc>
              <a:spcAft>
                <a:spcPts val="0"/>
              </a:spcAft>
              <a:buFont typeface="Arial" pitchFamily="34" charset="0"/>
              <a:buChar char="•"/>
              <a:defRPr/>
            </a:pPr>
            <a:r>
              <a:rPr lang="en-US" sz="2000" b="1" dirty="0">
                <a:solidFill>
                  <a:schemeClr val="accent1"/>
                </a:solidFill>
                <a:effectLst>
                  <a:outerShdw blurRad="38100" dist="38100" dir="2700000" algn="tl">
                    <a:srgbClr val="000000">
                      <a:alpha val="43137"/>
                    </a:srgbClr>
                  </a:outerShdw>
                </a:effectLst>
              </a:rPr>
              <a:t>Availability of Witnesses</a:t>
            </a:r>
          </a:p>
          <a:p>
            <a:pPr marL="457200" indent="-457200" eaLnBrk="1" fontAlgn="auto" hangingPunct="1">
              <a:lnSpc>
                <a:spcPct val="120000"/>
              </a:lnSpc>
              <a:spcAft>
                <a:spcPts val="0"/>
              </a:spcAft>
              <a:buFont typeface="Arial" pitchFamily="34" charset="0"/>
              <a:buChar char="•"/>
              <a:defRPr/>
            </a:pPr>
            <a:r>
              <a:rPr lang="en-US" sz="2000" b="1" dirty="0">
                <a:solidFill>
                  <a:schemeClr val="accent1"/>
                </a:solidFill>
                <a:effectLst>
                  <a:outerShdw blurRad="38100" dist="38100" dir="2700000" algn="tl">
                    <a:srgbClr val="000000">
                      <a:alpha val="43137"/>
                    </a:srgbClr>
                  </a:outerShdw>
                </a:effectLst>
              </a:rPr>
              <a:t>Overall Delay</a:t>
            </a:r>
          </a:p>
        </p:txBody>
      </p:sp>
    </p:spTree>
  </p:cSld>
  <p:clrMapOvr>
    <a:masterClrMapping/>
  </p:clrMapOvr>
  <p:transition>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304800" y="1219200"/>
            <a:ext cx="7696200" cy="3416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lvl="2" algn="ctr">
              <a:defRPr/>
            </a:pPr>
            <a:r>
              <a:rPr lang="en-US" sz="3600" b="1" dirty="0">
                <a:solidFill>
                  <a:schemeClr val="accent1"/>
                </a:solidFill>
                <a:latin typeface="Arial" pitchFamily="34" charset="0"/>
                <a:cs typeface="Arial" pitchFamily="34" charset="0"/>
              </a:rPr>
              <a:t>CONTINUANCES </a:t>
            </a:r>
          </a:p>
          <a:p>
            <a:pPr lvl="2" algn="ctr">
              <a:defRPr/>
            </a:pPr>
            <a:r>
              <a:rPr lang="en-US" sz="3600" b="1" dirty="0">
                <a:solidFill>
                  <a:schemeClr val="accent1"/>
                </a:solidFill>
                <a:latin typeface="Arial" pitchFamily="34" charset="0"/>
                <a:cs typeface="Arial" pitchFamily="34" charset="0"/>
              </a:rPr>
              <a:t>SHOULD NOT BE GRANTED </a:t>
            </a:r>
          </a:p>
          <a:p>
            <a:pPr lvl="2" algn="ctr">
              <a:defRPr/>
            </a:pPr>
            <a:r>
              <a:rPr lang="en-US" sz="3600" b="1" dirty="0">
                <a:solidFill>
                  <a:schemeClr val="accent1"/>
                </a:solidFill>
                <a:latin typeface="Arial" pitchFamily="34" charset="0"/>
                <a:cs typeface="Arial" pitchFamily="34" charset="0"/>
              </a:rPr>
              <a:t>EXCEPT IN VERIFIED </a:t>
            </a:r>
          </a:p>
          <a:p>
            <a:pPr lvl="3" algn="ctr">
              <a:defRPr/>
            </a:pPr>
            <a:r>
              <a:rPr lang="en-US" sz="3600" b="1" dirty="0">
                <a:solidFill>
                  <a:schemeClr val="accent1"/>
                </a:solidFill>
                <a:latin typeface="Arial" pitchFamily="34" charset="0"/>
                <a:cs typeface="Arial" pitchFamily="34" charset="0"/>
              </a:rPr>
              <a:t>AND WRITTEN MOTION </a:t>
            </a:r>
          </a:p>
          <a:p>
            <a:pPr algn="ctr">
              <a:defRPr/>
            </a:pPr>
            <a:r>
              <a:rPr lang="en-US" sz="3600" b="1" dirty="0">
                <a:solidFill>
                  <a:schemeClr val="accent1"/>
                </a:solidFill>
                <a:latin typeface="Arial" pitchFamily="34" charset="0"/>
                <a:cs typeface="Arial" pitchFamily="34" charset="0"/>
              </a:rPr>
              <a:t>	AND A SHOWING</a:t>
            </a:r>
          </a:p>
          <a:p>
            <a:pPr algn="ctr">
              <a:defRPr/>
            </a:pPr>
            <a:r>
              <a:rPr lang="en-US" sz="3600" b="1" dirty="0">
                <a:solidFill>
                  <a:schemeClr val="accent1"/>
                </a:solidFill>
                <a:latin typeface="Arial" pitchFamily="34" charset="0"/>
                <a:cs typeface="Arial" pitchFamily="34" charset="0"/>
              </a:rPr>
              <a:t>	OF GOOD CAUSE</a:t>
            </a:r>
          </a:p>
        </p:txBody>
      </p:sp>
      <p:pic>
        <p:nvPicPr>
          <p:cNvPr id="2" name="Picture 1"/>
          <p:cNvPicPr>
            <a:picLocks noChangeAspect="1"/>
          </p:cNvPicPr>
          <p:nvPr/>
        </p:nvPicPr>
        <p:blipFill>
          <a:blip r:embed="rId3" cstate="print"/>
          <a:stretch>
            <a:fillRect/>
          </a:stretch>
        </p:blipFill>
        <p:spPr>
          <a:xfrm>
            <a:off x="3810000" y="4800600"/>
            <a:ext cx="1537901" cy="1381125"/>
          </a:xfrm>
          <a:prstGeom prst="rect">
            <a:avLst/>
          </a:prstGeom>
        </p:spPr>
      </p:pic>
    </p:spTree>
  </p:cSld>
  <p:clrMapOvr>
    <a:masterClrMapping/>
  </p:clrMapOvr>
  <p:transition>
    <p:blinds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pPr eaLnBrk="1" fontAlgn="auto" hangingPunct="1">
              <a:spcAft>
                <a:spcPts val="0"/>
              </a:spcAft>
              <a:defRPr/>
            </a:pPr>
            <a:r>
              <a:rPr lang="en-US" sz="4000" b="1" dirty="0"/>
              <a:t>Review</a:t>
            </a:r>
            <a:endParaRPr lang="en-US" sz="4000" dirty="0"/>
          </a:p>
        </p:txBody>
      </p:sp>
      <p:sp>
        <p:nvSpPr>
          <p:cNvPr id="4" name="Content Placeholder 3"/>
          <p:cNvSpPr>
            <a:spLocks noGrp="1"/>
          </p:cNvSpPr>
          <p:nvPr>
            <p:ph idx="1"/>
          </p:nvPr>
        </p:nvSpPr>
        <p:spPr>
          <a:xfrm>
            <a:off x="1905000" y="2133600"/>
            <a:ext cx="6591985" cy="3777622"/>
          </a:xfrm>
        </p:spPr>
        <p:txBody>
          <a:bodyPr>
            <a:normAutofit lnSpcReduction="10000"/>
          </a:bodyPr>
          <a:lstStyle/>
          <a:p>
            <a:pPr>
              <a:lnSpc>
                <a:spcPct val="130000"/>
              </a:lnSpc>
              <a:buNone/>
              <a:defRPr/>
            </a:pPr>
            <a:r>
              <a:rPr lang="en-US" sz="2600" b="1" dirty="0" smtClean="0"/>
              <a:t>Did we meet our Objectives:</a:t>
            </a:r>
          </a:p>
          <a:p>
            <a:pPr>
              <a:lnSpc>
                <a:spcPct val="130000"/>
              </a:lnSpc>
              <a:buNone/>
              <a:defRPr/>
            </a:pPr>
            <a:endParaRPr lang="en-US" sz="1400" dirty="0" smtClean="0"/>
          </a:p>
          <a:p>
            <a:pPr>
              <a:lnSpc>
                <a:spcPct val="130000"/>
              </a:lnSpc>
              <a:buFont typeface="+mj-lt"/>
              <a:buAutoNum type="arabicPeriod"/>
              <a:defRPr/>
            </a:pPr>
            <a:r>
              <a:rPr lang="en-US" dirty="0" smtClean="0"/>
              <a:t>Recognize </a:t>
            </a:r>
            <a:r>
              <a:rPr lang="en-US" dirty="0" smtClean="0"/>
              <a:t>the principles of successful </a:t>
            </a:r>
            <a:r>
              <a:rPr lang="en-US" dirty="0" err="1" smtClean="0"/>
              <a:t>Caseflow</a:t>
            </a:r>
            <a:r>
              <a:rPr lang="en-US" dirty="0" smtClean="0"/>
              <a:t> </a:t>
            </a:r>
            <a:r>
              <a:rPr lang="en-US" dirty="0" smtClean="0"/>
              <a:t>Management</a:t>
            </a:r>
            <a:r>
              <a:rPr lang="en-US" dirty="0" smtClean="0"/>
              <a:t>?</a:t>
            </a:r>
          </a:p>
          <a:p>
            <a:pPr>
              <a:lnSpc>
                <a:spcPct val="130000"/>
              </a:lnSpc>
              <a:buFont typeface="+mj-lt"/>
              <a:buAutoNum type="arabicPeriod"/>
              <a:defRPr/>
            </a:pPr>
            <a:r>
              <a:rPr lang="en-US" dirty="0" smtClean="0"/>
              <a:t>Determine </a:t>
            </a:r>
            <a:r>
              <a:rPr lang="en-US" dirty="0" smtClean="0"/>
              <a:t>the need for </a:t>
            </a:r>
            <a:r>
              <a:rPr lang="en-US" dirty="0" err="1" smtClean="0"/>
              <a:t>Caseflow</a:t>
            </a:r>
            <a:r>
              <a:rPr lang="en-US" dirty="0" smtClean="0"/>
              <a:t> Management?</a:t>
            </a:r>
          </a:p>
          <a:p>
            <a:pPr>
              <a:lnSpc>
                <a:spcPct val="130000"/>
              </a:lnSpc>
              <a:buFont typeface="+mj-lt"/>
              <a:buAutoNum type="arabicPeriod"/>
              <a:defRPr/>
            </a:pPr>
            <a:r>
              <a:rPr lang="en-US" dirty="0" smtClean="0"/>
              <a:t>Identify </a:t>
            </a:r>
            <a:r>
              <a:rPr lang="en-US" dirty="0" smtClean="0"/>
              <a:t>events that can be controlled in </a:t>
            </a:r>
            <a:r>
              <a:rPr lang="en-US" dirty="0" smtClean="0"/>
              <a:t>case processing</a:t>
            </a:r>
            <a:r>
              <a:rPr lang="en-US" dirty="0" smtClean="0"/>
              <a:t>?</a:t>
            </a:r>
          </a:p>
          <a:p>
            <a:pPr>
              <a:lnSpc>
                <a:spcPct val="130000"/>
              </a:lnSpc>
              <a:buFont typeface="+mj-lt"/>
              <a:buAutoNum type="arabicPeriod"/>
              <a:defRPr/>
            </a:pPr>
            <a:r>
              <a:rPr lang="en-US" dirty="0" smtClean="0"/>
              <a:t>Set </a:t>
            </a:r>
            <a:r>
              <a:rPr lang="en-US" dirty="0" smtClean="0"/>
              <a:t>up a procedure to monitor cases </a:t>
            </a:r>
            <a:r>
              <a:rPr lang="en-US" dirty="0" smtClean="0"/>
              <a:t>throughout the </a:t>
            </a:r>
            <a:r>
              <a:rPr lang="en-US" dirty="0" smtClean="0"/>
              <a:t>court process?</a:t>
            </a:r>
          </a:p>
          <a:p>
            <a:pPr>
              <a:lnSpc>
                <a:spcPct val="130000"/>
              </a:lnSpc>
              <a:buFont typeface="+mj-lt"/>
              <a:buAutoNum type="arabicPeriod"/>
              <a:defRPr/>
            </a:pPr>
            <a:r>
              <a:rPr lang="en-US" dirty="0" smtClean="0"/>
              <a:t>Set </a:t>
            </a:r>
            <a:r>
              <a:rPr lang="en-US" dirty="0" smtClean="0"/>
              <a:t>disposition time goals for cases?</a:t>
            </a:r>
          </a:p>
          <a:p>
            <a:endParaRPr lang="en-US" dirty="0"/>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Calibri">
      <a:majorFont>
        <a:latin typeface="Calibri"/>
        <a:ea typeface=""/>
        <a:cs typeface=""/>
      </a:majorFont>
      <a:minorFont>
        <a:latin typeface="Calibri"/>
        <a:ea typeface=""/>
        <a:cs typeface=""/>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54F6613E-5ED7-40ED-90A8-F639BE712C0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928</TotalTime>
  <Words>1600</Words>
  <Application>Microsoft Office PowerPoint</Application>
  <PresentationFormat>On-screen Show (4:3)</PresentationFormat>
  <Paragraphs>231</Paragraphs>
  <Slides>18</Slides>
  <Notes>14</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Wisp</vt:lpstr>
      <vt:lpstr>Caseflow Management</vt:lpstr>
      <vt:lpstr>CASEFLOW MANAGEMENT</vt:lpstr>
      <vt:lpstr>Performance Objectives</vt:lpstr>
      <vt:lpstr>Definition: Caseflow Management</vt:lpstr>
      <vt:lpstr>Determine Need for Caseflow Management</vt:lpstr>
      <vt:lpstr>Slide 6</vt:lpstr>
      <vt:lpstr>Critical Measures</vt:lpstr>
      <vt:lpstr>Be Aware of Trends</vt:lpstr>
      <vt:lpstr>Impacts on Case Movement</vt:lpstr>
      <vt:lpstr>Why Control Cases?</vt:lpstr>
      <vt:lpstr>Controlling Events and Time</vt:lpstr>
      <vt:lpstr>Fundamental Elements and Principles</vt:lpstr>
      <vt:lpstr>Common Solutions</vt:lpstr>
      <vt:lpstr>Criminal Case Events</vt:lpstr>
      <vt:lpstr>Traffic Case Events</vt:lpstr>
      <vt:lpstr>Biggest Threat – Continuances </vt:lpstr>
      <vt:lpstr>Slide 17</vt:lpstr>
      <vt:lpstr>Review</vt:lpstr>
    </vt:vector>
  </TitlesOfParts>
  <Company>City of Westminster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Caseflow Management</dc:title>
  <dc:creator>City of Westminster</dc:creator>
  <cp:lastModifiedBy>Angelav</cp:lastModifiedBy>
  <cp:revision>58</cp:revision>
  <cp:lastPrinted>2015-05-27T15:22:43Z</cp:lastPrinted>
  <dcterms:created xsi:type="dcterms:W3CDTF">2000-06-19T17:26:56Z</dcterms:created>
  <dcterms:modified xsi:type="dcterms:W3CDTF">2016-04-13T22:41:23Z</dcterms:modified>
</cp:coreProperties>
</file>