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notesSlides/notesSlide3.xml" ContentType="application/vnd.openxmlformats-officedocument.presentationml.notesSlide+xml"/>
  <Override PartName="/ppt/media/image3.jpeg" ContentType="image/jpeg"/>
  <Override PartName="/ppt/notesSlides/notesSlide4.xml" ContentType="application/vnd.openxmlformats-officedocument.presentationml.notesSlide+xml"/>
  <Override PartName="/ppt/media/image4.jpeg" ContentType="image/jpeg"/>
  <Override PartName="/ppt/notesSlides/notesSlide5.xml" ContentType="application/vnd.openxmlformats-officedocument.presentationml.notesSlide+xml"/>
  <Override PartName="/ppt/media/image5.jpeg" ContentType="image/jpeg"/>
  <Override PartName="/ppt/notesSlides/notesSlide6.xml" ContentType="application/vnd.openxmlformats-officedocument.presentationml.notesSlide+xml"/>
  <Override PartName="/ppt/media/image6.jpeg" ContentType="image/jpeg"/>
  <Override PartName="/ppt/notesSlides/notesSlide7.xml" ContentType="application/vnd.openxmlformats-officedocument.presentationml.notesSlide+xml"/>
  <Override PartName="/ppt/media/image7.jpeg" ContentType="image/jpeg"/>
  <Override PartName="/ppt/notesSlides/notesSlide8.xml" ContentType="application/vnd.openxmlformats-officedocument.presentationml.notesSlide+xml"/>
  <Override PartName="/ppt/media/image8.jpeg" ContentType="image/jpeg"/>
  <Override PartName="/ppt/notesSlides/notesSlide9.xml" ContentType="application/vnd.openxmlformats-officedocument.presentationml.notesSlide+xml"/>
  <Override PartName="/ppt/media/image9.jpeg" ContentType="image/jpeg"/>
  <Override PartName="/ppt/notesSlides/notesSlide10.xml" ContentType="application/vnd.openxmlformats-officedocument.presentationml.notesSlide+xml"/>
  <Override PartName="/ppt/media/image10.jpeg" ContentType="image/jpeg"/>
  <Override PartName="/ppt/notesSlides/notesSlide11.xml" ContentType="application/vnd.openxmlformats-officedocument.presentationml.notesSlide+xml"/>
  <Override PartName="/ppt/media/image11.jpeg" ContentType="image/jpeg"/>
  <Override PartName="/ppt/notesSlides/notesSlide12.xml" ContentType="application/vnd.openxmlformats-officedocument.presentationml.notesSlide+xml"/>
  <Override PartName="/ppt/media/image12.jpeg" ContentType="image/jpeg"/>
  <Override PartName="/ppt/media/image13.jpeg" ContentType="image/jpeg"/>
  <Override PartName="/ppt/media/image14.jpe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15.jpe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16.jpeg" ContentType="image/jpeg"/>
  <Override PartName="/ppt/media/image17.jpeg" ContentType="image/jpeg"/>
  <Override PartName="/ppt/notesSlides/notesSlide19.xml" ContentType="application/vnd.openxmlformats-officedocument.presentationml.notesSlide+xml"/>
  <Override PartName="/ppt/media/image18.jpeg" ContentType="image/jpeg"/>
  <Override PartName="/ppt/media/image19.jpeg" ContentType="image/jpeg"/>
  <Override PartName="/ppt/notesSlides/notesSlide20.xml" ContentType="application/vnd.openxmlformats-officedocument.presentationml.notesSlide+xml"/>
  <Override PartName="/ppt/media/image20.jpeg" ContentType="image/jpeg"/>
  <Override PartName="/ppt/notesSlides/notesSlide21.xml" ContentType="application/vnd.openxmlformats-officedocument.presentationml.notesSlide+xml"/>
  <Override PartName="/ppt/media/image21.jpeg" ContentType="image/jpeg"/>
  <Override PartName="/ppt/media/image22.jpeg" ContentType="image/jpeg"/>
  <Override PartName="/ppt/media/image23.jpeg" ContentType="image/jpeg"/>
  <Override PartName="/ppt/notesSlides/notesSlide22.xml" ContentType="application/vnd.openxmlformats-officedocument.presentationml.notesSlide+xml"/>
  <Override PartName="/ppt/media/image24.jpeg" ContentType="image/jpeg"/>
  <Override PartName="/ppt/media/image25.jpeg" ContentType="image/jpeg"/>
  <Override PartName="/ppt/media/image26.jpe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27.jpeg" ContentType="image/jpeg"/>
  <Override PartName="/ppt/notesSlides/notesSlide25.xml" ContentType="application/vnd.openxmlformats-officedocument.presentationml.notesSlide+xml"/>
  <Override PartName="/ppt/media/image28.jpeg" ContentType="image/jpeg"/>
  <Override PartName="/ppt/notesSlides/notesSlide26.xml" ContentType="application/vnd.openxmlformats-officedocument.presentationml.notesSlide+xml"/>
  <Override PartName="/ppt/media/image29.jpeg" ContentType="image/jpeg"/>
  <Override PartName="/ppt/media/image30.jpeg" ContentType="image/jpeg"/>
  <Override PartName="/ppt/media/image31.jpeg" ContentType="image/jpeg"/>
  <Override PartName="/ppt/notesSlides/notesSlide27.xml" ContentType="application/vnd.openxmlformats-officedocument.presentationml.notesSlide+xml"/>
  <Override PartName="/ppt/media/image32.jpeg" ContentType="image/jpeg"/>
  <Override PartName="/ppt/notesSlides/notesSlide28.xml" ContentType="application/vnd.openxmlformats-officedocument.presentationml.notesSlide+xml"/>
  <Override PartName="/ppt/media/image33.jpeg" ContentType="image/jpeg"/>
  <Override PartName="/ppt/notesSlides/notesSlide29.xml" ContentType="application/vnd.openxmlformats-officedocument.presentationml.notesSlide+xml"/>
  <Override PartName="/ppt/media/image34.jpeg" ContentType="image/jpeg"/>
  <Override PartName="/ppt/media/image35.jpeg" ContentType="image/jpeg"/>
  <Override PartName="/ppt/media/image36.jpeg" ContentType="image/jpeg"/>
  <Override PartName="/ppt/notesSlides/notesSlide30.xml" ContentType="application/vnd.openxmlformats-officedocument.presentationml.notesSlide+xml"/>
  <Override PartName="/ppt/media/image37.jpeg" ContentType="image/jpeg"/>
  <Override PartName="/ppt/notesSlides/notesSlide31.xml" ContentType="application/vnd.openxmlformats-officedocument.presentationml.notesSlide+xml"/>
  <Override PartName="/ppt/media/image38.jpeg" ContentType="image/jpe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39.jpeg" ContentType="image/jpeg"/>
  <Override PartName="/ppt/notesSlides/notesSlide36.xml" ContentType="application/vnd.openxmlformats-officedocument.presentationml.notesSlide+xml"/>
  <Override PartName="/ppt/media/image40.jpeg" ContentType="image/jpeg"/>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media/image41.jpeg" ContentType="image/jpeg"/>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media/image42.jpeg" ContentType="image/jpeg"/>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media/image43.jpeg" ContentType="image/jpeg"/>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media/image44.jpeg" ContentType="image/jpeg"/>
  <Override PartName="/ppt/notesSlides/notesSlide67.xml" ContentType="application/vnd.openxmlformats-officedocument.presentationml.notesSlide+xml"/>
  <Override PartName="/ppt/notesSlides/notesSlide68.xml" ContentType="application/vnd.openxmlformats-officedocument.presentationml.notesSlide+xml"/>
  <Override PartName="/ppt/media/image45.jpeg" ContentType="image/jpeg"/>
  <Override PartName="/ppt/media/image46.jpeg" ContentType="image/jpeg"/>
  <Override PartName="/ppt/media/image47.jpeg" ContentType="image/jpeg"/>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media/image48.jpeg" ContentType="image/jpeg"/>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media/image49.jpeg" ContentType="image/jpeg"/>
  <Override PartName="/ppt/notesSlides/notesSlide80.xml" ContentType="application/vnd.openxmlformats-officedocument.presentationml.notesSlide+xml"/>
  <Override PartName="/ppt/media/image50.jpeg" ContentType="image/jpeg"/>
  <Override PartName="/ppt/notesSlides/notesSlide81.xml" ContentType="application/vnd.openxmlformats-officedocument.presentationml.notesSlide+xml"/>
  <Override PartName="/ppt/media/image51.jpeg" ContentType="image/jpeg"/>
  <Override PartName="/ppt/notesSlides/notesSlide82.xml" ContentType="application/vnd.openxmlformats-officedocument.presentationml.notesSlide+xml"/>
  <Override PartName="/ppt/notesSlides/notesSlide83.xml" ContentType="application/vnd.openxmlformats-officedocument.presentationml.notesSlide+xml"/>
  <Override PartName="/ppt/media/image52.jpeg" ContentType="image/jpeg"/>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Lst>
  <p:sldSz cx="13004800" cy="9753600"/>
  <p:notesSz cx="6858000" cy="9144000"/>
  <p:defaultTextStyle>
    <a:lvl1pPr algn="ctr" defTabSz="584200">
      <a:defRPr sz="3600">
        <a:solidFill>
          <a:srgbClr val="FFFFFF"/>
        </a:solidFill>
        <a:latin typeface="+mn-lt"/>
        <a:ea typeface="+mn-ea"/>
        <a:cs typeface="+mn-cs"/>
        <a:sym typeface="Helvetica Light"/>
      </a:defRPr>
    </a:lvl1pPr>
    <a:lvl2pPr indent="228600" algn="ctr" defTabSz="584200">
      <a:defRPr sz="3600">
        <a:solidFill>
          <a:srgbClr val="FFFFFF"/>
        </a:solidFill>
        <a:latin typeface="+mn-lt"/>
        <a:ea typeface="+mn-ea"/>
        <a:cs typeface="+mn-cs"/>
        <a:sym typeface="Helvetica Light"/>
      </a:defRPr>
    </a:lvl2pPr>
    <a:lvl3pPr indent="457200" algn="ctr" defTabSz="584200">
      <a:defRPr sz="3600">
        <a:solidFill>
          <a:srgbClr val="FFFFFF"/>
        </a:solidFill>
        <a:latin typeface="+mn-lt"/>
        <a:ea typeface="+mn-ea"/>
        <a:cs typeface="+mn-cs"/>
        <a:sym typeface="Helvetica Light"/>
      </a:defRPr>
    </a:lvl3pPr>
    <a:lvl4pPr indent="685800" algn="ctr" defTabSz="584200">
      <a:defRPr sz="3600">
        <a:solidFill>
          <a:srgbClr val="FFFFFF"/>
        </a:solidFill>
        <a:latin typeface="+mn-lt"/>
        <a:ea typeface="+mn-ea"/>
        <a:cs typeface="+mn-cs"/>
        <a:sym typeface="Helvetica Light"/>
      </a:defRPr>
    </a:lvl4pPr>
    <a:lvl5pPr indent="914400" algn="ctr" defTabSz="584200">
      <a:defRPr sz="3600">
        <a:solidFill>
          <a:srgbClr val="FFFFFF"/>
        </a:solidFill>
        <a:latin typeface="+mn-lt"/>
        <a:ea typeface="+mn-ea"/>
        <a:cs typeface="+mn-cs"/>
        <a:sym typeface="Helvetica Light"/>
      </a:defRPr>
    </a:lvl5pPr>
    <a:lvl6pPr indent="1143000" algn="ctr" defTabSz="584200">
      <a:defRPr sz="3600">
        <a:solidFill>
          <a:srgbClr val="FFFFFF"/>
        </a:solidFill>
        <a:latin typeface="+mn-lt"/>
        <a:ea typeface="+mn-ea"/>
        <a:cs typeface="+mn-cs"/>
        <a:sym typeface="Helvetica Light"/>
      </a:defRPr>
    </a:lvl6pPr>
    <a:lvl7pPr indent="1371600" algn="ctr" defTabSz="584200">
      <a:defRPr sz="3600">
        <a:solidFill>
          <a:srgbClr val="FFFFFF"/>
        </a:solidFill>
        <a:latin typeface="+mn-lt"/>
        <a:ea typeface="+mn-ea"/>
        <a:cs typeface="+mn-cs"/>
        <a:sym typeface="Helvetica Light"/>
      </a:defRPr>
    </a:lvl7pPr>
    <a:lvl8pPr indent="1600200" algn="ctr" defTabSz="584200">
      <a:defRPr sz="3600">
        <a:solidFill>
          <a:srgbClr val="FFFFFF"/>
        </a:solidFill>
        <a:latin typeface="+mn-lt"/>
        <a:ea typeface="+mn-ea"/>
        <a:cs typeface="+mn-cs"/>
        <a:sym typeface="Helvetica Light"/>
      </a:defRPr>
    </a:lvl8pPr>
    <a:lvl9pPr indent="1828800" algn="ctr" defTabSz="584200">
      <a:defRPr sz="3600">
        <a:solidFill>
          <a:srgbClr val="FFFFFF"/>
        </a:solidFill>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1497FC"/>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065C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065C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b="def" i="def"/>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b="def" i="def"/>
      <a:tcStyle>
        <a:tcBdr/>
        <a:fill>
          <a:solidFill>
            <a:srgbClr val="308B16">
              <a:alpha val="35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rgbClr val="308B1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noFill/>
              <a:miter lim="400000"/>
            </a:ln>
          </a:bottom>
          <a:insideH>
            <a:ln w="25400" cap="flat">
              <a:solidFill>
                <a:srgbClr val="CBCBCB"/>
              </a:solidFill>
              <a:prstDash val="solid"/>
              <a:miter lim="400000"/>
            </a:ln>
          </a:insideH>
          <a:insideV>
            <a:ln w="12700" cap="flat">
              <a:noFill/>
              <a:miter lim="400000"/>
            </a:ln>
          </a:insideV>
        </a:tcBdr>
        <a:fill>
          <a:solidFill>
            <a:srgbClr val="308B16"/>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ph type="sldImg"/>
          </p:nvPr>
        </p:nvSpPr>
        <p:spPr>
          <a:xfrm>
            <a:off x="1143000" y="685800"/>
            <a:ext cx="4572000" cy="3429000"/>
          </a:xfrm>
          <a:prstGeom prst="rect">
            <a:avLst/>
          </a:prstGeom>
        </p:spPr>
        <p:txBody>
          <a:bodyPr/>
          <a:lstStyle/>
          <a:p>
            <a:pPr lvl="0"/>
          </a:p>
        </p:txBody>
      </p:sp>
      <p:sp>
        <p:nvSpPr>
          <p:cNvPr id="65" name="Shape 65"/>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 Id="rId3" Type="http://schemas.openxmlformats.org/officeDocument/2006/relationships/hyperlink" Target="https://en.wikipedia.org/wiki/Puyi" TargetMode="Externa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 Id="rId3" Type="http://schemas.openxmlformats.org/officeDocument/2006/relationships/hyperlink" Target="https://www.nickharvilllibraries.com/store/p1106/Patchwork_Child,_Signed_Presentation_from_Brooke_Astor_to_Albert_Hadley.html" TargetMode="Externa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 Id="rId3" Type="http://schemas.openxmlformats.org/officeDocument/2006/relationships/hyperlink" Target="http://pndblog.typepad.com/pndblog/2010/01/brooke-astor-the-peoples-philanthropist-neighborhood-development.html" TargetMode="Externa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 Id="rId3" Type="http://schemas.openxmlformats.org/officeDocument/2006/relationships/hyperlink" Target="http://www.bctr.cornell.edu/projects/cornell-institute-for-translational-research-on-aging/" TargetMode="Externa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 Id="rId3" Type="http://schemas.openxmlformats.org/officeDocument/2006/relationships/hyperlink" Target="http://www.artsjournal.com/culturegrrl/2012/03/brooke_astor_settlement_belate.html" TargetMode="External"/></Relationships>

</file>

<file path=ppt/notesSlides/_rels/notesSlide19.xml.rels><?xml version="1.0" encoding="UTF-8" standalone="ye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 Id="rId3" Type="http://schemas.openxmlformats.org/officeDocument/2006/relationships/hyperlink" Target="http://www.artsjournal.com/culturegrrl/2012/03/brooke_astor_settlement_belate.html" TargetMode="External"/></Relationships>

</file>

<file path=ppt/notesSlides/_rels/notesSlide20.xml.rels><?xml version="1.0" encoding="UTF-8" standalone="ye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4.xml.rels><?xml version="1.0" encoding="UTF-8" standalone="yes"?><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5.xml.rels><?xml version="1.0" encoding="UTF-8" standalone="yes"?><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 Id="rId3" Type="http://schemas.openxmlformats.org/officeDocument/2006/relationships/hyperlink" Target="http://www.nydailynews.com/news/astor-funeral-gallery-1.12162?pmSlide=1.12168" TargetMode="External"/></Relationships>

</file>

<file path=ppt/notesSlides/_rels/notesSlide26.xml.rels><?xml version="1.0" encoding="UTF-8" standalone="yes"?><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 Id="rId3" Type="http://schemas.openxmlformats.org/officeDocument/2006/relationships/hyperlink" Target="http://graphics8.nytimes.com/packages/pdf/nyregion/20071127_INDICT.pdf" TargetMode="External"/></Relationships>

</file>

<file path=ppt/notesSlides/_rels/notesSlide27.xml.rels><?xml version="1.0" encoding="UTF-8" standalone="yes"?><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 Id="rId3" Type="http://schemas.openxmlformats.org/officeDocument/2006/relationships/hyperlink" Target="http://www.nydailynews.com/new-york/brooke-astor-not-ex-butler-chris-ely-trial-astor-son-anthony-marshall-article-1.374041" TargetMode="External"/></Relationships>

</file>

<file path=ppt/notesSlides/_rels/notesSlide28.xml.rels><?xml version="1.0" encoding="UTF-8" standalone="yes"?><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9.xml.rels><?xml version="1.0" encoding="UTF-8" standalone="yes"?><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 Id="rId3" Type="http://schemas.openxmlformats.org/officeDocument/2006/relationships/hyperlink" Target="http://www.nytimes.com/2009/10/09/nyregion/09astor.html" TargetMode="External"/><Relationship Id="rId4" Type="http://schemas.openxmlformats.org/officeDocument/2006/relationships/hyperlink" Target="http://www.nytimes.com/2009/10/09/nyregion/09jury.html" TargetMode="External"/></Relationships>

</file>

<file path=ppt/notesSlides/_rels/notesSlide30.xml.rels><?xml version="1.0" encoding="UTF-8" standalone="yes"?><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31.xml.rels><?xml version="1.0" encoding="UTF-8" standalone="yes"?><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32.xml.rels><?xml version="1.0" encoding="UTF-8" standalone="yes"?><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33.xml.rels><?xml version="1.0" encoding="UTF-8" standalone="yes"?><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 Id="rId3" Type="http://schemas.openxmlformats.org/officeDocument/2006/relationships/hyperlink" Target="https://upload.wikimedia.org/wikipedia/commons/9/9b/Social_Network_Analysis_Visualization.png" TargetMode="External"/><Relationship Id="rId4" Type="http://schemas.openxmlformats.org/officeDocument/2006/relationships/hyperlink" Target="http://www.cairn.info/resume.php?ID_ARTICLE=LCN_103_0037" TargetMode="External"/></Relationships>

</file>

<file path=ppt/notesSlides/_rels/notesSlide34.xml.rels><?xml version="1.0" encoding="UTF-8" standalone="yes"?><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5.xml.rels><?xml version="1.0" encoding="UTF-8" standalone="yes"?><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36.xml.rels><?xml version="1.0" encoding="UTF-8" standalone="yes"?><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 Id="rId3" Type="http://schemas.openxmlformats.org/officeDocument/2006/relationships/hyperlink" Target="https://upload.wikimedia.org/wikipedia/commons/9/9b/Social_Network_Analysis_Visualization.png" TargetMode="External"/><Relationship Id="rId4" Type="http://schemas.openxmlformats.org/officeDocument/2006/relationships/hyperlink" Target="http://www.cairn.info/resume.php?ID_ARTICLE=LCN_103_0037" TargetMode="External"/></Relationships>

</file>

<file path=ppt/notesSlides/_rels/notesSlide37.xml.rels><?xml version="1.0" encoding="UTF-8" standalone="yes"?><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 Id="rId3" Type="http://schemas.openxmlformats.org/officeDocument/2006/relationships/hyperlink" Target="http://www.ncea.aoa.gov/Resources/Publication/docs/APS-FlowChart-508.pdf" TargetMode="External"/><Relationship Id="rId4" Type="http://schemas.openxmlformats.org/officeDocument/2006/relationships/hyperlink" Target="http://www.ncea.aoa.gov/Stop_Abuse/Partners/APS/index.aspx" TargetMode="External"/></Relationships>

</file>

<file path=ppt/notesSlides/_rels/notesSlide38.xml.rels><?xml version="1.0" encoding="UTF-8" standalone="yes"?><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39.xml.rels><?xml version="1.0" encoding="UTF-8" standalone="yes"?><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 Id="rId3" Type="http://schemas.openxmlformats.org/officeDocument/2006/relationships/hyperlink" Target="http://frameworksinstitute.org/aging" TargetMode="External"/></Relationships>

</file>

<file path=ppt/notesSlides/_rels/notesSlide40.xml.rels><?xml version="1.0" encoding="UTF-8" standalone="yes"?><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41.xml.rels><?xml version="1.0" encoding="UTF-8" standalone="yes"?><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 Id="rId3" Type="http://schemas.openxmlformats.org/officeDocument/2006/relationships/hyperlink" Target="http://www.screencast.com/t/MJfINaku1" TargetMode="External"/><Relationship Id="rId4" Type="http://schemas.openxmlformats.org/officeDocument/2006/relationships/hyperlink" Target="http://www.americangeriatrics.org/about_us/lao/gauging_aging_report" TargetMode="External"/></Relationships>

</file>

<file path=ppt/notesSlides/_rels/notesSlide42.xml.rels><?xml version="1.0" encoding="UTF-8" standalone="yes"?><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43.xml.rels><?xml version="1.0" encoding="UTF-8" standalone="yes"?><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 Id="rId3" Type="http://schemas.openxmlformats.org/officeDocument/2006/relationships/hyperlink" Target="http://frameworksinstitute.org/human-services1.html" TargetMode="External"/><Relationship Id="rId4" Type="http://schemas.openxmlformats.org/officeDocument/2006/relationships/hyperlink" Target="http://frameworksinstitute.org/assets/files/humanservices/nhsa_mm_final_2015.pdf" TargetMode="External"/></Relationships>

</file>

<file path=ppt/notesSlides/_rels/notesSlide44.xml.rels><?xml version="1.0" encoding="UTF-8" standalone="yes"?><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45.xml.rels><?xml version="1.0" encoding="UTF-8" standalone="yes"?><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46.xml.rels><?xml version="1.0" encoding="UTF-8" standalone="yes"?><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 Id="rId3" Type="http://schemas.openxmlformats.org/officeDocument/2006/relationships/hyperlink" Target="http://frameworksinstitute.org/human-services1.html" TargetMode="External"/><Relationship Id="rId4" Type="http://schemas.openxmlformats.org/officeDocument/2006/relationships/hyperlink" Target="http://frameworksinstitute.org/assets/files/humanservices/nhsa_mm_final_2015.pdf" TargetMode="External"/></Relationships>

</file>

<file path=ppt/notesSlides/_rels/notesSlide47.xml.rels><?xml version="1.0" encoding="UTF-8" standalone="yes"?><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 Id="rId3" Type="http://schemas.openxmlformats.org/officeDocument/2006/relationships/hyperlink" Target="https://vimeo.com/ncsc/review/138121427/c14015c5fc" TargetMode="External"/></Relationships>

</file>

<file path=ppt/notesSlides/_rels/notesSlide48.xml.rels><?xml version="1.0" encoding="UTF-8" standalone="yes"?><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49.xml.rels><?xml version="1.0" encoding="UTF-8" standalone="yes"?><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50.xml.rels><?xml version="1.0" encoding="UTF-8" standalone="yes"?><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51.xml.rels><?xml version="1.0" encoding="UTF-8" standalone="yes"?><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52.xml.rels><?xml version="1.0" encoding="UTF-8" standalone="yes"?><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53.xml.rels><?xml version="1.0" encoding="UTF-8" standalone="yes"?><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54.xml.rels><?xml version="1.0" encoding="UTF-8" standalone="yes"?><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55.xml.rels><?xml version="1.0" encoding="UTF-8" standalone="yes"?><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56.xml.rels><?xml version="1.0" encoding="UTF-8" standalone="yes"?><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57.xml.rels><?xml version="1.0" encoding="UTF-8" standalone="yes"?><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58.xml.rels><?xml version="1.0" encoding="UTF-8" standalone="yes"?><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59.xml.rels><?xml version="1.0" encoding="UTF-8" standalone="yes"?><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Relationship Id="rId3" Type="http://schemas.openxmlformats.org/officeDocument/2006/relationships/hyperlink" Target="http://leg2.state.va.us/dls/h&amp;sdocs.nsf/e3259429414409e085256eb00060ca1d/bdea4a8000bdc03485257cc200556a1d?OpenDocument" TargetMode="External"/><Relationship Id="rId4" Type="http://schemas.openxmlformats.org/officeDocument/2006/relationships/hyperlink" Target="https://www.drnpa.org/page/decision-making/" TargetMode="External"/></Relationships>

</file>

<file path=ppt/notesSlides/_rels/notesSlide60.xml.rels><?xml version="1.0" encoding="UTF-8" standalone="yes"?><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Relationship Id="rId3" Type="http://schemas.openxmlformats.org/officeDocument/2006/relationships/hyperlink" Target="http://leg2.state.va.us/dls/h&amp;sdocs.nsf/e3259429414409e085256eb00060ca1d/bdea4a8000bdc03485257cc200556a1d?OpenDocument" TargetMode="External"/><Relationship Id="rId4" Type="http://schemas.openxmlformats.org/officeDocument/2006/relationships/hyperlink" Target="https://www.drnpa.org/page/decision-making/" TargetMode="External"/></Relationships>

</file>

<file path=ppt/notesSlides/_rels/notesSlide61.xml.rels><?xml version="1.0" encoding="UTF-8" standalone="yes"?><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62.xml.rels><?xml version="1.0" encoding="UTF-8" standalone="yes"?><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Relationship Id="rId3" Type="http://schemas.openxmlformats.org/officeDocument/2006/relationships/hyperlink" Target="http://www.annalsoflongtermcare.com/article/decision-making-capacity-long-term-care-residents" TargetMode="External"/><Relationship Id="rId4" Type="http://schemas.openxmlformats.org/officeDocument/2006/relationships/hyperlink" Target="https://www.apa.org/pi/aging/programs/assessment/capacity-psychologist-handbook.pdf" TargetMode="External"/></Relationships>

</file>

<file path=ppt/notesSlides/_rels/notesSlide63.xml.rels><?xml version="1.0" encoding="UTF-8" standalone="yes"?><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 Id="rId3" Type="http://schemas.openxmlformats.org/officeDocument/2006/relationships/hyperlink" Target="http://www.ncea.aoa.gov/Resources/Publication/docs/APS-FlowChart-508.pdf" TargetMode="External"/><Relationship Id="rId4" Type="http://schemas.openxmlformats.org/officeDocument/2006/relationships/hyperlink" Target="http://www.ncea.aoa.gov/Stop_Abuse/Partners/APS/index.aspx" TargetMode="External"/></Relationships>

</file>

<file path=ppt/notesSlides/_rels/notesSlide64.xml.rels><?xml version="1.0" encoding="UTF-8" standalone="yes"?><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Relationships>

</file>

<file path=ppt/notesSlides/_rels/notesSlide65.xml.rels><?xml version="1.0" encoding="UTF-8" standalone="yes"?><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Relationship Id="rId3" Type="http://schemas.openxmlformats.org/officeDocument/2006/relationships/hyperlink" Target="https://www.naswpress.org/publications/aging/foundations.html" TargetMode="External"/></Relationships>

</file>

<file path=ppt/notesSlides/_rels/notesSlide66.xml.rels><?xml version="1.0" encoding="UTF-8" standalone="yes"?><Relationships xmlns="http://schemas.openxmlformats.org/package/2006/relationships"><Relationship Id="rId1" Type="http://schemas.openxmlformats.org/officeDocument/2006/relationships/slide" Target="../slides/slide85.xml"/><Relationship Id="rId2" Type="http://schemas.openxmlformats.org/officeDocument/2006/relationships/notesMaster" Target="../notesMasters/notesMaster1.xml"/></Relationships>

</file>

<file path=ppt/notesSlides/_rels/notesSlide67.xml.rels><?xml version="1.0" encoding="UTF-8" standalone="yes"?><Relationships xmlns="http://schemas.openxmlformats.org/package/2006/relationships"><Relationship Id="rId1" Type="http://schemas.openxmlformats.org/officeDocument/2006/relationships/slide" Target="../slides/slide86.xml"/><Relationship Id="rId2" Type="http://schemas.openxmlformats.org/officeDocument/2006/relationships/notesMaster" Target="../notesMasters/notesMaster1.xml"/></Relationships>

</file>

<file path=ppt/notesSlides/_rels/notesSlide68.xml.rels><?xml version="1.0" encoding="UTF-8" standalone="yes"?><Relationships xmlns="http://schemas.openxmlformats.org/package/2006/relationships"><Relationship Id="rId1" Type="http://schemas.openxmlformats.org/officeDocument/2006/relationships/slide" Target="../slides/slide87.xml"/><Relationship Id="rId2" Type="http://schemas.openxmlformats.org/officeDocument/2006/relationships/notesMaster" Target="../notesMasters/notesMaster1.xml"/><Relationship Id="rId3" Type="http://schemas.openxmlformats.org/officeDocument/2006/relationships/hyperlink" Target="http://nyceac.com/aps-training-project-decision-making-ability-interview/" TargetMode="External"/></Relationships>

</file>

<file path=ppt/notesSlides/_rels/notesSlide69.xml.rels><?xml version="1.0" encoding="UTF-8" standalone="yes"?><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Relationship Id="rId3" Type="http://schemas.openxmlformats.org/officeDocument/2006/relationships/hyperlink" Target="https://upload.wikimedia.org/wikipedia/commons/9/9b/Social_Network_Analysis_Visualization.png" TargetMode="External"/><Relationship Id="rId4" Type="http://schemas.openxmlformats.org/officeDocument/2006/relationships/hyperlink" Target="http://www.cairn.info/resume.php?ID_ARTICLE=LCN_103_0037" TargetMode="External"/></Relationships>

</file>

<file path=ppt/notesSlides/_rels/notesSlide70.xml.rels><?xml version="1.0" encoding="UTF-8" standalone="yes"?><Relationships xmlns="http://schemas.openxmlformats.org/package/2006/relationships"><Relationship Id="rId1" Type="http://schemas.openxmlformats.org/officeDocument/2006/relationships/slide" Target="../slides/slide93.xml"/><Relationship Id="rId2" Type="http://schemas.openxmlformats.org/officeDocument/2006/relationships/notesMaster" Target="../notesMasters/notesMaster1.xml"/><Relationship Id="rId3" Type="http://schemas.openxmlformats.org/officeDocument/2006/relationships/hyperlink" Target="http://www.cdc.gov/cancer/crccp/sem.htm" TargetMode="External"/><Relationship Id="rId4" Type="http://schemas.openxmlformats.org/officeDocument/2006/relationships/hyperlink" Target="http://thespoke.earlychildhoodaustralia.org.au/little-known-way-make-service-flexible-improve-quality/" TargetMode="External"/></Relationships>

</file>

<file path=ppt/notesSlides/_rels/notesSlide71.xml.rels><?xml version="1.0" encoding="UTF-8" standalone="yes"?><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Relationships>

</file>

<file path=ppt/notesSlides/_rels/notesSlide72.xml.rels><?xml version="1.0" encoding="UTF-8" standalone="yes"?><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Relationships>

</file>

<file path=ppt/notesSlides/_rels/notesSlide73.xml.rels><?xml version="1.0" encoding="UTF-8" standalone="yes"?><Relationships xmlns="http://schemas.openxmlformats.org/package/2006/relationships"><Relationship Id="rId1" Type="http://schemas.openxmlformats.org/officeDocument/2006/relationships/slide" Target="../slides/slide96.xml"/><Relationship Id="rId2" Type="http://schemas.openxmlformats.org/officeDocument/2006/relationships/notesMaster" Target="../notesMasters/notesMaster1.xml"/><Relationship Id="rId3" Type="http://schemas.openxmlformats.org/officeDocument/2006/relationships/hyperlink" Target="http://www.pearsonhighered.com/assets/hip/us/hip_us_pearsonhighered/samplechapter/0205473768.pdf" TargetMode="External"/></Relationships>

</file>

<file path=ppt/notesSlides/_rels/notesSlide74.xml.rels><?xml version="1.0" encoding="UTF-8" standalone="yes"?><Relationships xmlns="http://schemas.openxmlformats.org/package/2006/relationships"><Relationship Id="rId1" Type="http://schemas.openxmlformats.org/officeDocument/2006/relationships/slide" Target="../slides/slide97.xml"/><Relationship Id="rId2" Type="http://schemas.openxmlformats.org/officeDocument/2006/relationships/notesMaster" Target="../notesMasters/notesMaster1.xml"/><Relationship Id="rId3" Type="http://schemas.openxmlformats.org/officeDocument/2006/relationships/hyperlink" Target="http://www.sagepub.com/sites/default/files/upm-binaries/58102_Dalrymple_&amp;_Boylan.pdf" TargetMode="External"/><Relationship Id="rId4" Type="http://schemas.openxmlformats.org/officeDocument/2006/relationships/hyperlink" Target="https://www.gov.uk/government/uploads/system/uploads/attachment_data/file/224660/Mental_Capacity_Act_code_of_practice.pdf" TargetMode="External"/></Relationships>

</file>

<file path=ppt/notesSlides/_rels/notesSlide75.xml.rels><?xml version="1.0" encoding="UTF-8" standalone="yes"?><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Relationships>

</file>

<file path=ppt/notesSlides/_rels/notesSlide76.xml.rels><?xml version="1.0" encoding="UTF-8" standalone="yes"?><Relationships xmlns="http://schemas.openxmlformats.org/package/2006/relationships"><Relationship Id="rId1" Type="http://schemas.openxmlformats.org/officeDocument/2006/relationships/slide" Target="../slides/slide101.xml"/><Relationship Id="rId2" Type="http://schemas.openxmlformats.org/officeDocument/2006/relationships/notesMaster" Target="../notesMasters/notesMaster1.xml"/><Relationship Id="rId3" Type="http://schemas.openxmlformats.org/officeDocument/2006/relationships/hyperlink" Target="https://en.wikipedia.org/wiki/Laboratories_of_democracy" TargetMode="External"/><Relationship Id="rId4" Type="http://schemas.openxmlformats.org/officeDocument/2006/relationships/hyperlink" Target="http://thefederalist.com/2015/03/23/republicans-should-stop-promoting-laboratories-of-democracy/" TargetMode="External"/></Relationships>

</file>

<file path=ppt/notesSlides/_rels/notesSlide77.xml.rels><?xml version="1.0" encoding="UTF-8" standalone="yes"?><Relationships xmlns="http://schemas.openxmlformats.org/package/2006/relationships"><Relationship Id="rId1" Type="http://schemas.openxmlformats.org/officeDocument/2006/relationships/slide" Target="../slides/slide102.xml"/><Relationship Id="rId2" Type="http://schemas.openxmlformats.org/officeDocument/2006/relationships/notesMaster" Target="../notesMasters/notesMaster1.xml"/><Relationship Id="rId3" Type="http://schemas.openxmlformats.org/officeDocument/2006/relationships/hyperlink" Target="http://www.eldersandcourts.org/~/media/Microsites/Files/cec/GuardianshipSurveyReport_FINAL.ashx" TargetMode="External"/></Relationships>

</file>

<file path=ppt/notesSlides/_rels/notesSlide78.xml.rels><?xml version="1.0" encoding="UTF-8" standalone="yes"?><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Relationships>

</file>

<file path=ppt/notesSlides/_rels/notesSlide79.xml.rels><?xml version="1.0" encoding="UTF-8" standalone="yes"?><Relationships xmlns="http://schemas.openxmlformats.org/package/2006/relationships"><Relationship Id="rId1" Type="http://schemas.openxmlformats.org/officeDocument/2006/relationships/slide" Target="../slides/slide104.xml"/><Relationship Id="rId2" Type="http://schemas.openxmlformats.org/officeDocument/2006/relationships/notesMaster" Target="../notesMasters/notesMaster1.xml"/><Relationship Id="rId3" Type="http://schemas.openxmlformats.org/officeDocument/2006/relationships/hyperlink" Target="http://www.moddcouncil.org/uploaded/MO%20Guardianship%20RESOURCE%20GUIDE%20rev%20Dec%202010.pdf" TargetMode="External"/></Relationships>

</file>

<file path=ppt/notesSlides/_rels/notesSlide80.xml.rels><?xml version="1.0" encoding="UTF-8" standalone="yes"?><Relationships xmlns="http://schemas.openxmlformats.org/package/2006/relationships"><Relationship Id="rId1" Type="http://schemas.openxmlformats.org/officeDocument/2006/relationships/slide" Target="../slides/slide105.xml"/><Relationship Id="rId2" Type="http://schemas.openxmlformats.org/officeDocument/2006/relationships/notesMaster" Target="../notesMasters/notesMaster1.xml"/><Relationship Id="rId3" Type="http://schemas.openxmlformats.org/officeDocument/2006/relationships/hyperlink" Target="http://www.arcofbmt.org/texas-legislative-update/" TargetMode="External"/><Relationship Id="rId4" Type="http://schemas.openxmlformats.org/officeDocument/2006/relationships/hyperlink" Target="http://www.capitol.state.tx.us/BillLookup/History.aspx?LegSess=84R&amp;Bill=HB39" TargetMode="External"/><Relationship Id="rId5" Type="http://schemas.openxmlformats.org/officeDocument/2006/relationships/hyperlink" Target="http://www.legis.state.tx.us/tlodocs/84R/billtext/html/HB00039F.HTM" TargetMode="External"/><Relationship Id="rId6" Type="http://schemas.openxmlformats.org/officeDocument/2006/relationships/hyperlink" Target="http://www.capitol.state.tx.us/BillLookup/History.aspx?LegSess=84R&amp;Bill=HB1438" TargetMode="External"/><Relationship Id="rId7" Type="http://schemas.openxmlformats.org/officeDocument/2006/relationships/hyperlink" Target="http://www.thearc.org/file/Guardianship-White-Paper.pdf" TargetMode="External"/><Relationship Id="rId8" Type="http://schemas.openxmlformats.org/officeDocument/2006/relationships/hyperlink" Target="https://en.wikipedia.org/wiki/Texas" TargetMode="External"/><Relationship Id="rId9" Type="http://schemas.openxmlformats.org/officeDocument/2006/relationships/hyperlink" Target="https://en.wikipedia.org/wiki/Caddo" TargetMode="External"/></Relationships>

</file>

<file path=ppt/notesSlides/_rels/notesSlide81.xml.rels><?xml version="1.0" encoding="UTF-8" standalone="yes"?><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Relationship Id="rId3" Type="http://schemas.openxmlformats.org/officeDocument/2006/relationships/hyperlink" Target="http://www.nccdglobal.org/assessment/sdm-structured-decision-making-systems/adult-protection" TargetMode="External"/><Relationship Id="rId4" Type="http://schemas.openxmlformats.org/officeDocument/2006/relationships/hyperlink" Target="http://www.nccdglobal.org/news/six-minnesota-counties-receive-award-for-implementing-nccd-s-structured-decision-making-system-" TargetMode="External"/></Relationships>

</file>

<file path=ppt/notesSlides/_rels/notesSlide82.xml.rels><?xml version="1.0" encoding="UTF-8" standalone="yes"?><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Relationship Id="rId3" Type="http://schemas.openxmlformats.org/officeDocument/2006/relationships/hyperlink" Target="http://www.mncourts.gov/About-The-Courts/NewsAndAnnouncements/ItemDetail.aspx?id=1162" TargetMode="External"/><Relationship Id="rId4" Type="http://schemas.openxmlformats.org/officeDocument/2006/relationships/hyperlink" Target="http://www.mncourts.gov/Help-Topics/MyMNConservator.aspx" TargetMode="External"/><Relationship Id="rId5" Type="http://schemas.openxmlformats.org/officeDocument/2006/relationships/hyperlink" Target="http://www.mncourts.gov/Help-Topics/Guardianship-and-Conservatorship.aspx" TargetMode="External"/></Relationships>

</file>

<file path=ppt/notesSlides/_rels/notesSlide83.xml.rels><?xml version="1.0" encoding="UTF-8" standalone="yes"?><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Relationship Id="rId3" Type="http://schemas.openxmlformats.org/officeDocument/2006/relationships/hyperlink" Target="http://www.naela.org/NGN/Summits_on_Guardianship/History/NGN/Summits_on_Guardianship/History.aspx?hkey=ed8f7a49-dc08-44b0-b9be-b4313011f515" TargetMode="External"/><Relationship Id="rId4" Type="http://schemas.openxmlformats.org/officeDocument/2006/relationships/hyperlink" Target="http://epubs.utah.edu/index.php/ulr/issue/view/72" TargetMode="External"/><Relationship Id="rId5" Type="http://schemas.openxmlformats.org/officeDocument/2006/relationships/hyperlink" Target="http://www.naela.org/NGN/WINGS/State_WINGS_Groups_in_Action/NGN/WINGS/State_WINGS.aspx" TargetMode="External"/></Relationships>

</file>

<file path=ppt/notesSlides/_rels/notesSlide84.xml.rels><?xml version="1.0" encoding="UTF-8" standalone="yes"?><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Relationships>

</file>

<file path=ppt/notesSlides/_rels/notesSlide85.xml.rels><?xml version="1.0" encoding="UTF-8" standalone="yes"?><Relationships xmlns="http://schemas.openxmlformats.org/package/2006/relationships"><Relationship Id="rId1" Type="http://schemas.openxmlformats.org/officeDocument/2006/relationships/slide" Target="../slides/slide110.xml"/><Relationship Id="rId2" Type="http://schemas.openxmlformats.org/officeDocument/2006/relationships/notesMaster" Target="../notesMasters/notesMaster1.xml"/></Relationships>

</file>

<file path=ppt/notesSlides/_rels/notesSlide86.xml.rels><?xml version="1.0" encoding="UTF-8" standalone="yes"?><Relationships xmlns="http://schemas.openxmlformats.org/package/2006/relationships"><Relationship Id="rId1" Type="http://schemas.openxmlformats.org/officeDocument/2006/relationships/slide" Target="../slides/slide111.xml"/><Relationship Id="rId2" Type="http://schemas.openxmlformats.org/officeDocument/2006/relationships/notesMaster" Target="../notesMasters/notesMaster1.xml"/><Relationship Id="rId3" Type="http://schemas.openxmlformats.org/officeDocument/2006/relationships/hyperlink" Target="http://www.aging.senate.gov/hearings/broken-trust_combating-financial-exploitation-of-vulnerable-seniors" TargetMode="External"/></Relationships>

</file>

<file path=ppt/notesSlides/_rels/notesSlide87.xml.rels><?xml version="1.0" encoding="UTF-8" standalone="yes"?><Relationships xmlns="http://schemas.openxmlformats.org/package/2006/relationships"><Relationship Id="rId1" Type="http://schemas.openxmlformats.org/officeDocument/2006/relationships/slide" Target="../slides/slide112.xml"/><Relationship Id="rId2" Type="http://schemas.openxmlformats.org/officeDocument/2006/relationships/notesMaster" Target="../notesMasters/notesMaster1.xml"/><Relationship Id="rId3" Type="http://schemas.openxmlformats.org/officeDocument/2006/relationships/hyperlink" Target="http://www.uniformlaws.org/Act.aspx?title=Adult%20Guardianship%20and%20Protective%20Proceedings%20Jurisdiction%20Act" TargetMode="External"/><Relationship Id="rId4" Type="http://schemas.openxmlformats.org/officeDocument/2006/relationships/hyperlink" Target="http://www.uniformlawcommission.com/Act.aspx?title=Adult%20Guardianship%20and%20Protective%20Proceedings%20Jurisdiction%20Act" TargetMode="External"/></Relationships>

</file>

<file path=ppt/notesSlides/_rels/notesSlide88.xml.rels><?xml version="1.0" encoding="UTF-8" standalone="yes"?><Relationships xmlns="http://schemas.openxmlformats.org/package/2006/relationships"><Relationship Id="rId1" Type="http://schemas.openxmlformats.org/officeDocument/2006/relationships/slide" Target="../slides/slide113.xml"/><Relationship Id="rId2" Type="http://schemas.openxmlformats.org/officeDocument/2006/relationships/notesMaster" Target="../notesMasters/notesMaster1.xml"/><Relationship Id="rId3" Type="http://schemas.openxmlformats.org/officeDocument/2006/relationships/hyperlink" Target="http://www.mncourts.gov/About-The-Courts/NewsAndAnnouncements/ItemDetail.aspx?id=1162" TargetMode="External"/><Relationship Id="rId4" Type="http://schemas.openxmlformats.org/officeDocument/2006/relationships/hyperlink" Target="http://www.mncourts.gov/Help-Topics/MyMNConservator.aspx" TargetMode="External"/><Relationship Id="rId5" Type="http://schemas.openxmlformats.org/officeDocument/2006/relationships/hyperlink" Target="http://www.mncourts.gov/Help-Topics/Guardianship-and-Conservatorship.aspx" TargetMode="External"/></Relationships>

</file>

<file path=ppt/notesSlides/_rels/notesSlide89.xml.rels><?xml version="1.0" encoding="UTF-8" standalone="yes"?><Relationships xmlns="http://schemas.openxmlformats.org/package/2006/relationships"><Relationship Id="rId1" Type="http://schemas.openxmlformats.org/officeDocument/2006/relationships/slide" Target="../slides/slide114.xml"/><Relationship Id="rId2" Type="http://schemas.openxmlformats.org/officeDocument/2006/relationships/notesMaster" Target="../notesMasters/notesMaster1.xml"/><Relationship Id="rId3" Type="http://schemas.openxmlformats.org/officeDocument/2006/relationships/hyperlink" Target="http://www.eldersandcourts.org/Guardianship/Conservatorship-Accountability-Project.aspx" TargetMode="External"/></Relationships>

</file>

<file path=ppt/notesSlides/_rels/notesSlide90.xml.rels><?xml version="1.0" encoding="UTF-8" standalone="yes"?><Relationships xmlns="http://schemas.openxmlformats.org/package/2006/relationships"><Relationship Id="rId1" Type="http://schemas.openxmlformats.org/officeDocument/2006/relationships/slide" Target="../slides/slide115.xml"/><Relationship Id="rId2" Type="http://schemas.openxmlformats.org/officeDocument/2006/relationships/notesMaster" Target="../notesMasters/notesMaster1.xml"/></Relationships>

</file>

<file path=ppt/notesSlides/_rels/notesSlide91.xml.rels><?xml version="1.0" encoding="UTF-8" standalone="yes"?><Relationships xmlns="http://schemas.openxmlformats.org/package/2006/relationships"><Relationship Id="rId1" Type="http://schemas.openxmlformats.org/officeDocument/2006/relationships/slide" Target="../slides/slide116.xml"/><Relationship Id="rId2" Type="http://schemas.openxmlformats.org/officeDocument/2006/relationships/notesMaster" Target="../notesMasters/notesMaster1.xml"/></Relationships>

</file>

<file path=ppt/notesSlides/_rels/notesSlide92.xml.rels><?xml version="1.0" encoding="UTF-8" standalone="yes"?><Relationships xmlns="http://schemas.openxmlformats.org/package/2006/relationships"><Relationship Id="rId1" Type="http://schemas.openxmlformats.org/officeDocument/2006/relationships/slide" Target="../slides/slide117.xml"/><Relationship Id="rId2" Type="http://schemas.openxmlformats.org/officeDocument/2006/relationships/notesMaster" Target="../notesMasters/notesMaster1.xml"/></Relationships>

</file>

<file path=ppt/notesSlides/_rels/notesSlide93.xml.rels><?xml version="1.0" encoding="UTF-8" standalone="yes"?><Relationships xmlns="http://schemas.openxmlformats.org/package/2006/relationships"><Relationship Id="rId1" Type="http://schemas.openxmlformats.org/officeDocument/2006/relationships/slide" Target="../slides/slide118.xml"/><Relationship Id="rId2" Type="http://schemas.openxmlformats.org/officeDocument/2006/relationships/notesMaster" Target="../notesMasters/notesMaster1.xml"/><Relationship Id="rId3" Type="http://schemas.openxmlformats.org/officeDocument/2006/relationships/hyperlink" Target="http://quod.lib.umich.edu/m/moa/ACS1491.0001.001/59?rgn=full+text;view=image;q1=attraction" TargetMode="External"/><Relationship Id="rId4" Type="http://schemas.openxmlformats.org/officeDocument/2006/relationships/hyperlink" Target="http://www.poetryloverspage.com/poets/longfellow/elegiac_verse.html" TargetMode="External"/></Relationships>

</file>

<file path=ppt/notesSlides/_rels/notesSlide94.xml.rels><?xml version="1.0" encoding="UTF-8" standalone="yes"?><Relationships xmlns="http://schemas.openxmlformats.org/package/2006/relationships"><Relationship Id="rId1" Type="http://schemas.openxmlformats.org/officeDocument/2006/relationships/slide" Target="../slides/slide119.xml"/><Relationship Id="rId2" Type="http://schemas.openxmlformats.org/officeDocument/2006/relationships/notesMaster" Target="../notesMasters/notesMaster1.xml"/><Relationship Id="rId3" Type="http://schemas.openxmlformats.org/officeDocument/2006/relationships/hyperlink" Target="http://quod.lib.umich.edu/m/moa/ACS1491.0001.001/59?rgn=full+text;view=image;q1=attraction" TargetMode="External"/><Relationship Id="rId4" Type="http://schemas.openxmlformats.org/officeDocument/2006/relationships/hyperlink" Target="http://www.poetryloverspage.com/poets/longfellow/elegiac_verse.html" TargetMode="External"/></Relationships>

</file>

<file path=ppt/notesSlides/_rels/notesSlide95.xml.rels><?xml version="1.0" encoding="UTF-8" standalone="yes"?><Relationships xmlns="http://schemas.openxmlformats.org/package/2006/relationships"><Relationship Id="rId1" Type="http://schemas.openxmlformats.org/officeDocument/2006/relationships/slide" Target="../slides/slide120.xml"/><Relationship Id="rId2" Type="http://schemas.openxmlformats.org/officeDocument/2006/relationships/notesMaster" Target="../notesMasters/notesMaster1.xml"/><Relationship Id="rId3" Type="http://schemas.openxmlformats.org/officeDocument/2006/relationships/hyperlink" Target="http://beyondbrooke.org" TargetMode="External"/></Relationships>

</file>

<file path=ppt/notesSlides/_rels/notesSlide96.xml.rels><?xml version="1.0" encoding="UTF-8" standalone="yes"?><Relationships xmlns="http://schemas.openxmlformats.org/package/2006/relationships"><Relationship Id="rId1" Type="http://schemas.openxmlformats.org/officeDocument/2006/relationships/slide" Target="../slides/slide1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 name="Shape 68"/>
          <p:cNvSpPr/>
          <p:nvPr>
            <p:ph type="sldImg"/>
          </p:nvPr>
        </p:nvSpPr>
        <p:spPr>
          <a:prstGeom prst="rect">
            <a:avLst/>
          </a:prstGeom>
        </p:spPr>
        <p:txBody>
          <a:bodyPr/>
          <a:lstStyle/>
          <a:p>
            <a:pPr lvl="0"/>
          </a:p>
        </p:txBody>
      </p:sp>
      <p:sp>
        <p:nvSpPr>
          <p:cNvPr id="69" name="Shape 69"/>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A Systems-Based Approach to Elder Justice, with Guardians at the Forefront and Center Stage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WINGS Conference 2016, Seattle</a:t>
            </a:r>
            <a:br>
              <a:rPr sz="2000">
                <a:latin typeface="Times"/>
                <a:ea typeface="Times"/>
                <a:cs typeface="Times"/>
                <a:sym typeface="Times"/>
              </a:rPr>
            </a:br>
            <a:r>
              <a:rPr sz="2000">
                <a:latin typeface="Times"/>
                <a:ea typeface="Times"/>
                <a:cs typeface="Times"/>
                <a:sym typeface="Times"/>
              </a:rPr>
              <a:t>Thursday, March 17, 2016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Philip C. Marshall</a:t>
            </a:r>
            <a:br>
              <a:rPr sz="2000">
                <a:latin typeface="Times"/>
                <a:ea typeface="Times"/>
                <a:cs typeface="Times"/>
                <a:sym typeface="Times"/>
              </a:rPr>
            </a:br>
            <a:r>
              <a:rPr sz="2000">
                <a:latin typeface="Times"/>
                <a:ea typeface="Times"/>
                <a:cs typeface="Times"/>
                <a:sym typeface="Times"/>
              </a:rPr>
              <a:t>philipcmarshall@gmail.com </a:t>
            </a:r>
            <a:br>
              <a:rPr sz="2000">
                <a:latin typeface="Times"/>
                <a:ea typeface="Times"/>
                <a:cs typeface="Times"/>
                <a:sym typeface="Times"/>
              </a:rPr>
            </a:br>
            <a:r>
              <a:rPr sz="2000">
                <a:latin typeface="Times"/>
                <a:ea typeface="Times"/>
                <a:cs typeface="Times"/>
                <a:sym typeface="Times"/>
              </a:rPr>
              <a:t>www.beyondbrooke.org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#beyondbrooke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 name="Shape 76"/>
          <p:cNvSpPr/>
          <p:nvPr>
            <p:ph type="sldImg"/>
          </p:nvPr>
        </p:nvSpPr>
        <p:spPr>
          <a:prstGeom prst="rect">
            <a:avLst/>
          </a:prstGeom>
        </p:spPr>
        <p:txBody>
          <a:bodyPr/>
          <a:lstStyle/>
          <a:p>
            <a:pPr lvl="0"/>
          </a:p>
        </p:txBody>
      </p:sp>
      <p:sp>
        <p:nvSpPr>
          <p:cNvPr id="77" name="Shape 7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“Temple of Heaven with Tarere (Little Peach) aged 10,” Brooke Astor,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Bĕijīng. Personal collection.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1912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https://en.wikipedia.org/wiki/Puyi</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Pǔyí</a:t>
            </a:r>
            <a:endParaRPr sz="2000">
              <a:latin typeface="Times"/>
              <a:ea typeface="Times"/>
              <a:cs typeface="Times"/>
              <a:sym typeface="Times"/>
            </a:endParaRPr>
          </a:p>
          <a:p>
            <a:pPr lvl="0">
              <a:lnSpc>
                <a:spcPct val="100000"/>
              </a:lnSpc>
              <a:defRPr sz="1800"/>
            </a:pPr>
            <a:r>
              <a:rPr sz="2000">
                <a:latin typeface="Times"/>
                <a:ea typeface="Times"/>
                <a:cs typeface="Times"/>
                <a:sym typeface="Times"/>
              </a:rPr>
              <a:t>7 February 1906 – 17 October 1967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While still a child, he ruled as the Xuantong Emperor (simplified Chinese: 宣统帝; traditional Chinese: 宣統帝; pinyin: Xuāntǒng Dì; Wade–Giles: Hsuan1-t'ung3 Ti4) from 1908 until his </a:t>
            </a:r>
            <a:r>
              <a:rPr b="1" sz="2000">
                <a:latin typeface="Times"/>
                <a:ea typeface="Times"/>
                <a:cs typeface="Times"/>
                <a:sym typeface="Times"/>
              </a:rPr>
              <a:t>abdication on 12 February 1912</a:t>
            </a:r>
            <a:r>
              <a:rPr sz="2000">
                <a:latin typeface="Times"/>
                <a:ea typeface="Times"/>
                <a:cs typeface="Times"/>
                <a:sym typeface="Times"/>
              </a:rPr>
              <a:t>, after the successful Xinhai Revolution. From 1 to 12 July 1917, he was briefly restored to the throne as a nominal emperor by the warlord Zhang Xun. In 1932, after the occupation of Manchuria and Manchukuo was established by Japan, he was chosen in assuming the title of Chief Executive of the new state using the era name of Datong (Ta-tung). In 1934, he was declared the Kangde Emperor (Kang-te Emperor) of the puppet state of Manchukuo by the Empire of Japan, and he ruled until the end of the Second Sino-Japanese War in 1945.</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After the People's Republic of China was established in 1949, Puyi was imprisoned as a war criminal for ten years, wrote his memoirs, and became a member of the Chinese People's Political Consultative Conference and the National People's Congress.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 name="Shape 81"/>
          <p:cNvSpPr/>
          <p:nvPr>
            <p:ph type="sldImg"/>
          </p:nvPr>
        </p:nvSpPr>
        <p:spPr>
          <a:prstGeom prst="rect">
            <a:avLst/>
          </a:prstGeom>
        </p:spPr>
        <p:txBody>
          <a:bodyPr/>
          <a:lstStyle/>
          <a:p>
            <a:pPr lvl="0"/>
          </a:p>
        </p:txBody>
      </p:sp>
      <p:sp>
        <p:nvSpPr>
          <p:cNvPr id="82" name="Shape 8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1902 — born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1962 — Patchwork Child, at age 60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2002 — at 100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“Although I am a child of the twentieth century, my background and childhood are so foreign to the life of today that in describing them I seem to be stealing pages from a nineteenth-century novelist.” — Brooke Astor</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https://www.nickharvilllibraries.com/store/p1106/Patchwork_Child,_Signed_Presentation_from_Brooke_Astor_to_Albert_Hadley.html</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[Signed Presentation to Albert Hadley] Astor, Brooke. Patchwork Child, Early Memories. First Edition. 1962. Book and dust jacket are both in very good condition—jacket shows repaired edge tears and rubbing. Book is inscribed on the flyleaf, “To Albert Hadley, with all good wishes, Brooke Astor, November 7, 1962.”</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What shaped the character of this society grand dame and philanthropist? The answer lies in this fascinating book, in which Astor recalls her turn-of-century childhood, as the daughter of a naval officer stationed in [then] Imperial China, Hawaii, Panama, and Washington, D.C. It stimulated a sense of wonder and curiosity that burned bright for an entire century. This is a nice association copy. Albert Hadley designed the red lacquer library in Brooke’s Astor Park Avenue apartment, one of the most photographed rooms in New York.</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sldImg"/>
          </p:nvPr>
        </p:nvSpPr>
        <p:spPr>
          <a:prstGeom prst="rect">
            <a:avLst/>
          </a:prstGeom>
        </p:spPr>
        <p:txBody>
          <a:bodyPr/>
          <a:lstStyle/>
          <a:p>
            <a:pPr lvl="0"/>
          </a:p>
        </p:txBody>
      </p:sp>
      <p:sp>
        <p:nvSpPr>
          <p:cNvPr id="87" name="Shape 8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37 years as head of foundation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http://pndblog.typepad.com/pndblog/2010/01/brooke-astor-the-peoples-philanthropist-neighborhood-development.html</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Brooke Astor, the People's Philanthropist: Neighborhood Development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January 8, 2010</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(Michael Seltzer is a regular contributor to PhilanTopic. In his previous post, he wrote about the late Brooke Astor's many contributions to and generous support for public spaces in New York City.)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Brooke Russell Astor became president of the Vincent Astor Foundation on January 27, 1960, almost a year to the day after her third and last husband, Vincent Astor, the great-great-grandson of America's first multi-millionaire, John Jacob Astor, died of a heart attack at the age of 67.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It was the beginning of what would turn out to be a tumultuous decade for America and the world, and the 59-year-old Mrs. Astor would use her position and fortune over the course of the decades that followed to become one of the most prominent and respected philanthropists in the country.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Along the way, she became an early proponent of a new form of </a:t>
            </a:r>
            <a:r>
              <a:rPr b="1" sz="2000">
                <a:latin typeface="Times"/>
                <a:ea typeface="Times"/>
                <a:cs typeface="Times"/>
                <a:sym typeface="Times"/>
              </a:rPr>
              <a:t>urban development driven by community activists</a:t>
            </a:r>
            <a:r>
              <a:rPr sz="2000">
                <a:latin typeface="Times"/>
                <a:ea typeface="Times"/>
                <a:cs typeface="Times"/>
                <a:sym typeface="Times"/>
              </a:rPr>
              <a:t> rather than all-powerful city planners (e.g., Robert Moses). Those activists rejected massive public housing projects as the answer to urban America's problems and sought to restore the economic and social vitality of New York City's four hundred-plus neighborhoods through genuine grassroots efforts.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Astor Foundation's entry point into that work was its </a:t>
            </a:r>
            <a:r>
              <a:rPr b="1" sz="2000">
                <a:latin typeface="Times"/>
                <a:ea typeface="Times"/>
                <a:cs typeface="Times"/>
                <a:sym typeface="Times"/>
              </a:rPr>
              <a:t>interest in youth</a:t>
            </a:r>
            <a:r>
              <a:rPr sz="2000">
                <a:latin typeface="Times"/>
                <a:ea typeface="Times"/>
                <a:cs typeface="Times"/>
                <a:sym typeface="Times"/>
              </a:rPr>
              <a:t>. Although Vincent Astor himself never had children, he had a strong interest in what was then referred to as </a:t>
            </a:r>
            <a:r>
              <a:rPr b="1" sz="2000">
                <a:latin typeface="Times"/>
                <a:ea typeface="Times"/>
                <a:cs typeface="Times"/>
                <a:sym typeface="Times"/>
              </a:rPr>
              <a:t>"disadvantaged youth." </a:t>
            </a:r>
            <a:r>
              <a:rPr sz="2000">
                <a:latin typeface="Times"/>
                <a:ea typeface="Times"/>
                <a:cs typeface="Times"/>
                <a:sym typeface="Times"/>
              </a:rPr>
              <a:t>After his death, his wife honored that interest through an array of grants to youth development organizations in the city, including Project Broad Jump, Madison Square Boys &amp; Girls Club, and Harlem Prep. In 1961 the foundation made its biggest grant up to that point, an award of $1.25 million, to United Neighborhood Houses in support of the latter's efforts to provide pre-teen programs at settlement houses throughout the city.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Grants like that were the catalyst for Mrs. Astor's increasingly frequent forays into the city's diverse neighborhoods. And as she traveled about, she witnessed firsthand the destruction inflicted on once-vibrant communities through ill-considered "urban redevelopment" schemes and came to learn how terribly misguided the then-favored approach to poverty amelioration was. Coney Island, where hundreds of one- and two-family homes were bulldozed to make way for multi-story apartment buildings, was, in her mind, the most egregious example of these wrong-headed policies. As she said on more than one occasion, </a:t>
            </a:r>
            <a:r>
              <a:rPr b="1" sz="2000">
                <a:latin typeface="Times"/>
                <a:ea typeface="Times"/>
                <a:cs typeface="Times"/>
                <a:sym typeface="Times"/>
              </a:rPr>
              <a:t>"High rise, high crime."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I visited Honolulu in June 1968 as a VISTA volunteer, I was jarred by the sight of high-rise public housing in the middle of Kalihi-Palama, then considered one of that city's "ghettos." One didn't have to be a genius to see that the structures were as ill-suited to indigenous Hawaiians as were the grim brick monstrosities that had been built to house African-Americans who moved from the rural South to urban centers in the North after World War II.)</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One of the Astor Foundation's best known grants came about as a result of a visit paid her in 1966 by New York's then-junior senator, Robert F. Kennedy. The senator, who was accompanied by </a:t>
            </a:r>
            <a:r>
              <a:rPr b="1" sz="2000">
                <a:latin typeface="Times"/>
                <a:ea typeface="Times"/>
                <a:cs typeface="Times"/>
                <a:sym typeface="Times"/>
              </a:rPr>
              <a:t>Franklin Thomas</a:t>
            </a:r>
            <a:r>
              <a:rPr sz="2000">
                <a:latin typeface="Times"/>
                <a:ea typeface="Times"/>
                <a:cs typeface="Times"/>
                <a:sym typeface="Times"/>
              </a:rPr>
              <a:t>, later to become a trustee and then president of the </a:t>
            </a:r>
            <a:r>
              <a:rPr b="1" sz="2000">
                <a:solidFill>
                  <a:srgbClr val="CD0A00"/>
                </a:solidFill>
                <a:latin typeface="Times"/>
                <a:ea typeface="Times"/>
                <a:cs typeface="Times"/>
                <a:sym typeface="Times"/>
              </a:rPr>
              <a:t>Ford Foundation</a:t>
            </a:r>
            <a:r>
              <a:rPr sz="2000">
                <a:latin typeface="Times"/>
                <a:ea typeface="Times"/>
                <a:cs typeface="Times"/>
                <a:sym typeface="Times"/>
              </a:rPr>
              <a:t>, wanted to talk to Mrs. Astor about his interest in revitalizing the Bedford-Stuyvesant neighborhood of Brooklyn. As a result of his visit, the Vincent Astor Foundation awarded a grant of $1 million to support the creation of the </a:t>
            </a:r>
            <a:r>
              <a:rPr b="1" sz="2000">
                <a:latin typeface="Times"/>
                <a:ea typeface="Times"/>
                <a:cs typeface="Times"/>
                <a:sym typeface="Times"/>
              </a:rPr>
              <a:t>Bedford-Stuyvesant Renewal and Rehabilitation Corporation </a:t>
            </a:r>
            <a:r>
              <a:rPr sz="2000">
                <a:latin typeface="Times"/>
                <a:ea typeface="Times"/>
                <a:cs typeface="Times"/>
                <a:sym typeface="Times"/>
              </a:rPr>
              <a:t>(later reconstituted as the Bedford Stuyvesant Restoration Corporation) -- the </a:t>
            </a:r>
            <a:r>
              <a:rPr b="1" sz="2000">
                <a:latin typeface="Times"/>
                <a:ea typeface="Times"/>
                <a:cs typeface="Times"/>
                <a:sym typeface="Times"/>
              </a:rPr>
              <a:t>first community development in the country</a:t>
            </a:r>
            <a:r>
              <a:rPr sz="2000">
                <a:latin typeface="Times"/>
                <a:ea typeface="Times"/>
                <a:cs typeface="Times"/>
                <a:sym typeface="Times"/>
              </a:rPr>
              <a:t> and the prototype for the hundreds of such organizations that followed. Over the course of its existence, Restoration (as it was known) would attract more than $375 million in investments to Central Brooklyn and help over 20,000 youth and adults find jobs.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If anything, those conversations made Mrs. Astor more resolute about visiting prospective grantees on their home ground, even when others advised against it. While some of her male foundation colleagues derided her as a publicity-seeking socialite, she was</a:t>
            </a:r>
            <a:r>
              <a:rPr b="1" sz="2000">
                <a:latin typeface="Times"/>
                <a:ea typeface="Times"/>
                <a:cs typeface="Times"/>
                <a:sym typeface="Times"/>
              </a:rPr>
              <a:t> ecumenical in terms of seeking counsel </a:t>
            </a:r>
            <a:r>
              <a:rPr sz="2000">
                <a:latin typeface="Times"/>
                <a:ea typeface="Times"/>
                <a:cs typeface="Times"/>
                <a:sym typeface="Times"/>
              </a:rPr>
              <a:t>related to her grantmaking and relied a good deal on the advice of </a:t>
            </a:r>
            <a:r>
              <a:rPr b="1" sz="2000">
                <a:latin typeface="Times"/>
                <a:ea typeface="Times"/>
                <a:cs typeface="Times"/>
                <a:sym typeface="Times"/>
              </a:rPr>
              <a:t>grassroots activists</a:t>
            </a:r>
            <a:r>
              <a:rPr sz="2000">
                <a:latin typeface="Times"/>
                <a:ea typeface="Times"/>
                <a:cs typeface="Times"/>
                <a:sym typeface="Times"/>
              </a:rPr>
              <a:t>, local ministers, youth workers, and block association members. Their names rarely appeared on the pages of the city's tabloids, but Mrs. Astor found them and the foundation gave them funds and its imprimatur. Indeed, she became known as a keen scout of talent with an uncanny ability to size up individuals quickly and accurately.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By 1997, the year it closed its doors for good, the Vincent Astor Foundation had dispensed a total of </a:t>
            </a:r>
            <a:r>
              <a:rPr b="1" sz="2000">
                <a:latin typeface="Times"/>
                <a:ea typeface="Times"/>
                <a:cs typeface="Times"/>
                <a:sym typeface="Times"/>
              </a:rPr>
              <a:t>$200 million in grants</a:t>
            </a:r>
            <a:r>
              <a:rPr sz="2000">
                <a:latin typeface="Times"/>
                <a:ea typeface="Times"/>
                <a:cs typeface="Times"/>
                <a:sym typeface="Times"/>
              </a:rPr>
              <a:t>. On Mrs. Astor's watch and under the leadership of its executive director, Linda L. Gillies, the foundation processed approximately seven hundred requests for support and awarded a hundred or so grants a year. One has only to look at its grantee lists from the '60s, '70s, '80s, and '90s to understand the scope and depth of its reach -- and Mrs. Astor's commitment to New York and the people who call it home.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Brooke Astor earned the respect of politicians, community activists, other philanthropists, and the average person on the street by dint of her intelligence, wit, common sense, hard work, and, most importantly, humility. It may be a while before we see her like again, but her philanthropic legacy and that of the Vincent Astor Foundation will live on, in ways large and small, across all five of New York City's boroughs.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That's no small comfort in these uncertain times.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 Michael Seltzer</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sldImg"/>
          </p:nvPr>
        </p:nvSpPr>
        <p:spPr>
          <a:prstGeom prst="rect">
            <a:avLst/>
          </a:prstGeom>
        </p:spPr>
        <p:txBody>
          <a:bodyPr/>
          <a:lstStyle/>
          <a:p>
            <a:pPr lvl="0"/>
          </a:p>
        </p:txBody>
      </p:sp>
      <p:sp>
        <p:nvSpPr>
          <p:cNvPr id="92" name="Shape 9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Philanthropy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Before dying in 1959, Vincent Astor, my grandmother’s husband, established the Vincent Astor Foundation for the “alleviation of human suffering”.</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My grandmother, as president, furthered the foundation’s mission by addressing the “quality of life”—achieved through “engaged philanthropy” decades before the practice was mainstream.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Well in to her 90s, she was center stage as “New York’s First Lady” and a “humanist aristocrat with a generous heart”.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MARK PETERSON: UP CLOSE &amp; PERSONAL, September 09, 2015</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BY JIM COLTON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MP: One of my first assignments was for the New York Times Magazine, photographing Brooke Astor, the head of New York Society. I followed her around for several days. It was a world I had never seen before. One day we went to an elementary school in Harlem that Astor had given money to for library books. She was dressed in a Chanel dress with white gloves up to her elbows. The students looked at her like she was from Mars.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 name="Shape 96"/>
          <p:cNvSpPr/>
          <p:nvPr>
            <p:ph type="sldImg"/>
          </p:nvPr>
        </p:nvSpPr>
        <p:spPr>
          <a:prstGeom prst="rect">
            <a:avLst/>
          </a:prstGeom>
        </p:spPr>
        <p:txBody>
          <a:bodyPr/>
          <a:lstStyle/>
          <a:p>
            <a:pPr lvl="0"/>
          </a:p>
        </p:txBody>
      </p:sp>
      <p:sp>
        <p:nvSpPr>
          <p:cNvPr id="97" name="Shape 97"/>
          <p:cNvSpPr/>
          <p:nvPr>
            <p:ph type="body" sz="quarter" idx="1"/>
          </p:nvPr>
        </p:nvSpPr>
        <p:spPr>
          <a:prstGeom prst="rect">
            <a:avLst/>
          </a:prstGeom>
        </p:spPr>
        <p:txBody>
          <a:bodyPr/>
          <a:lstStyle>
            <a:lvl1pPr>
              <a:lnSpc>
                <a:spcPct val="100000"/>
              </a:lnSpc>
              <a:defRPr sz="2000">
                <a:latin typeface="Times"/>
                <a:ea typeface="Times"/>
                <a:cs typeface="Times"/>
                <a:sym typeface="Times"/>
              </a:defRPr>
            </a:lvl1pPr>
          </a:lstStyle>
          <a:p>
            <a:pPr lvl="0">
              <a:defRPr sz="1800"/>
            </a:pPr>
            <a:r>
              <a:rPr sz="2000"/>
              <a:t>New York, cover.  April 25, 1988.</a:t>
            </a:r>
            <a:endParaRPr sz="20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 name="Shape 101"/>
          <p:cNvSpPr/>
          <p:nvPr>
            <p:ph type="sldImg"/>
          </p:nvPr>
        </p:nvSpPr>
        <p:spPr>
          <a:prstGeom prst="rect">
            <a:avLst/>
          </a:prstGeom>
        </p:spPr>
        <p:txBody>
          <a:bodyPr/>
          <a:lstStyle/>
          <a:p>
            <a:pPr lvl="0"/>
          </a:p>
        </p:txBody>
      </p:sp>
      <p:sp>
        <p:nvSpPr>
          <p:cNvPr id="102" name="Shape 10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In 1998, at 96, she was awarded the Presidential Medal of Freedom by President Bill Clinton in recognition of her achievements.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By 100, she had disappeared from the limelight.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 name="Shape 106"/>
          <p:cNvSpPr/>
          <p:nvPr>
            <p:ph type="sldImg"/>
          </p:nvPr>
        </p:nvSpPr>
        <p:spPr>
          <a:prstGeom prst="rect">
            <a:avLst/>
          </a:prstGeom>
        </p:spPr>
        <p:txBody>
          <a:bodyPr/>
          <a:lstStyle/>
          <a:p>
            <a:pPr lvl="0"/>
          </a:p>
        </p:txBody>
      </p:sp>
      <p:sp>
        <p:nvSpPr>
          <p:cNvPr id="107" name="Shape 107"/>
          <p:cNvSpPr/>
          <p:nvPr>
            <p:ph type="body" sz="quarter" idx="1"/>
          </p:nvPr>
        </p:nvSpPr>
        <p:spPr>
          <a:prstGeom prst="rect">
            <a:avLst/>
          </a:prstGeom>
        </p:spPr>
        <p:txBody>
          <a:bodyPr/>
          <a:lstStyle>
            <a:lvl1pPr>
              <a:defRPr sz="2000">
                <a:latin typeface="Times"/>
                <a:ea typeface="Times"/>
                <a:cs typeface="Times"/>
                <a:sym typeface="Times"/>
              </a:defRPr>
            </a:lvl1pPr>
          </a:lstStyle>
          <a:p>
            <a:pPr lvl="0">
              <a:defRPr sz="1800"/>
            </a:pPr>
            <a:r>
              <a:rPr sz="2000"/>
              <a:t>Brooke Astor and David Rockefeller (right), who hosted her 100th-birthday party at the Rockefeller estate, Pocantico Hills, New York, March 2002.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lvl="0"/>
          </a:p>
        </p:txBody>
      </p:sp>
      <p:sp>
        <p:nvSpPr>
          <p:cNvPr id="112" name="Shape 112"/>
          <p:cNvSpPr/>
          <p:nvPr>
            <p:ph type="body" sz="quarter" idx="1"/>
          </p:nvPr>
        </p:nvSpPr>
        <p:spPr>
          <a:prstGeom prst="rect">
            <a:avLst/>
          </a:prstGeom>
        </p:spPr>
        <p:txBody>
          <a:bodyPr/>
          <a:lstStyle>
            <a:lvl1pPr>
              <a:defRPr sz="2000">
                <a:latin typeface="Times"/>
                <a:ea typeface="Times"/>
                <a:cs typeface="Times"/>
                <a:sym typeface="Times"/>
              </a:defRPr>
            </a:lvl1pPr>
          </a:lstStyle>
          <a:p>
            <a:pPr lvl="0">
              <a:defRPr sz="1800"/>
            </a:pPr>
            <a:r>
              <a:rPr sz="2000"/>
              <a:t>Brooke Astor and David Rockefeller (right), who hosted her 100th-birthday party at the Rockefeller estate, Pocantico Hills, New York, March 2002.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ph type="sldImg"/>
          </p:nvPr>
        </p:nvSpPr>
        <p:spPr>
          <a:prstGeom prst="rect">
            <a:avLst/>
          </a:prstGeom>
        </p:spPr>
        <p:txBody>
          <a:bodyPr/>
          <a:lstStyle/>
          <a:p>
            <a:pPr lvl="0"/>
          </a:p>
        </p:txBody>
      </p:sp>
      <p:sp>
        <p:nvSpPr>
          <p:cNvPr id="117" name="Shape 11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This is until July 2006 when the content of my guardianship petition, which was to have been sealed, was discovered by the press—leading to front-page headlines reading “Disaster for Mrs Astor.”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My grandmother would certainly never want to be known as one of America’s most famous cases of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Nor did she, while in the throes of dementia, choose to be victimized; to be deprived, manipulated, and robbed—all as part of a calculated “scheme to defraud,” as later characterized by the Manhattan District Attorney.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Yet, the sad circumstances surrounding my grandmother have informed a timely, and timeless, cause in elder justice. This may be one of her greatest, most lasting legacies.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At 104, she unknowingly entered her second “encore career” as an advocate for elder Americans, including those two generations younger.</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Just as her timing was critical with her intentional, philanthropy addressing “quality-of-life”which she started in the [her] sixties so, now, in her advanced age, she unintentionally advanced the cause of “quality of life at the end of life.”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One of the greatest impediments to elder justice is agism.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By example, my grandmother did so much to combat proactively this societal issue through the way she took on each day, year after year—from when she first headed the Vincent Astor Foundation in 1959 at age 57, to closing the foundation in 1997, when she was 95.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It is sadly ironic that my grandmother’s ageless attitude did not protect her from abuse and exploitation. </a:t>
            </a:r>
            <a:endParaRPr sz="2000">
              <a:latin typeface="Times"/>
              <a:ea typeface="Times"/>
              <a:cs typeface="Times"/>
              <a:sym typeface="Time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lvl="0"/>
          </a:p>
        </p:txBody>
      </p:sp>
      <p:sp>
        <p:nvSpPr>
          <p:cNvPr id="122" name="Shape 12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 respecting my grandmother wish to “coming home” … nostalgia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not just elder-abuse issue, societal issue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agism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terminology: senior discount, elder abuse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choice, free will, and self determination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 </a:t>
            </a:r>
            <a:r>
              <a:rPr b="1" sz="2000">
                <a:latin typeface="Times"/>
                <a:ea typeface="Times"/>
                <a:cs typeface="Times"/>
                <a:sym typeface="Times"/>
              </a:rPr>
              <a:t>chose</a:t>
            </a:r>
            <a:r>
              <a:rPr sz="2000">
                <a:latin typeface="Times"/>
                <a:ea typeface="Times"/>
                <a:cs typeface="Times"/>
                <a:sym typeface="Times"/>
              </a:rPr>
              <a:t> to act as I realize: to be complacent about elder justice is to be complicit in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I realize: To be complacent about elder justice is to be complicit in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fact, our national negligence is a proximate cause of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our elders lose their sight, it's natural;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we turn a blind eye to their plight, it’s negligent.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our elders lose their hearing, it's natural;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we are deaf to their cries for help, it’s negligent.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our elders lose their voice, it's natural;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we choose not to voice our concerns, it's negligent.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And when our elder’s capacity is reduced, it's natural;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when their assets are reduced, without consent, it's criminal.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I could have disregarded heart-wrenching accounts, and discounted calls for help from staff, caregivers, and friends.</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I could have found false consolation in thinking my grandmother had “had a good life” and, in the throes of dementia, wasn’t cognizant of her circumstances.</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I could have maintained the fallacy that families should not air their dirty linen in public—even when financial assets are being laundered. </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I could have been made complicit by the false prospect of “silence money” that would have increased my inheritance significantly.</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I could have enabled my father by thinking “family first” and presume that my grandmother’s only child, only son—natural object of her affection—deserved all he sought.</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But, I could never, ever live with any of these choices.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b="1" sz="2000">
                <a:latin typeface="Times"/>
                <a:ea typeface="Times"/>
                <a:cs typeface="Times"/>
                <a:sym typeface="Times"/>
              </a:rPr>
              <a:t>Guardianship </a:t>
            </a:r>
            <a:endParaRPr b="1"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Since the late 70s I have been a teacher and practitioner in conservation—architectural conservation.</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As you can imagine, the term “conservator” took on new meaning as I desperately sought to help my grandmother. </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After much work, I finally connected with my grandmother’s two closest friends, Annette de la Renta and David Rockefeller, who had managed to have my father open up her country house the year before.</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We met in May 2006 and decided we must act.</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It became clear that I should file a petition for guardianship.</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We considered the option to speak with my father. But we knew that while my father held power of attorney for my grandmother, my father’s wife held power over him.</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We also knew that, if my father was altered, my grandmother’s condition could be compromised—further.</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Save a guardianship petition we had little recourse for my father was using his power of attorney as both a weapon…and a shield.</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In July, in Supreme Court in New York City, I filed a petition seeking guardianship for my grandmother. It was supported by affidavits from friends, staff, and caregivers.</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Immediately, temporary guardians of both her person and property were appointed.  Lifelong friend Annette de la Renta (fashion designer Oscar de la Renta’s wife) was appointed as guardian for my grandmother. JPMorgan Chace was appointed as conservator of my grandmother’s assets. </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The next week, we got my grandmother back to her country house to spend her last days free from fear.</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On a side note, it was repeatedly reported in the media that I “sued” my father. Unfortunately, this inaccurate portrayal of my petition has done little to inform the public of options available for themselves—specifically about the critical role guardianship may play.</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In my petition I stated that my father, with reference to his mother, ''… has turned a blind eye to her, intentionally and repeatedly ignoring her health, safety, personal and household needs, while enriching himself with millions of dollars.''</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Immediately, my father lashed back at us—denying our accusations, mis-portraying our intentions, and intimidating us. </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In October, after a three-month battle, and five days before our court date, a settlement was reached.</a:t>
            </a:r>
            <a:endParaRPr sz="2000">
              <a:latin typeface="Times"/>
              <a:ea typeface="Times"/>
              <a:cs typeface="Times"/>
              <a:sym typeface="Times"/>
            </a:endParaRPr>
          </a:p>
          <a:p>
            <a:pPr lvl="0">
              <a:lnSpc>
                <a:spcPct val="100000"/>
              </a:lnSpc>
              <a:spcBef>
                <a:spcPts val="400"/>
              </a:spcBef>
              <a:defRPr sz="1800"/>
            </a:pPr>
            <a:r>
              <a:rPr sz="2000">
                <a:latin typeface="Times"/>
                <a:ea typeface="Times"/>
                <a:cs typeface="Times"/>
                <a:sym typeface="Times"/>
              </a:rPr>
              <a:t>Temporary guardians were made permanent. My father returned over $11 million in assets and pledged over $10 million in collateral to cover any future claims. My father and two lawyers renounced any right to be appointed fiduciary.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Shape 126"/>
          <p:cNvSpPr/>
          <p:nvPr>
            <p:ph type="sldImg"/>
          </p:nvPr>
        </p:nvSpPr>
        <p:spPr>
          <a:prstGeom prst="rect">
            <a:avLst/>
          </a:prstGeom>
        </p:spPr>
        <p:txBody>
          <a:bodyPr/>
          <a:lstStyle/>
          <a:p>
            <a:pPr lvl="0"/>
          </a:p>
        </p:txBody>
      </p:sp>
      <p:sp>
        <p:nvSpPr>
          <p:cNvPr id="127" name="Shape 12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Ira Salzman…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Through my guardianship petition, I learned a lot about </a:t>
            </a:r>
            <a:r>
              <a:rPr b="1" sz="2000">
                <a:latin typeface="Times"/>
                <a:ea typeface="Times"/>
                <a:cs typeface="Times"/>
                <a:sym typeface="Times"/>
              </a:rPr>
              <a:t>choice</a:t>
            </a:r>
            <a:r>
              <a:rPr sz="2000">
                <a:latin typeface="Times"/>
                <a:ea typeface="Times"/>
                <a:cs typeface="Times"/>
                <a:sym typeface="Times"/>
              </a:rPr>
              <a:t> and </a:t>
            </a:r>
            <a:r>
              <a:rPr b="1" sz="2000">
                <a:latin typeface="Times"/>
                <a:ea typeface="Times"/>
                <a:cs typeface="Times"/>
                <a:sym typeface="Times"/>
              </a:rPr>
              <a:t>self-determination</a:t>
            </a:r>
            <a:r>
              <a:rPr sz="2000">
                <a:latin typeface="Times"/>
                <a:ea typeface="Times"/>
                <a:cs typeface="Times"/>
                <a:sym typeface="Times"/>
              </a:rPr>
              <a:t> and </a:t>
            </a:r>
            <a:r>
              <a:rPr b="1" sz="2000">
                <a:latin typeface="Times"/>
                <a:ea typeface="Times"/>
                <a:cs typeface="Times"/>
                <a:sym typeface="Times"/>
              </a:rPr>
              <a:t>supported decision making</a:t>
            </a:r>
            <a:r>
              <a:rPr sz="2000">
                <a:latin typeface="Times"/>
                <a:ea typeface="Times"/>
                <a:cs typeface="Times"/>
                <a:sym typeface="Times"/>
              </a:rPr>
              <a:t>—not as much for my grandmother, as for myself, with so much help from so many.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 </a:t>
            </a:r>
            <a:r>
              <a:rPr b="1" sz="2000">
                <a:latin typeface="Times"/>
                <a:ea typeface="Times"/>
                <a:cs typeface="Times"/>
                <a:sym typeface="Times"/>
              </a:rPr>
              <a:t>chose</a:t>
            </a:r>
            <a:r>
              <a:rPr sz="2000">
                <a:latin typeface="Times"/>
                <a:ea typeface="Times"/>
                <a:cs typeface="Times"/>
                <a:sym typeface="Times"/>
              </a:rPr>
              <a:t> to act as I realize: to be complacent about elder justice is to be complicit in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through my decades, the day I exercised my greatest </a:t>
            </a:r>
            <a:r>
              <a:rPr b="1" sz="2000">
                <a:latin typeface="Times"/>
                <a:ea typeface="Times"/>
                <a:cs typeface="Times"/>
                <a:sym typeface="Times"/>
              </a:rPr>
              <a:t>self-determination</a:t>
            </a:r>
            <a:r>
              <a:rPr sz="2000">
                <a:latin typeface="Times"/>
                <a:ea typeface="Times"/>
                <a:cs typeface="Times"/>
                <a:sym typeface="Times"/>
              </a:rPr>
              <a:t> was when I signed my guardianship petition.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 learned so much about </a:t>
            </a:r>
            <a:r>
              <a:rPr b="1" sz="2000">
                <a:latin typeface="Times"/>
                <a:ea typeface="Times"/>
                <a:cs typeface="Times"/>
                <a:sym typeface="Times"/>
              </a:rPr>
              <a:t>supportive decision-making</a:t>
            </a:r>
            <a:r>
              <a:rPr sz="2000">
                <a:latin typeface="Times"/>
                <a:ea typeface="Times"/>
                <a:cs typeface="Times"/>
                <a:sym typeface="Times"/>
              </a:rPr>
              <a:t>: in helping my fragile, abused grandmother I was not alone.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Her abuse galvanized a collective, coordinated response by family, friends, staff, and caregivers all united by compassion and a common cause.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Individuals-in-sum with a great mixed skill-set. The strength of our diversity contributed much to our success.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At the outset, all we dreamed and prayed for was to be able to respect my grandmother’s wishes to return to her country house to end her days with care, comfort, and dignity.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But, once we took action, it was clear that we were addressing a much greater, national issue.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Shape 157"/>
          <p:cNvSpPr/>
          <p:nvPr>
            <p:ph type="sldImg"/>
          </p:nvPr>
        </p:nvSpPr>
        <p:spPr>
          <a:prstGeom prst="rect">
            <a:avLst/>
          </a:prstGeom>
        </p:spPr>
        <p:txBody>
          <a:bodyPr/>
          <a:lstStyle/>
          <a:p>
            <a:pPr lvl="0"/>
          </a:p>
        </p:txBody>
      </p:sp>
      <p:sp>
        <p:nvSpPr>
          <p:cNvPr id="158" name="Shape 158"/>
          <p:cNvSpPr/>
          <p:nvPr>
            <p:ph type="body" sz="quarter" idx="1"/>
          </p:nvPr>
        </p:nvSpPr>
        <p:spPr>
          <a:prstGeom prst="rect">
            <a:avLst/>
          </a:prstGeom>
        </p:spPr>
        <p:txBody>
          <a:bodyPr/>
          <a:lstStyle/>
          <a:p>
            <a:pPr lvl="0">
              <a:defRPr sz="1800"/>
            </a:pPr>
            <a:r>
              <a:rPr sz="2000">
                <a:latin typeface="Times"/>
                <a:ea typeface="Times"/>
                <a:cs typeface="Times"/>
                <a:sym typeface="Times"/>
              </a:rPr>
              <a:t>elder ecology</a:t>
            </a:r>
            <a:endParaRPr sz="2000">
              <a:latin typeface="Times"/>
              <a:ea typeface="Times"/>
              <a:cs typeface="Times"/>
              <a:sym typeface="Times"/>
            </a:endParaRPr>
          </a:p>
          <a:p>
            <a:pPr lvl="0" marL="228600" indent="-228600">
              <a:buSzPct val="100000"/>
              <a:buChar char="•"/>
              <a:defRPr sz="1800"/>
            </a:pPr>
            <a:r>
              <a:rPr sz="2000">
                <a:latin typeface="Times"/>
                <a:ea typeface="Times"/>
                <a:cs typeface="Times"/>
                <a:sym typeface="Times"/>
              </a:rPr>
              <a:t>capacity — testamentary capacity</a:t>
            </a:r>
            <a:endParaRPr sz="2000">
              <a:latin typeface="Times"/>
              <a:ea typeface="Times"/>
              <a:cs typeface="Times"/>
              <a:sym typeface="Times"/>
            </a:endParaRPr>
          </a:p>
          <a:p>
            <a:pPr lvl="0" marL="228600" indent="-228600">
              <a:buSzPct val="100000"/>
              <a:buChar char="•"/>
              <a:defRPr sz="1800"/>
            </a:pPr>
            <a:r>
              <a:rPr sz="2000">
                <a:latin typeface="Times"/>
                <a:ea typeface="Times"/>
                <a:cs typeface="Times"/>
                <a:sym typeface="Times"/>
              </a:rPr>
              <a:t>influence — undue influence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Bronfenbrenner, U. (1979). The ecology of human development. Cambridge, MA: Harvard University Press.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Deborah Norris PhD , Pamela Fancey MA , Erin Power MPA &amp; Pamela Ross MA (2013) The Critical-Ecological Framework: Advancing Knowledge, Practice, and Policy on Older Adult Abuse, Journal of Elder Abuse &amp; Neglect, 25:1, 40-55 [Critical ecological model]</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Karl Pillemer, Director, Cornell Bronfenbrenner Center for Translational Research, College of Human Ecology, Cornell University, http://www.bctr.cornell.edu</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Urie Bronfenbrenner… </a:t>
            </a:r>
            <a:endParaRPr sz="2000">
              <a:latin typeface="Times"/>
              <a:ea typeface="Times"/>
              <a:cs typeface="Times"/>
              <a:sym typeface="Times"/>
            </a:endParaRPr>
          </a:p>
          <a:p>
            <a:pPr lvl="0">
              <a:defRPr sz="1800"/>
            </a:pPr>
            <a:br>
              <a:rPr sz="2000">
                <a:latin typeface="Times"/>
                <a:ea typeface="Times"/>
                <a:cs typeface="Times"/>
                <a:sym typeface="Times"/>
              </a:rPr>
            </a:br>
            <a:r>
              <a:rPr sz="2000">
                <a:latin typeface="Times"/>
                <a:ea typeface="Times"/>
                <a:cs typeface="Times"/>
                <a:sym typeface="Times"/>
              </a:rPr>
              <a:t>Ecological systems theory, also called development in context or human ecology theory, identifies five environmental systems with which an individual interacts. The person's own biology may be considered part of the microsystem; thus the theory has recently sometimes been called "Bio-Ecological Systems Theory.”</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“Furthermore, an ecological approach to the study of human development requires a reorientation of the conventional view of the proper relation between science and public policy. The traditional position, at least among social scientists, is that whenever possible social policy should be based on scientific knowledge. The line of thought I develop in this volume leads to a contrary thesis: in the interests of advancing fundamental research on human development, basic science needs public policy even more than public policy needs basic science. Moreover, what is required is not merely a complementary relation between these two domains but their functional integration.” (Brofenbrenner p.8) — reciprocal relation science and policy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the context of Bronfenbrenner's ecological systems theory, this “requires a reorientation of the conventional view of the proper relation between science and public policy.” He notes that, “The traditional position, at least among social scientists, is that whenever possible social policy should be based on scientific knowledge.” What he counters is that, “basic science needs public policy even more than public policy needs basic science” with a “functional integration.” (Bronfenbrenner, date, p.8) </a:t>
            </a:r>
            <a:endParaRPr sz="2000">
              <a:latin typeface="Times"/>
              <a:ea typeface="Times"/>
              <a:cs typeface="Times"/>
              <a:sym typeface="Times"/>
            </a:endParaRPr>
          </a:p>
          <a:p>
            <a:pPr lvl="0">
              <a:defRPr sz="1800"/>
            </a:pPr>
            <a:r>
              <a:rPr sz="2000">
                <a:latin typeface="Times"/>
                <a:ea typeface="Times"/>
                <a:cs typeface="Times"/>
                <a:sym typeface="Times"/>
              </a:rPr>
              <a:t>Specifically, five levels of environment--microsystem, mesosystem, exosystem, macrosystem, and chronosystem--will be utilized to organize and interpret existing research on the risk factors associated with elder abuse (Bronfenbrenner, 1979, 1986, 1997).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 P. 42, “Some also suggest that research examining victims is less likely to be funded than other research. The fact that funding is restricted for white-collar crime research, victimology research, and family violence research stacks the cards against research examining elder abuse crime victims. The lack of funding initiatives for research examining senior citizens issues in criminal justice granting agencies compounds the problem even more.”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 Pp. 38, “Describing </a:t>
            </a:r>
            <a:r>
              <a:rPr sz="2000">
                <a:solidFill>
                  <a:srgbClr val="CD0A00"/>
                </a:solidFill>
                <a:latin typeface="Times"/>
                <a:ea typeface="Times"/>
                <a:cs typeface="Times"/>
                <a:sym typeface="Times"/>
              </a:rPr>
              <a:t>the way that political issues actually become issues</a:t>
            </a:r>
            <a:r>
              <a:rPr sz="2000">
                <a:latin typeface="Times"/>
                <a:ea typeface="Times"/>
                <a:cs typeface="Times"/>
                <a:sym typeface="Times"/>
              </a:rPr>
              <a:t> is not an exact science. Rather, a certain amount of speculation is needed. Nonetheless, Cobb and Elder (1983) developed an agenda building framework that outlines the way that issues change, broaden, and become significant to the general public.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According to Cobb and Elder, this model includes four levels: </a:t>
            </a:r>
            <a:endParaRPr sz="2000">
              <a:latin typeface="Times"/>
              <a:ea typeface="Times"/>
              <a:cs typeface="Times"/>
              <a:sym typeface="Times"/>
            </a:endParaRPr>
          </a:p>
          <a:p>
            <a:pPr lvl="0" marL="482600" indent="-228600">
              <a:buSzPct val="100000"/>
              <a:buChar char="•"/>
              <a:defRPr sz="1800"/>
            </a:pPr>
            <a:r>
              <a:rPr sz="2000">
                <a:latin typeface="Times"/>
                <a:ea typeface="Times"/>
                <a:cs typeface="Times"/>
                <a:sym typeface="Times"/>
              </a:rPr>
              <a:t>issue creation, </a:t>
            </a:r>
            <a:endParaRPr sz="2000">
              <a:latin typeface="Times"/>
              <a:ea typeface="Times"/>
              <a:cs typeface="Times"/>
              <a:sym typeface="Times"/>
            </a:endParaRPr>
          </a:p>
          <a:p>
            <a:pPr lvl="0" marL="482600" indent="-228600">
              <a:buSzPct val="100000"/>
              <a:buChar char="•"/>
              <a:defRPr sz="1800"/>
            </a:pPr>
            <a:r>
              <a:rPr sz="2000">
                <a:latin typeface="Times"/>
                <a:ea typeface="Times"/>
                <a:cs typeface="Times"/>
                <a:sym typeface="Times"/>
              </a:rPr>
              <a:t>issue awareness, </a:t>
            </a:r>
            <a:endParaRPr sz="2000">
              <a:latin typeface="Times"/>
              <a:ea typeface="Times"/>
              <a:cs typeface="Times"/>
              <a:sym typeface="Times"/>
            </a:endParaRPr>
          </a:p>
          <a:p>
            <a:pPr lvl="0" marL="482600" indent="-228600">
              <a:buSzPct val="100000"/>
              <a:buChar char="•"/>
              <a:defRPr sz="1800"/>
            </a:pPr>
            <a:r>
              <a:rPr sz="2000">
                <a:latin typeface="Times"/>
                <a:ea typeface="Times"/>
                <a:cs typeface="Times"/>
                <a:sym typeface="Times"/>
              </a:rPr>
              <a:t>agenda entrance, and </a:t>
            </a:r>
            <a:endParaRPr sz="2000">
              <a:latin typeface="Times"/>
              <a:ea typeface="Times"/>
              <a:cs typeface="Times"/>
              <a:sym typeface="Times"/>
            </a:endParaRPr>
          </a:p>
          <a:p>
            <a:pPr lvl="0" marL="482600" indent="-228600">
              <a:buSzPct val="100000"/>
              <a:buChar char="•"/>
              <a:defRPr sz="1800"/>
            </a:pPr>
            <a:r>
              <a:rPr sz="2000">
                <a:latin typeface="Times"/>
                <a:ea typeface="Times"/>
                <a:cs typeface="Times"/>
                <a:sym typeface="Times"/>
              </a:rPr>
              <a:t>issue resolution (see Figure 1).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Applying this model to elder abuse helps demonstrate the way that history has affected the way that behavioral scientists have examined this area.”</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Philip (part of talk removed from North Dakota) &gt;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b="1" sz="2000">
                <a:latin typeface="Times"/>
                <a:ea typeface="Times"/>
                <a:cs typeface="Times"/>
                <a:sym typeface="Times"/>
              </a:rPr>
              <a:t>Ecology</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 wish to discuss ecology, the “study of home.”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2013, Norris and co-writers at Mount Saint Vincent in Nova Scotia, address the concepts of “ecological theory” and “critical theory.”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Ecological theory considers reciprocal exchanges to maintain equilibrium in a system—and in relationships. In this arena, your work with persons under guardianship provides us with an opportunity to reframe the ecology of elder justice.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Relationships are also informed by our understanding of power relations, as described by critical theory. As guardians, you have so much to bring to the table when we discuss such relationships.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solidFill>
                  <a:srgbClr val="CD0A00"/>
                </a:solidFill>
                <a:latin typeface="Times"/>
                <a:ea typeface="Times"/>
                <a:cs typeface="Times"/>
                <a:sym typeface="Times"/>
              </a:rPr>
              <a:t>While many people who address family abuse consider control and power in a pathological context, your effort as guardians help frame our work with elders in a considerate, constructive context, which is so needed and can be so transformative</a:t>
            </a:r>
            <a:r>
              <a:rPr sz="2000">
                <a:latin typeface="Times"/>
                <a:ea typeface="Times"/>
                <a:cs typeface="Times"/>
                <a:sym typeface="Times"/>
              </a:rPr>
              <a: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Abuse is the, “…violent manifestation of unequal power relations.” (Norris, 2013)</a:t>
            </a:r>
            <a:endParaRPr sz="2000">
              <a:latin typeface="Times"/>
              <a:ea typeface="Times"/>
              <a:cs typeface="Times"/>
              <a:sym typeface="Times"/>
            </a:endParaRPr>
          </a:p>
          <a:p>
            <a:pPr lvl="0">
              <a:defRPr sz="1800"/>
            </a:pPr>
            <a:r>
              <a:rPr sz="2000">
                <a:latin typeface="Times"/>
                <a:ea typeface="Times"/>
                <a:cs typeface="Times"/>
                <a:sym typeface="Times"/>
              </a:rPr>
              <a:t>Through you, guardianships allow us to consider intentionally how we care for others when our conventional equilibrium of relationships, which are predicated on independence and interdependence, are no longer as relative or reciprocal. </a:t>
            </a:r>
            <a:endParaRPr sz="2000">
              <a:latin typeface="Times"/>
              <a:ea typeface="Times"/>
              <a:cs typeface="Times"/>
              <a:sym typeface="Times"/>
            </a:endParaRPr>
          </a:p>
          <a:p>
            <a:pPr lvl="0">
              <a:defRPr sz="1800"/>
            </a:pPr>
            <a:r>
              <a:rPr sz="2000">
                <a:latin typeface="Times"/>
                <a:ea typeface="Times"/>
                <a:cs typeface="Times"/>
                <a:sym typeface="Times"/>
              </a:rPr>
              <a:t>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Our ‘elder economy’ is placed in the broader context of ‘elder ecology’— realizing that ecology is the “study of the household,” while economy translates as the “management of the household.”</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This ecology can assess the “contextural risk factors” considered by Schiamberg and Gans (2000) in changing environments.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chronic stressors, acute shock, chronic stressors, + awareness… critical capacities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following critical capacities pertain, first here, to elders; equally so to the rest of us; and, pertinent to today with an intentional realization that employs our digital domain (specifically big data) to prevent, predict and respond to elder financial exploitation—with our care for elders leading the way.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Shape 174"/>
          <p:cNvSpPr/>
          <p:nvPr>
            <p:ph type="sldImg"/>
          </p:nvPr>
        </p:nvSpPr>
        <p:spPr>
          <a:prstGeom prst="rect">
            <a:avLst/>
          </a:prstGeom>
        </p:spPr>
        <p:txBody>
          <a:bodyPr/>
          <a:lstStyle/>
          <a:p>
            <a:pPr lvl="0"/>
          </a:p>
        </p:txBody>
      </p:sp>
      <p:sp>
        <p:nvSpPr>
          <p:cNvPr id="175" name="Shape 175"/>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personal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interpersonal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organizational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community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policy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Uri Bronfenbrenner… </a:t>
            </a:r>
            <a:r>
              <a:rPr b="1" sz="2000">
                <a:latin typeface="Times"/>
                <a:ea typeface="Times"/>
                <a:cs typeface="Times"/>
                <a:sym typeface="Times"/>
              </a:rPr>
              <a:t>Ecological systems theory</a:t>
            </a:r>
            <a:r>
              <a:rPr sz="2000">
                <a:latin typeface="Times"/>
                <a:ea typeface="Times"/>
                <a:cs typeface="Times"/>
                <a:sym typeface="Times"/>
              </a:rPr>
              <a:t>, also called development in context or human ecology theory, identifies five environmental systems with which an individual interacts. The person's own biology may be considered part of the microsystem; thus the theory has recently sometimes been called "</a:t>
            </a:r>
            <a:r>
              <a:rPr b="1" sz="2000">
                <a:latin typeface="Times"/>
                <a:ea typeface="Times"/>
                <a:cs typeface="Times"/>
                <a:sym typeface="Times"/>
              </a:rPr>
              <a:t>Bio-Ecological Systems Theory</a:t>
            </a:r>
            <a:r>
              <a:rPr sz="2000">
                <a:latin typeface="Times"/>
                <a:ea typeface="Times"/>
                <a:cs typeface="Times"/>
                <a:sym typeface="Times"/>
              </a:rPr>
              <a: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“Furthermore, an ecological approach to the study of human development requires a reorientation of the conventional view of the </a:t>
            </a:r>
            <a:r>
              <a:rPr b="1" sz="2000">
                <a:latin typeface="Times"/>
                <a:ea typeface="Times"/>
                <a:cs typeface="Times"/>
                <a:sym typeface="Times"/>
              </a:rPr>
              <a:t>proper relation between science and public policy</a:t>
            </a:r>
            <a:r>
              <a:rPr sz="2000">
                <a:latin typeface="Times"/>
                <a:ea typeface="Times"/>
                <a:cs typeface="Times"/>
                <a:sym typeface="Times"/>
              </a:rPr>
              <a:t>. The </a:t>
            </a:r>
            <a:r>
              <a:rPr b="1" sz="2000">
                <a:latin typeface="Times"/>
                <a:ea typeface="Times"/>
                <a:cs typeface="Times"/>
                <a:sym typeface="Times"/>
              </a:rPr>
              <a:t>traditional position</a:t>
            </a:r>
            <a:r>
              <a:rPr sz="2000">
                <a:latin typeface="Times"/>
                <a:ea typeface="Times"/>
                <a:cs typeface="Times"/>
                <a:sym typeface="Times"/>
              </a:rPr>
              <a:t>, at least among social scientists, is that whenever possible </a:t>
            </a:r>
            <a:r>
              <a:rPr b="1" sz="2000">
                <a:latin typeface="Times"/>
                <a:ea typeface="Times"/>
                <a:cs typeface="Times"/>
                <a:sym typeface="Times"/>
              </a:rPr>
              <a:t>social policy should be based on scientific knowledge</a:t>
            </a:r>
            <a:r>
              <a:rPr sz="2000">
                <a:latin typeface="Times"/>
                <a:ea typeface="Times"/>
                <a:cs typeface="Times"/>
                <a:sym typeface="Times"/>
              </a:rPr>
              <a:t>. The line of thought I develop in this volume leads to a </a:t>
            </a:r>
            <a:r>
              <a:rPr b="1" sz="2000">
                <a:latin typeface="Times"/>
                <a:ea typeface="Times"/>
                <a:cs typeface="Times"/>
                <a:sym typeface="Times"/>
              </a:rPr>
              <a:t>contrary thesis</a:t>
            </a:r>
            <a:r>
              <a:rPr sz="2000">
                <a:latin typeface="Times"/>
                <a:ea typeface="Times"/>
                <a:cs typeface="Times"/>
                <a:sym typeface="Times"/>
              </a:rPr>
              <a:t>: in the interests of advancing fundamental research on human development, </a:t>
            </a:r>
            <a:r>
              <a:rPr b="1" sz="2000">
                <a:solidFill>
                  <a:srgbClr val="CD0A00"/>
                </a:solidFill>
                <a:latin typeface="Times"/>
                <a:ea typeface="Times"/>
                <a:cs typeface="Times"/>
                <a:sym typeface="Times"/>
              </a:rPr>
              <a:t>basic science needs public policy even more than public policy needs basic science</a:t>
            </a:r>
            <a:r>
              <a:rPr sz="2000">
                <a:latin typeface="Times"/>
                <a:ea typeface="Times"/>
                <a:cs typeface="Times"/>
                <a:sym typeface="Times"/>
              </a:rPr>
              <a:t>. Moreover, what is required is not merely a complementary relation between these two domains but their functional integration.” (Brofenbrenner p.8) — reciprocal relation science and policy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the context of Bronfenbrenner's ecological systems theory, this “requires a reorientation of the conventional view of the proper relation between science and public policy.” He notes that, “The traditional position, at least among social scientists, is that whenever possible social policy should be based on scientific knowledge.” What he counters is that, “basic science needs public policy even more than public policy needs basic science” with a “functional integration.” (Bronfenbrenner, date, p.8)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Specifically, five levels of environment—microsystem, mesosystem, exosystem, macrosystem, and chronosystem--will be utilized to organize and interpret existing research on the risk factors associated with elder abuse (Bronfenbrenner, 1979, 1986, 1997).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o   P. 42, “Some also suggest that research examining </a:t>
            </a:r>
            <a:r>
              <a:rPr b="1" sz="2000">
                <a:latin typeface="Times"/>
                <a:ea typeface="Times"/>
                <a:cs typeface="Times"/>
                <a:sym typeface="Times"/>
              </a:rPr>
              <a:t>victims</a:t>
            </a:r>
            <a:r>
              <a:rPr sz="2000">
                <a:latin typeface="Times"/>
                <a:ea typeface="Times"/>
                <a:cs typeface="Times"/>
                <a:sym typeface="Times"/>
              </a:rPr>
              <a:t> is less likely to be funded than other research. The fact that funding is restricted for white-collar crime research, victimology research, and family violence </a:t>
            </a:r>
            <a:r>
              <a:rPr b="1" sz="2000">
                <a:latin typeface="Times"/>
                <a:ea typeface="Times"/>
                <a:cs typeface="Times"/>
                <a:sym typeface="Times"/>
              </a:rPr>
              <a:t>research stacks the cards against research examining elder abuse crime victims</a:t>
            </a:r>
            <a:r>
              <a:rPr sz="2000">
                <a:latin typeface="Times"/>
                <a:ea typeface="Times"/>
                <a:cs typeface="Times"/>
                <a:sym typeface="Times"/>
              </a:rPr>
              <a:t>. The </a:t>
            </a:r>
            <a:r>
              <a:rPr b="1" sz="2000">
                <a:latin typeface="Times"/>
                <a:ea typeface="Times"/>
                <a:cs typeface="Times"/>
                <a:sym typeface="Times"/>
              </a:rPr>
              <a:t>lack of funding </a:t>
            </a:r>
            <a:r>
              <a:rPr sz="2000">
                <a:latin typeface="Times"/>
                <a:ea typeface="Times"/>
                <a:cs typeface="Times"/>
                <a:sym typeface="Times"/>
              </a:rPr>
              <a:t>initiatives for research examining senior citizens issues in criminal justice granting agencies compounds the problem even more.”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 Pp. 38, “Describing the way that political issues actually become issues is not an exact science. Rather, a certain amount of speculation is needed. Nonetheless, Cobb and Elder (1983) developed an agenda building framework that outlines the way that issues change, broaden, and become significant to the general public. According to Cobb and Elder, this model includes four levels: issue creation, issue awareness, agenda entrance, and issue resolution (see Figure 1). Applying this model to elder abuse helps demonstrate the way that history has affected the way that behavioral scientists have examined this area.”</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Karl Pillemer, Director Bronfenbrenner Center for Translational Research</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Hazel E. Reed Professor in the Department of Human Development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Director, Cornell Institute for Translational Research on Aging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Professor of Gerontology in Medicine at the Weill Cornell Medical College</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http://www.bctr.cornell.edu/projects/cornell-institute-for-translational-research-on-aging/</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ph type="sldImg"/>
          </p:nvPr>
        </p:nvSpPr>
        <p:spPr>
          <a:prstGeom prst="rect">
            <a:avLst/>
          </a:prstGeom>
        </p:spPr>
        <p:txBody>
          <a:bodyPr/>
          <a:lstStyle/>
          <a:p>
            <a:pPr lvl="0"/>
          </a:p>
        </p:txBody>
      </p:sp>
      <p:sp>
        <p:nvSpPr>
          <p:cNvPr id="189" name="Shape 189"/>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Assessment of Older Adults with Diminished Capacity: A handbook for psychologists, American Bar Association Commission on Law and Aging, American Psychological Society, Association Assessment of Capacity in Older Adults Project Working Group, 2008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Shape 193"/>
          <p:cNvSpPr/>
          <p:nvPr>
            <p:ph type="sldImg"/>
          </p:nvPr>
        </p:nvSpPr>
        <p:spPr>
          <a:prstGeom prst="rect">
            <a:avLst/>
          </a:prstGeom>
        </p:spPr>
        <p:txBody>
          <a:bodyPr/>
          <a:lstStyle/>
          <a:p>
            <a:pPr lvl="0"/>
          </a:p>
        </p:txBody>
      </p:sp>
      <p:sp>
        <p:nvSpPr>
          <p:cNvPr id="194" name="Shape 194"/>
          <p:cNvSpPr/>
          <p:nvPr>
            <p:ph type="body" sz="quarter" idx="1"/>
          </p:nvPr>
        </p:nvSpPr>
        <p:spPr>
          <a:prstGeom prst="rect">
            <a:avLst/>
          </a:prstGeom>
        </p:spPr>
        <p:txBody>
          <a:bodyPr/>
          <a:lstStyle/>
          <a:p>
            <a:pPr lvl="0">
              <a:defRPr sz="1800"/>
            </a:pPr>
            <a:r>
              <a:rPr sz="2000">
                <a:latin typeface="Times"/>
                <a:ea typeface="Times"/>
                <a:cs typeface="Times"/>
                <a:sym typeface="Times"/>
              </a:rPr>
              <a:t>Seven-page letter from Anthony D. Marshall to Howard Fillit, M.D., neurologist, gerontologist. December 26, 2000.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Re Alzheimers: Staff given list by Tony Marshall—but not any help. Contact BA’s lawyer. No medial backup.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Shape 199"/>
          <p:cNvSpPr/>
          <p:nvPr>
            <p:ph type="sldImg"/>
          </p:nvPr>
        </p:nvSpPr>
        <p:spPr>
          <a:prstGeom prst="rect">
            <a:avLst/>
          </a:prstGeom>
        </p:spPr>
        <p:txBody>
          <a:bodyPr/>
          <a:lstStyle/>
          <a:p>
            <a:pPr lvl="0"/>
          </a:p>
        </p:txBody>
      </p:sp>
      <p:sp>
        <p:nvSpPr>
          <p:cNvPr id="200" name="Shape 200"/>
          <p:cNvSpPr/>
          <p:nvPr>
            <p:ph type="body" sz="quarter" idx="1"/>
          </p:nvPr>
        </p:nvSpPr>
        <p:spPr>
          <a:prstGeom prst="rect">
            <a:avLst/>
          </a:prstGeom>
        </p:spPr>
        <p:txBody>
          <a:bodyPr/>
          <a:lstStyle>
            <a:lvl1pPr>
              <a:defRPr sz="2000">
                <a:latin typeface="Times"/>
                <a:ea typeface="Times"/>
                <a:cs typeface="Times"/>
                <a:sym typeface="Times"/>
              </a:defRPr>
            </a:lvl1pPr>
          </a:lstStyle>
          <a:p>
            <a:pPr lvl="0">
              <a:defRPr sz="1800"/>
            </a:pPr>
            <a:r>
              <a:rPr sz="2000"/>
              <a:t>Brooke Astor and David Rockefeller (right), who hosted her 100th-birthday party at the Rockefeller estate, Pocantico Hills, New York, March 2002.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Shape 205"/>
          <p:cNvSpPr/>
          <p:nvPr>
            <p:ph type="sldImg"/>
          </p:nvPr>
        </p:nvSpPr>
        <p:spPr>
          <a:prstGeom prst="rect">
            <a:avLst/>
          </a:prstGeom>
        </p:spPr>
        <p:txBody>
          <a:bodyPr/>
          <a:lstStyle/>
          <a:p>
            <a:pPr lvl="0"/>
          </a:p>
        </p:txBody>
      </p:sp>
      <p:sp>
        <p:nvSpPr>
          <p:cNvPr id="206" name="Shape 206"/>
          <p:cNvSpPr/>
          <p:nvPr>
            <p:ph type="body" sz="quarter" idx="1"/>
          </p:nvPr>
        </p:nvSpPr>
        <p:spPr>
          <a:prstGeom prst="rect">
            <a:avLst/>
          </a:prstGeom>
        </p:spPr>
        <p:txBody>
          <a:bodyPr/>
          <a:lstStyle/>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Red Flags   top</a:t>
            </a:r>
            <a:endParaRPr sz="2000">
              <a:latin typeface="Times"/>
              <a:ea typeface="Times"/>
              <a:cs typeface="Times"/>
              <a:sym typeface="Times"/>
            </a:endParaRPr>
          </a:p>
          <a:p>
            <a:pPr lvl="0">
              <a:defRPr sz="1800"/>
            </a:pPr>
            <a:r>
              <a:rPr sz="2000">
                <a:latin typeface="Times"/>
                <a:ea typeface="Times"/>
                <a:cs typeface="Times"/>
                <a:sym typeface="Times"/>
              </a:rPr>
              <a:t>After her hundredth birthday, I grew increasingly concerned for my grandmother. I began speaking with her supportive staff. </a:t>
            </a:r>
            <a:endParaRPr sz="2000">
              <a:latin typeface="Times"/>
              <a:ea typeface="Times"/>
              <a:cs typeface="Times"/>
              <a:sym typeface="Times"/>
            </a:endParaRPr>
          </a:p>
          <a:p>
            <a:pPr lvl="0">
              <a:defRPr sz="1800"/>
            </a:pPr>
            <a:r>
              <a:rPr sz="2000">
                <a:latin typeface="Times"/>
                <a:ea typeface="Times"/>
                <a:cs typeface="Times"/>
                <a:sym typeface="Times"/>
              </a:rPr>
              <a:t>Here are but two—of too many—incidents.</a:t>
            </a:r>
            <a:endParaRPr sz="2000">
              <a:latin typeface="Times"/>
              <a:ea typeface="Times"/>
              <a:cs typeface="Times"/>
              <a:sym typeface="Times"/>
            </a:endParaRPr>
          </a:p>
          <a:p>
            <a:pPr lvl="0">
              <a:defRPr sz="1800"/>
            </a:pPr>
            <a:r>
              <a:rPr sz="2000">
                <a:latin typeface="Times"/>
                <a:ea typeface="Times"/>
                <a:cs typeface="Times"/>
                <a:sym typeface="Times"/>
              </a:rPr>
              <a:t>A transaction in early 2002 raised red flags. I heard that while my father was cutting back on my grandmother’s expenses he had sold her favorite painting—one that she had bequeathed to the Metropolitan Museum of Art.</a:t>
            </a:r>
            <a:endParaRPr sz="2000">
              <a:latin typeface="Times"/>
              <a:ea typeface="Times"/>
              <a:cs typeface="Times"/>
              <a:sym typeface="Times"/>
            </a:endParaRPr>
          </a:p>
          <a:p>
            <a:pPr lvl="0">
              <a:defRPr sz="1800"/>
            </a:pPr>
            <a:r>
              <a:rPr sz="2000">
                <a:latin typeface="Times"/>
                <a:ea typeface="Times"/>
                <a:cs typeface="Times"/>
                <a:sym typeface="Times"/>
              </a:rPr>
              <a:t>The sale realized $10 million, two of which my father kept as a “commission.” </a:t>
            </a:r>
            <a:endParaRPr sz="2000">
              <a:latin typeface="Times"/>
              <a:ea typeface="Times"/>
              <a:cs typeface="Times"/>
              <a:sym typeface="Times"/>
            </a:endParaRPr>
          </a:p>
          <a:p>
            <a:pPr lvl="0">
              <a:defRPr sz="1800"/>
            </a:pPr>
            <a:r>
              <a:rPr sz="2000">
                <a:latin typeface="Times"/>
                <a:ea typeface="Times"/>
                <a:cs typeface="Times"/>
                <a:sym typeface="Times"/>
              </a:rPr>
              <a:t>On hearing of the sale, my grandmother, who had been led to believe she was running out of money, asked, "Now, can I buy dresses?"</a:t>
            </a:r>
            <a:endParaRPr sz="2000">
              <a:latin typeface="Times"/>
              <a:ea typeface="Times"/>
              <a:cs typeface="Times"/>
              <a:sym typeface="Times"/>
            </a:endParaRPr>
          </a:p>
          <a:p>
            <a:pPr lvl="0">
              <a:defRPr sz="1800"/>
            </a:pPr>
            <a:r>
              <a:rPr sz="2000">
                <a:latin typeface="Times"/>
                <a:ea typeface="Times"/>
                <a:cs typeface="Times"/>
                <a:sym typeface="Times"/>
              </a:rPr>
              <a:t>My grandmother loved the peace and nature of her country house, where she had hoped to spend her final days.  </a:t>
            </a:r>
            <a:endParaRPr sz="2000">
              <a:latin typeface="Times"/>
              <a:ea typeface="Times"/>
              <a:cs typeface="Times"/>
              <a:sym typeface="Times"/>
            </a:endParaRPr>
          </a:p>
          <a:p>
            <a:pPr lvl="0">
              <a:defRPr sz="1800"/>
            </a:pPr>
            <a:r>
              <a:rPr sz="2000">
                <a:latin typeface="Times"/>
                <a:ea typeface="Times"/>
                <a:cs typeface="Times"/>
                <a:sym typeface="Times"/>
              </a:rPr>
              <a:t>In early 2005, my father closed the house and fired my grandmother’s most loyal staff member, her butler Chris Ely.</a:t>
            </a:r>
            <a:endParaRPr sz="2000">
              <a:latin typeface="Times"/>
              <a:ea typeface="Times"/>
              <a:cs typeface="Times"/>
              <a:sym typeface="Times"/>
            </a:endParaRPr>
          </a:p>
          <a:p>
            <a:pPr lvl="0">
              <a:defRPr sz="1800"/>
            </a:pPr>
            <a:r>
              <a:rPr sz="2000">
                <a:latin typeface="Times"/>
                <a:ea typeface="Times"/>
                <a:cs typeface="Times"/>
                <a:sym typeface="Times"/>
              </a:rPr>
              <a:t>Later, back in her New York apartment, caregivers showed my grandmother a photograph of Chris. She thought he must have died because she couldn’t understand why else he was gone.</a:t>
            </a:r>
            <a:endParaRPr sz="2000">
              <a:latin typeface="Times"/>
              <a:ea typeface="Times"/>
              <a:cs typeface="Times"/>
              <a:sym typeface="Times"/>
            </a:endParaRPr>
          </a:p>
          <a:p>
            <a:pPr lvl="0">
              <a:defRPr sz="1800"/>
            </a:pPr>
            <a:r>
              <a:rPr sz="2000">
                <a:latin typeface="Times"/>
                <a:ea typeface="Times"/>
                <a:cs typeface="Times"/>
                <a:sym typeface="Times"/>
              </a:rPr>
              <a:t>In mid 2005, only through the pressure of two of my grandmother’s closest friends, my father reluctantly agreed to reopen her country house.</a:t>
            </a:r>
            <a:endParaRPr sz="2000">
              <a:latin typeface="Times"/>
              <a:ea typeface="Times"/>
              <a:cs typeface="Times"/>
              <a:sym typeface="Times"/>
            </a:endParaRPr>
          </a:p>
          <a:p>
            <a:pPr lvl="0">
              <a:defRPr sz="1800"/>
            </a:pPr>
            <a:r>
              <a:rPr sz="2000">
                <a:latin typeface="Times"/>
                <a:ea typeface="Times"/>
                <a:cs typeface="Times"/>
                <a:sym typeface="Times"/>
              </a:rPr>
              <a:t>I barely knew these friends at the time, but I was so grateful when I heard about their intervention.</a:t>
            </a:r>
            <a:endParaRPr sz="2000">
              <a:latin typeface="Times"/>
              <a:ea typeface="Times"/>
              <a:cs typeface="Times"/>
              <a:sym typeface="Times"/>
            </a:endParaRPr>
          </a:p>
          <a:p>
            <a:pPr lvl="0">
              <a:defRPr sz="1800"/>
            </a:pPr>
            <a:r>
              <a:rPr sz="2000">
                <a:latin typeface="Times"/>
                <a:ea typeface="Times"/>
                <a:cs typeface="Times"/>
                <a:sym typeface="Times"/>
              </a:rPr>
              <a:t>But, by fall, my grandmother was back in New York City.</a:t>
            </a:r>
            <a:endParaRPr sz="2000">
              <a:latin typeface="Times"/>
              <a:ea typeface="Times"/>
              <a:cs typeface="Times"/>
              <a:sym typeface="Times"/>
            </a:endParaRPr>
          </a:p>
          <a:p>
            <a:pPr lvl="0">
              <a:defRPr sz="1800"/>
            </a:pPr>
            <a:r>
              <a:rPr sz="2000">
                <a:latin typeface="Times"/>
                <a:ea typeface="Times"/>
                <a:cs typeface="Times"/>
                <a:sym typeface="Times"/>
              </a:rPr>
              <a:t>In early 2006, I spoke with more staff and caregivers. After hearing many new, independent accounts I became much more concerned—concerned not only about my grandmother’s compromised lifestyle; I was now concerned for her emotional and physical care—and for her life.</a:t>
            </a:r>
            <a:endParaRPr sz="2000">
              <a:latin typeface="Times"/>
              <a:ea typeface="Times"/>
              <a:cs typeface="Times"/>
              <a:sym typeface="Times"/>
            </a:endParaRPr>
          </a:p>
          <a:p>
            <a:pPr lvl="0">
              <a:defRPr sz="1800"/>
            </a:pPr>
            <a:r>
              <a:rPr sz="2000">
                <a:latin typeface="Times"/>
                <a:ea typeface="Times"/>
                <a:cs typeface="Times"/>
                <a:sym typeface="Times"/>
              </a:rPr>
              <a:t>If my father and his wife had simply “taken” money and property of hers, but had provided for my grandmother, this story might have played out differently.</a:t>
            </a:r>
            <a:endParaRPr sz="2000">
              <a:latin typeface="Times"/>
              <a:ea typeface="Times"/>
              <a:cs typeface="Times"/>
              <a:sym typeface="Times"/>
            </a:endParaRPr>
          </a:p>
          <a:p>
            <a:pPr lvl="0">
              <a:defRPr sz="1800"/>
            </a:pPr>
            <a:r>
              <a:rPr sz="2000">
                <a:latin typeface="Times"/>
                <a:ea typeface="Times"/>
                <a:cs typeface="Times"/>
                <a:sym typeface="Times"/>
              </a:rPr>
              <a:t>In fact, given her means, it would have been easy to provide what my grandmother wished for at the end of her life. As we learned later: support for a year would have cost much less than the legal fees for a week in criminal court.</a:t>
            </a:r>
            <a:endParaRPr sz="2000">
              <a:latin typeface="Times"/>
              <a:ea typeface="Times"/>
              <a:cs typeface="Times"/>
              <a:sym typeface="Times"/>
            </a:endParaRPr>
          </a:p>
          <a:p>
            <a:pPr lvl="0">
              <a:defRPr sz="1800"/>
            </a:pPr>
            <a:r>
              <a:rPr sz="2000">
                <a:latin typeface="Times"/>
                <a:ea typeface="Times"/>
                <a:cs typeface="Times"/>
                <a:sym typeface="Times"/>
              </a:rPr>
              <a:t>But to witness my father and his wife’s greed, at my grandmother’s expense—at the cost of her psychological and physical well being—was something none of us could bear.</a:t>
            </a:r>
            <a:endParaRPr sz="2000">
              <a:latin typeface="Times"/>
              <a:ea typeface="Times"/>
              <a:cs typeface="Times"/>
              <a:sym typeface="Times"/>
            </a:endParaRPr>
          </a:p>
          <a:p>
            <a:pPr lvl="0">
              <a:defRPr sz="1800"/>
            </a:pPr>
            <a:r>
              <a:rPr sz="2000">
                <a:latin typeface="Times"/>
                <a:ea typeface="Times"/>
                <a:cs typeface="Times"/>
                <a:sym typeface="Times"/>
              </a:rPr>
              <a:t>I was still not sure what to do. I sought advice from several trusted people including a sage high-school friend whose own family had been through a similar experience. He advised, “Philip, follow your heart first; then follow the money.”</a:t>
            </a:r>
            <a:endParaRPr sz="2000">
              <a:latin typeface="Times"/>
              <a:ea typeface="Times"/>
              <a:cs typeface="Times"/>
              <a:sym typeface="Times"/>
            </a:endParaRPr>
          </a:p>
          <a:p>
            <a:pPr lvl="0">
              <a:defRPr sz="1800"/>
            </a:pPr>
            <a:r>
              <a:rPr sz="2000">
                <a:latin typeface="Times"/>
                <a:ea typeface="Times"/>
                <a:cs typeface="Times"/>
                <a:sym typeface="Times"/>
              </a:rPr>
              <a:t>Our greatest concern was my grandmother’s psychological abuse, one of the most difficult forms of elder abuse to give credence to much less document and assess.</a:t>
            </a:r>
            <a:endParaRPr sz="2000">
              <a:latin typeface="Times"/>
              <a:ea typeface="Times"/>
              <a:cs typeface="Times"/>
              <a:sym typeface="Times"/>
            </a:endParaRPr>
          </a:p>
          <a:p>
            <a:pPr lvl="0">
              <a:defRPr sz="1800"/>
            </a:pPr>
            <a:r>
              <a:rPr sz="2000">
                <a:latin typeface="Times"/>
                <a:ea typeface="Times"/>
                <a:cs typeface="Times"/>
                <a:sym typeface="Times"/>
              </a:rPr>
              <a:t>So, in large part, the fallback was the financials.</a:t>
            </a:r>
            <a:endParaRPr sz="2000">
              <a:latin typeface="Times"/>
              <a:ea typeface="Times"/>
              <a:cs typeface="Times"/>
              <a:sym typeface="Times"/>
            </a:endParaRPr>
          </a:p>
          <a:p>
            <a:pPr lvl="0">
              <a:defRPr sz="1800"/>
            </a:pPr>
            <a:r>
              <a:rPr sz="2000">
                <a:latin typeface="Times"/>
                <a:ea typeface="Times"/>
                <a:cs typeface="Times"/>
                <a:sym typeface="Times"/>
              </a:rPr>
              <a:t>This said, I am painfully aware that psychological and physical abuse, and neglect…and deprivation all go hand in hand with financial abuse as a means to manipulate and exploit elders—including my grandmother.</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Childe Hassam. Flags, Fifth Avenue (also known as Up the Avenue from 34th Street, May 1917) in Brooke Astor’s Library, 778 Park Avenue, New York, May 23, 2001.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http://www.nytimes.com/2006/09/01/nyregion/01astor.html</a:t>
            </a: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http://www.artsjournal.com/culturegrrl/2012/03/brooke_astor_settlement_belate.html</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According to the Met, “Although Mrs. Astor bequeathed this iconic work to the Metropolitan, it was wrongly sold in 2002. [The AG says it was in 2003.] The painting’s current whereabouts are unknown. The museum continues to regret that it will be unable to display the work for its public as Mrs. Astor so long hoped.”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2008 report by Serge Kovaleski in the NY Times said that Marshall, “who had the authority to oversee her [Astor’s] financial affairs, sold the painting to a gallery for about $10 million. Mr. Marshall—accused by his son in court papers of neglecting the needs of Mrs. Astor while enriching himself—took a 20 percent commission on the deal, or $2million.” The settlement provides the Met with $3 million (part of its $20 million), “in full satisfaction of its claim regarding the Childe Hassam.”</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Although the settlement more than halved Marshall’s inheritance, he’s still left with a tidy $14.5 million.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Negotiations were led by the AG’s Charities Bureau chief, Jason Lilien, along with Assistant Attorneys General Carl Distefano and Lisa Barbieri.</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1" name="Shape 211"/>
          <p:cNvSpPr/>
          <p:nvPr>
            <p:ph type="sldImg"/>
          </p:nvPr>
        </p:nvSpPr>
        <p:spPr>
          <a:prstGeom prst="rect">
            <a:avLst/>
          </a:prstGeom>
        </p:spPr>
        <p:txBody>
          <a:bodyPr/>
          <a:lstStyle/>
          <a:p>
            <a:pPr lvl="0"/>
          </a:p>
        </p:txBody>
      </p:sp>
      <p:sp>
        <p:nvSpPr>
          <p:cNvPr id="212" name="Shape 212"/>
          <p:cNvSpPr/>
          <p:nvPr>
            <p:ph type="body" sz="quarter" idx="1"/>
          </p:nvPr>
        </p:nvSpPr>
        <p:spPr>
          <a:prstGeom prst="rect">
            <a:avLst/>
          </a:prstGeom>
        </p:spPr>
        <p:txBody>
          <a:bodyPr/>
          <a:lstStyle/>
          <a:p>
            <a:pPr lvl="0">
              <a:defRPr sz="1800"/>
            </a:pPr>
            <a:r>
              <a:rPr sz="2000">
                <a:latin typeface="Times"/>
                <a:ea typeface="Times"/>
                <a:cs typeface="Times"/>
                <a:sym typeface="Times"/>
              </a:rPr>
              <a:t>“Now may I buy dresses.”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Red Flags   top</a:t>
            </a:r>
            <a:endParaRPr sz="2000">
              <a:latin typeface="Times"/>
              <a:ea typeface="Times"/>
              <a:cs typeface="Times"/>
              <a:sym typeface="Times"/>
            </a:endParaRPr>
          </a:p>
          <a:p>
            <a:pPr lvl="0">
              <a:defRPr sz="1800"/>
            </a:pPr>
            <a:r>
              <a:rPr sz="2000">
                <a:latin typeface="Times"/>
                <a:ea typeface="Times"/>
                <a:cs typeface="Times"/>
                <a:sym typeface="Times"/>
              </a:rPr>
              <a:t>After her hundredth birthday, I grew increasingly concerned for my grandmother. I began speaking with her supportive staff. </a:t>
            </a:r>
            <a:endParaRPr sz="2000">
              <a:latin typeface="Times"/>
              <a:ea typeface="Times"/>
              <a:cs typeface="Times"/>
              <a:sym typeface="Times"/>
            </a:endParaRPr>
          </a:p>
          <a:p>
            <a:pPr lvl="0">
              <a:defRPr sz="1800"/>
            </a:pPr>
            <a:r>
              <a:rPr sz="2000">
                <a:latin typeface="Times"/>
                <a:ea typeface="Times"/>
                <a:cs typeface="Times"/>
                <a:sym typeface="Times"/>
              </a:rPr>
              <a:t>Here are but two—of too many—incidents.</a:t>
            </a:r>
            <a:endParaRPr sz="2000">
              <a:latin typeface="Times"/>
              <a:ea typeface="Times"/>
              <a:cs typeface="Times"/>
              <a:sym typeface="Times"/>
            </a:endParaRPr>
          </a:p>
          <a:p>
            <a:pPr lvl="0">
              <a:defRPr sz="1800"/>
            </a:pPr>
            <a:r>
              <a:rPr sz="2000">
                <a:latin typeface="Times"/>
                <a:ea typeface="Times"/>
                <a:cs typeface="Times"/>
                <a:sym typeface="Times"/>
              </a:rPr>
              <a:t>A transaction in early 2002 raised red flags. I heard that while my father was cutting back on my grandmother’s expenses he had sold her favorite painting—one that she had bequeathed to the Metropolitan Museum of Art.</a:t>
            </a:r>
            <a:endParaRPr sz="2000">
              <a:latin typeface="Times"/>
              <a:ea typeface="Times"/>
              <a:cs typeface="Times"/>
              <a:sym typeface="Times"/>
            </a:endParaRPr>
          </a:p>
          <a:p>
            <a:pPr lvl="0">
              <a:defRPr sz="1800"/>
            </a:pPr>
            <a:r>
              <a:rPr sz="2000">
                <a:latin typeface="Times"/>
                <a:ea typeface="Times"/>
                <a:cs typeface="Times"/>
                <a:sym typeface="Times"/>
              </a:rPr>
              <a:t>The sale realized $10 million, two of which my father kept as a “commission.” </a:t>
            </a:r>
            <a:endParaRPr sz="2000">
              <a:latin typeface="Times"/>
              <a:ea typeface="Times"/>
              <a:cs typeface="Times"/>
              <a:sym typeface="Times"/>
            </a:endParaRPr>
          </a:p>
          <a:p>
            <a:pPr lvl="0">
              <a:defRPr sz="1800"/>
            </a:pPr>
            <a:r>
              <a:rPr sz="2000">
                <a:latin typeface="Times"/>
                <a:ea typeface="Times"/>
                <a:cs typeface="Times"/>
                <a:sym typeface="Times"/>
              </a:rPr>
              <a:t>On hearing of the sale, my grandmother, who had been led to believe she was running out of money, asked, "Now, can I buy dresses?"</a:t>
            </a:r>
            <a:endParaRPr sz="2000">
              <a:latin typeface="Times"/>
              <a:ea typeface="Times"/>
              <a:cs typeface="Times"/>
              <a:sym typeface="Times"/>
            </a:endParaRPr>
          </a:p>
          <a:p>
            <a:pPr lvl="0">
              <a:defRPr sz="1800"/>
            </a:pPr>
            <a:r>
              <a:rPr sz="2000">
                <a:latin typeface="Times"/>
                <a:ea typeface="Times"/>
                <a:cs typeface="Times"/>
                <a:sym typeface="Times"/>
              </a:rPr>
              <a:t>My grandmother loved the peace and nature of her country house, where she had hoped to spend her final days.  </a:t>
            </a:r>
            <a:endParaRPr sz="2000">
              <a:latin typeface="Times"/>
              <a:ea typeface="Times"/>
              <a:cs typeface="Times"/>
              <a:sym typeface="Times"/>
            </a:endParaRPr>
          </a:p>
          <a:p>
            <a:pPr lvl="0">
              <a:defRPr sz="1800"/>
            </a:pPr>
            <a:r>
              <a:rPr sz="2000">
                <a:latin typeface="Times"/>
                <a:ea typeface="Times"/>
                <a:cs typeface="Times"/>
                <a:sym typeface="Times"/>
              </a:rPr>
              <a:t>In early 2005, my father closed the house and fired my grandmother’s most loyal staff member, her butler Chris Ely.</a:t>
            </a:r>
            <a:endParaRPr sz="2000">
              <a:latin typeface="Times"/>
              <a:ea typeface="Times"/>
              <a:cs typeface="Times"/>
              <a:sym typeface="Times"/>
            </a:endParaRPr>
          </a:p>
          <a:p>
            <a:pPr lvl="0">
              <a:defRPr sz="1800"/>
            </a:pPr>
            <a:r>
              <a:rPr sz="2000">
                <a:latin typeface="Times"/>
                <a:ea typeface="Times"/>
                <a:cs typeface="Times"/>
                <a:sym typeface="Times"/>
              </a:rPr>
              <a:t>Later, back in her New York apartment, caregivers showed my grandmother a photograph of Chris. She thought he must have died because she couldn’t understand why else he was gone.</a:t>
            </a:r>
            <a:endParaRPr sz="2000">
              <a:latin typeface="Times"/>
              <a:ea typeface="Times"/>
              <a:cs typeface="Times"/>
              <a:sym typeface="Times"/>
            </a:endParaRPr>
          </a:p>
          <a:p>
            <a:pPr lvl="0">
              <a:defRPr sz="1800"/>
            </a:pPr>
            <a:r>
              <a:rPr sz="2000">
                <a:latin typeface="Times"/>
                <a:ea typeface="Times"/>
                <a:cs typeface="Times"/>
                <a:sym typeface="Times"/>
              </a:rPr>
              <a:t>In mid 2005, only through the pressure of two of my grandmother’s closest friends, my father reluctantly agreed to reopen her country house.</a:t>
            </a:r>
            <a:endParaRPr sz="2000">
              <a:latin typeface="Times"/>
              <a:ea typeface="Times"/>
              <a:cs typeface="Times"/>
              <a:sym typeface="Times"/>
            </a:endParaRPr>
          </a:p>
          <a:p>
            <a:pPr lvl="0">
              <a:defRPr sz="1800"/>
            </a:pPr>
            <a:r>
              <a:rPr sz="2000">
                <a:latin typeface="Times"/>
                <a:ea typeface="Times"/>
                <a:cs typeface="Times"/>
                <a:sym typeface="Times"/>
              </a:rPr>
              <a:t>I barely knew these friends at the time, but I was so grateful when I heard about their intervention.</a:t>
            </a:r>
            <a:endParaRPr sz="2000">
              <a:latin typeface="Times"/>
              <a:ea typeface="Times"/>
              <a:cs typeface="Times"/>
              <a:sym typeface="Times"/>
            </a:endParaRPr>
          </a:p>
          <a:p>
            <a:pPr lvl="0">
              <a:defRPr sz="1800"/>
            </a:pPr>
            <a:r>
              <a:rPr sz="2000">
                <a:latin typeface="Times"/>
                <a:ea typeface="Times"/>
                <a:cs typeface="Times"/>
                <a:sym typeface="Times"/>
              </a:rPr>
              <a:t>But, by fall, my grandmother was back in New York City.</a:t>
            </a:r>
            <a:endParaRPr sz="2000">
              <a:latin typeface="Times"/>
              <a:ea typeface="Times"/>
              <a:cs typeface="Times"/>
              <a:sym typeface="Times"/>
            </a:endParaRPr>
          </a:p>
          <a:p>
            <a:pPr lvl="0">
              <a:defRPr sz="1800"/>
            </a:pPr>
            <a:r>
              <a:rPr sz="2000">
                <a:latin typeface="Times"/>
                <a:ea typeface="Times"/>
                <a:cs typeface="Times"/>
                <a:sym typeface="Times"/>
              </a:rPr>
              <a:t>In early 2006, I spoke with more staff and caregivers. After hearing many new, independent accounts I became much more concerned—concerned not only about my grandmother’s compromised lifestyle; I was now concerned for her emotional and physical care—and for her life.</a:t>
            </a:r>
            <a:endParaRPr sz="2000">
              <a:latin typeface="Times"/>
              <a:ea typeface="Times"/>
              <a:cs typeface="Times"/>
              <a:sym typeface="Times"/>
            </a:endParaRPr>
          </a:p>
          <a:p>
            <a:pPr lvl="0">
              <a:defRPr sz="1800"/>
            </a:pPr>
            <a:r>
              <a:rPr sz="2000">
                <a:latin typeface="Times"/>
                <a:ea typeface="Times"/>
                <a:cs typeface="Times"/>
                <a:sym typeface="Times"/>
              </a:rPr>
              <a:t>If my father and his wife had simply “taken” money and property of hers, but had provided for my grandmother, this story might have played out differently.</a:t>
            </a:r>
            <a:endParaRPr sz="2000">
              <a:latin typeface="Times"/>
              <a:ea typeface="Times"/>
              <a:cs typeface="Times"/>
              <a:sym typeface="Times"/>
            </a:endParaRPr>
          </a:p>
          <a:p>
            <a:pPr lvl="0">
              <a:defRPr sz="1800"/>
            </a:pPr>
            <a:r>
              <a:rPr sz="2000">
                <a:latin typeface="Times"/>
                <a:ea typeface="Times"/>
                <a:cs typeface="Times"/>
                <a:sym typeface="Times"/>
              </a:rPr>
              <a:t>In fact, given her means, it would have been easy to provide what my grandmother wished for at the end of her life. As we learned later: support for a year would have cost much less than the legal fees for a week in criminal court.</a:t>
            </a:r>
            <a:endParaRPr sz="2000">
              <a:latin typeface="Times"/>
              <a:ea typeface="Times"/>
              <a:cs typeface="Times"/>
              <a:sym typeface="Times"/>
            </a:endParaRPr>
          </a:p>
          <a:p>
            <a:pPr lvl="0">
              <a:defRPr sz="1800"/>
            </a:pPr>
            <a:r>
              <a:rPr sz="2000">
                <a:latin typeface="Times"/>
                <a:ea typeface="Times"/>
                <a:cs typeface="Times"/>
                <a:sym typeface="Times"/>
              </a:rPr>
              <a:t>But to witness my father and his wife’s greed, at my grandmother’s expense—at the cost of her psychological and physical well being—was something none of us could bear.</a:t>
            </a:r>
            <a:endParaRPr sz="2000">
              <a:latin typeface="Times"/>
              <a:ea typeface="Times"/>
              <a:cs typeface="Times"/>
              <a:sym typeface="Times"/>
            </a:endParaRPr>
          </a:p>
          <a:p>
            <a:pPr lvl="0">
              <a:defRPr sz="1800"/>
            </a:pPr>
            <a:r>
              <a:rPr sz="2000">
                <a:latin typeface="Times"/>
                <a:ea typeface="Times"/>
                <a:cs typeface="Times"/>
                <a:sym typeface="Times"/>
              </a:rPr>
              <a:t>I was still not sure what to do. I sought advice from several trusted people including a sage high-school friend whose own family had been through a similar experience. He advised, “Philip, follow your heart first; then follow the money.”</a:t>
            </a:r>
            <a:endParaRPr sz="2000">
              <a:latin typeface="Times"/>
              <a:ea typeface="Times"/>
              <a:cs typeface="Times"/>
              <a:sym typeface="Times"/>
            </a:endParaRPr>
          </a:p>
          <a:p>
            <a:pPr lvl="0">
              <a:defRPr sz="1800"/>
            </a:pPr>
            <a:r>
              <a:rPr sz="2000">
                <a:latin typeface="Times"/>
                <a:ea typeface="Times"/>
                <a:cs typeface="Times"/>
                <a:sym typeface="Times"/>
              </a:rPr>
              <a:t>Our greatest concern was my grandmother’s psychological abuse, one of the most difficult forms of elder abuse to give credence to much less document and assess.</a:t>
            </a:r>
            <a:endParaRPr sz="2000">
              <a:latin typeface="Times"/>
              <a:ea typeface="Times"/>
              <a:cs typeface="Times"/>
              <a:sym typeface="Times"/>
            </a:endParaRPr>
          </a:p>
          <a:p>
            <a:pPr lvl="0">
              <a:defRPr sz="1800"/>
            </a:pPr>
            <a:r>
              <a:rPr sz="2000">
                <a:latin typeface="Times"/>
                <a:ea typeface="Times"/>
                <a:cs typeface="Times"/>
                <a:sym typeface="Times"/>
              </a:rPr>
              <a:t>So, in large part, the fallback was the financials.</a:t>
            </a:r>
            <a:endParaRPr sz="2000">
              <a:latin typeface="Times"/>
              <a:ea typeface="Times"/>
              <a:cs typeface="Times"/>
              <a:sym typeface="Times"/>
            </a:endParaRPr>
          </a:p>
          <a:p>
            <a:pPr lvl="0">
              <a:defRPr sz="1800"/>
            </a:pPr>
            <a:r>
              <a:rPr sz="2000">
                <a:latin typeface="Times"/>
                <a:ea typeface="Times"/>
                <a:cs typeface="Times"/>
                <a:sym typeface="Times"/>
              </a:rPr>
              <a:t>This said, I am painfully aware that psychological and physical abuse, and neglect…and deprivation all go hand in hand with financial abuse as a means to manipulate and exploit elders—including my grandmother.</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Childe Hassam. Flags, Fifth Avenue (also known as Up the Avenue from 34th Street, May 1917) in Brooke Astor’s Library, 778 Park Avenue, New York, May 23, 2001.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http://www.nytimes.com/2006/09/01/nyregion/01astor.html</a:t>
            </a: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http://www.artsjournal.com/culturegrrl/2012/03/brooke_astor_settlement_belate.html</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According to the Met, “Although Mrs. Astor bequeathed this iconic work to the Metropolitan, it was wrongly sold in 2002. [The AG says it was in 2003.] The painting’s current whereabouts are unknown. The museum continues to regret that it will be unable to display the work for its public as Mrs. Astor so long hoped.”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2008 report by Serge Kovaleski in the NY Times said that Marshall, “who had the authority to oversee her [Astor’s] financial affairs, sold the painting to a gallery for about $10 million. Mr. Marshall—accused by his son in court papers of neglecting the needs of Mrs. Astor while enriching himself—took a 20 percent commission on the deal, or $2million.” The settlement provides the Met with $3 million (part of its $20 million), “in full satisfaction of its claim regarding the Childe Hassam.”</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Although the settlement more than halved Marshall’s inheritance, he’s still left with a tidy $14.5 million.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Negotiations were led by the AG’s Charities Bureau chief, Jason Lilien, along with Assistant Attorneys General Carl Distefano and Lisa Barbieri.</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6" name="Shape 216"/>
          <p:cNvSpPr/>
          <p:nvPr>
            <p:ph type="sldImg"/>
          </p:nvPr>
        </p:nvSpPr>
        <p:spPr>
          <a:prstGeom prst="rect">
            <a:avLst/>
          </a:prstGeom>
        </p:spPr>
        <p:txBody>
          <a:bodyPr/>
          <a:lstStyle/>
          <a:p>
            <a:pPr lvl="0"/>
          </a:p>
        </p:txBody>
      </p:sp>
      <p:sp>
        <p:nvSpPr>
          <p:cNvPr id="217" name="Shape 21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Brooke Astor and Philip Marshall in the library, 778 Park Avenue, NY. November 2003.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Personal notes (prepared for the District Attorney)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October 2 and 3, 2002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New York </a:t>
            </a:r>
            <a:br>
              <a:rPr sz="2000">
                <a:latin typeface="Times"/>
                <a:ea typeface="Times"/>
                <a:cs typeface="Times"/>
                <a:sym typeface="Times"/>
              </a:rPr>
            </a:br>
            <a:r>
              <a:rPr sz="2000">
                <a:latin typeface="Times"/>
                <a:ea typeface="Times"/>
                <a:cs typeface="Times"/>
                <a:sym typeface="Times"/>
              </a:rPr>
              <a:t>On October 3, I was planning to see my grandmother in her apartment for dinner. My father told me that my grandmother was not feeling well and I could not have dinner with her. That evening, I ran up (from the Knickerbocker Club) to deliver flowers via the doorman. When I arrived, through intercom, I was told that my grandmother was feeling better and it was suggested I come up for a few minutes, which I did.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Shape 221"/>
          <p:cNvSpPr/>
          <p:nvPr>
            <p:ph type="sldImg"/>
          </p:nvPr>
        </p:nvSpPr>
        <p:spPr>
          <a:prstGeom prst="rect">
            <a:avLst/>
          </a:prstGeom>
        </p:spPr>
        <p:txBody>
          <a:bodyPr/>
          <a:lstStyle/>
          <a:p>
            <a:pPr lvl="0"/>
          </a:p>
        </p:txBody>
      </p:sp>
      <p:sp>
        <p:nvSpPr>
          <p:cNvPr id="222" name="Shape 22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Paul Cravath summary:</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Reduces distribution from Vincent Astor Foundation Trust by 49% by reducing distributions to the NYLP and MET from 25% each to 8%; </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Reduces other distributions by comparable amounts and puts the difference (i.e. 49%) in a charitable trust call the Anthony Marshall Fund and gives Mr. Marshall sole discretion to distribute the Funds to charity.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0" name="Shape 230"/>
          <p:cNvSpPr/>
          <p:nvPr>
            <p:ph type="sldImg"/>
          </p:nvPr>
        </p:nvSpPr>
        <p:spPr>
          <a:prstGeom prst="rect">
            <a:avLst/>
          </a:prstGeom>
        </p:spPr>
        <p:txBody>
          <a:bodyPr/>
          <a:lstStyle/>
          <a:p>
            <a:pPr lvl="0"/>
          </a:p>
        </p:txBody>
      </p:sp>
      <p:sp>
        <p:nvSpPr>
          <p:cNvPr id="231" name="Shape 231"/>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In my guardianship petition I sought to help my grandmother—and to help those who were helping her, yet whose efforts had been so compromised by my father.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Staff: unsung heroes.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Chris… accustomed to what she was used to.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Alec, re being asked it he wanted Holly Hill, “It was too late.”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Shape 242"/>
          <p:cNvSpPr/>
          <p:nvPr>
            <p:ph type="sldImg"/>
          </p:nvPr>
        </p:nvSpPr>
        <p:spPr>
          <a:prstGeom prst="rect">
            <a:avLst/>
          </a:prstGeom>
        </p:spPr>
        <p:txBody>
          <a:bodyPr/>
          <a:lstStyle/>
          <a:p>
            <a:pPr lvl="0"/>
          </a:p>
        </p:txBody>
      </p:sp>
      <p:sp>
        <p:nvSpPr>
          <p:cNvPr id="243" name="Shape 243"/>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Aftermath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a December 2006 court decision, which largely addressed payment of legal fees, the guardianship Judge authorized reimbursement of my legal fees for bringing the guardianship petition, stating “Although this matter voluntarily settled before the hearing, I find the petitioner Philip Marshall was the prevailing party…”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Yet the judge also decided to award my father a portion of his legal fees, writing, “I make this ruling based on the conclusion of the court evaluator that the allegations in the petition regarding Mrs. Astor’s medical and dental care, and the other allegations of intentional elder abuse by the Marshalls, were not substantiated.”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 believe the court evaluator’s report never connected the dots and decimal points.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It never made a connection between the allegations in the guardianship petition and an appendix to his report: a long list of financial dealings, totaling tens of millions of dollars, identified by the temporary guardian of the purse, JPMorgan Chase.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Notably, Chase’s discovery was limited…as the court had denied the bank’s motion seeking expanded powers to conduct wide-reaching discovery, with subpoena power.</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Further, the Judge had ruled [September 16, 2006] that “...[w]hile the propriety of the transfers of money and property to Anthony and Charlene Marshall is a key subject of the guardianship proceeding, it is not the Bank’s role to prove or disprove any of the allegations of the Petition.”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Now, nor did it seem to be the court evaluator’s role—when he dismissed these “transfers” as having no bearing on the case.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Nonetheless, these transfers had directly affected our out-of-court settlement. Guardianship was settled, and won, in large part, due to these financial findings.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court evaluator’s report opened the door wide to claims that this was not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This claim probably has much to do with the widely misunderstood definition of abuse.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“Astor son is cleared”, headlined The New York Times, which quoted my father’s lawyer saying, “This is a case that was given birth from allegations that were absolutely fictitious regarding Mr. Marshall’s care of his mother.’”</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On the dark December day of this decision, our Pyrrhic victory found us losing the war against elder abuse.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Was my grandmother’s guardianship to be elder justice’s Plessey v Ferguson?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Were we to repurpose the family’s dirty laundry as surrender flags, giving up on the greater cause in to which we had been so thrust?</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Before guardianship, my grandmother was traumatized and in jeopardy. However she did not endure double jeopardy by being ‘revictimized’—only because she was not cognizant of the judge’s finding that, “elder abuse was not substantiated.”</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August 2007 my grandmother died at home, in peace, with grace and dignity, free from fear—and surrounded by loved ones.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Then, in Surrogate’s (in Westchester County), my father filed her 2002 will and two of three codicils—making changes that would give him control of almost $100 million.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Shape 247"/>
          <p:cNvSpPr/>
          <p:nvPr>
            <p:ph type="sldImg"/>
          </p:nvPr>
        </p:nvSpPr>
        <p:spPr>
          <a:prstGeom prst="rect">
            <a:avLst/>
          </a:prstGeom>
        </p:spPr>
        <p:txBody>
          <a:bodyPr/>
          <a:lstStyle/>
          <a:p>
            <a:pPr lvl="0"/>
          </a:p>
        </p:txBody>
      </p:sp>
      <p:sp>
        <p:nvSpPr>
          <p:cNvPr id="248" name="Shape 248"/>
          <p:cNvSpPr/>
          <p:nvPr>
            <p:ph type="body" sz="quarter" idx="1"/>
          </p:nvPr>
        </p:nvSpPr>
        <p:spPr>
          <a:prstGeom prst="rect">
            <a:avLst/>
          </a:prstGeom>
        </p:spPr>
        <p:txBody>
          <a:bodyPr/>
          <a:lstStyle/>
          <a:p>
            <a:pPr lvl="0">
              <a:defRPr sz="1800"/>
            </a:pPr>
            <a:r>
              <a:rPr sz="2000">
                <a:latin typeface="Times"/>
                <a:ea typeface="Times"/>
                <a:cs typeface="Times"/>
                <a:sym typeface="Times"/>
              </a:rPr>
              <a:t>Brooke Astor with family and caregivers at Holly Hill, Briarcliff Manor, New York. July 2007. </a:t>
            </a:r>
            <a:endParaRPr sz="2000">
              <a:latin typeface="Times"/>
              <a:ea typeface="Times"/>
              <a:cs typeface="Times"/>
              <a:sym typeface="Times"/>
            </a:endParaRPr>
          </a:p>
          <a:p>
            <a:pPr lvl="0">
              <a:defRPr sz="1800"/>
            </a:pPr>
            <a:r>
              <a:rPr sz="2000">
                <a:latin typeface="Times"/>
                <a:ea typeface="Times"/>
                <a:cs typeface="Times"/>
                <a:sym typeface="Times"/>
              </a:rPr>
              <a:t>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ph type="sldImg"/>
          </p:nvPr>
        </p:nvSpPr>
        <p:spPr>
          <a:prstGeom prst="rect">
            <a:avLst/>
          </a:prstGeom>
        </p:spPr>
        <p:txBody>
          <a:bodyPr/>
          <a:lstStyle/>
          <a:p>
            <a:pPr lvl="0"/>
          </a:p>
        </p:txBody>
      </p:sp>
      <p:sp>
        <p:nvSpPr>
          <p:cNvPr id="253" name="Shape 253"/>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http://www.nydailynews.com/news/astor-funeral-gallery-1.12162?pmSlide=1.12168</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Shape 257"/>
          <p:cNvSpPr/>
          <p:nvPr>
            <p:ph type="sldImg"/>
          </p:nvPr>
        </p:nvSpPr>
        <p:spPr>
          <a:prstGeom prst="rect">
            <a:avLst/>
          </a:prstGeom>
        </p:spPr>
        <p:txBody>
          <a:bodyPr/>
          <a:lstStyle/>
          <a:p>
            <a:pPr lvl="0"/>
          </a:p>
        </p:txBody>
      </p:sp>
      <p:sp>
        <p:nvSpPr>
          <p:cNvPr id="258" name="Shape 258"/>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http://graphics8.nytimes.com/packages/pdf/nyregion/20071127_INDICT.pdf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 Jury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7" name="Shape 267"/>
          <p:cNvSpPr/>
          <p:nvPr>
            <p:ph type="sldImg"/>
          </p:nvPr>
        </p:nvSpPr>
        <p:spPr>
          <a:prstGeom prst="rect">
            <a:avLst/>
          </a:prstGeom>
        </p:spPr>
        <p:txBody>
          <a:bodyPr/>
          <a:lstStyle/>
          <a:p>
            <a:pPr lvl="0"/>
          </a:p>
        </p:txBody>
      </p:sp>
      <p:sp>
        <p:nvSpPr>
          <p:cNvPr id="268" name="Shape 268"/>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http://www.nydailynews.com/new-york/brooke-astor-not-ex-butler-chris-ely-trial-astor-son-anthony-marshall-article-1.374041</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Brooke Astor was not all there, ex-butler Chris Ely says in trial of Astor's son Anthony Marshall. Joanna Molloy, </a:t>
            </a:r>
            <a:r>
              <a:rPr i="1" sz="2000">
                <a:latin typeface="Times"/>
                <a:ea typeface="Times"/>
                <a:cs typeface="Times"/>
                <a:sym typeface="Times"/>
              </a:rPr>
              <a:t>New York Daily News</a:t>
            </a:r>
            <a:r>
              <a:rPr sz="2000">
                <a:latin typeface="Times"/>
                <a:ea typeface="Times"/>
                <a:cs typeface="Times"/>
                <a:sym typeface="Times"/>
              </a:rPr>
              <a:t>, June 9, 2009. Sketch: Jane Rosenberg.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Back in October, only days after the guardianship was settled, a criminal investigation was launched by the Manhattan District Attorney.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With such great care on lawyer #3’s part to be at arm’s length from dealings, it is ironic to think that his final act, the execution of the third codicil, was the first matter that prompted the DA to take action.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December 2006, just as my father declared that he had been vindicated, the DA’s office expanded its work, empanelled a grand jury and issued subpoenas.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November 2007, my father and the third lawyer, Francis Morrissey, were indicted.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 April 2009 the criminal trail began—and proceeded, for months.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Today, you now know much more about the guardianship case than the jury did, even after six months.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That’s because all of the guardianship proceedings were barred from being introduced in criminal court.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For me, taking the stand was difficult. But not taking a stand, and not helping my grandmother, would have been more so.</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Testifying against my father was very difficult.</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But, more difficult, was having to recount the trauma imposed on my grandmother—all the while not being able to tell my whole story to the jury.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 jury’s verdict: My father was found guilty on 15 of the 16 counts against him.</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After a spring and long, long summer of my father’s trail and after heart-wrenching testimony, this was a very bittersweet harvest.</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Yet, this harvest has so nourished the cause of elder justice.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We had advanced from tribulation to trail. From the tribulation of hearing the allegations in my petition for guardianship were “unsubstantiated,” to a criminal trial that proved otherwise.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Even though much evidence was barred in the criminal court, I feel that the jury understood how elder abuse was used as a means to exploit and enrich in my father’s scheme to defraud his mother.</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Save one, all counts were upheld upon appeal.</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later, in Surrogates—whose proceedings had been put on hold—through the efforts of the Attorney General, a settlement was reached that provided for charities (especially those with an emphasis on education) largely as my grandmother wished.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Here, too, if her wishes had not been met, New York teachers would have received nothing more than a lesson plan in how elder abuse can be used to exploit.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hape 277"/>
          <p:cNvSpPr/>
          <p:nvPr>
            <p:ph type="sldImg"/>
          </p:nvPr>
        </p:nvSpPr>
        <p:spPr>
          <a:prstGeom prst="rect">
            <a:avLst/>
          </a:prstGeom>
        </p:spPr>
        <p:txBody>
          <a:bodyPr/>
          <a:lstStyle/>
          <a:p>
            <a:pPr lvl="0"/>
          </a:p>
        </p:txBody>
      </p:sp>
      <p:sp>
        <p:nvSpPr>
          <p:cNvPr id="278" name="Shape 278"/>
          <p:cNvSpPr/>
          <p:nvPr>
            <p:ph type="body" sz="quarter" idx="1"/>
          </p:nvPr>
        </p:nvSpPr>
        <p:spPr>
          <a:prstGeom prst="rect">
            <a:avLst/>
          </a:prstGeom>
        </p:spPr>
        <p:txBody>
          <a:bodyPr/>
          <a:lstStyle/>
          <a:p>
            <a:pPr lvl="0">
              <a:defRPr sz="1800"/>
            </a:pPr>
            <a:r>
              <a:rPr sz="2000">
                <a:latin typeface="Times"/>
                <a:ea typeface="Times"/>
                <a:cs typeface="Times"/>
                <a:sym typeface="Times"/>
              </a:rPr>
              <a:t>Assessment of Older Adults with Diminished Capacity: A handbook for psychologists, American Bar Association Commission on Law and Aging, American Psychological Society, Association Assessment of Capacity in Older Adults Project Working Group, 2008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Singer/Nievod Model</a:t>
            </a:r>
            <a:endParaRPr sz="2000">
              <a:latin typeface="Times"/>
              <a:ea typeface="Times"/>
              <a:cs typeface="Times"/>
              <a:sym typeface="Times"/>
            </a:endParaRPr>
          </a:p>
          <a:p>
            <a:pPr lvl="0">
              <a:defRPr sz="1800"/>
            </a:pPr>
            <a:r>
              <a:rPr sz="2000">
                <a:latin typeface="Times"/>
                <a:ea typeface="Times"/>
                <a:cs typeface="Times"/>
                <a:sym typeface="Times"/>
              </a:rPr>
              <a:t>Blum IDEAL model</a:t>
            </a:r>
            <a:endParaRPr sz="2000">
              <a:latin typeface="Times"/>
              <a:ea typeface="Times"/>
              <a:cs typeface="Times"/>
              <a:sym typeface="Times"/>
            </a:endParaRPr>
          </a:p>
          <a:p>
            <a:pPr lvl="0">
              <a:defRPr sz="1800"/>
            </a:pPr>
            <a:r>
              <a:rPr sz="2000">
                <a:latin typeface="Times"/>
                <a:ea typeface="Times"/>
                <a:cs typeface="Times"/>
                <a:sym typeface="Times"/>
              </a:rPr>
              <a:t>Bernatz SCAM model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lvl="0"/>
          </a:p>
        </p:txBody>
      </p:sp>
      <p:sp>
        <p:nvSpPr>
          <p:cNvPr id="283" name="Shape 283"/>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Eligon, John. Mrs. Astor’s Son Guilty of Taking Tens of Millions; Hartocollis, Anemone and John Eligon. Looking Beyond the Glamour, Jury Found Moral Flaw. The New York Times, October 8, 2009</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http://www.nytimes.com/2009/10/09/nyregion/09astor.html</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Mr. Marshall was found guilty of 14 of the 16 counts against him. One of the acquittals was on the other first-degree grand larceny charge, for selling a Childe Hassam painting that his mother owned for $10 million and keeping a $2 million commission on the sale. The other was on a lesser charge of falsifying business records.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http://www.nytimes.com/2009/10/09/nyregion/09jury.html</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“Don’t you see what’s going on here?” one juror, Yvonne Fernandez, shouted out in the jury room. One of the last holdouts apparently felt threatened by the outburst, Ms. Fernandez said, and began to cry.</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 trial of Mr. Marshall, the 85-year-old son of the socialite and philanthropist Brooke Astor, was a tale of morality,, and the sadness of it was not lost on the jury that on Thursday found him guilty of looting his mother’s estate.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Jurors said they had tried to see through the wealth and glamour of the characters in the unfolding drama. And although the amounts of money were at times astounding to ponder, they infused their deliberations with experiences from their own lives.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Ms. Fernandez, 52, who said her grandfather had suffered from dementia for years, said Mr. Marshall and his wife, Charlene, who was not charged, were no different from common criminals. “It sort of reminded me, when I was in Brooklyn years ago and there was a blackout, and the lower-income people were stealing refrigerators and TVs, and they felt that was due to them,” Ms. Fernandez said after the verdict.</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4" name="Shape 294"/>
          <p:cNvSpPr/>
          <p:nvPr>
            <p:ph type="sldImg"/>
          </p:nvPr>
        </p:nvSpPr>
        <p:spPr>
          <a:prstGeom prst="rect">
            <a:avLst/>
          </a:prstGeom>
        </p:spPr>
        <p:txBody>
          <a:bodyPr/>
          <a:lstStyle/>
          <a:p>
            <a:pPr lvl="0"/>
          </a:p>
        </p:txBody>
      </p:sp>
      <p:sp>
        <p:nvSpPr>
          <p:cNvPr id="295" name="Shape 295"/>
          <p:cNvSpPr/>
          <p:nvPr>
            <p:ph type="body" sz="quarter" idx="1"/>
          </p:nvPr>
        </p:nvSpPr>
        <p:spPr>
          <a:prstGeom prst="rect">
            <a:avLst/>
          </a:prstGeom>
        </p:spPr>
        <p:txBody>
          <a:bodyPr/>
          <a:lstStyle/>
          <a:p>
            <a:pPr lvl="0">
              <a:defRPr sz="1800"/>
            </a:pPr>
            <a:r>
              <a:rPr sz="2000">
                <a:latin typeface="Times"/>
                <a:ea typeface="Times"/>
                <a:cs typeface="Times"/>
                <a:sym typeface="Times"/>
              </a:rPr>
              <a:t>Philip Marshall presentation, How a Systems-Based Approach to Elder Justice and Big-Data Analytics will Help the Arrest of and Response to Elder Financial Exploitation. First Global Summit, World Elder Abuse Awareness Day, 10th Anniversary.  June 15, 2015. Securities and Exchange Commission Building, Washington, DC. Photograph courtesy of Diana Noel, @D_firstNoel, June 15, 2015.</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Shape 299"/>
          <p:cNvSpPr/>
          <p:nvPr>
            <p:ph type="sldImg"/>
          </p:nvPr>
        </p:nvSpPr>
        <p:spPr>
          <a:prstGeom prst="rect">
            <a:avLst/>
          </a:prstGeom>
        </p:spPr>
        <p:txBody>
          <a:bodyPr/>
          <a:lstStyle/>
          <a:p>
            <a:pPr lvl="0"/>
          </a:p>
        </p:txBody>
      </p:sp>
      <p:sp>
        <p:nvSpPr>
          <p:cNvPr id="300" name="Shape 300"/>
          <p:cNvSpPr/>
          <p:nvPr>
            <p:ph type="body" sz="quarter" idx="1"/>
          </p:nvPr>
        </p:nvSpPr>
        <p:spPr>
          <a:prstGeom prst="rect">
            <a:avLst/>
          </a:prstGeom>
        </p:spPr>
        <p:txBody>
          <a:bodyPr/>
          <a:lstStyle/>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Paul R. Greenwood, Deputy District Attorney, Head of Elder Abuse Prosecution Unit, Family Protection Division, San Diego District Attorneys Office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Brenda K. Uekert PhD, Principal Court Research Consultant, National Center for State Courts, Williamsburg VA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Conference of Chief Justices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Conference of State Court Administrators (Elders and the Courts Committee)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National College of Probate Judges, Mary Joy Quinn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Erica Wood, Assistant Director, American Bar Association Commission on Law and Aging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National Guardianship Network, established in 2002, consists of 11 national organizations dedicated to effective adult guardianship law and practice, including the </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AARP </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American Bar Association Commission on Law and Aging</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ABA Section of Real Property, Trust and Estate Law</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Alzheimer’s Association</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American College of Trust and Estate Counsel</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Center for Guardianship Certification</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National Academy of Elder Law Attorneys</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National Center for State Courts</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National College of Probate Judges</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National Disability Rights Network</a:t>
            </a:r>
            <a:endParaRPr sz="2000">
              <a:latin typeface="Times"/>
              <a:ea typeface="Times"/>
              <a:cs typeface="Times"/>
              <a:sym typeface="Times"/>
            </a:endParaRPr>
          </a:p>
          <a:p>
            <a:pPr lvl="0" marL="228600" indent="-228600">
              <a:lnSpc>
                <a:spcPct val="100000"/>
              </a:lnSpc>
              <a:buSzPct val="100000"/>
              <a:buChar char="•"/>
              <a:defRPr sz="1800"/>
            </a:pPr>
            <a:r>
              <a:rPr sz="2000">
                <a:latin typeface="Times"/>
                <a:ea typeface="Times"/>
                <a:cs typeface="Times"/>
                <a:sym typeface="Times"/>
              </a:rPr>
              <a:t>National Guardianship Association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Conference of Chief Justices </a:t>
            </a:r>
            <a:br>
              <a:rPr sz="2000">
                <a:latin typeface="Times"/>
                <a:ea typeface="Times"/>
                <a:cs typeface="Times"/>
                <a:sym typeface="Times"/>
              </a:rPr>
            </a:br>
            <a:r>
              <a:rPr sz="2000">
                <a:latin typeface="Times"/>
                <a:ea typeface="Times"/>
                <a:cs typeface="Times"/>
                <a:sym typeface="Times"/>
              </a:rPr>
              <a:t>Conference of State Court Administrators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Shape 305"/>
          <p:cNvSpPr/>
          <p:nvPr>
            <p:ph type="sldImg"/>
          </p:nvPr>
        </p:nvSpPr>
        <p:spPr>
          <a:prstGeom prst="rect">
            <a:avLst/>
          </a:prstGeom>
        </p:spPr>
        <p:txBody>
          <a:bodyPr/>
          <a:lstStyle/>
          <a:p>
            <a:pPr lvl="0"/>
          </a:p>
        </p:txBody>
      </p:sp>
      <p:sp>
        <p:nvSpPr>
          <p:cNvPr id="306" name="Shape 306"/>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 The Frameworks Institute, 2015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IMPLICATIONS FOR PRACTICE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findings from the above review provide a valuable insight into the way in which older people conceptualize abuse. The themes identified have much in common with the definitions developed by professionals, but important differences need to be recognized, particularly in the development of policies and procedures to address abuse.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116 C. Killick et al.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First, </a:t>
            </a:r>
            <a:r>
              <a:rPr b="1" sz="2000">
                <a:latin typeface="Times"/>
                <a:ea typeface="Times"/>
                <a:cs typeface="Times"/>
                <a:sym typeface="Times"/>
              </a:rPr>
              <a:t>not all respondents understood the concept of abuse of older people</a:t>
            </a:r>
            <a:r>
              <a:rPr sz="2000">
                <a:latin typeface="Times"/>
                <a:ea typeface="Times"/>
                <a:cs typeface="Times"/>
                <a:sym typeface="Times"/>
              </a:rPr>
              <a:t>. Further, sexual and emotional abuse were often absent from older peoples’ definitions. Acceptance of the reality of abuse and its impact on older people is central to addressing the problem within populations. It is essential that awareness of abuse is raised among the general public, including potential victims. Effective prevention and protection require knowledge of the processes and confidence in their implementation.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Second, the reviewed research indicates that </a:t>
            </a:r>
            <a:r>
              <a:rPr sz="2000">
                <a:solidFill>
                  <a:srgbClr val="CD0A00"/>
                </a:solidFill>
                <a:latin typeface="Times"/>
                <a:ea typeface="Times"/>
                <a:cs typeface="Times"/>
                <a:sym typeface="Times"/>
              </a:rPr>
              <a:t>elders conceptualize elder abuse on a societal level as well as an individual level. It is therefore necessary to develop a </a:t>
            </a:r>
            <a:r>
              <a:rPr b="1" sz="2000">
                <a:solidFill>
                  <a:srgbClr val="CD0A00"/>
                </a:solidFill>
                <a:latin typeface="Times"/>
                <a:ea typeface="Times"/>
                <a:cs typeface="Times"/>
                <a:sym typeface="Times"/>
              </a:rPr>
              <a:t>systemic approach</a:t>
            </a:r>
            <a:r>
              <a:rPr sz="2000">
                <a:solidFill>
                  <a:srgbClr val="CD0A00"/>
                </a:solidFill>
                <a:latin typeface="Times"/>
                <a:ea typeface="Times"/>
                <a:cs typeface="Times"/>
                <a:sym typeface="Times"/>
              </a:rPr>
              <a:t> to addressing the issue that can complement the current individualistic investigation model.</a:t>
            </a:r>
            <a:r>
              <a:rPr sz="2000">
                <a:latin typeface="Times"/>
                <a:ea typeface="Times"/>
                <a:cs typeface="Times"/>
                <a:sym typeface="Times"/>
              </a:rPr>
              <a:t> Preventive interventions that strengthen</a:t>
            </a:r>
            <a:r>
              <a:rPr b="1" sz="2000">
                <a:latin typeface="Times"/>
                <a:ea typeface="Times"/>
                <a:cs typeface="Times"/>
                <a:sym typeface="Times"/>
              </a:rPr>
              <a:t> emotional bonds</a:t>
            </a:r>
            <a:r>
              <a:rPr sz="2000">
                <a:latin typeface="Times"/>
                <a:ea typeface="Times"/>
                <a:cs typeface="Times"/>
                <a:sym typeface="Times"/>
              </a:rPr>
              <a:t> and </a:t>
            </a:r>
            <a:r>
              <a:rPr b="1" sz="2000">
                <a:latin typeface="Times"/>
                <a:ea typeface="Times"/>
                <a:cs typeface="Times"/>
                <a:sym typeface="Times"/>
              </a:rPr>
              <a:t>support structures</a:t>
            </a:r>
            <a:r>
              <a:rPr sz="2000">
                <a:latin typeface="Times"/>
                <a:ea typeface="Times"/>
                <a:cs typeface="Times"/>
                <a:sym typeface="Times"/>
              </a:rPr>
              <a:t> within families and communities seek to address the societal problems rather than the symptoms of abusive acts (Donohue, Dibble, &amp; Schiamberg, 2008; Manthorpe,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Third, a common theme in the studies is the impact of </a:t>
            </a:r>
            <a:r>
              <a:rPr b="1" sz="2000">
                <a:latin typeface="Times"/>
                <a:ea typeface="Times"/>
                <a:cs typeface="Times"/>
                <a:sym typeface="Times"/>
              </a:rPr>
              <a:t>ageism</a:t>
            </a:r>
            <a:r>
              <a:rPr sz="2000">
                <a:latin typeface="Times"/>
                <a:ea typeface="Times"/>
                <a:cs typeface="Times"/>
                <a:sym typeface="Times"/>
              </a:rPr>
              <a:t> and </a:t>
            </a:r>
            <a:r>
              <a:rPr b="1" sz="2000">
                <a:latin typeface="Times"/>
                <a:ea typeface="Times"/>
                <a:cs typeface="Times"/>
                <a:sym typeface="Times"/>
              </a:rPr>
              <a:t>disempowerment</a:t>
            </a:r>
            <a:r>
              <a:rPr sz="2000">
                <a:latin typeface="Times"/>
                <a:ea typeface="Times"/>
                <a:cs typeface="Times"/>
                <a:sym typeface="Times"/>
              </a:rPr>
              <a:t>. It is therefore essential that processes intended to protect older people act to </a:t>
            </a:r>
            <a:r>
              <a:rPr b="1" sz="2000">
                <a:latin typeface="Times"/>
                <a:ea typeface="Times"/>
                <a:cs typeface="Times"/>
                <a:sym typeface="Times"/>
              </a:rPr>
              <a:t>empower the individual</a:t>
            </a:r>
            <a:r>
              <a:rPr sz="2000">
                <a:latin typeface="Times"/>
                <a:ea typeface="Times"/>
                <a:cs typeface="Times"/>
                <a:sym typeface="Times"/>
              </a:rPr>
              <a:t>. Critics of the existing </a:t>
            </a:r>
            <a:r>
              <a:rPr b="1" sz="2000">
                <a:latin typeface="Times"/>
                <a:ea typeface="Times"/>
                <a:cs typeface="Times"/>
                <a:sym typeface="Times"/>
              </a:rPr>
              <a:t>protective [paternalistic] paradigm</a:t>
            </a:r>
            <a:r>
              <a:rPr sz="2000">
                <a:latin typeface="Times"/>
                <a:ea typeface="Times"/>
                <a:cs typeface="Times"/>
                <a:sym typeface="Times"/>
              </a:rPr>
              <a:t> argue that it promotes ageist attitudes, which infantilize older people and focus on their deficits. Adult protection services need to be based on a clear understanding of the needs and wishes of victims (Nerenberg, 2008). Phelan (2008) argues for a human rights approach that recognizes the centrality of equality, dignity, and respect. In addition, principles of citizenship would redress social exclusion by promoting involvement and participation.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Finally, older people in these studies recognized the central role of </a:t>
            </a:r>
            <a:r>
              <a:rPr b="1" sz="2000">
                <a:latin typeface="Times"/>
                <a:ea typeface="Times"/>
                <a:cs typeface="Times"/>
                <a:sym typeface="Times"/>
              </a:rPr>
              <a:t>family carers</a:t>
            </a:r>
            <a:r>
              <a:rPr sz="2000">
                <a:latin typeface="Times"/>
                <a:ea typeface="Times"/>
                <a:cs typeface="Times"/>
                <a:sym typeface="Times"/>
              </a:rPr>
              <a:t>. Often they did not perceive investigation and prosecution as beneficial, preferring interventions that focused on </a:t>
            </a:r>
            <a:r>
              <a:rPr b="1" sz="2000">
                <a:latin typeface="Times"/>
                <a:ea typeface="Times"/>
                <a:cs typeface="Times"/>
                <a:sym typeface="Times"/>
              </a:rPr>
              <a:t>family preservation or harm reduction</a:t>
            </a:r>
            <a:r>
              <a:rPr sz="2000">
                <a:latin typeface="Times"/>
                <a:ea typeface="Times"/>
                <a:cs typeface="Times"/>
                <a:sym typeface="Times"/>
              </a:rPr>
              <a:t> (Lithwick, Beaulieu, &amp; Gravel, 1999). Effective interventions need to be responsive to the wishes of older people and be able to offer support and services at the early stages of abuse (e.g., Brownell, 2005; Manthorpe,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There is some evidence that direct work </a:t>
            </a:r>
            <a:r>
              <a:rPr b="1" sz="2000">
                <a:latin typeface="Times"/>
                <a:ea typeface="Times"/>
                <a:cs typeface="Times"/>
                <a:sym typeface="Times"/>
              </a:rPr>
              <a:t>addressing perpetrators’ behavior or attitudes</a:t>
            </a:r>
            <a:r>
              <a:rPr sz="2000">
                <a:latin typeface="Times"/>
                <a:ea typeface="Times"/>
                <a:cs typeface="Times"/>
                <a:sym typeface="Times"/>
              </a:rPr>
              <a:t> can provide positive outcomes for both perpetrator and victim.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Similarly, programs to </a:t>
            </a:r>
            <a:r>
              <a:rPr b="1" sz="2000">
                <a:latin typeface="Times"/>
                <a:ea typeface="Times"/>
                <a:cs typeface="Times"/>
                <a:sym typeface="Times"/>
              </a:rPr>
              <a:t>reduce carer stress or mental health issues </a:t>
            </a:r>
            <a:r>
              <a:rPr sz="2000">
                <a:latin typeface="Times"/>
                <a:ea typeface="Times"/>
                <a:cs typeface="Times"/>
                <a:sym typeface="Times"/>
              </a:rPr>
              <a:t>have shown promising results (Sethi et al., 2011). As they develop, adult protection services have the potential to establish a range of services, in addition to limited investigative processes.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This would require engaging with service users to construct a “middle way” that </a:t>
            </a:r>
            <a:r>
              <a:rPr b="1" sz="2000">
                <a:latin typeface="Times"/>
                <a:ea typeface="Times"/>
                <a:cs typeface="Times"/>
                <a:sym typeface="Times"/>
              </a:rPr>
              <a:t>balances support and protection</a:t>
            </a:r>
            <a:r>
              <a:rPr sz="2000">
                <a:latin typeface="Times"/>
                <a:ea typeface="Times"/>
                <a:cs typeface="Times"/>
                <a:sym typeface="Times"/>
              </a:rPr>
              <a:t> (Douglas, 2005).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Journal of Elder Abuse &amp; Neglect, 27:100–120, 2015 Copyright © Taylor &amp; Francis Group, LLC</a:t>
            </a:r>
            <a:br>
              <a:rPr sz="2000">
                <a:latin typeface="Times"/>
                <a:ea typeface="Times"/>
                <a:cs typeface="Times"/>
                <a:sym typeface="Times"/>
              </a:rPr>
            </a:br>
            <a:r>
              <a:rPr sz="2000">
                <a:latin typeface="Times"/>
                <a:ea typeface="Times"/>
                <a:cs typeface="Times"/>
                <a:sym typeface="Times"/>
              </a:rPr>
              <a:t>ISSN: 0894-6566 print/1540-4129 online</a:t>
            </a:r>
            <a:br>
              <a:rPr sz="2000">
                <a:latin typeface="Times"/>
                <a:ea typeface="Times"/>
                <a:cs typeface="Times"/>
                <a:sym typeface="Times"/>
              </a:rPr>
            </a:br>
            <a:r>
              <a:rPr sz="2000">
                <a:latin typeface="Times"/>
                <a:ea typeface="Times"/>
                <a:cs typeface="Times"/>
                <a:sym typeface="Times"/>
              </a:rPr>
              <a:t>DOI: 10.1080/08946566.2014.997374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Older People’s Conceptualization of Abuse: A Systematic Review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CAMPBELL KILLICK,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South Eastern Health and Social Care Trust, Governance and Training, Downshire Hospital, Downpatrick,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BRIAN J. TAYLOR,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Institute for Research in Social Sciences, University of Ulster,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 BEGLEY,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Alzheimer Society of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JANET CARTER ANAND,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School of Sociology, Social Policy and Social Work, Queen’s University Belfast,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MARITA O’BRIEN,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Age Action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concept of elder abuse is a relatively recent one, and there is ongoing debate around its definition and interpretation. Policy in America, the United Kingdom, and Ireland has been criticized as being professionally driven and therefore paternalistic and dis- empowering. Little is known about older people’s understanding of the term “abuse” or the behaviors that they deem to be abu- sive. In this systematic review, eight databases were searched using agreed-upon criteria, and the results were assessed for relevance. Fifteen studies were included and are discussed under the themes of caregiving, domestic violence, society, abusive acts, and thresholds.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KEYWORDS decision making, elder abuse, judgment, review, social work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 correspondence to Campbell Killick, South Eastern Health and Social Care Trust, 52a Church Street, Newtownards, Northern Ireland BT23 4EP, United Kingdom. E-mail: campbell.killick@setrust.hscni.net </a:t>
            </a:r>
            <a:endParaRPr sz="2000">
              <a:latin typeface="Times"/>
              <a:ea typeface="Times"/>
              <a:cs typeface="Times"/>
              <a:sym typeface="Time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Shape 310"/>
          <p:cNvSpPr/>
          <p:nvPr>
            <p:ph type="sldImg"/>
          </p:nvPr>
        </p:nvSpPr>
        <p:spPr>
          <a:prstGeom prst="rect">
            <a:avLst/>
          </a:prstGeom>
        </p:spPr>
        <p:txBody>
          <a:bodyPr/>
          <a:lstStyle/>
          <a:p>
            <a:pPr lvl="0"/>
          </a:p>
        </p:txBody>
      </p:sp>
      <p:sp>
        <p:nvSpPr>
          <p:cNvPr id="311" name="Shape 311"/>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La connaissance est un réseau &gt; 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Nodes, edges &gt; specific actors and their relationships can have a transformative change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so it is, here and now, when APS can help advance transformation in the arena of guardianship, and in doing so, in what is the most vital aspect of our society and our life: self determination, guided by circumstances and support —through reciprocal relationships.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 The Frameworks Institute, 2015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IMPLICATIONS FOR PRACTICE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findings from the above review provide a valuable insight into the way in which older people conceptualize abuse. The themes identified have much in common with the definitions developed by professionals, but important differences need to be recognized, particularly in the development of policies and procedures to address abuse.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116 C. Killick et al.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First, </a:t>
            </a:r>
            <a:r>
              <a:rPr b="1" sz="2000">
                <a:latin typeface="Times"/>
                <a:ea typeface="Times"/>
                <a:cs typeface="Times"/>
                <a:sym typeface="Times"/>
              </a:rPr>
              <a:t>not all respondents understood the concept of abuse of older people</a:t>
            </a:r>
            <a:r>
              <a:rPr sz="2000">
                <a:latin typeface="Times"/>
                <a:ea typeface="Times"/>
                <a:cs typeface="Times"/>
                <a:sym typeface="Times"/>
              </a:rPr>
              <a:t>. Further, sexual and emotional abuse were often absent from older peoples’ definitions. Acceptance of the reality of abuse and its impact on older people is central to addressing the problem within populations. It is essential that awareness of abuse is raised among the general public, including potential victims. Effective prevention and protection require knowledge of the processes and confidence in their implementation.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Second, the reviewed research indicates that </a:t>
            </a:r>
            <a:r>
              <a:rPr sz="2000">
                <a:solidFill>
                  <a:srgbClr val="CD0A00"/>
                </a:solidFill>
                <a:latin typeface="Times"/>
                <a:ea typeface="Times"/>
                <a:cs typeface="Times"/>
                <a:sym typeface="Times"/>
              </a:rPr>
              <a:t>elders conceptualize elder abuse on a societal level as well as an individual level. It is therefore necessary to develop a </a:t>
            </a:r>
            <a:r>
              <a:rPr b="1" sz="2000">
                <a:solidFill>
                  <a:srgbClr val="CD0A00"/>
                </a:solidFill>
                <a:latin typeface="Times"/>
                <a:ea typeface="Times"/>
                <a:cs typeface="Times"/>
                <a:sym typeface="Times"/>
              </a:rPr>
              <a:t>systemic approach</a:t>
            </a:r>
            <a:r>
              <a:rPr sz="2000">
                <a:solidFill>
                  <a:srgbClr val="CD0A00"/>
                </a:solidFill>
                <a:latin typeface="Times"/>
                <a:ea typeface="Times"/>
                <a:cs typeface="Times"/>
                <a:sym typeface="Times"/>
              </a:rPr>
              <a:t> to addressing the issue that can complement the current individualistic investigation model.</a:t>
            </a:r>
            <a:r>
              <a:rPr sz="2000">
                <a:latin typeface="Times"/>
                <a:ea typeface="Times"/>
                <a:cs typeface="Times"/>
                <a:sym typeface="Times"/>
              </a:rPr>
              <a:t> Preventive interventions that strengthen</a:t>
            </a:r>
            <a:r>
              <a:rPr b="1" sz="2000">
                <a:latin typeface="Times"/>
                <a:ea typeface="Times"/>
                <a:cs typeface="Times"/>
                <a:sym typeface="Times"/>
              </a:rPr>
              <a:t> emotional bonds</a:t>
            </a:r>
            <a:r>
              <a:rPr sz="2000">
                <a:latin typeface="Times"/>
                <a:ea typeface="Times"/>
                <a:cs typeface="Times"/>
                <a:sym typeface="Times"/>
              </a:rPr>
              <a:t> and </a:t>
            </a:r>
            <a:r>
              <a:rPr b="1" sz="2000">
                <a:latin typeface="Times"/>
                <a:ea typeface="Times"/>
                <a:cs typeface="Times"/>
                <a:sym typeface="Times"/>
              </a:rPr>
              <a:t>support structures</a:t>
            </a:r>
            <a:r>
              <a:rPr sz="2000">
                <a:latin typeface="Times"/>
                <a:ea typeface="Times"/>
                <a:cs typeface="Times"/>
                <a:sym typeface="Times"/>
              </a:rPr>
              <a:t> within families and communities seek to address the societal problems rather than the symptoms of abusive acts (Donohue, Dibble, &amp; Schiamberg, 2008; Manthorpe,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Third, a common theme in the studies is the impact of </a:t>
            </a:r>
            <a:r>
              <a:rPr b="1" sz="2000">
                <a:latin typeface="Times"/>
                <a:ea typeface="Times"/>
                <a:cs typeface="Times"/>
                <a:sym typeface="Times"/>
              </a:rPr>
              <a:t>ageism</a:t>
            </a:r>
            <a:r>
              <a:rPr sz="2000">
                <a:latin typeface="Times"/>
                <a:ea typeface="Times"/>
                <a:cs typeface="Times"/>
                <a:sym typeface="Times"/>
              </a:rPr>
              <a:t> and </a:t>
            </a:r>
            <a:r>
              <a:rPr b="1" sz="2000">
                <a:latin typeface="Times"/>
                <a:ea typeface="Times"/>
                <a:cs typeface="Times"/>
                <a:sym typeface="Times"/>
              </a:rPr>
              <a:t>disempowerment</a:t>
            </a:r>
            <a:r>
              <a:rPr sz="2000">
                <a:latin typeface="Times"/>
                <a:ea typeface="Times"/>
                <a:cs typeface="Times"/>
                <a:sym typeface="Times"/>
              </a:rPr>
              <a:t>. It is therefore essential that processes intended to protect older people act to </a:t>
            </a:r>
            <a:r>
              <a:rPr b="1" sz="2000">
                <a:latin typeface="Times"/>
                <a:ea typeface="Times"/>
                <a:cs typeface="Times"/>
                <a:sym typeface="Times"/>
              </a:rPr>
              <a:t>empower the individual</a:t>
            </a:r>
            <a:r>
              <a:rPr sz="2000">
                <a:latin typeface="Times"/>
                <a:ea typeface="Times"/>
                <a:cs typeface="Times"/>
                <a:sym typeface="Times"/>
              </a:rPr>
              <a:t>. Critics of the existing </a:t>
            </a:r>
            <a:r>
              <a:rPr b="1" sz="2000">
                <a:latin typeface="Times"/>
                <a:ea typeface="Times"/>
                <a:cs typeface="Times"/>
                <a:sym typeface="Times"/>
              </a:rPr>
              <a:t>protective [paternalistic] paradigm</a:t>
            </a:r>
            <a:r>
              <a:rPr sz="2000">
                <a:latin typeface="Times"/>
                <a:ea typeface="Times"/>
                <a:cs typeface="Times"/>
                <a:sym typeface="Times"/>
              </a:rPr>
              <a:t> argue that it promotes ageist attitudes, which infantilize older people and focus on their deficits. Adult protection services need to be based on a clear understanding of the needs and wishes of victims (Nerenberg, 2008). Phelan (2008) argues for a human rights approach that recognizes the centrality of equality, dignity, and respect. In addition, principles of citizenship would redress social exclusion by promoting involvement and participation.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Finally, older people in these studies recognized the central role of </a:t>
            </a:r>
            <a:r>
              <a:rPr b="1" sz="2000">
                <a:latin typeface="Times"/>
                <a:ea typeface="Times"/>
                <a:cs typeface="Times"/>
                <a:sym typeface="Times"/>
              </a:rPr>
              <a:t>family carers</a:t>
            </a:r>
            <a:r>
              <a:rPr sz="2000">
                <a:latin typeface="Times"/>
                <a:ea typeface="Times"/>
                <a:cs typeface="Times"/>
                <a:sym typeface="Times"/>
              </a:rPr>
              <a:t>. Often they did not perceive investigation and prosecution as beneficial, preferring interventions that focused on </a:t>
            </a:r>
            <a:r>
              <a:rPr b="1" sz="2000">
                <a:latin typeface="Times"/>
                <a:ea typeface="Times"/>
                <a:cs typeface="Times"/>
                <a:sym typeface="Times"/>
              </a:rPr>
              <a:t>family preservation or harm reduction</a:t>
            </a:r>
            <a:r>
              <a:rPr sz="2000">
                <a:latin typeface="Times"/>
                <a:ea typeface="Times"/>
                <a:cs typeface="Times"/>
                <a:sym typeface="Times"/>
              </a:rPr>
              <a:t> (Lithwick, Beaulieu, &amp; Gravel, 1999). Effective interventions need to be responsive to the wishes of older people and be able to offer support and services at the early stages of abuse (e.g., Brownell, 2005; Manthorpe,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There is some evidence that direct work </a:t>
            </a:r>
            <a:r>
              <a:rPr b="1" sz="2000">
                <a:latin typeface="Times"/>
                <a:ea typeface="Times"/>
                <a:cs typeface="Times"/>
                <a:sym typeface="Times"/>
              </a:rPr>
              <a:t>addressing perpetrators’ behavior or attitudes</a:t>
            </a:r>
            <a:r>
              <a:rPr sz="2000">
                <a:latin typeface="Times"/>
                <a:ea typeface="Times"/>
                <a:cs typeface="Times"/>
                <a:sym typeface="Times"/>
              </a:rPr>
              <a:t> can provide positive outcomes for both perpetrator and victim.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Similarly, programs to </a:t>
            </a:r>
            <a:r>
              <a:rPr b="1" sz="2000">
                <a:latin typeface="Times"/>
                <a:ea typeface="Times"/>
                <a:cs typeface="Times"/>
                <a:sym typeface="Times"/>
              </a:rPr>
              <a:t>reduce carer stress or mental health issues </a:t>
            </a:r>
            <a:r>
              <a:rPr sz="2000">
                <a:latin typeface="Times"/>
                <a:ea typeface="Times"/>
                <a:cs typeface="Times"/>
                <a:sym typeface="Times"/>
              </a:rPr>
              <a:t>have shown promising results (Sethi et al., 2011). As they develop, adult protection services have the potential to establish a range of services, in addition to limited investigative processes.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This would require engaging with service users to construct a “middle way” that </a:t>
            </a:r>
            <a:r>
              <a:rPr b="1" sz="2000">
                <a:latin typeface="Times"/>
                <a:ea typeface="Times"/>
                <a:cs typeface="Times"/>
                <a:sym typeface="Times"/>
              </a:rPr>
              <a:t>balances support and protection</a:t>
            </a:r>
            <a:r>
              <a:rPr sz="2000">
                <a:latin typeface="Times"/>
                <a:ea typeface="Times"/>
                <a:cs typeface="Times"/>
                <a:sym typeface="Times"/>
              </a:rPr>
              <a:t> (Douglas, 2005).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Journal of Elder Abuse &amp; Neglect, 27:100–120, 2015 Copyright © Taylor &amp; Francis Group, LLC</a:t>
            </a:r>
            <a:br>
              <a:rPr sz="2000">
                <a:latin typeface="Times"/>
                <a:ea typeface="Times"/>
                <a:cs typeface="Times"/>
                <a:sym typeface="Times"/>
              </a:rPr>
            </a:br>
            <a:r>
              <a:rPr sz="2000">
                <a:latin typeface="Times"/>
                <a:ea typeface="Times"/>
                <a:cs typeface="Times"/>
                <a:sym typeface="Times"/>
              </a:rPr>
              <a:t>ISSN: 0894-6566 print/1540-4129 online</a:t>
            </a:r>
            <a:br>
              <a:rPr sz="2000">
                <a:latin typeface="Times"/>
                <a:ea typeface="Times"/>
                <a:cs typeface="Times"/>
                <a:sym typeface="Times"/>
              </a:rPr>
            </a:br>
            <a:r>
              <a:rPr sz="2000">
                <a:latin typeface="Times"/>
                <a:ea typeface="Times"/>
                <a:cs typeface="Times"/>
                <a:sym typeface="Times"/>
              </a:rPr>
              <a:t>DOI: 10.1080/08946566.2014.997374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Older People’s Conceptualization of Abuse: A Systematic Review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CAMPBELL KILLICK,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South Eastern Health and Social Care Trust, Governance and Training, Downshire Hospital, Downpatrick,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BRIAN J. TAYLOR,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Institute for Research in Social Sciences, University of Ulster,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 BEGLEY,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Alzheimer Society of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JANET CARTER ANAND,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School of Sociology, Social Policy and Social Work, Queen’s University Belfast,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MARITA O’BRIEN,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Age Action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concept of elder abuse is a relatively recent one, and there is ongoing debate around its definition and interpretation. Policy in America, the United Kingdom, and Ireland has been criticized as being professionally driven and therefore paternalistic and dis- empowering. Little is known about older people’s understanding of the term “abuse” or the behaviors that they deem to be abu- sive. In this systematic review, eight databases were searched using agreed-upon criteria, and the results were assessed for relevance. Fifteen studies were included and are discussed under the themes of caregiving, domestic violence, society, abusive acts, and thresholds.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KEYWORDS decision making, elder abuse, judgment, review, social work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 correspondence to Campbell Killick, South Eastern Health and Social Care Trust, 52a Church Street, Newtownards, Northern Ireland BT23 4EP, United Kingdom. E-mail: campbell.killick@setrust.hscni.net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8" name="Shape 338"/>
          <p:cNvSpPr/>
          <p:nvPr>
            <p:ph type="sldImg"/>
          </p:nvPr>
        </p:nvSpPr>
        <p:spPr>
          <a:prstGeom prst="rect">
            <a:avLst/>
          </a:prstGeom>
        </p:spPr>
        <p:txBody>
          <a:bodyPr/>
          <a:lstStyle/>
          <a:p>
            <a:pPr lvl="0"/>
          </a:p>
        </p:txBody>
      </p:sp>
      <p:sp>
        <p:nvSpPr>
          <p:cNvPr id="339" name="Shape 339"/>
          <p:cNvSpPr/>
          <p:nvPr>
            <p:ph type="body" sz="quarter" idx="1"/>
          </p:nvPr>
        </p:nvSpPr>
        <p:spPr>
          <a:prstGeom prst="rect">
            <a:avLst/>
          </a:prstGeom>
        </p:spPr>
        <p:txBody>
          <a:bodyPr/>
          <a:lstStyle/>
          <a:p>
            <a:pPr lvl="0">
              <a:defRPr sz="1800"/>
            </a:pPr>
            <a:r>
              <a:rPr sz="2000">
                <a:latin typeface="Times"/>
                <a:ea typeface="Times"/>
                <a:cs typeface="Times"/>
                <a:sym typeface="Times"/>
              </a:rPr>
              <a:t>Multidisciplinary teams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And so it is, here and now, when APS can help advance transformation in the arena of guardianship, and in doing so, in what is the most vital aspect if our shared society and our life…</a:t>
            </a:r>
            <a:endParaRPr sz="2000">
              <a:latin typeface="Times"/>
              <a:ea typeface="Times"/>
              <a:cs typeface="Times"/>
              <a:sym typeface="Times"/>
            </a:endParaRPr>
          </a:p>
          <a:p>
            <a:pPr lvl="0">
              <a:defRPr sz="1800"/>
            </a:pPr>
            <a:r>
              <a:rPr sz="2000">
                <a:latin typeface="Times"/>
                <a:ea typeface="Times"/>
                <a:cs typeface="Times"/>
                <a:sym typeface="Times"/>
              </a:rPr>
              <a:t>Self actualize through determination, guided by circumstances and support—through reciprocal relationships.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Shape 344"/>
          <p:cNvSpPr/>
          <p:nvPr>
            <p:ph type="sldImg"/>
          </p:nvPr>
        </p:nvSpPr>
        <p:spPr>
          <a:prstGeom prst="rect">
            <a:avLst/>
          </a:prstGeom>
        </p:spPr>
        <p:txBody>
          <a:bodyPr/>
          <a:lstStyle/>
          <a:p>
            <a:pPr lvl="0"/>
          </a:p>
        </p:txBody>
      </p:sp>
      <p:sp>
        <p:nvSpPr>
          <p:cNvPr id="345" name="Shape 345"/>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Teaster, Pamela B., Lisa Nerenberg. A National Look at Elder Abuse Multidisciplinary Teams. Report for the National Committee for the Prevention of Elder Abuse Partner, National Center on Elder Abuse, 2002. </a:t>
            </a:r>
            <a:br>
              <a:rPr sz="2000">
                <a:latin typeface="Times"/>
                <a:ea typeface="Times"/>
                <a:cs typeface="Times"/>
                <a:sym typeface="Times"/>
              </a:rPr>
            </a:br>
            <a:r>
              <a:rPr sz="2000">
                <a:latin typeface="Times"/>
                <a:ea typeface="Times"/>
                <a:cs typeface="Times"/>
                <a:sym typeface="Times"/>
              </a:rPr>
              <a:t>Table 4: Professionals Represented on Teams.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Table 4</a:t>
            </a:r>
            <a:br>
              <a:rPr sz="2000">
                <a:latin typeface="Times"/>
                <a:ea typeface="Times"/>
                <a:cs typeface="Times"/>
                <a:sym typeface="Times"/>
              </a:rPr>
            </a:br>
            <a:r>
              <a:rPr sz="2000">
                <a:latin typeface="Times"/>
                <a:ea typeface="Times"/>
                <a:cs typeface="Times"/>
                <a:sym typeface="Times"/>
              </a:rPr>
              <a:t>Professionals Represented on Teams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Police/Sheriff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Adult Protection Services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Geriatric Mental Health Services Prosecutors </a:t>
            </a:r>
            <a:br>
              <a:rPr sz="2000">
                <a:latin typeface="Times"/>
                <a:ea typeface="Times"/>
                <a:cs typeface="Times"/>
                <a:sym typeface="Times"/>
              </a:rPr>
            </a:br>
            <a:r>
              <a:rPr sz="2000">
                <a:latin typeface="Times"/>
                <a:ea typeface="Times"/>
                <a:cs typeface="Times"/>
                <a:sym typeface="Times"/>
              </a:rPr>
              <a:t>Aging Service Providers/Public Guardians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Domestic Violence Advocates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Nurses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Physicians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Non-Geriatric Mental Health Professionals</a:t>
            </a:r>
            <a:br>
              <a:rPr sz="2000">
                <a:latin typeface="Times"/>
                <a:ea typeface="Times"/>
                <a:cs typeface="Times"/>
                <a:sym typeface="Times"/>
              </a:rPr>
            </a:br>
            <a:r>
              <a:rPr sz="2000">
                <a:latin typeface="Times"/>
                <a:ea typeface="Times"/>
                <a:cs typeface="Times"/>
                <a:sym typeface="Times"/>
              </a:rPr>
              <a:t>Victim-Witness Advocates </a:t>
            </a:r>
            <a:br>
              <a:rPr sz="2000">
                <a:latin typeface="Times"/>
                <a:ea typeface="Times"/>
                <a:cs typeface="Times"/>
                <a:sym typeface="Times"/>
              </a:rPr>
            </a:br>
            <a:r>
              <a:rPr sz="2000">
                <a:latin typeface="Times"/>
                <a:ea typeface="Times"/>
                <a:cs typeface="Times"/>
                <a:sym typeface="Times"/>
              </a:rPr>
              <a:t>Representatives from Financial  Institutions</a:t>
            </a:r>
            <a:br>
              <a:rPr sz="2000">
                <a:latin typeface="Times"/>
                <a:ea typeface="Times"/>
                <a:cs typeface="Times"/>
                <a:sym typeface="Times"/>
              </a:rPr>
            </a:br>
            <a:r>
              <a:rPr sz="2000">
                <a:latin typeface="Times"/>
                <a:ea typeface="Times"/>
                <a:cs typeface="Times"/>
                <a:sym typeface="Times"/>
              </a:rPr>
              <a:t>Clergy</a:t>
            </a:r>
            <a:br>
              <a:rPr sz="2000">
                <a:latin typeface="Times"/>
                <a:ea typeface="Times"/>
                <a:cs typeface="Times"/>
                <a:sym typeface="Times"/>
              </a:rPr>
            </a:br>
            <a:r>
              <a:rPr sz="2000">
                <a:latin typeface="Times"/>
                <a:ea typeface="Times"/>
                <a:cs typeface="Times"/>
                <a:sym typeface="Times"/>
              </a:rPr>
              <a:t>Retired Professionals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Respondents were invited to list other disciplines and service</a:t>
            </a:r>
            <a:br>
              <a:rPr sz="2000">
                <a:latin typeface="Times"/>
                <a:ea typeface="Times"/>
                <a:cs typeface="Times"/>
                <a:sym typeface="Times"/>
              </a:rPr>
            </a:br>
            <a:r>
              <a:rPr sz="2000">
                <a:latin typeface="Times"/>
                <a:ea typeface="Times"/>
                <a:cs typeface="Times"/>
                <a:sym typeface="Times"/>
              </a:rPr>
              <a:t>on their teams, and over half (51.6%) did so. These included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ethicists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animal care and control officers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public administrators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probation and parole personnel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code enforcement personnel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resource specialists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fire fighters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 retired judge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housing managers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housing advocates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personnel from assisted living facilities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members of public utility boards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in-home service providers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realtors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representatives from state long-term care licensing and regulatory agencies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hospital social workers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emergency medical personnel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providers of services for persons with developmental disabilities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media representatives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homeless shelter staff</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health department personnel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health statistics specialists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health advocates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certified public accountants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Shape 349"/>
          <p:cNvSpPr/>
          <p:nvPr>
            <p:ph type="sldImg"/>
          </p:nvPr>
        </p:nvSpPr>
        <p:spPr>
          <a:prstGeom prst="rect">
            <a:avLst/>
          </a:prstGeom>
        </p:spPr>
        <p:txBody>
          <a:bodyPr/>
          <a:lstStyle/>
          <a:p>
            <a:pPr lvl="0"/>
          </a:p>
        </p:txBody>
      </p:sp>
      <p:sp>
        <p:nvSpPr>
          <p:cNvPr id="350" name="Shape 350"/>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La connaissance est un réseau &gt; 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Nodes, edges &gt; specific actors and their relationships can have a transformative change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so it is, here and now, when APS can help advance transformation in the arena of guardianship, and in doing so, in what is the most vital aspect of our society and our life: self determination, guided by circumstances and support  —through reciprocal relationships.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6" name="Shape 356"/>
          <p:cNvSpPr/>
          <p:nvPr>
            <p:ph type="sldImg"/>
          </p:nvPr>
        </p:nvSpPr>
        <p:spPr>
          <a:prstGeom prst="rect">
            <a:avLst/>
          </a:prstGeom>
        </p:spPr>
        <p:txBody>
          <a:bodyPr/>
          <a:lstStyle/>
          <a:p>
            <a:pPr lvl="0"/>
          </a:p>
        </p:txBody>
      </p:sp>
      <p:sp>
        <p:nvSpPr>
          <p:cNvPr id="357" name="Shape 35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“Guardianship as last resort.”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http://www.ncea.aoa.gov/Resources/Publication/docs/APS-FlowChart-508.pdf</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http://www.ncea.aoa.gov/Stop_Abuse/Partners/APS/index.aspx</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For an illustration on the APS investigation process, please see the National Adult Protective Services Association (NAPSA)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Shape 363"/>
          <p:cNvSpPr/>
          <p:nvPr>
            <p:ph type="sldImg"/>
          </p:nvPr>
        </p:nvSpPr>
        <p:spPr>
          <a:prstGeom prst="rect">
            <a:avLst/>
          </a:prstGeom>
        </p:spPr>
        <p:txBody>
          <a:bodyPr/>
          <a:lstStyle/>
          <a:p>
            <a:pPr lvl="0"/>
          </a:p>
        </p:txBody>
      </p:sp>
      <p:sp>
        <p:nvSpPr>
          <p:cNvPr id="364" name="Shape 364"/>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“Guardians as leaders, moving forward.”</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…through transformation, not reformation;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in concert with an elder-care coalition.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7" name="Shape 367"/>
          <p:cNvSpPr/>
          <p:nvPr>
            <p:ph type="sldImg"/>
          </p:nvPr>
        </p:nvSpPr>
        <p:spPr>
          <a:prstGeom prst="rect">
            <a:avLst/>
          </a:prstGeom>
        </p:spPr>
        <p:txBody>
          <a:bodyPr/>
          <a:lstStyle/>
          <a:p>
            <a:pPr lvl="0"/>
          </a:p>
        </p:txBody>
      </p:sp>
      <p:sp>
        <p:nvSpPr>
          <p:cNvPr id="368" name="Shape 368"/>
          <p:cNvSpPr/>
          <p:nvPr>
            <p:ph type="body" sz="quarter" idx="1"/>
          </p:nvPr>
        </p:nvSpPr>
        <p:spPr>
          <a:prstGeom prst="rect">
            <a:avLst/>
          </a:prstGeom>
        </p:spPr>
        <p:txBody>
          <a:bodyPr/>
          <a:lstStyle/>
          <a:p>
            <a:pPr lvl="0">
              <a:lnSpc>
                <a:spcPct val="100000"/>
              </a:lnSpc>
              <a:defRPr sz="1800"/>
            </a:pPr>
            <a:r>
              <a:rPr strike="sngStrike" sz="2000">
                <a:latin typeface="Times"/>
                <a:ea typeface="Times"/>
                <a:cs typeface="Times"/>
                <a:sym typeface="Times"/>
              </a:rPr>
              <a:t>by</a:t>
            </a:r>
            <a:r>
              <a:rPr sz="2000">
                <a:latin typeface="Times"/>
                <a:ea typeface="Times"/>
                <a:cs typeface="Times"/>
                <a:sym typeface="Times"/>
              </a:rPr>
              <a:t> elders • </a:t>
            </a:r>
            <a:r>
              <a:rPr strike="sngStrike" sz="2000">
                <a:latin typeface="Times"/>
                <a:ea typeface="Times"/>
                <a:cs typeface="Times"/>
                <a:sym typeface="Times"/>
              </a:rPr>
              <a:t>for</a:t>
            </a:r>
            <a:r>
              <a:rPr sz="2000">
                <a:latin typeface="Times"/>
                <a:ea typeface="Times"/>
                <a:cs typeface="Times"/>
                <a:sym typeface="Times"/>
              </a:rPr>
              <a:t> elders • with elders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by elders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Frameworks Institute</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http://frameworksinstitute.org/aging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for elders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Guardianship</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martinis_2015_supported-decision_making_1505-bifocal.pdf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Supported Decision-Making relationships can be “of more or less formality and intensity,” including informal support by people who “speak with, rather than for, the individual with a disability,”21 formal “micro-board[s] . . . and circles of support”22 and other relationships offering varying types of support for various types of decisions. However, all Supported Decision-Making relationships share three common elements: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1. The recognition that the person has the right to make his or her own </a:t>
            </a:r>
            <a:r>
              <a:rPr b="1" sz="2000">
                <a:latin typeface="Times"/>
                <a:ea typeface="Times"/>
                <a:cs typeface="Times"/>
                <a:sym typeface="Times"/>
              </a:rPr>
              <a:t>decisions</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2. The acknowledgment that the person can</a:t>
            </a:r>
            <a:r>
              <a:rPr b="1" sz="2000">
                <a:latin typeface="Times"/>
                <a:ea typeface="Times"/>
                <a:cs typeface="Times"/>
                <a:sym typeface="Times"/>
              </a:rPr>
              <a:t> enter into a decision-making process or relationship</a:t>
            </a:r>
            <a:r>
              <a:rPr sz="2000">
                <a:latin typeface="Times"/>
                <a:ea typeface="Times"/>
                <a:cs typeface="Times"/>
                <a:sym typeface="Times"/>
              </a:rPr>
              <a:t> without surrendering his or her right to make decisions; 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3. The understanding that the person may need </a:t>
            </a:r>
            <a:r>
              <a:rPr b="1" sz="2000">
                <a:latin typeface="Times"/>
                <a:ea typeface="Times"/>
                <a:cs typeface="Times"/>
                <a:sym typeface="Times"/>
              </a:rPr>
              <a:t>assistance</a:t>
            </a:r>
            <a:r>
              <a:rPr sz="2000">
                <a:latin typeface="Times"/>
                <a:ea typeface="Times"/>
                <a:cs typeface="Times"/>
                <a:sym typeface="Times"/>
              </a:rPr>
              <a:t> in making or communicating decisions “through such means as interpreter assistance, facilitated communication, assistive technologies and plain language.”23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Through these relationships, people may “receive support to understand relevant information, issues, and available choices, to focus attention in making decisions, to help weigh options,</a:t>
            </a:r>
            <a:br>
              <a:rPr sz="2000">
                <a:latin typeface="Times"/>
                <a:ea typeface="Times"/>
                <a:cs typeface="Times"/>
                <a:sym typeface="Times"/>
              </a:rPr>
            </a:br>
            <a:r>
              <a:rPr sz="2000">
                <a:latin typeface="Times"/>
                <a:ea typeface="Times"/>
                <a:cs typeface="Times"/>
                <a:sym typeface="Times"/>
              </a:rPr>
              <a:t>to ensure that decisions are based on [their] own preferences, and . . . to interpret and/or communicate [their] decisions to other parties.”24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 The Frameworks Institute, 2015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IMPLICATIONS FOR PRACTICE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findings from the above review provide a valuable insight into the way in which older people conceptualize abuse. The themes identified have much in common with the definitions developed by professionals, but important differences need to be recognized, particularly in the development of policies and procedures to address abuse.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116 C. Killick et al.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First, not all respondents understood the concept of abuse of older people. Further, sexual and emotional abuse were often absent from older peoples’ definitions. Acceptance of the reality of abuse and its impact on older people is central to addressing the problem within populations. It is essential that awareness of abuse is raised among the general public, including potential victims. Effective prevention and protection require knowledge of the processes and confidence in their implementation.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Second, the reviewed research indicates that elders conceptualize elder abuse on a societal level as well as an individual level.. It is therefore necessary to develop a systemic approach to addressing the issue that can complement the current individualistic investigation model. Preventive interventions that strengthen emotional bonds and support structures within families and communities seek to address the societal problems rather than the symptoms of abusive acts (Donohue, Dibble, &amp; Schiamberg, 2008; Manthorpe, 2006).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Third, a common theme in the studies is the impact of ageism and dis-empowerment. It is therefore essential that processes intended to protect older people act to empower the individual. Critics of the existing protective paradigm argue that it promotes ageist attitudes, which infantilize older people and focus on their deficits. Adult protection services need to be based on a clear understanding of the needs and wishes of victims (Nerenberg, 2008). Phelan (2008) argues for a human rights approach that recognizes the centrality of equality, dignity, and respect. In addition, principles of citizenship would redress social exclusion by promoting involvement and participation.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Finally, older people in these studies recognized the central role of family carers. Often they did not perceive investigation and prosecution as beneficial, preferring interventions that focused on family preservation or harm reduction (Lithwick, Beaulieu, &amp; Gravel, 1999). Effective interven- tions need to be responsive to the wishes of older people and be able to offer support and services at the early stages of abuse (e.g., Brownell, 2005; Manthorpe, 2006). There is some evidence that direct work address- ing perpetrators’ behavior or attitudes can provide positive outcomes for both perpetrator and victim. Similarly, programs to reduce carer stress or mental health issues have shown promising results (Sethi et al., 2011). As they develop, adult protection services have the potential to establish a range of services, in addition to limited investigative processes. This would require engaging with service users to construct a “middle way” that balances support and protection (Douglas, 2005).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Journal of Elder Abuse &amp; Neglect, 27:100–120, 2015 Copyright © Taylor &amp; Francis Group, LLC</a:t>
            </a:r>
            <a:br>
              <a:rPr sz="2000">
                <a:latin typeface="Times"/>
                <a:ea typeface="Times"/>
                <a:cs typeface="Times"/>
                <a:sym typeface="Times"/>
              </a:rPr>
            </a:br>
            <a:r>
              <a:rPr sz="2000">
                <a:latin typeface="Times"/>
                <a:ea typeface="Times"/>
                <a:cs typeface="Times"/>
                <a:sym typeface="Times"/>
              </a:rPr>
              <a:t>ISSN: 0894-6566 print/1540-4129 online</a:t>
            </a:r>
            <a:br>
              <a:rPr sz="2000">
                <a:latin typeface="Times"/>
                <a:ea typeface="Times"/>
                <a:cs typeface="Times"/>
                <a:sym typeface="Times"/>
              </a:rPr>
            </a:br>
            <a:r>
              <a:rPr sz="2000">
                <a:latin typeface="Times"/>
                <a:ea typeface="Times"/>
                <a:cs typeface="Times"/>
                <a:sym typeface="Times"/>
              </a:rPr>
              <a:t>DOI: 10.1080/08946566.2014.997374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Older People’s Conceptualization of Abuse: A Systematic Review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CAMPBELL KILLICK,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South Eastern Health and Social Care Trust, Governance and Training, Downshire Hospital, Downpatrick,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BRIAN J. TAYLOR,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Institute for Research in Social Sciences, University of Ulster,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 BEGLEY,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Alzheimer Society of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JANET CARTER ANAND,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School of Sociology, Social Policy and Social Work, Queen’s University Belfast,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MARITA O’BRIEN,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Age Action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concept of elder abuse is a relatively recent one, and there is ongoing debate around its definition and interpretation. Policy in America, the United Kingdom, and Ireland has been criticized as being professionally driven and therefore paternalistic and dis- empowering. Little is known about older people’s understanding of the term “abuse” or the behaviors that they deem to be abu- sive. In this systematic review, eight databases were searched using agreed-upon criteria, and the results were assessed for relevance. Fifteen studies were included and are discussed under the themes of caregiving, domestic violence, society, abusive acts, and thresholds.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KEYWORDS decision making, elder abuse, judgment, review, social work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 correspondence to Campbell Killick, South Eastern Health and Social Care Trust, 52a Church Street, Newtownards, Northern Ireland BT23 4EP, United Kingdom. E-mail: campbell.killick@setrust.hscni.net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1" name="Shape 371"/>
          <p:cNvSpPr/>
          <p:nvPr>
            <p:ph type="sldImg"/>
          </p:nvPr>
        </p:nvSpPr>
        <p:spPr>
          <a:prstGeom prst="rect">
            <a:avLst/>
          </a:prstGeom>
        </p:spPr>
        <p:txBody>
          <a:bodyPr/>
          <a:lstStyle/>
          <a:p>
            <a:pPr lvl="0"/>
          </a:p>
        </p:txBody>
      </p:sp>
      <p:sp>
        <p:nvSpPr>
          <p:cNvPr id="372" name="Shape 372"/>
          <p:cNvSpPr/>
          <p:nvPr>
            <p:ph type="body" sz="quarter" idx="1"/>
          </p:nvPr>
        </p:nvSpPr>
        <p:spPr>
          <a:prstGeom prst="rect">
            <a:avLst/>
          </a:prstGeom>
        </p:spPr>
        <p:txBody>
          <a:bodyPr/>
          <a:lstStyle/>
          <a:p>
            <a:pPr lvl="0">
              <a:defRPr sz="1800"/>
            </a:pPr>
            <a:r>
              <a:rPr sz="2000">
                <a:latin typeface="Times"/>
                <a:ea typeface="Times"/>
                <a:cs typeface="Times"/>
                <a:sym typeface="Times"/>
              </a:rPr>
              <a:t>by elders</a:t>
            </a:r>
            <a:endParaRPr sz="2000">
              <a:latin typeface="Times"/>
              <a:ea typeface="Times"/>
              <a:cs typeface="Times"/>
              <a:sym typeface="Times"/>
            </a:endParaRPr>
          </a:p>
          <a:p>
            <a:pPr lvl="0">
              <a:defRPr sz="1800"/>
            </a:pPr>
            <a:r>
              <a:rPr sz="2000">
                <a:latin typeface="Times"/>
                <a:ea typeface="Times"/>
                <a:cs typeface="Times"/>
                <a:sym typeface="Times"/>
              </a:rPr>
              <a:t>Gauging Aging, The Frameworks Institute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200"/>
          </a:p>
          <a:p>
            <a:pPr lvl="0">
              <a:defRPr sz="1800"/>
            </a:pPr>
            <a:endParaRPr sz="2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6" name="Shape 376"/>
          <p:cNvSpPr/>
          <p:nvPr>
            <p:ph type="sldImg"/>
          </p:nvPr>
        </p:nvSpPr>
        <p:spPr>
          <a:prstGeom prst="rect">
            <a:avLst/>
          </a:prstGeom>
        </p:spPr>
        <p:txBody>
          <a:bodyPr/>
          <a:lstStyle/>
          <a:p>
            <a:pPr lvl="0"/>
          </a:p>
        </p:txBody>
      </p:sp>
      <p:sp>
        <p:nvSpPr>
          <p:cNvPr id="377" name="Shape 377"/>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ReFraming Aging</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http://www.screencast.com/t/MJfINaku1</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http://www.americangeriatrics.org/about_us/lao/gauging_aging_report</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 Mapping the Gaps Between Expert and Public Understandings of Aging in America (2015) lays the groundwork for a larger effort to develop a new, evidence-based narrative around the process of aging in our country and the needs and contributions of older adults.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By </a:t>
            </a:r>
            <a:r>
              <a:rPr b="1" sz="2000">
                <a:latin typeface="Times"/>
                <a:ea typeface="Times"/>
                <a:cs typeface="Times"/>
                <a:sym typeface="Times"/>
              </a:rPr>
              <a:t>comparing experts' views to those of the general public</a:t>
            </a:r>
            <a:r>
              <a:rPr sz="2000">
                <a:latin typeface="Times"/>
                <a:ea typeface="Times"/>
                <a:cs typeface="Times"/>
                <a:sym typeface="Times"/>
              </a:rPr>
              <a:t>, the report details a set of communications challenges to elevating public support for policies and programs that promote the well-being of older adults.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Key among these issues is the</a:t>
            </a:r>
            <a:r>
              <a:rPr b="1" sz="2000">
                <a:latin typeface="Times"/>
                <a:ea typeface="Times"/>
                <a:cs typeface="Times"/>
                <a:sym typeface="Times"/>
              </a:rPr>
              <a:t> public’s view </a:t>
            </a:r>
            <a:r>
              <a:rPr sz="2000">
                <a:latin typeface="Times"/>
                <a:ea typeface="Times"/>
                <a:cs typeface="Times"/>
                <a:sym typeface="Times"/>
              </a:rPr>
              <a:t>of aging as a decidedly </a:t>
            </a:r>
            <a:r>
              <a:rPr b="1" sz="2000">
                <a:latin typeface="Times"/>
                <a:ea typeface="Times"/>
                <a:cs typeface="Times"/>
                <a:sym typeface="Times"/>
              </a:rPr>
              <a:t>negative and deterministic </a:t>
            </a:r>
            <a:r>
              <a:rPr sz="2000">
                <a:latin typeface="Times"/>
                <a:ea typeface="Times"/>
                <a:cs typeface="Times"/>
                <a:sym typeface="Times"/>
              </a:rPr>
              <a:t>process, as well as its overall </a:t>
            </a:r>
            <a:r>
              <a:rPr b="1" sz="2000">
                <a:latin typeface="Times"/>
                <a:ea typeface="Times"/>
                <a:cs typeface="Times"/>
                <a:sym typeface="Times"/>
              </a:rPr>
              <a:t>fatalism</a:t>
            </a:r>
            <a:r>
              <a:rPr sz="2000">
                <a:latin typeface="Times"/>
                <a:ea typeface="Times"/>
                <a:cs typeface="Times"/>
                <a:sym typeface="Times"/>
              </a:rPr>
              <a:t> about our collective ability to find solutions to the challenges of an aging population.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This research is distinct from most public opinion scholarship, which documents what people say by conducting polls or focus groups. In this report, experts took analysis a level deeper to </a:t>
            </a:r>
            <a:r>
              <a:rPr b="1" sz="2000">
                <a:latin typeface="Times"/>
                <a:ea typeface="Times"/>
                <a:cs typeface="Times"/>
                <a:sym typeface="Times"/>
              </a:rPr>
              <a:t>document the assumptions and thought processes</a:t>
            </a:r>
            <a:r>
              <a:rPr sz="2000">
                <a:latin typeface="Times"/>
                <a:ea typeface="Times"/>
                <a:cs typeface="Times"/>
                <a:sym typeface="Times"/>
              </a:rPr>
              <a:t> that inform what people say and how they structure their judgments and opinions.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This </a:t>
            </a:r>
            <a:r>
              <a:rPr b="1" sz="2000">
                <a:latin typeface="Times"/>
                <a:ea typeface="Times"/>
                <a:cs typeface="Times"/>
                <a:sym typeface="Times"/>
              </a:rPr>
              <a:t>cultural-cognitive approach</a:t>
            </a:r>
            <a:r>
              <a:rPr sz="2000">
                <a:latin typeface="Times"/>
                <a:ea typeface="Times"/>
                <a:cs typeface="Times"/>
                <a:sym typeface="Times"/>
              </a:rPr>
              <a:t> is powerful because identifying ways of thinking is key to developing more effective and strategic communication. By understanding the various ways that people are (and are not) able to think and reason about an issue, communicators can craft messages that avoid unproductive understandings, activate productive ones, and elevate new ways of thinking that are better aligned with policy goals.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short, an understanding of how people think is a powerful tool in identifying the specific perceptual challenges that require reframing in our narrative on aging.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defRPr sz="1800"/>
            </a:pPr>
            <a:r>
              <a:rPr sz="2000">
                <a:latin typeface="Times"/>
                <a:ea typeface="Times"/>
                <a:cs typeface="Times"/>
                <a:sym typeface="Times"/>
              </a:rPr>
              <a:t>Gauging Aging: Mapping the Gaps between Expert and Public Understandings of Aging in America.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biggest problem with the dominant patterns of public understanding identified in FrameWorks' research is the </a:t>
            </a:r>
            <a:r>
              <a:rPr b="1" sz="2000">
                <a:latin typeface="Times"/>
                <a:ea typeface="Times"/>
                <a:cs typeface="Times"/>
                <a:sym typeface="Times"/>
              </a:rPr>
              <a:t>deep assumption that individuals are exclusively responsible for how they age</a:t>
            </a:r>
            <a:r>
              <a:rPr sz="2000">
                <a:latin typeface="Times"/>
                <a:ea typeface="Times"/>
                <a:cs typeface="Times"/>
                <a:sym typeface="Times"/>
              </a:rPr>
              <a:t>. In addition, while we know from previous research that the public maintains an ideal vision of aging, this 'ideal' is uncontested in these stories, leaving people with a view of aging that, according to experts, is deeply unrealistic. When the </a:t>
            </a:r>
            <a:r>
              <a:rPr b="1" sz="2000">
                <a:latin typeface="Times"/>
                <a:ea typeface="Times"/>
                <a:cs typeface="Times"/>
                <a:sym typeface="Times"/>
              </a:rPr>
              <a:t>media and advocacy organizations fail to link successful aging to policies</a:t>
            </a:r>
            <a:r>
              <a:rPr sz="2000">
                <a:latin typeface="Times"/>
                <a:ea typeface="Times"/>
                <a:cs typeface="Times"/>
                <a:sym typeface="Times"/>
              </a:rPr>
              <a:t> that enable older Americans to remain active and socially engaged, they actually </a:t>
            </a:r>
            <a:r>
              <a:rPr b="1" sz="2000">
                <a:latin typeface="Times"/>
                <a:ea typeface="Times"/>
                <a:cs typeface="Times"/>
                <a:sym typeface="Times"/>
              </a:rPr>
              <a:t>reinforce the public's highly individualistic understandings of the aging process</a:t>
            </a:r>
            <a:r>
              <a:rPr sz="2000">
                <a:latin typeface="Times"/>
                <a:ea typeface="Times"/>
                <a:cs typeface="Times"/>
                <a:sym typeface="Times"/>
              </a:rPr>
              <a:t>. The result is that people will understand the </a:t>
            </a:r>
            <a:r>
              <a:rPr b="1" strike="sngStrike" sz="2000">
                <a:latin typeface="Times"/>
                <a:ea typeface="Times"/>
                <a:cs typeface="Times"/>
                <a:sym typeface="Times"/>
              </a:rPr>
              <a:t>likelihood of successful aging to be about </a:t>
            </a:r>
            <a:r>
              <a:rPr b="1" strike="sngStrike" sz="2000">
                <a:solidFill>
                  <a:srgbClr val="CD0A00"/>
                </a:solidFill>
                <a:latin typeface="Times"/>
                <a:ea typeface="Times"/>
                <a:cs typeface="Times"/>
                <a:sym typeface="Times"/>
              </a:rPr>
              <a:t>lifestyle choices</a:t>
            </a:r>
            <a:r>
              <a:rPr sz="2000">
                <a:latin typeface="Times"/>
                <a:ea typeface="Times"/>
                <a:cs typeface="Times"/>
                <a:sym typeface="Times"/>
              </a:rPr>
              <a:t> rather than as affected by </a:t>
            </a:r>
            <a:r>
              <a:rPr b="1" sz="2000">
                <a:latin typeface="Times"/>
                <a:ea typeface="Times"/>
                <a:cs typeface="Times"/>
                <a:sym typeface="Times"/>
              </a:rPr>
              <a:t>supports, larger social structures or public policies</a:t>
            </a:r>
            <a:r>
              <a:rPr sz="2000">
                <a:latin typeface="Times"/>
                <a:ea typeface="Times"/>
                <a:cs typeface="Times"/>
                <a:sym typeface="Times"/>
              </a:rPr>
              <a:t>. Moreover, they are more likely to view poor seniors, and those with chronic illnesses, as having made </a:t>
            </a:r>
            <a:r>
              <a:rPr b="1" sz="2000">
                <a:solidFill>
                  <a:srgbClr val="CD0A00"/>
                </a:solidFill>
                <a:latin typeface="Times"/>
                <a:ea typeface="Times"/>
                <a:cs typeface="Times"/>
                <a:sym typeface="Times"/>
              </a:rPr>
              <a:t>bad choices</a:t>
            </a:r>
            <a:r>
              <a:rPr sz="2000">
                <a:latin typeface="Times"/>
                <a:ea typeface="Times"/>
                <a:cs typeface="Times"/>
                <a:sym typeface="Times"/>
              </a:rPr>
              <a:t>, and not in relation to </a:t>
            </a:r>
            <a:r>
              <a:rPr b="1" sz="2000">
                <a:latin typeface="Times"/>
                <a:ea typeface="Times"/>
                <a:cs typeface="Times"/>
                <a:sym typeface="Times"/>
              </a:rPr>
              <a:t>social determinants</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Moira O'Neil, Lead FrameWorks Researcher</a:t>
            </a:r>
            <a:endParaRPr sz="2000">
              <a:latin typeface="Times"/>
              <a:ea typeface="Times"/>
              <a:cs typeface="Times"/>
              <a:sym typeface="Time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5" name="Shape 385"/>
          <p:cNvSpPr/>
          <p:nvPr>
            <p:ph type="sldImg"/>
          </p:nvPr>
        </p:nvSpPr>
        <p:spPr>
          <a:prstGeom prst="rect">
            <a:avLst/>
          </a:prstGeom>
        </p:spPr>
        <p:txBody>
          <a:bodyPr/>
          <a:lstStyle/>
          <a:p>
            <a:pPr lvl="0"/>
          </a:p>
        </p:txBody>
      </p:sp>
      <p:sp>
        <p:nvSpPr>
          <p:cNvPr id="386" name="Shape 386"/>
          <p:cNvSpPr/>
          <p:nvPr>
            <p:ph type="body" sz="quarter" idx="1"/>
          </p:nvPr>
        </p:nvSpPr>
        <p:spPr>
          <a:prstGeom prst="rect">
            <a:avLst/>
          </a:prstGeom>
        </p:spPr>
        <p:txBody>
          <a:bodyPr/>
          <a:lstStyle/>
          <a:p>
            <a:pPr lvl="0">
              <a:defRPr sz="1800"/>
            </a:pPr>
            <a:r>
              <a:rPr sz="2000">
                <a:latin typeface="Times"/>
                <a:ea typeface="Times"/>
                <a:cs typeface="Times"/>
                <a:sym typeface="Times"/>
              </a:rPr>
              <a:t>ideal</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200">
              <a:latin typeface="Times"/>
              <a:ea typeface="Times"/>
              <a:cs typeface="Times"/>
              <a:sym typeface="Times"/>
            </a:endParaRPr>
          </a:p>
          <a:p>
            <a:pPr lvl="0">
              <a:defRPr sz="1800"/>
            </a:pPr>
            <a:endParaRPr sz="2200">
              <a:latin typeface="Times"/>
              <a:ea typeface="Times"/>
              <a:cs typeface="Times"/>
              <a:sym typeface="Times"/>
            </a:endParaRPr>
          </a:p>
          <a:p>
            <a:pPr lvl="0">
              <a:defRPr sz="1800"/>
            </a:pPr>
            <a:r>
              <a:rPr sz="2200">
                <a:latin typeface="Times"/>
                <a:ea typeface="Times"/>
                <a:cs typeface="Times"/>
                <a:sym typeface="Times"/>
              </a:rPr>
              <a:t>Gauging Aging</a:t>
            </a:r>
            <a:endParaRPr sz="2200">
              <a:latin typeface="Times"/>
              <a:ea typeface="Times"/>
              <a:cs typeface="Times"/>
              <a:sym typeface="Times"/>
            </a:endParaRPr>
          </a:p>
          <a:p>
            <a:pPr lvl="0">
              <a:defRPr sz="1800"/>
            </a:pPr>
            <a:r>
              <a:rPr sz="2200">
                <a:latin typeface="Times"/>
                <a:ea typeface="Times"/>
                <a:cs typeface="Times"/>
                <a:sym typeface="Times"/>
              </a:rPr>
              <a:t> page 6. </a:t>
            </a:r>
            <a:endParaRPr sz="2200">
              <a:latin typeface="Times"/>
              <a:ea typeface="Times"/>
              <a:cs typeface="Times"/>
              <a:sym typeface="Times"/>
            </a:endParaRPr>
          </a:p>
          <a:p>
            <a:pPr lvl="0">
              <a:defRPr sz="1800"/>
            </a:pPr>
            <a:r>
              <a:rPr sz="2200">
                <a:latin typeface="Times"/>
                <a:ea typeface="Times"/>
                <a:cs typeface="Times"/>
                <a:sym typeface="Times"/>
              </a:rPr>
              <a:t>Ideal'vs.'Real' </a:t>
            </a:r>
            <a:br>
              <a:rPr sz="2200">
                <a:latin typeface="Times"/>
                <a:ea typeface="Times"/>
                <a:cs typeface="Times"/>
                <a:sym typeface="Times"/>
              </a:rPr>
            </a:br>
            <a:r>
              <a:rPr sz="2200">
                <a:latin typeface="Times"/>
                <a:ea typeface="Times"/>
                <a:cs typeface="Times"/>
                <a:sym typeface="Times"/>
              </a:rPr>
              <a:t>The public holds a set of aspirational models of the aging process structured by the ideals of self sufficiency, staying active, participating in leisure activities, and building intimacy with family and friends. These Ideal models of adult aging are in stark contrast with a set of understandings that are used to reason about what  the aging process actually entails. This distinction between the ideal and the real is central in structuring the way that the public thinks about aging issues.The public’s dominant Real models of aging include shared  understandings of aging as a process of deterioration, dependency, reduced potential, family dispersal and  digital incompetence. These deep and negative shared understandings make the process of aging something  to be dreaded and fought against, rather than embraced as a process that brings new opportunities and  challenges for individuals and society. </a:t>
            </a:r>
            <a:endParaRPr sz="2200">
              <a:latin typeface="Times"/>
              <a:ea typeface="Times"/>
              <a:cs typeface="Times"/>
              <a:sym typeface="Times"/>
            </a:endParaRPr>
          </a:p>
          <a:p>
            <a:pPr lvl="0">
              <a:defRPr sz="1800"/>
            </a:pPr>
            <a:endParaRPr sz="2200">
              <a:latin typeface="Times"/>
              <a:ea typeface="Times"/>
              <a:cs typeface="Times"/>
              <a:sym typeface="Times"/>
            </a:endParaRPr>
          </a:p>
          <a:p>
            <a:pPr lvl="0">
              <a:defRPr sz="1800"/>
            </a:pPr>
            <a:endParaRPr sz="2200">
              <a:latin typeface="Times"/>
              <a:ea typeface="Times"/>
              <a:cs typeface="Times"/>
              <a:sym typeface="Times"/>
            </a:endParaRPr>
          </a:p>
          <a:p>
            <a:pPr lvl="0">
              <a:defRPr sz="1800"/>
            </a:pPr>
            <a:endParaRPr sz="2200">
              <a:latin typeface="Times"/>
              <a:ea typeface="Times"/>
              <a:cs typeface="Times"/>
              <a:sym typeface="Time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Shape 389"/>
          <p:cNvSpPr/>
          <p:nvPr>
            <p:ph type="sldImg"/>
          </p:nvPr>
        </p:nvSpPr>
        <p:spPr>
          <a:prstGeom prst="rect">
            <a:avLst/>
          </a:prstGeom>
        </p:spPr>
        <p:txBody>
          <a:bodyPr/>
          <a:lstStyle/>
          <a:p>
            <a:pPr lvl="0"/>
          </a:p>
        </p:txBody>
      </p:sp>
      <p:sp>
        <p:nvSpPr>
          <p:cNvPr id="390" name="Shape 390"/>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ideal</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http://frameworksinstitute.org/human-services1.html</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http://frameworksinstitute.org/assets/files/humanservices/nhsa_mm_final_2015.pdf</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a time characterized by resource cuts, building public understanding of human services, and the political will to support them, is arguably the field's most important advocacy task. Understanding the urgent need for a new narrative about the contributions of human services to a thriving society, the National Human Services Assembly engaged the FrameWorks Institute to develop an evidence-based strategy for reframing the work of the sector. This new MessageMemo synthesizes the results from the Strategic Frame Analysis® on this topic, offering clear and actionable communications guidance for human services professionals. This project is generously funded by The Kresge Foundation and The Annie E. Casey Foundation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Selected findings and recommendations include: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 Americans believe that everyone has opportunities to "achieve" well-being and that people who experience hardships are those who have failed to seize those opportunities. Thinking in this way, </a:t>
            </a:r>
            <a:r>
              <a:rPr b="1" sz="2000">
                <a:latin typeface="Times"/>
                <a:ea typeface="Times"/>
                <a:cs typeface="Times"/>
                <a:sym typeface="Times"/>
              </a:rPr>
              <a:t>people attribute success or failure solely to individual agency</a:t>
            </a:r>
            <a:r>
              <a:rPr sz="2000">
                <a:latin typeface="Times"/>
                <a:ea typeface="Times"/>
                <a:cs typeface="Times"/>
                <a:sym typeface="Times"/>
              </a:rPr>
              <a:t>—whether someone has tried hard enough or not. </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Americans assume that human services are </a:t>
            </a:r>
            <a:r>
              <a:rPr b="1" sz="2000">
                <a:latin typeface="Times"/>
                <a:ea typeface="Times"/>
                <a:cs typeface="Times"/>
                <a:sym typeface="Times"/>
              </a:rPr>
              <a:t>exclusively about the provision of direct services</a:t>
            </a:r>
            <a:r>
              <a:rPr sz="2000">
                <a:latin typeface="Times"/>
                <a:ea typeface="Times"/>
                <a:cs typeface="Times"/>
                <a:sym typeface="Times"/>
              </a:rPr>
              <a:t>. They do not associate human services with the </a:t>
            </a:r>
            <a:r>
              <a:rPr b="1" sz="2000">
                <a:latin typeface="Times"/>
                <a:ea typeface="Times"/>
                <a:cs typeface="Times"/>
                <a:sym typeface="Times"/>
              </a:rPr>
              <a:t>advocacy or prevention work</a:t>
            </a:r>
            <a:r>
              <a:rPr sz="2000">
                <a:latin typeface="Times"/>
                <a:ea typeface="Times"/>
                <a:cs typeface="Times"/>
                <a:sym typeface="Times"/>
              </a:rPr>
              <a:t> that members of the field stress as essential parts of their work. </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Among alternatives tested, the </a:t>
            </a:r>
            <a:r>
              <a:rPr b="1" sz="2000">
                <a:latin typeface="Times"/>
                <a:ea typeface="Times"/>
                <a:cs typeface="Times"/>
                <a:sym typeface="Times"/>
              </a:rPr>
              <a:t>Value of Human Potential </a:t>
            </a:r>
            <a:r>
              <a:rPr sz="2000">
                <a:latin typeface="Times"/>
                <a:ea typeface="Times"/>
                <a:cs typeface="Times"/>
                <a:sym typeface="Times"/>
              </a:rPr>
              <a:t>showed the most robust effects in increasing public understanding of and support for human services. The positive effects of this value were amplified when combined with other frame elements.</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Comparing the work of human services to </a:t>
            </a:r>
            <a:r>
              <a:rPr b="1" sz="2000">
                <a:latin typeface="Times"/>
                <a:ea typeface="Times"/>
                <a:cs typeface="Times"/>
                <a:sym typeface="Times"/>
              </a:rPr>
              <a:t>Construction</a:t>
            </a:r>
            <a:r>
              <a:rPr sz="2000">
                <a:latin typeface="Times"/>
                <a:ea typeface="Times"/>
                <a:cs typeface="Times"/>
                <a:sym typeface="Times"/>
              </a:rPr>
              <a:t> proved to be a highly effective Explanatory Metaphor. </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4" name="Shape 394"/>
          <p:cNvSpPr/>
          <p:nvPr>
            <p:ph type="sldImg"/>
          </p:nvPr>
        </p:nvSpPr>
        <p:spPr>
          <a:prstGeom prst="rect">
            <a:avLst/>
          </a:prstGeom>
        </p:spPr>
        <p:txBody>
          <a:bodyPr/>
          <a:lstStyle/>
          <a:p>
            <a:pPr lvl="0"/>
          </a:p>
        </p:txBody>
      </p:sp>
      <p:sp>
        <p:nvSpPr>
          <p:cNvPr id="395" name="Shape 395"/>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page 6.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Ideal'vs.'Real' </a:t>
            </a:r>
            <a:br>
              <a:rPr sz="2000">
                <a:latin typeface="Times"/>
                <a:ea typeface="Times"/>
                <a:cs typeface="Times"/>
                <a:sym typeface="Times"/>
              </a:rPr>
            </a:br>
            <a:r>
              <a:rPr sz="2000">
                <a:latin typeface="Times"/>
                <a:ea typeface="Times"/>
                <a:cs typeface="Times"/>
                <a:sym typeface="Times"/>
              </a:rPr>
              <a:t>The public holds a set of aspirational models of the aging process structured by the ideals of self sufficiency, staying active, participating in leisure activities, and building intimacy with family and friends. These Ideal models of adult aging are in stark contrast with a set of understandings that are used to reason about what  the aging process actually entails. This distinction between the ideal and the real is central in structuring the way that the public thinks about aging issues.The public’s dominant Real models of aging include shared  understandings of aging as a process of deterioration, dependency, reduced potential, family dispersal and  digital incompetence. These deep and negative shared understandings make the process of aging something  to be dreaded and fought against, rather than embraced as a process that brings new opportunities and  challenges for individuals and society. </a:t>
            </a:r>
            <a:br>
              <a:rPr sz="2000">
                <a:latin typeface="Times"/>
                <a:ea typeface="Times"/>
                <a:cs typeface="Times"/>
                <a:sym typeface="Times"/>
              </a:rPr>
            </a:b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9" name="Shape 399"/>
          <p:cNvSpPr/>
          <p:nvPr>
            <p:ph type="sldImg"/>
          </p:nvPr>
        </p:nvSpPr>
        <p:spPr>
          <a:prstGeom prst="rect">
            <a:avLst/>
          </a:prstGeom>
        </p:spPr>
        <p:txBody>
          <a:bodyPr/>
          <a:lstStyle/>
          <a:p>
            <a:pPr lvl="0"/>
          </a:p>
        </p:txBody>
      </p:sp>
      <p:sp>
        <p:nvSpPr>
          <p:cNvPr id="400" name="Shape 400"/>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Gauging Aging: Mapping the Gaps between Expert and Public Understandings of Aging in America 20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paternalistic and disempowering</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Journal of Elder Abuse &amp; Neglect, 27:100–120, 2015 Copyright © Taylor &amp; Francis Group, LLC</a:t>
            </a:r>
            <a:br>
              <a:rPr sz="2000">
                <a:latin typeface="Times"/>
                <a:ea typeface="Times"/>
                <a:cs typeface="Times"/>
                <a:sym typeface="Times"/>
              </a:rPr>
            </a:br>
            <a:r>
              <a:rPr sz="2000">
                <a:latin typeface="Times"/>
                <a:ea typeface="Times"/>
                <a:cs typeface="Times"/>
                <a:sym typeface="Times"/>
              </a:rPr>
              <a:t>ISSN: 0894-6566 print/1540-4129 online</a:t>
            </a:r>
            <a:br>
              <a:rPr sz="2000">
                <a:latin typeface="Times"/>
                <a:ea typeface="Times"/>
                <a:cs typeface="Times"/>
                <a:sym typeface="Times"/>
              </a:rPr>
            </a:br>
            <a:r>
              <a:rPr sz="2000">
                <a:latin typeface="Times"/>
                <a:ea typeface="Times"/>
                <a:cs typeface="Times"/>
                <a:sym typeface="Times"/>
              </a:rPr>
              <a:t>DOI: 10.1080/08946566.2014.997374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Older People’s Conceptualization of Abuse: A Systematic Review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CAMPBELL KILLICK,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South Eastern Health and Social Care Trust, Governance and Training, Downshire Hospital, Downpatrick,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BRIAN J. TAYLOR,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Institute for Research in Social Sciences, University of Ulster,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 BEGLEY,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Alzheimer Society of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JANET CARTER ANAND,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School of Sociology, Social Policy and Social Work, Queen’s University Belfast,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MARITA O’BRIEN,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Age Action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concept of elder abuse is a relatively recent one, and there is ongoing debate around its definition and interpretation. Policy in America, the United Kingdom, and Ireland has been criticized as being professionally driven and therefore paternalistic and dis- empowering. Little is known about older people’s understanding of the term “abuse” or the behaviors that they deem to be abu- sive. In this systematic review, eight databases were searched using agreed-upon criteria, and the results were assessed for relevance. Fifteen studies were included and are discussed under the themes of caregiving, domestic violence, society, abusive acts, and thresholds.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KEYWORDS decision making, elder abuse, judgment, review, social work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 correspondence to Campbell Killick, South Eastern Health and Social Care Trust, 52a Church Street, Newtownards, Northern Ireland BT23 4EP, United Kingdom. E-mail: campbell.killick@setrust.hscni.net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_______</a:t>
            </a:r>
            <a:endParaRPr sz="2000">
              <a:latin typeface="Times"/>
              <a:ea typeface="Times"/>
              <a:cs typeface="Times"/>
              <a:sym typeface="Time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4" name="Shape 404"/>
          <p:cNvSpPr/>
          <p:nvPr>
            <p:ph type="sldImg"/>
          </p:nvPr>
        </p:nvSpPr>
        <p:spPr>
          <a:prstGeom prst="rect">
            <a:avLst/>
          </a:prstGeom>
        </p:spPr>
        <p:txBody>
          <a:bodyPr/>
          <a:lstStyle/>
          <a:p>
            <a:pPr lvl="0"/>
          </a:p>
        </p:txBody>
      </p:sp>
      <p:sp>
        <p:nvSpPr>
          <p:cNvPr id="405" name="Shape 405"/>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http://frameworksinstitute.org/human-services1.html</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http://frameworksinstitute.org/assets/files/humanservices/nhsa_mm_final_2015.pdf</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a time characterized by resource cuts, building public understanding of human services, and the political will to support them, is arguably the field's most important advocacy task. Understanding the urgent need for a new narrative about the contributions of human services to a thriving society, the </a:t>
            </a:r>
            <a:r>
              <a:rPr b="1" sz="2000">
                <a:latin typeface="Times"/>
                <a:ea typeface="Times"/>
                <a:cs typeface="Times"/>
                <a:sym typeface="Times"/>
              </a:rPr>
              <a:t>National Human Services Assembly</a:t>
            </a:r>
            <a:r>
              <a:rPr sz="2000">
                <a:latin typeface="Times"/>
                <a:ea typeface="Times"/>
                <a:cs typeface="Times"/>
                <a:sym typeface="Times"/>
              </a:rPr>
              <a:t> engaged the FrameWorks Institute to develop an evidence-based strategy for reframing the work of the sector. This new MessageMemo synthesizes the results from the Strategic Frame Analysis® on this topic, offering clear and actionable communications guidance for human services professionals. This project is generously funded by The Kresge Foundation and The Annie E. Casey Foundation…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Selected findings and recommendations include: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 Americans believe that everyone has opportunities to "achieve" well-being and that people who experience hardships are those who have failed to seize those opportunities. Thinking in this way, </a:t>
            </a:r>
            <a:r>
              <a:rPr b="1" sz="2000">
                <a:latin typeface="Times"/>
                <a:ea typeface="Times"/>
                <a:cs typeface="Times"/>
                <a:sym typeface="Times"/>
              </a:rPr>
              <a:t>people attribute success or failure solely to </a:t>
            </a:r>
            <a:r>
              <a:rPr b="1" sz="2000">
                <a:solidFill>
                  <a:srgbClr val="CD0A00"/>
                </a:solidFill>
                <a:latin typeface="Times"/>
                <a:ea typeface="Times"/>
                <a:cs typeface="Times"/>
                <a:sym typeface="Times"/>
              </a:rPr>
              <a:t>individual agency</a:t>
            </a:r>
            <a:r>
              <a:rPr sz="2000">
                <a:latin typeface="Times"/>
                <a:ea typeface="Times"/>
                <a:cs typeface="Times"/>
                <a:sym typeface="Times"/>
              </a:rPr>
              <a:t>—whether someone has tried hard enough or not. </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 Americans assume that human services are </a:t>
            </a:r>
            <a:r>
              <a:rPr b="1" sz="2000">
                <a:latin typeface="Times"/>
                <a:ea typeface="Times"/>
                <a:cs typeface="Times"/>
                <a:sym typeface="Times"/>
              </a:rPr>
              <a:t>exclusively about the provision of direct services</a:t>
            </a:r>
            <a:r>
              <a:rPr sz="2000">
                <a:latin typeface="Times"/>
                <a:ea typeface="Times"/>
                <a:cs typeface="Times"/>
                <a:sym typeface="Times"/>
              </a:rPr>
              <a:t>. They do not associate human services with the </a:t>
            </a:r>
            <a:r>
              <a:rPr b="1" sz="2000">
                <a:solidFill>
                  <a:srgbClr val="CD0A00"/>
                </a:solidFill>
                <a:latin typeface="Times"/>
                <a:ea typeface="Times"/>
                <a:cs typeface="Times"/>
                <a:sym typeface="Times"/>
              </a:rPr>
              <a:t>advocacy</a:t>
            </a:r>
            <a:r>
              <a:rPr b="1" sz="2000">
                <a:latin typeface="Times"/>
                <a:ea typeface="Times"/>
                <a:cs typeface="Times"/>
                <a:sym typeface="Times"/>
              </a:rPr>
              <a:t> or </a:t>
            </a:r>
            <a:r>
              <a:rPr b="1" sz="2000">
                <a:solidFill>
                  <a:srgbClr val="CD0A00"/>
                </a:solidFill>
                <a:latin typeface="Times"/>
                <a:ea typeface="Times"/>
                <a:cs typeface="Times"/>
                <a:sym typeface="Times"/>
              </a:rPr>
              <a:t>prevention</a:t>
            </a:r>
            <a:r>
              <a:rPr b="1" sz="2000">
                <a:latin typeface="Times"/>
                <a:ea typeface="Times"/>
                <a:cs typeface="Times"/>
                <a:sym typeface="Times"/>
              </a:rPr>
              <a:t> work</a:t>
            </a:r>
            <a:r>
              <a:rPr sz="2000">
                <a:latin typeface="Times"/>
                <a:ea typeface="Times"/>
                <a:cs typeface="Times"/>
                <a:sym typeface="Times"/>
              </a:rPr>
              <a:t> that members of the field stress as essential parts of their work. </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 Among alternatives tested, the </a:t>
            </a:r>
            <a:r>
              <a:rPr b="1" sz="2000">
                <a:solidFill>
                  <a:srgbClr val="CD0A00"/>
                </a:solidFill>
                <a:latin typeface="Times"/>
                <a:ea typeface="Times"/>
                <a:cs typeface="Times"/>
                <a:sym typeface="Times"/>
              </a:rPr>
              <a:t>Value of Human Potential</a:t>
            </a:r>
            <a:r>
              <a:rPr b="1" sz="2000">
                <a:latin typeface="Times"/>
                <a:ea typeface="Times"/>
                <a:cs typeface="Times"/>
                <a:sym typeface="Times"/>
              </a:rPr>
              <a:t> </a:t>
            </a:r>
            <a:r>
              <a:rPr sz="2000">
                <a:latin typeface="Times"/>
                <a:ea typeface="Times"/>
                <a:cs typeface="Times"/>
                <a:sym typeface="Times"/>
              </a:rPr>
              <a:t>showed the most robust effects in increasing public understanding of and support for human services. The positive effects of this value were amplified when combined with other frame elements.</a:t>
            </a:r>
            <a:br>
              <a:rPr sz="2000">
                <a:latin typeface="Times"/>
                <a:ea typeface="Times"/>
                <a:cs typeface="Times"/>
                <a:sym typeface="Times"/>
              </a:rPr>
            </a:br>
            <a:endParaRPr sz="2000">
              <a:latin typeface="Times"/>
              <a:ea typeface="Times"/>
              <a:cs typeface="Times"/>
              <a:sym typeface="Times"/>
            </a:endParaRPr>
          </a:p>
          <a:p>
            <a:pPr lvl="0">
              <a:lnSpc>
                <a:spcPct val="100000"/>
              </a:lnSpc>
              <a:defRPr sz="1800"/>
            </a:pPr>
            <a:r>
              <a:rPr sz="2000">
                <a:latin typeface="Times"/>
                <a:ea typeface="Times"/>
                <a:cs typeface="Times"/>
                <a:sym typeface="Times"/>
              </a:rPr>
              <a:t>	• Comparing the work of human services to </a:t>
            </a:r>
            <a:r>
              <a:rPr b="1" sz="2000">
                <a:latin typeface="Times"/>
                <a:ea typeface="Times"/>
                <a:cs typeface="Times"/>
                <a:sym typeface="Times"/>
              </a:rPr>
              <a:t>Construction</a:t>
            </a:r>
            <a:r>
              <a:rPr sz="2000">
                <a:latin typeface="Times"/>
                <a:ea typeface="Times"/>
                <a:cs typeface="Times"/>
                <a:sym typeface="Times"/>
              </a:rPr>
              <a:t> proved to be a highly effective Explanatory Metaphor. </a:t>
            </a:r>
            <a:br>
              <a:rPr sz="2000">
                <a:latin typeface="Times"/>
                <a:ea typeface="Times"/>
                <a:cs typeface="Times"/>
                <a:sym typeface="Times"/>
              </a:rPr>
            </a:br>
            <a:endParaRPr sz="2000">
              <a:latin typeface="Times"/>
              <a:ea typeface="Times"/>
              <a:cs typeface="Times"/>
              <a:sym typeface="Time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9" name="Shape 409"/>
          <p:cNvSpPr/>
          <p:nvPr>
            <p:ph type="sldImg"/>
          </p:nvPr>
        </p:nvSpPr>
        <p:spPr>
          <a:prstGeom prst="rect">
            <a:avLst/>
          </a:prstGeom>
        </p:spPr>
        <p:txBody>
          <a:bodyPr/>
          <a:lstStyle/>
          <a:p>
            <a:pPr lvl="0"/>
          </a:p>
        </p:txBody>
      </p:sp>
      <p:sp>
        <p:nvSpPr>
          <p:cNvPr id="410" name="Shape 410"/>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for elders &gt; damage control, for lack of maintaining collective capacity to help each other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Brenda Uekert used in How to Protect our Nation's Most Vulunerable Adults through Effective Guardianship Practices, September 2 webinar with Brenda Uekert, moderated by Paul DeLosh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https://vimeo.com/ncsc/review/138121427/c14015c5fc</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clear and coherent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4" name="Shape 414"/>
          <p:cNvSpPr/>
          <p:nvPr>
            <p:ph type="sldImg"/>
          </p:nvPr>
        </p:nvSpPr>
        <p:spPr>
          <a:prstGeom prst="rect">
            <a:avLst/>
          </a:prstGeom>
        </p:spPr>
        <p:txBody>
          <a:bodyPr/>
          <a:lstStyle/>
          <a:p>
            <a:pPr lvl="0"/>
          </a:p>
        </p:txBody>
      </p:sp>
      <p:sp>
        <p:nvSpPr>
          <p:cNvPr id="415" name="Shape 415"/>
          <p:cNvSpPr/>
          <p:nvPr>
            <p:ph type="body" sz="quarter" idx="1"/>
          </p:nvPr>
        </p:nvSpPr>
        <p:spPr>
          <a:prstGeom prst="rect">
            <a:avLst/>
          </a:prstGeom>
        </p:spPr>
        <p:txBody>
          <a:bodyPr/>
          <a:lstStyle/>
          <a:p>
            <a:pPr lvl="0">
              <a:defRPr sz="1800"/>
            </a:pPr>
            <a:r>
              <a:rPr sz="2000">
                <a:latin typeface="Times"/>
                <a:ea typeface="Times"/>
                <a:cs typeface="Times"/>
                <a:sym typeface="Times"/>
              </a:rPr>
              <a:t>trends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200"/>
          </a:p>
          <a:p>
            <a:pPr lvl="0">
              <a:defRPr sz="1800"/>
            </a:pPr>
            <a:endParaRPr sz="2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2" name="Shape 422"/>
          <p:cNvSpPr/>
          <p:nvPr>
            <p:ph type="sldImg"/>
          </p:nvPr>
        </p:nvSpPr>
        <p:spPr>
          <a:prstGeom prst="rect">
            <a:avLst/>
          </a:prstGeom>
        </p:spPr>
        <p:txBody>
          <a:bodyPr/>
          <a:lstStyle/>
          <a:p>
            <a:pPr lvl="0"/>
          </a:p>
        </p:txBody>
      </p:sp>
      <p:sp>
        <p:nvSpPr>
          <p:cNvPr id="423" name="Shape 423"/>
          <p:cNvSpPr/>
          <p:nvPr>
            <p:ph type="body" sz="quarter" idx="1"/>
          </p:nvPr>
        </p:nvSpPr>
        <p:spPr>
          <a:prstGeom prst="rect">
            <a:avLst/>
          </a:prstGeom>
        </p:spPr>
        <p:txBody>
          <a:bodyPr/>
          <a:lstStyle/>
          <a:p>
            <a:pPr lvl="0">
              <a:defRPr sz="1800"/>
            </a:pPr>
            <a:r>
              <a:rPr sz="2000">
                <a:latin typeface="Times"/>
                <a:ea typeface="Times"/>
                <a:cs typeface="Times"/>
                <a:sym typeface="Times"/>
              </a:rPr>
              <a:t>trends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200"/>
          </a:p>
          <a:p>
            <a:pPr lvl="0">
              <a:defRPr sz="1800"/>
            </a:pPr>
            <a:endParaRPr sz="2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Shape 427"/>
          <p:cNvSpPr/>
          <p:nvPr>
            <p:ph type="sldImg"/>
          </p:nvPr>
        </p:nvSpPr>
        <p:spPr>
          <a:prstGeom prst="rect">
            <a:avLst/>
          </a:prstGeom>
        </p:spPr>
        <p:txBody>
          <a:bodyPr/>
          <a:lstStyle/>
          <a:p>
            <a:pPr lvl="0"/>
          </a:p>
        </p:txBody>
      </p:sp>
      <p:sp>
        <p:nvSpPr>
          <p:cNvPr id="428" name="Shape 428"/>
          <p:cNvSpPr/>
          <p:nvPr>
            <p:ph type="body" sz="quarter" idx="1"/>
          </p:nvPr>
        </p:nvSpPr>
        <p:spPr>
          <a:prstGeom prst="rect">
            <a:avLst/>
          </a:prstGeom>
        </p:spPr>
        <p:txBody>
          <a:bodyPr/>
          <a:lstStyle/>
          <a:p>
            <a:pPr lvl="0">
              <a:defRPr sz="1800"/>
            </a:pPr>
            <a:r>
              <a:rPr sz="2000">
                <a:latin typeface="Times"/>
                <a:ea typeface="Times"/>
                <a:cs typeface="Times"/>
                <a:sym typeface="Times"/>
              </a:rPr>
              <a:t>aging_nation_2014_fig_5.jpg</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Ortman, Jennifer M., Victoria A. Velkoff, and Howard Hogan. An Aging Nation: The Older Population in the United States Population Estimates and Projections —Current Population Reports. U.S. Department of Commerce Economics and Statistics Administration, May 2014 </a:t>
            </a: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1" name="Shape 431"/>
          <p:cNvSpPr/>
          <p:nvPr>
            <p:ph type="sldImg"/>
          </p:nvPr>
        </p:nvSpPr>
        <p:spPr>
          <a:prstGeom prst="rect">
            <a:avLst/>
          </a:prstGeom>
        </p:spPr>
        <p:txBody>
          <a:bodyPr/>
          <a:lstStyle/>
          <a:p>
            <a:pPr lvl="0"/>
          </a:p>
        </p:txBody>
      </p:sp>
      <p:sp>
        <p:nvSpPr>
          <p:cNvPr id="432" name="Shape 432"/>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invisible to indivisible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Stephen Covey &gt; efficeint vs effective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martinis_2015_supported-decision_making_1505-bifocal.pdf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Supported Decision-Making relationships can be “of more or less formality and intensity,” including informal support by people who “speak with, rather than for, the individual with a disability,”21 formal “micro-board[s] . . . and circles of support” 22 and other relationships offering varying types of support for various types of decisions.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However, all Supported Decision-Making relationships share three common elements: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1. The recognition that the person has the </a:t>
            </a:r>
            <a:r>
              <a:rPr b="1" sz="2000">
                <a:latin typeface="Times"/>
                <a:ea typeface="Times"/>
                <a:cs typeface="Times"/>
                <a:sym typeface="Times"/>
              </a:rPr>
              <a:t>right</a:t>
            </a:r>
            <a:r>
              <a:rPr sz="2000">
                <a:latin typeface="Times"/>
                <a:ea typeface="Times"/>
                <a:cs typeface="Times"/>
                <a:sym typeface="Times"/>
              </a:rPr>
              <a:t> to make his or her own decisions;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2. The acknowledgment that the person can </a:t>
            </a:r>
            <a:r>
              <a:rPr b="1" sz="2000">
                <a:latin typeface="Times"/>
                <a:ea typeface="Times"/>
                <a:cs typeface="Times"/>
                <a:sym typeface="Times"/>
              </a:rPr>
              <a:t>enter into a decision-making process or relationship</a:t>
            </a:r>
            <a:r>
              <a:rPr sz="2000">
                <a:latin typeface="Times"/>
                <a:ea typeface="Times"/>
                <a:cs typeface="Times"/>
                <a:sym typeface="Times"/>
              </a:rPr>
              <a:t> without surrendering his or her right to make decisions; 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3. The understanding that the person </a:t>
            </a:r>
            <a:r>
              <a:rPr b="1" sz="2000">
                <a:latin typeface="Times"/>
                <a:ea typeface="Times"/>
                <a:cs typeface="Times"/>
                <a:sym typeface="Times"/>
              </a:rPr>
              <a:t>may need assistance in making or communicating decisions</a:t>
            </a:r>
            <a:r>
              <a:rPr sz="2000">
                <a:latin typeface="Times"/>
                <a:ea typeface="Times"/>
                <a:cs typeface="Times"/>
                <a:sym typeface="Times"/>
              </a:rPr>
              <a:t> “through such means as interpreter assistance, facilitated communication, assistive technologies and plain language.” 23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Through these relationships, people may “receive support to understand relevant information, issues, and available choices, to focus attention in making decisions, to help weigh options, to ensure that decisions are based on [their] own preferences, and . . . to interpret and/or communicate [their] decisions to other parties.” 24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Gauging Aging</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IMPLICATIONS FOR PRACTICE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findings from the above review provide a valuable insight into the way in which older people conceptualize abuse. The themes identified have much in common with the definitions developed by professionals, but important differences need to be recognized, particularly in the development of policies and procedures to address abuse.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First, not all respondents understood the concept of abuse of older people. Further, sexual and emotional abuse were often absent from older peoples’ definitions. Acceptance of the reality of abuse and its impact on older people is central to addressing the problem within populations. It is essential that awareness of abuse is raised among the general public, including potential victims. Effective prevention and protection require knowledge of the processes and confidence in their implementation.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Second, the reviewed research indicates that elders conceptualize elder abuse on a societal level as well as an individual level.. It is therefore nec- essary to develop a systemic approach to addressing the issue that can complement the current individualistic investigation model. Preventive interventions that strengthen emotional bonds and support structures within families and communities seek to address the societal problems rather than the symptoms of abusive acts (Donohue, Dibble, &amp; Schiamberg, 2008; Manthorpe,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Third, a common theme in the studies is the impact of ageism and dis-empowerment. It is therefore essential that processes intended to protect older people act to empower the individual. Critics of the existing protective paradigm argue that it promotes ageist attitudes, which infantilize older people and focus on their deficits. Adult protection services need to be based on a clear understanding of the needs and wishes of victims (Nerenberg, 2008). Phelan (2008) argues for a human rights approach that recognizes the centrality of equality, dignity, and respect. In addition, principles of citizenship would redress social exclusion by promoting involvement and participation.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Finally, older people in these studies recognized the central role of family carers. Often they did not perceive investigation and prosecution as beneficial, preferring interventions that focused on family preservation or harm reduction (Lithwick, Beaulieu, &amp; Gravel, 1999). Effective interven- tions need to be responsive to the wishes of older people and be able to offer support and services at the early stages of abuse (e.g., Brownell, 2005; Manthorpe, 2006). There is some evidence that direct work address- ing perpetrators’ behavior or attitudes can provide positive outcomes for both perpetrator and victim. Similarly, programs to reduce carer stress or mental health issues have shown promising results (Sethi et al., 2011). As they develop, adult protection services have the potential to establish a range of services, in addition to limited investigative processes. This would require engaging with service users to construct a “middle way” that balances support and protection (Douglas, 2005).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Journal of Elder Abuse &amp; Neglect, 27:100–120, 2015 Copyright © Taylor &amp; Francis Group, LLC</a:t>
            </a:r>
            <a:br>
              <a:rPr sz="2000">
                <a:latin typeface="Times"/>
                <a:ea typeface="Times"/>
                <a:cs typeface="Times"/>
                <a:sym typeface="Times"/>
              </a:rPr>
            </a:br>
            <a:r>
              <a:rPr sz="2000">
                <a:latin typeface="Times"/>
                <a:ea typeface="Times"/>
                <a:cs typeface="Times"/>
                <a:sym typeface="Times"/>
              </a:rPr>
              <a:t>ISSN: 0894-6566 print/1540-4129 online</a:t>
            </a:r>
            <a:br>
              <a:rPr sz="2000">
                <a:latin typeface="Times"/>
                <a:ea typeface="Times"/>
                <a:cs typeface="Times"/>
                <a:sym typeface="Times"/>
              </a:rPr>
            </a:br>
            <a:r>
              <a:rPr sz="2000">
                <a:latin typeface="Times"/>
                <a:ea typeface="Times"/>
                <a:cs typeface="Times"/>
                <a:sym typeface="Times"/>
              </a:rPr>
              <a:t>DOI: 10.1080/08946566.2014.997374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Older People’s Conceptualization of Abuse: A Systematic Review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CAMPBELL KILLICK,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South Eastern Health and Social Care Trust, Governance and Training, Downshire Hospital, Downpatrick,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BRIAN J. TAYLOR,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Institute for Research in Social Sciences, University of Ulster,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EMER BEGLEY,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Alzheimer Society of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JANET CARTER ANAND,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School of Sociology, Social Policy and Social Work, Queen’s University Belfast, Belfast, Northern Ireland, United Kingdom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MARITA O’BRIEN, PhD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Age Action Ireland, Dublin, Ireland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concept of elder abuse is a relatively recent one, and there is ongoing debate around its definition and interpretation. Policy in America, the United Kingdom, and Ireland has been criticized as being professionally driven and therefore paternalistic and dis- empowering. Little is known about older people’s understanding of the term “abuse” or the behaviors that they deem to be abu- sive. In this systematic review, eight databases were searched using agreed-upon criteria, and the results were assessed for relevance. Fifteen studies were included and are discussed under the themes of caregiving, domestic violence, society, abusive acts, and thresholds.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KEYWORDS decision making, elder abuse, judgment, review, social work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 correspondence to Campbell Killick, South Eastern Health and Social Care Trust, 52a Church Street, Newtownards, Northern Ireland BT23 4EP, United Kingdom. E-mail: campbell.killick@setrust.hscni.net </a:t>
            </a:r>
            <a:endParaRPr sz="2000">
              <a:latin typeface="Times"/>
              <a:ea typeface="Times"/>
              <a:cs typeface="Times"/>
              <a:sym typeface="Time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5" name="Shape 435"/>
          <p:cNvSpPr/>
          <p:nvPr>
            <p:ph type="sldImg"/>
          </p:nvPr>
        </p:nvSpPr>
        <p:spPr>
          <a:prstGeom prst="rect">
            <a:avLst/>
          </a:prstGeom>
        </p:spPr>
        <p:txBody>
          <a:bodyPr/>
          <a:lstStyle/>
          <a:p>
            <a:pPr lvl="0"/>
          </a:p>
        </p:txBody>
      </p:sp>
      <p:sp>
        <p:nvSpPr>
          <p:cNvPr id="436" name="Shape 436"/>
          <p:cNvSpPr/>
          <p:nvPr>
            <p:ph type="body" sz="quarter" idx="1"/>
          </p:nvPr>
        </p:nvSpPr>
        <p:spPr>
          <a:prstGeom prst="rect">
            <a:avLst/>
          </a:prstGeom>
        </p:spPr>
        <p:txBody>
          <a:bodyPr/>
          <a:lstStyle/>
          <a:p>
            <a:pPr lvl="0">
              <a:defRPr sz="1800"/>
            </a:pPr>
            <a:r>
              <a:rPr sz="2200"/>
              <a:t>individual</a:t>
            </a:r>
            <a:endParaRPr sz="2200"/>
          </a:p>
          <a:p>
            <a:pPr lvl="0">
              <a:defRPr sz="1800"/>
            </a:pPr>
            <a:endParaRPr sz="2200"/>
          </a:p>
          <a:p>
            <a:pPr lvl="0">
              <a:defRPr sz="1800"/>
            </a:pPr>
            <a:r>
              <a:rPr sz="2200"/>
              <a:t>agency….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0" name="Shape 440"/>
          <p:cNvSpPr/>
          <p:nvPr>
            <p:ph type="sldImg"/>
          </p:nvPr>
        </p:nvSpPr>
        <p:spPr>
          <a:prstGeom prst="rect">
            <a:avLst/>
          </a:prstGeom>
        </p:spPr>
        <p:txBody>
          <a:bodyPr/>
          <a:lstStyle/>
          <a:p>
            <a:pPr lvl="0"/>
          </a:p>
        </p:txBody>
      </p:sp>
      <p:sp>
        <p:nvSpPr>
          <p:cNvPr id="441" name="Shape 441"/>
          <p:cNvSpPr/>
          <p:nvPr>
            <p:ph type="body" sz="quarter" idx="1"/>
          </p:nvPr>
        </p:nvSpPr>
        <p:spPr>
          <a:prstGeom prst="rect">
            <a:avLst/>
          </a:prstGeom>
        </p:spPr>
        <p:txBody>
          <a:bodyPr/>
          <a:lstStyle/>
          <a:p>
            <a:pPr lvl="0">
              <a:defRPr sz="1800"/>
            </a:pPr>
            <a:r>
              <a:rPr sz="2200"/>
              <a:t>invisible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4" name="Shape 444"/>
          <p:cNvSpPr/>
          <p:nvPr>
            <p:ph type="sldImg"/>
          </p:nvPr>
        </p:nvSpPr>
        <p:spPr>
          <a:prstGeom prst="rect">
            <a:avLst/>
          </a:prstGeom>
        </p:spPr>
        <p:txBody>
          <a:bodyPr/>
          <a:lstStyle/>
          <a:p>
            <a:pPr lvl="0"/>
          </a:p>
        </p:txBody>
      </p:sp>
      <p:sp>
        <p:nvSpPr>
          <p:cNvPr id="445" name="Shape 445"/>
          <p:cNvSpPr/>
          <p:nvPr>
            <p:ph type="body" sz="quarter" idx="1"/>
          </p:nvPr>
        </p:nvSpPr>
        <p:spPr>
          <a:prstGeom prst="rect">
            <a:avLst/>
          </a:prstGeom>
        </p:spPr>
        <p:txBody>
          <a:bodyPr/>
          <a:lstStyle/>
          <a:p>
            <a:pPr lvl="0">
              <a:defRPr sz="1800"/>
            </a:pPr>
            <a:r>
              <a:rPr sz="2200"/>
              <a:t>invisible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lvl="0"/>
          </a:p>
        </p:txBody>
      </p:sp>
      <p:sp>
        <p:nvSpPr>
          <p:cNvPr id="450" name="Shape 450"/>
          <p:cNvSpPr/>
          <p:nvPr>
            <p:ph type="body" sz="quarter" idx="1"/>
          </p:nvPr>
        </p:nvSpPr>
        <p:spPr>
          <a:prstGeom prst="rect">
            <a:avLst/>
          </a:prstGeom>
        </p:spPr>
        <p:txBody>
          <a:bodyPr/>
          <a:lstStyle/>
          <a:p>
            <a:pPr lvl="0">
              <a:defRPr sz="1800"/>
            </a:pPr>
            <a:r>
              <a:rPr sz="2200"/>
              <a:t>invisible </a:t>
            </a:r>
            <a:endParaRPr sz="2200"/>
          </a:p>
          <a:p>
            <a:pPr lvl="0">
              <a:defRPr sz="1800"/>
            </a:pPr>
            <a:endParaRPr sz="2200"/>
          </a:p>
          <a:p>
            <a:pPr lvl="0">
              <a:defRPr sz="1800"/>
            </a:pPr>
            <a:r>
              <a:rPr sz="2200"/>
              <a:t>clear and coherent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9" name="Shape 459"/>
          <p:cNvSpPr/>
          <p:nvPr>
            <p:ph type="sldImg"/>
          </p:nvPr>
        </p:nvSpPr>
        <p:spPr>
          <a:prstGeom prst="rect">
            <a:avLst/>
          </a:prstGeom>
        </p:spPr>
        <p:txBody>
          <a:bodyPr/>
          <a:lstStyle/>
          <a:p>
            <a:pPr lvl="0"/>
          </a:p>
        </p:txBody>
      </p:sp>
      <p:sp>
        <p:nvSpPr>
          <p:cNvPr id="460" name="Shape 460"/>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interdependence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self • society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8" name="Shape 468"/>
          <p:cNvSpPr/>
          <p:nvPr>
            <p:ph type="sldImg"/>
          </p:nvPr>
        </p:nvSpPr>
        <p:spPr>
          <a:prstGeom prst="rect">
            <a:avLst/>
          </a:prstGeom>
        </p:spPr>
        <p:txBody>
          <a:bodyPr/>
          <a:lstStyle/>
          <a:p>
            <a:pPr lvl="0"/>
          </a:p>
        </p:txBody>
      </p:sp>
      <p:sp>
        <p:nvSpPr>
          <p:cNvPr id="469" name="Shape 469"/>
          <p:cNvSpPr/>
          <p:nvPr>
            <p:ph type="body" sz="quarter" idx="1"/>
          </p:nvPr>
        </p:nvSpPr>
        <p:spPr>
          <a:prstGeom prst="rect">
            <a:avLst/>
          </a:prstGeom>
        </p:spPr>
        <p:txBody>
          <a:bodyPr/>
          <a:lstStyle/>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Structured Decision-Making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nccd_structured_decision_making_system_for_adult_protection_DHS-6747-ENG.pdf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 Structured Decision Making® System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for Adult Protection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Guidelines and Procedures Manual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Manual Date: July 21, 2010 (updated November 15, 2012)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National Council on Crime &amp; Delinquency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Structured Decision Making® (SDM) system: Assessment system comprised of research-based and structured assessments designed to provide workers with a simple, objective, and reliable framework to assess individuals involved in APS at critical decision points in the life of a case and to provide managers with information for improved planning, evaluation, and resource allocation.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8" name="Shape 478"/>
          <p:cNvSpPr/>
          <p:nvPr>
            <p:ph type="sldImg"/>
          </p:nvPr>
        </p:nvSpPr>
        <p:spPr>
          <a:prstGeom prst="rect">
            <a:avLst/>
          </a:prstGeom>
        </p:spPr>
        <p:txBody>
          <a:bodyPr/>
          <a:lstStyle/>
          <a:p>
            <a:pPr lvl="0"/>
          </a:p>
        </p:txBody>
      </p:sp>
      <p:sp>
        <p:nvSpPr>
          <p:cNvPr id="479" name="Shape 479"/>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Supported Decision-Making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Structured Decision-Making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nccd_structured_decision_making_system_for_adult_protection_DHS-6747-ENG.pdf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The Structured Decision Making® System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for Adult Protection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Guidelines and Procedures Manual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Manual Date: July 21, 2010 (updated November 15, 2012)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National Council on Crime &amp; Delinquency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Structured Decision Making® (SDM) system: Assessment system comprised of research-based and structured assessments designed to provide workers with a simple, objective, and reliable framework to assess individuals involved in APS at critical decision points in the life of a case and to provide managers with information for improved planning, evaluation, and resource allocation.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EW 151024 &gt;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SDT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rights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recognition by legal authorities: contracts, Medicaid,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TX 1881…first in nation; bill includes form, with warning re third party.  &gt; “pioneering stuff” also on restoration of rights, SDM can only be terminate if abuse, violation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Canada &gt; representation agreement &gt; support network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ph type="sldImg"/>
          </p:nvPr>
        </p:nvSpPr>
        <p:spPr>
          <a:prstGeom prst="rect">
            <a:avLst/>
          </a:prstGeom>
        </p:spPr>
        <p:txBody>
          <a:bodyPr/>
          <a:lstStyle/>
          <a:p>
            <a:pPr lvl="0"/>
          </a:p>
        </p:txBody>
      </p:sp>
      <p:sp>
        <p:nvSpPr>
          <p:cNvPr id="484" name="Shape 484"/>
          <p:cNvSpPr/>
          <p:nvPr>
            <p:ph type="body" sz="quarter" idx="1"/>
          </p:nvPr>
        </p:nvSpPr>
        <p:spPr>
          <a:prstGeom prst="rect">
            <a:avLst/>
          </a:prstGeom>
        </p:spPr>
        <p:txBody>
          <a:bodyPr/>
          <a:lstStyle/>
          <a:p>
            <a:pPr lvl="0">
              <a:defRPr sz="1800"/>
            </a:pPr>
            <a:r>
              <a:rPr sz="2000" u="sng">
                <a:hlinkClick r:id="rId3" invalidUrl="" action="" tgtFrame="" tooltip="" history="1" highlightClick="0" endSnd="0"/>
              </a:rPr>
              <a:t>http://leg2.state.va.us/dls/h&amp;sdocs.nsf/e3259429414409e085256eb00060ca1d/bdea4a8000bdc03485257cc200556a1d?OpenDocument</a:t>
            </a:r>
            <a:endParaRPr sz="2000"/>
          </a:p>
          <a:p>
            <a:pPr lvl="0" marL="317500" indent="-317500">
              <a:lnSpc>
                <a:spcPct val="100000"/>
              </a:lnSpc>
              <a:buSzPct val="100000"/>
              <a:buChar char="•"/>
              <a:defRPr sz="1800"/>
            </a:pPr>
            <a:r>
              <a:rPr sz="4200">
                <a:solidFill>
                  <a:srgbClr val="FFFFFF"/>
                </a:solidFill>
                <a:latin typeface="Gill Sans"/>
                <a:ea typeface="Gill Sans"/>
                <a:cs typeface="Gill Sans"/>
                <a:sym typeface="Gill Sans"/>
              </a:rPr>
              <a:t>centered planning</a:t>
            </a:r>
            <a:endParaRPr sz="4200">
              <a:solidFill>
                <a:srgbClr val="FFFFFF"/>
              </a:solidFill>
              <a:latin typeface="Gill Sans"/>
              <a:ea typeface="Gill Sans"/>
              <a:cs typeface="Gill Sans"/>
              <a:sym typeface="Gill Sans"/>
            </a:endParaRPr>
          </a:p>
          <a:p>
            <a:pPr lvl="0" defTabSz="584200">
              <a:lnSpc>
                <a:spcPct val="100000"/>
              </a:lnSpc>
              <a:defRPr sz="1800"/>
            </a:pPr>
            <a:endParaRPr sz="4200">
              <a:solidFill>
                <a:srgbClr val="FFFFFF"/>
              </a:solidFill>
              <a:latin typeface="Gill Sans"/>
              <a:ea typeface="Gill Sans"/>
              <a:cs typeface="Gill Sans"/>
              <a:sym typeface="Gill Sans"/>
            </a:endParaRPr>
          </a:p>
          <a:p>
            <a:pPr lvl="0">
              <a:defRPr sz="1800"/>
            </a:pPr>
            <a:r>
              <a:rPr sz="2000"/>
              <a:t>Consent, Capacity, and Substitute Decision Making</a:t>
            </a:r>
            <a:endParaRPr sz="2000"/>
          </a:p>
          <a:p>
            <a:pPr lvl="0">
              <a:defRPr sz="1800"/>
            </a:pPr>
            <a:r>
              <a:rPr sz="2000"/>
              <a:t>Pennsylvania Disability Rights Network</a:t>
            </a:r>
            <a:endParaRPr sz="2000"/>
          </a:p>
          <a:p>
            <a:pPr lvl="0">
              <a:defRPr sz="1800"/>
            </a:pPr>
            <a:r>
              <a:rPr sz="2000"/>
              <a:t>(does not include SDM)</a:t>
            </a:r>
            <a:endParaRPr sz="2000"/>
          </a:p>
          <a:p>
            <a:pPr lvl="0">
              <a:defRPr sz="1800"/>
            </a:pPr>
            <a:endParaRPr sz="2000"/>
          </a:p>
          <a:p>
            <a:pPr lvl="0">
              <a:defRPr sz="1800"/>
            </a:pPr>
            <a:r>
              <a:rPr sz="2000"/>
              <a:t>Other states are also exploring supported decision making. For example, Pennsylvania’s Disability Rights Network has published a booklet entitled Consent, Capacity, and Substitute Decision Making. While helpful, this resource primarily offers definitions and explanations about types of decision making and types of substitute decision making. </a:t>
            </a:r>
            <a:r>
              <a:rPr b="1" sz="2000"/>
              <a:t>The concept of Supported Decision Making as a specific practice is not mentioned in the document</a:t>
            </a:r>
            <a:r>
              <a:rPr sz="2000"/>
              <a:t>. </a:t>
            </a:r>
            <a:endParaRPr sz="2000"/>
          </a:p>
          <a:p>
            <a:pPr lvl="0">
              <a:defRPr sz="1800"/>
            </a:pPr>
            <a:r>
              <a:rPr sz="2000" u="sng">
                <a:hlinkClick r:id="rId4" invalidUrl="" action="" tgtFrame="" tooltip="" history="1" highlightClick="0" endSnd="0"/>
              </a:rPr>
              <a:t>https://www.drnpa.org/page/decision-making/</a:t>
            </a:r>
            <a:r>
              <a:rPr sz="2000"/>
              <a:t> </a:t>
            </a:r>
            <a:endParaRPr sz="2000"/>
          </a:p>
          <a:p>
            <a:pPr lvl="0">
              <a:defRPr sz="1800"/>
            </a:pPr>
            <a:endParaRPr sz="2000"/>
          </a:p>
          <a:p>
            <a:pPr lvl="0">
              <a:defRPr sz="1800"/>
            </a:pPr>
            <a:r>
              <a:rPr sz="2000"/>
              <a:t>The State [Commonwealth] of </a:t>
            </a:r>
            <a:r>
              <a:rPr b="1" sz="2000"/>
              <a:t>Massachusetts</a:t>
            </a:r>
            <a:r>
              <a:rPr sz="2000"/>
              <a:t> has initiated a small pilot study to offer supported decision making to a group of 10 individuals currently under guardianship. </a:t>
            </a:r>
            <a:endParaRPr sz="2000"/>
          </a:p>
          <a:p>
            <a:pPr lvl="0">
              <a:defRPr sz="1800"/>
            </a:pPr>
            <a:endParaRPr sz="2000"/>
          </a:p>
          <a:p>
            <a:pPr lvl="0">
              <a:defRPr sz="1800"/>
            </a:pPr>
            <a:r>
              <a:rPr b="1" sz="2000"/>
              <a:t>North Carolina</a:t>
            </a:r>
            <a:r>
              <a:rPr sz="2000"/>
              <a:t> and </a:t>
            </a:r>
            <a:r>
              <a:rPr b="1" sz="2000"/>
              <a:t>Maryland</a:t>
            </a:r>
            <a:r>
              <a:rPr sz="2000"/>
              <a:t> are also exploring the value of Supported Decision Making within their communities. </a:t>
            </a:r>
            <a:endParaRPr sz="2000"/>
          </a:p>
          <a:p>
            <a:pPr lvl="0">
              <a:defRPr sz="1800"/>
            </a:pPr>
            <a:endParaRPr sz="2000"/>
          </a:p>
          <a:p>
            <a:pPr lvl="0">
              <a:defRPr sz="1800"/>
            </a:pPr>
            <a:r>
              <a:rPr sz="2000"/>
              <a:t>Other countries such as Australia, Canada, Sweden and England are also examining Supported Decision Making as an alternative to guardianship or other court- sanctioned substitute decision making arrangements. Indeed, reviews of these efforts have been published in Australia and Canada. </a:t>
            </a:r>
            <a:endParaRPr sz="2000"/>
          </a:p>
          <a:p>
            <a:pPr lvl="0">
              <a:defRPr sz="1800"/>
            </a:pPr>
            <a:endParaRPr sz="20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7" name="Shape 497"/>
          <p:cNvSpPr/>
          <p:nvPr>
            <p:ph type="sldImg"/>
          </p:nvPr>
        </p:nvSpPr>
        <p:spPr>
          <a:prstGeom prst="rect">
            <a:avLst/>
          </a:prstGeom>
        </p:spPr>
        <p:txBody>
          <a:bodyPr/>
          <a:lstStyle/>
          <a:p>
            <a:pPr lvl="0"/>
          </a:p>
        </p:txBody>
      </p:sp>
      <p:sp>
        <p:nvSpPr>
          <p:cNvPr id="498" name="Shape 498"/>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http://leg2.state.va.us/dls/h&amp;sdocs.nsf/e3259429414409e085256eb00060ca1d/bdea4a8000bdc03485257cc200556a1d?OpenDocument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Consent, Capacity, and Substitute Decision Making</a:t>
            </a:r>
            <a:endParaRPr sz="2000">
              <a:latin typeface="Times"/>
              <a:ea typeface="Times"/>
              <a:cs typeface="Times"/>
              <a:sym typeface="Times"/>
            </a:endParaRPr>
          </a:p>
          <a:p>
            <a:pPr lvl="0">
              <a:defRPr sz="1800"/>
            </a:pPr>
            <a:r>
              <a:rPr sz="2000">
                <a:latin typeface="Times"/>
                <a:ea typeface="Times"/>
                <a:cs typeface="Times"/>
                <a:sym typeface="Times"/>
              </a:rPr>
              <a:t>Pennsylvania Disability Rights Network</a:t>
            </a:r>
            <a:endParaRPr sz="2000">
              <a:latin typeface="Times"/>
              <a:ea typeface="Times"/>
              <a:cs typeface="Times"/>
              <a:sym typeface="Times"/>
            </a:endParaRPr>
          </a:p>
          <a:p>
            <a:pPr lvl="0">
              <a:defRPr sz="1800"/>
            </a:pPr>
            <a:r>
              <a:rPr sz="2000">
                <a:latin typeface="Times"/>
                <a:ea typeface="Times"/>
                <a:cs typeface="Times"/>
                <a:sym typeface="Times"/>
              </a:rPr>
              <a:t>(does not include SDM)</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Other states are also exploring supported decision making. For example, Pennsylvania’s Disability Rights Network has published a booklet entitled Consent, Capacity, and Substitute Decision Making. While helpful, this resource primarily offers definitions and explanations about types of decision making and types of substitute decision making. </a:t>
            </a:r>
            <a:r>
              <a:rPr b="1" sz="2000">
                <a:latin typeface="Times"/>
                <a:ea typeface="Times"/>
                <a:cs typeface="Times"/>
                <a:sym typeface="Times"/>
              </a:rPr>
              <a:t>The concept of Supported Decision Making as a specific practice is not mentioned in the document</a:t>
            </a:r>
            <a:r>
              <a:rPr sz="2000">
                <a:latin typeface="Times"/>
                <a:ea typeface="Times"/>
                <a:cs typeface="Times"/>
                <a:sym typeface="Times"/>
              </a:rPr>
              <a:t>. </a:t>
            </a: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https://www.drnpa.org/page/decision-making/</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State [Commonwealth] of </a:t>
            </a:r>
            <a:r>
              <a:rPr b="1" sz="2000">
                <a:latin typeface="Times"/>
                <a:ea typeface="Times"/>
                <a:cs typeface="Times"/>
                <a:sym typeface="Times"/>
              </a:rPr>
              <a:t>Massachusetts</a:t>
            </a:r>
            <a:r>
              <a:rPr sz="2000">
                <a:latin typeface="Times"/>
                <a:ea typeface="Times"/>
                <a:cs typeface="Times"/>
                <a:sym typeface="Times"/>
              </a:rPr>
              <a:t> has initiated a small pilot study to offer supported decision making to a group of 10 individuals currently under guardianship.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b="1" sz="2000">
                <a:latin typeface="Times"/>
                <a:ea typeface="Times"/>
                <a:cs typeface="Times"/>
                <a:sym typeface="Times"/>
              </a:rPr>
              <a:t>North Carolina</a:t>
            </a:r>
            <a:r>
              <a:rPr sz="2000">
                <a:latin typeface="Times"/>
                <a:ea typeface="Times"/>
                <a:cs typeface="Times"/>
                <a:sym typeface="Times"/>
              </a:rPr>
              <a:t> and </a:t>
            </a:r>
            <a:r>
              <a:rPr b="1" sz="2000">
                <a:latin typeface="Times"/>
                <a:ea typeface="Times"/>
                <a:cs typeface="Times"/>
                <a:sym typeface="Times"/>
              </a:rPr>
              <a:t>Maryland</a:t>
            </a:r>
            <a:r>
              <a:rPr sz="2000">
                <a:latin typeface="Times"/>
                <a:ea typeface="Times"/>
                <a:cs typeface="Times"/>
                <a:sym typeface="Times"/>
              </a:rPr>
              <a:t> are also exploring the value of Supported Decision Making within their communities.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Other countries such as Australia, Canada, Sweden and England are also examining Supported Decision Making as an alternative to guardianship or other court- sanctioned substitute decision making arrangements. Indeed, reviews of these efforts have been published in Australia and Canada.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5" name="Shape 515"/>
          <p:cNvSpPr/>
          <p:nvPr>
            <p:ph type="sldImg"/>
          </p:nvPr>
        </p:nvSpPr>
        <p:spPr>
          <a:prstGeom prst="rect">
            <a:avLst/>
          </a:prstGeom>
        </p:spPr>
        <p:txBody>
          <a:bodyPr/>
          <a:lstStyle/>
          <a:p>
            <a:pPr lvl="0"/>
          </a:p>
        </p:txBody>
      </p:sp>
      <p:sp>
        <p:nvSpPr>
          <p:cNvPr id="516" name="Shape 516"/>
          <p:cNvSpPr/>
          <p:nvPr>
            <p:ph type="body" sz="quarter" idx="1"/>
          </p:nvPr>
        </p:nvSpPr>
        <p:spPr>
          <a:prstGeom prst="rect">
            <a:avLst/>
          </a:prstGeom>
        </p:spPr>
        <p:txBody>
          <a:bodyPr/>
          <a:lstStyle>
            <a:lvl1pPr>
              <a:defRPr sz="2000">
                <a:latin typeface="Times"/>
                <a:ea typeface="Times"/>
                <a:cs typeface="Times"/>
                <a:sym typeface="Times"/>
              </a:defRPr>
            </a:lvl1pPr>
          </a:lstStyle>
          <a:p>
            <a:pPr lvl="0">
              <a:defRPr sz="1800"/>
            </a:pPr>
            <a:r>
              <a:rPr sz="2000"/>
              <a:t>Assessment of Older Adults with Diminished Capacity: A handbook for psychologists, American Bar Association Commission on Law and Aging, American Psychological Society, Association Assessment of Capacity in Older Adults Project Working Group, 2008 </a:t>
            </a:r>
            <a:endParaRPr sz="20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1" name="Shape 521"/>
          <p:cNvSpPr/>
          <p:nvPr>
            <p:ph type="sldImg"/>
          </p:nvPr>
        </p:nvSpPr>
        <p:spPr>
          <a:prstGeom prst="rect">
            <a:avLst/>
          </a:prstGeom>
        </p:spPr>
        <p:txBody>
          <a:bodyPr/>
          <a:lstStyle/>
          <a:p>
            <a:pPr lvl="0"/>
          </a:p>
        </p:txBody>
      </p:sp>
      <p:sp>
        <p:nvSpPr>
          <p:cNvPr id="522" name="Shape 522"/>
          <p:cNvSpPr/>
          <p:nvPr>
            <p:ph type="body" sz="quarter" idx="1"/>
          </p:nvPr>
        </p:nvSpPr>
        <p:spPr>
          <a:prstGeom prst="rect">
            <a:avLst/>
          </a:prstGeom>
        </p:spPr>
        <p:txBody>
          <a:bodyPr/>
          <a:lstStyle/>
          <a:p>
            <a:pPr lvl="0">
              <a:defRPr sz="1800"/>
            </a:pPr>
            <a:r>
              <a:rPr sz="2000">
                <a:latin typeface="Times"/>
                <a:ea typeface="Times"/>
                <a:cs typeface="Times"/>
                <a:sym typeface="Times"/>
              </a:rPr>
              <a:t>Moye, Jennifer. “Decision-Making Capacity in Long-Term Care Residents.” Annals of Long-Term Care, Volume 23, Issue 9, September 2015</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Decision-Making Capacity in Long-Term Care Residents</a:t>
            </a:r>
            <a:endParaRPr sz="2000">
              <a:latin typeface="Times"/>
              <a:ea typeface="Times"/>
              <a:cs typeface="Times"/>
              <a:sym typeface="Times"/>
            </a:endParaRPr>
          </a:p>
          <a:p>
            <a:pPr lvl="0">
              <a:defRPr sz="1800"/>
            </a:pPr>
            <a:r>
              <a:rPr sz="2000">
                <a:latin typeface="Times"/>
                <a:ea typeface="Times"/>
                <a:cs typeface="Times"/>
                <a:sym typeface="Times"/>
              </a:rPr>
              <a:t>Wednesday, September 23, 2015 - 16:15</a:t>
            </a:r>
            <a:endParaRPr sz="2000">
              <a:latin typeface="Times"/>
              <a:ea typeface="Times"/>
              <a:cs typeface="Times"/>
              <a:sym typeface="Times"/>
            </a:endParaRPr>
          </a:p>
          <a:p>
            <a:pPr lvl="0">
              <a:defRPr sz="1800"/>
            </a:pPr>
            <a:r>
              <a:rPr sz="2000">
                <a:latin typeface="Times"/>
                <a:ea typeface="Times"/>
                <a:cs typeface="Times"/>
                <a:sym typeface="Times"/>
              </a:rPr>
              <a:t>Author(s): </a:t>
            </a:r>
            <a:endParaRPr sz="2000">
              <a:latin typeface="Times"/>
              <a:ea typeface="Times"/>
              <a:cs typeface="Times"/>
              <a:sym typeface="Times"/>
            </a:endParaRPr>
          </a:p>
          <a:p>
            <a:pPr lvl="0">
              <a:defRPr sz="1800"/>
            </a:pPr>
            <a:r>
              <a:rPr sz="2000">
                <a:latin typeface="Times"/>
                <a:ea typeface="Times"/>
                <a:cs typeface="Times"/>
                <a:sym typeface="Times"/>
              </a:rPr>
              <a:t>Jennifer Moye, PhD1</a:t>
            </a:r>
            <a:endParaRPr sz="2000">
              <a:latin typeface="Times"/>
              <a:ea typeface="Times"/>
              <a:cs typeface="Times"/>
              <a:sym typeface="Times"/>
            </a:endParaRPr>
          </a:p>
          <a:p>
            <a:pPr lvl="0">
              <a:defRPr sz="1800"/>
            </a:pPr>
            <a:r>
              <a:rPr sz="2000">
                <a:latin typeface="Times"/>
                <a:ea typeface="Times"/>
                <a:cs typeface="Times"/>
                <a:sym typeface="Times"/>
              </a:rPr>
              <a:t>Affiliation: 1Associate professor of psychology, Harvard Medical School, and geropsychologist, VA Boston Health Care System, Boston, MA.</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Issue Number: </a:t>
            </a:r>
            <a:endParaRPr sz="2000">
              <a:latin typeface="Times"/>
              <a:ea typeface="Times"/>
              <a:cs typeface="Times"/>
              <a:sym typeface="Times"/>
            </a:endParaRPr>
          </a:p>
          <a:p>
            <a:pPr lvl="0">
              <a:defRPr sz="1800"/>
            </a:pPr>
            <a:r>
              <a:rPr sz="2000">
                <a:latin typeface="Times"/>
                <a:ea typeface="Times"/>
                <a:cs typeface="Times"/>
                <a:sym typeface="Times"/>
              </a:rPr>
              <a:t>Volume 23 - Issue 9 - September 2015</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http://www.annalsoflongtermcare.com/article/decision-making-capacity-long-term-care-residents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understanding of patients’ ability to make informed, consensual decisions has frequently been a source of concern for clinicians; this is especially true in the long-term care (LTC) setting, in which diseases such as Alzheimer’s and dementia can sometimes make it difficult to recognize an individual’s decision-making capacities. Often, this challenge creates a tension between allowing a resident to maintain their autonomy and ensuring a residents’ safety.1</a:t>
            </a:r>
            <a:endParaRPr sz="2000">
              <a:latin typeface="Times"/>
              <a:ea typeface="Times"/>
              <a:cs typeface="Times"/>
              <a:sym typeface="Times"/>
            </a:endParaRPr>
          </a:p>
          <a:p>
            <a:pPr lvl="0">
              <a:defRPr sz="1800"/>
            </a:pPr>
            <a:r>
              <a:rPr sz="2000">
                <a:latin typeface="Times"/>
                <a:ea typeface="Times"/>
                <a:cs typeface="Times"/>
                <a:sym typeface="Times"/>
              </a:rPr>
              <a:t>The term capacity is used by clinicians or other professionals to describe whether an individual can perform a specific task, be it the ability to drive or live independently, or to consent to health care or change a will.2 In many cases, an individual’s motor or physical skills can become compromised due to an injury or disease, but the deterioration of one’s cognitive decision-making seems especially daunting in the LTC setting. Studies have demonstrated that certain degenerative conditions can have a profoundly negative impact on one’s ability to consent to treatment.3 Indeed, researchers have found that patients with Alzheimer’s disease (AD) have significantly lower complex standards of appreciation, reasoning, and understanding when compared to healthy individuals.4 Additionally, patients with AD showed much more rapid decline in these and other basic functions over a 2-year period compared with healthy older adults, leading to more impaired medical decision-making capacities.4 Currently, an estimated 5.1 million people over the age of 65 have AD, a number that could grow to over 13 million by 2050 barring any significant advancement in medical care.5</a:t>
            </a:r>
            <a:endParaRPr sz="2000">
              <a:latin typeface="Times"/>
              <a:ea typeface="Times"/>
              <a:cs typeface="Times"/>
              <a:sym typeface="Times"/>
            </a:endParaRPr>
          </a:p>
          <a:p>
            <a:pPr lvl="0">
              <a:defRPr sz="1800"/>
            </a:pPr>
            <a:r>
              <a:rPr sz="2000">
                <a:latin typeface="Times"/>
                <a:ea typeface="Times"/>
                <a:cs typeface="Times"/>
                <a:sym typeface="Times"/>
              </a:rPr>
              <a:t>These issues are compounded further by the fact that there yet does not seem to be a uniformed standard by physicians for assessing decision-making capacity.6 Therefore, the issue of informed, consensual decision-making has a profound influence on the social and medical dynamics of facilities, caretakers, and patients. Clinicians must have a strong understanding of the complexities involved in the proper handling of informed consent while not impeding proper medical care.</a:t>
            </a:r>
            <a:endParaRPr sz="2000">
              <a:latin typeface="Times"/>
              <a:ea typeface="Times"/>
              <a:cs typeface="Times"/>
              <a:sym typeface="Times"/>
            </a:endParaRPr>
          </a:p>
          <a:p>
            <a:pPr lvl="0">
              <a:defRPr sz="1800"/>
            </a:pPr>
            <a:r>
              <a:rPr sz="2000">
                <a:latin typeface="Times"/>
                <a:ea typeface="Times"/>
                <a:cs typeface="Times"/>
                <a:sym typeface="Times"/>
              </a:rPr>
              <a:t>To better understand the complexities surrounding this important issue, Annals of Long-Term Care: Clinical Care and Aging® (ALTC) spoke with Jennifer Moye, PhD, associate professor of psychology at Harvard Medical School and a geropsychologist at VA Boston Health Care System. Dr. Moye has been a prominent figure in the field of geriatric psychology, authoring almost 100 publications pertaining to the topics of geriatric care and capacity assessment. Among her many accolades, Dr. Moye was the 2010 recipient of the American Psychological Association’s award for the Advancement of Psychology and Aging for her work in improving the quality of life for older adults and her advocacy for expanded mental health for veterans. Dr. Moye shared her thoughts on navigating the ethical, legal, and emotional implications of assessing decision-making capacity in older adults.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ALTC: What are some of the ethical implications of a patient’s clinician, caretaker, or family member taking on the responsibility of making decisions on behalf of a patient who lacks the capacity to make their own decisions?</a:t>
            </a:r>
            <a:endParaRPr sz="2000">
              <a:latin typeface="Times"/>
              <a:ea typeface="Times"/>
              <a:cs typeface="Times"/>
              <a:sym typeface="Times"/>
            </a:endParaRPr>
          </a:p>
          <a:p>
            <a:pPr lvl="0">
              <a:defRPr sz="1800"/>
            </a:pPr>
            <a:r>
              <a:rPr sz="2000">
                <a:latin typeface="Times"/>
                <a:ea typeface="Times"/>
                <a:cs typeface="Times"/>
                <a:sym typeface="Times"/>
              </a:rPr>
              <a:t>Dr. Moye: Generally speaking, clinicians should not be making decisions on behalf of patients with diminished capacity because of an inherent conflict of interest—that is the clinician would have two roles as the decider and the clinician. In making decisions for another person,  ethicists refer to two standards—substituted judgment and bests interests. When functioning as a surrogate decision-maker, we are being asked to stand in for the patient and make the decisions the patient would have made based on their values. If this is not known, the “best interest” standard allows the surrogate to make decisions that the surrogate thinks is in the best interest of the patient. These distinctions are important because sometimes surrogates immediately move to a best interest standard and may need to be reminded that as surrogates we are not making the decision we want for the patient, but making the decision the patient would want for themselves.</a:t>
            </a:r>
            <a:endParaRPr sz="2000">
              <a:latin typeface="Times"/>
              <a:ea typeface="Times"/>
              <a:cs typeface="Times"/>
              <a:sym typeface="Times"/>
            </a:endParaRPr>
          </a:p>
          <a:p>
            <a:pPr lvl="0">
              <a:defRPr sz="1800"/>
            </a:pPr>
            <a:r>
              <a:rPr sz="2000">
                <a:latin typeface="Times"/>
                <a:ea typeface="Times"/>
                <a:cs typeface="Times"/>
                <a:sym typeface="Times"/>
              </a:rPr>
              <a:t>In the LTC setting, does decision-making have the potential to be compromised only in residents afflicted with neuropsychiatric diseases, or can it be compromised in other residents as well?</a:t>
            </a:r>
            <a:endParaRPr sz="2000">
              <a:latin typeface="Times"/>
              <a:ea typeface="Times"/>
              <a:cs typeface="Times"/>
              <a:sym typeface="Times"/>
            </a:endParaRPr>
          </a:p>
          <a:p>
            <a:pPr lvl="0">
              <a:defRPr sz="1800"/>
            </a:pPr>
            <a:r>
              <a:rPr sz="2000">
                <a:latin typeface="Times"/>
                <a:ea typeface="Times"/>
                <a:cs typeface="Times"/>
                <a:sym typeface="Times"/>
              </a:rPr>
              <a:t>In the LTC setting, diminished decision-making capacity is most likely to be associated with a dementing illness but certainly could occur in the setting of any condition affecting the brain, including conditions such as cancer with brain metastases, for example. However, it is important to keep in mind that diminished capacity is defined by its functional presentation, not by the presence of a disease in and of itself.</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What do you feel are the main factors that determines a patient’s decision-making capacity?</a:t>
            </a:r>
            <a:endParaRPr sz="2000">
              <a:latin typeface="Times"/>
              <a:ea typeface="Times"/>
              <a:cs typeface="Times"/>
              <a:sym typeface="Times"/>
            </a:endParaRPr>
          </a:p>
          <a:p>
            <a:pPr lvl="0">
              <a:defRPr sz="1800"/>
            </a:pPr>
            <a:r>
              <a:rPr sz="2000">
                <a:latin typeface="Times"/>
                <a:ea typeface="Times"/>
                <a:cs typeface="Times"/>
                <a:sym typeface="Times"/>
              </a:rPr>
              <a:t>A commonly accepted model for medical decision-making capacity consists of four abilities: understanding diagnostic and treatment information, appreciating the personal significance of this information, reasoning about the risks and benefits in view of one’s personal values, and expressing a personal choice. Other models exist for other types of decisions (eg, financial, independent living, testamentary, etc.) Any good assessment of decision-making capacity starts with a good clinical interview in which the clinician seeks to understand the person’s history, values, and concerns or fears. At times, questions about a patient’s decision-making processes can arise simply because the information was not conveyed to the patient by the practitioner in a manner that could be understood (eg, using too technical language or speaking too quickly). By understanding the patient as a human being, and by insuring that the person understands the proposed treatments, the clinician can be in a better position to promote autonomy and convey respect for the patient’s dignity.</a:t>
            </a:r>
            <a:endParaRPr sz="2000">
              <a:latin typeface="Times"/>
              <a:ea typeface="Times"/>
              <a:cs typeface="Times"/>
              <a:sym typeface="Times"/>
            </a:endParaRPr>
          </a:p>
          <a:p>
            <a:pPr lvl="0">
              <a:defRPr sz="1800"/>
            </a:pPr>
            <a:r>
              <a:rPr sz="2000">
                <a:latin typeface="Times"/>
                <a:ea typeface="Times"/>
                <a:cs typeface="Times"/>
                <a:sym typeface="Times"/>
              </a:rPr>
              <a:t>What are some of the measures clinicians can use to evaluate the decision-making capacity of their patients? How reliable are these tools?</a:t>
            </a:r>
            <a:endParaRPr sz="2000">
              <a:latin typeface="Times"/>
              <a:ea typeface="Times"/>
              <a:cs typeface="Times"/>
              <a:sym typeface="Times"/>
            </a:endParaRPr>
          </a:p>
          <a:p>
            <a:pPr lvl="0">
              <a:defRPr sz="1800"/>
            </a:pPr>
            <a:r>
              <a:rPr sz="2000">
                <a:latin typeface="Times"/>
                <a:ea typeface="Times"/>
                <a:cs typeface="Times"/>
                <a:sym typeface="Times"/>
              </a:rPr>
              <a:t>There are many tools to support the clinician in directing an assessment of decision-making capacity to the cognitive and functional elements of capacity that are most consistent with legal and scientific frameworks. These are tools, however, and not precise measures; any capacity finding at its end point is a professional judgment. A list of these tools can be found in Appendix B of the American Bar Association/American Psychological Association Assessment of Capacity in Older Adults Project Working Group resource, Assessment of Older Adults with Diminished Capacity: A Handbook for Psychologists.7 Table 1 summarizes these tools and the functional capacities that they are used to assess.</a:t>
            </a:r>
            <a:endParaRPr sz="2000">
              <a:latin typeface="Times"/>
              <a:ea typeface="Times"/>
              <a:cs typeface="Times"/>
              <a:sym typeface="Times"/>
            </a:endParaRPr>
          </a:p>
          <a:p>
            <a:pPr lvl="0">
              <a:defRPr sz="1800"/>
            </a:pPr>
            <a:r>
              <a:rPr sz="2000">
                <a:latin typeface="Times"/>
                <a:ea typeface="Times"/>
                <a:cs typeface="Times"/>
                <a:sym typeface="Times"/>
              </a:rPr>
              <a:t>Does a patient’s dignity ever get the way of his or her own protection? How can clinicians be sensitive to the autonomy of their patients while still providing the best possible care?</a:t>
            </a:r>
            <a:endParaRPr sz="2000">
              <a:latin typeface="Times"/>
              <a:ea typeface="Times"/>
              <a:cs typeface="Times"/>
              <a:sym typeface="Times"/>
            </a:endParaRPr>
          </a:p>
          <a:p>
            <a:pPr lvl="0">
              <a:defRPr sz="1800"/>
            </a:pPr>
            <a:r>
              <a:rPr sz="2000">
                <a:latin typeface="Times"/>
                <a:ea typeface="Times"/>
                <a:cs typeface="Times"/>
                <a:sym typeface="Times"/>
              </a:rPr>
              <a:t>Perhaps imbedded in this question is the issue that some older adults hold fiercely to their desire to be independent—particularly as it concerns their desire to stay in their long beloved home. Sometimes what is framed as a capacity issue is really a “locking of horns” with a patient over the issue of control. Again, this can best be negotiated by understanding the values underlying the patient’s statements and knowing one’s own values as a clinician. Of course, a clinician must also recognize that patients who have intact decision-making capacity maintain “the right to make bad decisions.”</a:t>
            </a:r>
            <a:endParaRPr sz="2000">
              <a:latin typeface="Times"/>
              <a:ea typeface="Times"/>
              <a:cs typeface="Times"/>
              <a:sym typeface="Times"/>
            </a:endParaRPr>
          </a:p>
          <a:p>
            <a:pPr lvl="0">
              <a:defRPr sz="1800"/>
            </a:pPr>
            <a:r>
              <a:rPr sz="2000">
                <a:latin typeface="Times"/>
                <a:ea typeface="Times"/>
                <a:cs typeface="Times"/>
                <a:sym typeface="Times"/>
              </a:rPr>
              <a:t>How active should clinicians be in scenarios in which a patient seems to have diminished decision-making capacity?</a:t>
            </a:r>
            <a:endParaRPr sz="2000">
              <a:latin typeface="Times"/>
              <a:ea typeface="Times"/>
              <a:cs typeface="Times"/>
              <a:sym typeface="Times"/>
            </a:endParaRPr>
          </a:p>
          <a:p>
            <a:pPr lvl="0">
              <a:defRPr sz="1800"/>
            </a:pPr>
            <a:r>
              <a:rPr sz="2000">
                <a:latin typeface="Times"/>
                <a:ea typeface="Times"/>
                <a:cs typeface="Times"/>
                <a:sym typeface="Times"/>
              </a:rPr>
              <a:t>Clinicians involved in patient care have the obligation to obtain consent for care, which necessitates the patient must be informed, must be making a voluntary (non-coerced) decision, and must have the capacity to make that decision. As such, issues of capacity arise frequently in healthcare, although it should be noted that there is always a presumption of capacity. If there are situations in which the patient’s capacity appears compromised, a first active step for the clinician would be to support and enhance the patient’s capacities to participate in the decision-making. This might be done by addressing hearing (eg, if necessary, speak louder and slower; offer a “pocket talker”); providing information in verbal and written form; maximizing the extent to which a person can see any materials (eg, if necessary brighten lights, offer “readers”); and considering the patient’s anxiety and providing reassurance. Very often, but not always, patients prefer to make decisions with the support of family members and healthcare professionals—supported and collaborative decision-making. So another means of determining whether decision-making appears to be compromised is to ask the patient his or her preference for the involvement of others in decisions, and consider if it would be helpful and appropriate to involve family.</a:t>
            </a:r>
            <a:endParaRPr sz="2000">
              <a:latin typeface="Times"/>
              <a:ea typeface="Times"/>
              <a:cs typeface="Times"/>
              <a:sym typeface="Times"/>
            </a:endParaRPr>
          </a:p>
          <a:p>
            <a:pPr lvl="0">
              <a:defRPr sz="1800"/>
            </a:pPr>
            <a:r>
              <a:rPr sz="2000">
                <a:latin typeface="Times"/>
                <a:ea typeface="Times"/>
                <a:cs typeface="Times"/>
                <a:sym typeface="Times"/>
              </a:rPr>
              <a:t>What legal implications should clinicians be aware of with regard to patients’ decision-making capacities?</a:t>
            </a:r>
            <a:endParaRPr sz="2000">
              <a:latin typeface="Times"/>
              <a:ea typeface="Times"/>
              <a:cs typeface="Times"/>
              <a:sym typeface="Times"/>
            </a:endParaRPr>
          </a:p>
          <a:p>
            <a:pPr lvl="0">
              <a:defRPr sz="1800"/>
            </a:pPr>
            <a:r>
              <a:rPr sz="2000">
                <a:latin typeface="Times"/>
                <a:ea typeface="Times"/>
                <a:cs typeface="Times"/>
                <a:sym typeface="Times"/>
              </a:rPr>
              <a:t>Capacity (also called competency in some settings) is a legal concept. As such, clinicians will want to be aware of the relevant statutes in their jurisdiction that provide definitions so that assessments are consistent with the definition within the jurisdiction. Most often, diminished capacity is addressed clinically through enhancements and family support, as noted above. If the person lacks decision-making capacity, there may be legal implications that could consist of following the default surrogate consent law in the state (if it exists) to obtain legally required consent. If this is not possible, guardianship or conservatorship may be considered—but only after all less restrictive alternatives have been exhausted, such as durable powers of attorney. For example, a person may lack the capacity to make a health decision but still have the capacity to execute a power of attorney, as the definition of capacity is decision- and task-specific.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References</a:t>
            </a:r>
            <a:endParaRPr sz="2000">
              <a:latin typeface="Times"/>
              <a:ea typeface="Times"/>
              <a:cs typeface="Times"/>
              <a:sym typeface="Times"/>
            </a:endParaRPr>
          </a:p>
          <a:p>
            <a:pPr lvl="0">
              <a:defRPr sz="1800"/>
            </a:pPr>
            <a:r>
              <a:rPr sz="2000">
                <a:latin typeface="Times"/>
                <a:ea typeface="Times"/>
                <a:cs typeface="Times"/>
                <a:sym typeface="Times"/>
              </a:rPr>
              <a:t>1.    Berg, J. W., Appelbaum, P. S., Lidz, C. W., Parker, L. S. (2001). Informed consent: Legal theory and clinical practice. New York: Oxford University Press.</a:t>
            </a:r>
            <a:endParaRPr sz="2000">
              <a:latin typeface="Times"/>
              <a:ea typeface="Times"/>
              <a:cs typeface="Times"/>
              <a:sym typeface="Times"/>
            </a:endParaRPr>
          </a:p>
          <a:p>
            <a:pPr lvl="0">
              <a:defRPr sz="1800"/>
            </a:pPr>
            <a:r>
              <a:rPr sz="2000">
                <a:latin typeface="Times"/>
                <a:ea typeface="Times"/>
                <a:cs typeface="Times"/>
                <a:sym typeface="Times"/>
              </a:rPr>
              <a:t>2.    Moye J, Marson DC. Assessment of decision-making capacity in older adults: an emerging area of practice and research. J Gerontol B Psychol SciSco Sci.</a:t>
            </a:r>
            <a:endParaRPr sz="2000">
              <a:latin typeface="Times"/>
              <a:ea typeface="Times"/>
              <a:cs typeface="Times"/>
              <a:sym typeface="Times"/>
            </a:endParaRPr>
          </a:p>
          <a:p>
            <a:pPr lvl="0">
              <a:defRPr sz="1800"/>
            </a:pPr>
            <a:r>
              <a:rPr sz="2000">
                <a:latin typeface="Times"/>
                <a:ea typeface="Times"/>
                <a:cs typeface="Times"/>
                <a:sym typeface="Times"/>
              </a:rPr>
              <a:t>3.    Okonkwo O, Griffith HR, Belue K, et al. Medical decision-making capacity in patients with mild cognitive impairment. Neurology. 2007;69(15):1528-1535.</a:t>
            </a:r>
            <a:endParaRPr sz="2000">
              <a:latin typeface="Times"/>
              <a:ea typeface="Times"/>
              <a:cs typeface="Times"/>
              <a:sym typeface="Times"/>
            </a:endParaRPr>
          </a:p>
          <a:p>
            <a:pPr lvl="0">
              <a:defRPr sz="1800"/>
            </a:pPr>
            <a:r>
              <a:rPr sz="2000">
                <a:latin typeface="Times"/>
                <a:ea typeface="Times"/>
                <a:cs typeface="Times"/>
                <a:sym typeface="Times"/>
              </a:rPr>
              <a:t>4.    Huthwait JS, Martin RC, Griffith HR, et al. Declining medical decision-making capacity in mild AD: a two-year longitudinal study. Behav Sci Law. 2006;24(4):453-463. </a:t>
            </a:r>
            <a:endParaRPr sz="2000">
              <a:latin typeface="Times"/>
              <a:ea typeface="Times"/>
              <a:cs typeface="Times"/>
              <a:sym typeface="Times"/>
            </a:endParaRPr>
          </a:p>
          <a:p>
            <a:pPr lvl="0">
              <a:defRPr sz="1800"/>
            </a:pPr>
            <a:r>
              <a:rPr sz="2000">
                <a:latin typeface="Times"/>
                <a:ea typeface="Times"/>
                <a:cs typeface="Times"/>
                <a:sym typeface="Times"/>
              </a:rPr>
              <a:t>5.    Alzheimer’s Association. 2015 Alzheimer’s Disease Facts and Figures. Alzheimer’s &amp; Dementia 2015;11(3)332+.</a:t>
            </a:r>
            <a:endParaRPr sz="2000">
              <a:latin typeface="Times"/>
              <a:ea typeface="Times"/>
              <a:cs typeface="Times"/>
              <a:sym typeface="Times"/>
            </a:endParaRPr>
          </a:p>
          <a:p>
            <a:pPr lvl="0">
              <a:defRPr sz="1800"/>
            </a:pPr>
            <a:r>
              <a:rPr sz="2000">
                <a:latin typeface="Times"/>
                <a:ea typeface="Times"/>
                <a:cs typeface="Times"/>
                <a:sym typeface="Times"/>
              </a:rPr>
              <a:t>6.    Volicer L, Ganzini L. Health professionals’ views on standards for decision-making capacity regarding refusal of medical treatment in mild Alzheimer’s disease. J Am Geriatr Soc. 2003; 51(9):1270-1274.</a:t>
            </a:r>
            <a:endParaRPr sz="2000">
              <a:latin typeface="Times"/>
              <a:ea typeface="Times"/>
              <a:cs typeface="Times"/>
              <a:sym typeface="Times"/>
            </a:endParaRPr>
          </a:p>
          <a:p>
            <a:pPr lvl="0">
              <a:defRPr sz="1800"/>
            </a:pPr>
            <a:r>
              <a:rPr sz="2000">
                <a:latin typeface="Times"/>
                <a:ea typeface="Times"/>
                <a:cs typeface="Times"/>
                <a:sym typeface="Times"/>
              </a:rPr>
              <a:t>7.    American Bar Association/American Psychological Association Assessment of Capacity in Older Adults Project Working Group. Assessment of Older Adults with Diminished Capacity: A Handbook for Psychologists. Washington DC: American Bar Association and American Psychological Association; 2008. </a:t>
            </a:r>
            <a:r>
              <a:rPr sz="2000" u="sng">
                <a:latin typeface="Times"/>
                <a:ea typeface="Times"/>
                <a:cs typeface="Times"/>
                <a:sym typeface="Times"/>
                <a:hlinkClick r:id="rId4" invalidUrl="" action="" tgtFrame="" tooltip="" history="1" highlightClick="0" endSnd="0"/>
              </a:rPr>
              <a:t>https://www.apa.org/pi/aging/programs/assessment/capacity-psychologist-handbook.pdf</a:t>
            </a:r>
            <a:r>
              <a:rPr sz="2000">
                <a:latin typeface="Times"/>
                <a:ea typeface="Times"/>
                <a:cs typeface="Times"/>
                <a:sym typeface="Times"/>
              </a:rPr>
              <a:t>.</a:t>
            </a:r>
            <a:endParaRPr sz="2000">
              <a:latin typeface="Times"/>
              <a:ea typeface="Times"/>
              <a:cs typeface="Times"/>
              <a:sym typeface="Time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6" name="Shape 536"/>
          <p:cNvSpPr/>
          <p:nvPr>
            <p:ph type="sldImg"/>
          </p:nvPr>
        </p:nvSpPr>
        <p:spPr>
          <a:prstGeom prst="rect">
            <a:avLst/>
          </a:prstGeom>
        </p:spPr>
        <p:txBody>
          <a:bodyPr/>
          <a:lstStyle/>
          <a:p>
            <a:pPr lvl="0"/>
          </a:p>
        </p:txBody>
      </p:sp>
      <p:sp>
        <p:nvSpPr>
          <p:cNvPr id="537" name="Shape 537"/>
          <p:cNvSpPr/>
          <p:nvPr>
            <p:ph type="body" sz="quarter" idx="1"/>
          </p:nvPr>
        </p:nvSpPr>
        <p:spPr>
          <a:prstGeom prst="rect">
            <a:avLst/>
          </a:prstGeom>
        </p:spPr>
        <p:txBody>
          <a:bodyPr/>
          <a:lstStyle/>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http://www.ncea.aoa.gov/Resources/Publication/docs/APS-FlowChart-508.pdf</a:t>
            </a: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http://www.ncea.aoa.gov/Stop_Abuse/Partners/APS/index.aspx</a:t>
            </a:r>
            <a:endParaRPr sz="2000">
              <a:latin typeface="Times"/>
              <a:ea typeface="Times"/>
              <a:cs typeface="Times"/>
              <a:sym typeface="Times"/>
            </a:endParaRPr>
          </a:p>
          <a:p>
            <a:pPr lvl="0">
              <a:defRPr sz="1800"/>
            </a:pPr>
            <a:r>
              <a:rPr sz="2000">
                <a:latin typeface="Times"/>
                <a:ea typeface="Times"/>
                <a:cs typeface="Times"/>
                <a:sym typeface="Times"/>
              </a:rPr>
              <a:t>For an illustration on the APS investigation process, please see the National Adult Protective Services Association (NAPSA)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2" name="Shape 542"/>
          <p:cNvSpPr/>
          <p:nvPr>
            <p:ph type="sldImg"/>
          </p:nvPr>
        </p:nvSpPr>
        <p:spPr>
          <a:prstGeom prst="rect">
            <a:avLst/>
          </a:prstGeom>
        </p:spPr>
        <p:txBody>
          <a:bodyPr/>
          <a:lstStyle/>
          <a:p>
            <a:pPr lvl="0"/>
          </a:p>
        </p:txBody>
      </p:sp>
      <p:sp>
        <p:nvSpPr>
          <p:cNvPr id="543" name="Shape 543"/>
          <p:cNvSpPr/>
          <p:nvPr>
            <p:ph type="body" sz="quarter" idx="1"/>
          </p:nvPr>
        </p:nvSpPr>
        <p:spPr>
          <a:prstGeom prst="rect">
            <a:avLst/>
          </a:prstGeom>
        </p:spPr>
        <p:txBody>
          <a:bodyPr/>
          <a:lstStyle/>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Q4</a:t>
            </a:r>
            <a:endParaRPr sz="2000">
              <a:latin typeface="Times"/>
              <a:ea typeface="Times"/>
              <a:cs typeface="Times"/>
              <a:sym typeface="Times"/>
            </a:endParaRPr>
          </a:p>
          <a:p>
            <a:pPr lvl="0">
              <a:lnSpc>
                <a:spcPct val="100000"/>
              </a:lnSpc>
              <a:defRPr sz="1800"/>
            </a:pPr>
            <a:r>
              <a:rPr sz="2000">
                <a:latin typeface="Times"/>
                <a:ea typeface="Times"/>
                <a:cs typeface="Times"/>
                <a:sym typeface="Times"/>
              </a:rPr>
              <a:t>Do you use an established protocol or tool for assessing capacity?</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Answered: 65 Skipped: 44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A&amp;Ox4</a:t>
            </a:r>
            <a:endParaRPr sz="2000">
              <a:latin typeface="Times"/>
              <a:ea typeface="Times"/>
              <a:cs typeface="Times"/>
              <a:sym typeface="Times"/>
            </a:endParaRPr>
          </a:p>
          <a:p>
            <a:pPr lvl="0">
              <a:lnSpc>
                <a:spcPct val="100000"/>
              </a:lnSpc>
              <a:defRPr sz="1800"/>
            </a:pPr>
            <a:r>
              <a:rPr sz="2000">
                <a:latin typeface="Times"/>
                <a:ea typeface="Times"/>
                <a:cs typeface="Times"/>
                <a:sym typeface="Times"/>
              </a:rPr>
              <a:t>Bimms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CLOX I &amp; II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Exit 25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Financial Capacity Tool developed by University of Alabama</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Folstein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FROMAJE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SLUMS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Geriatric Depression Scale etc,</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SPMSQ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Mini Mental status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MME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MMSE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MOCHA  (PHNs in specific geographic are a resource because they are trained to use MOCHA.)</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Mini-Cog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5 factors: Alertness, Orientation to PPT, Shoert-term memory, long-term memory and thought process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Clock Drawing Exercise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mental status tools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clinical assessment of Person-in-Environment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We designed two capacity forms (one for intake and one for investigation) that assess capacity as defined in the NH APS Statute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state assessment tool/medical record</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we will ask more difficult questions about finances and medical conditions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7" name="Shape 547"/>
          <p:cNvSpPr/>
          <p:nvPr>
            <p:ph type="sldImg"/>
          </p:nvPr>
        </p:nvSpPr>
        <p:spPr>
          <a:prstGeom prst="rect">
            <a:avLst/>
          </a:prstGeom>
        </p:spPr>
        <p:txBody>
          <a:bodyPr/>
          <a:lstStyle/>
          <a:p>
            <a:pPr lvl="0"/>
          </a:p>
        </p:txBody>
      </p:sp>
      <p:sp>
        <p:nvSpPr>
          <p:cNvPr id="548" name="Shape 548"/>
          <p:cNvSpPr/>
          <p:nvPr>
            <p:ph type="body" sz="quarter" idx="1"/>
          </p:nvPr>
        </p:nvSpPr>
        <p:spPr>
          <a:prstGeom prst="rect">
            <a:avLst/>
          </a:prstGeom>
        </p:spPr>
        <p:txBody>
          <a:bodyPr/>
          <a:lstStyle/>
          <a:p>
            <a:pPr lvl="0">
              <a:defRPr sz="1800"/>
            </a:pPr>
            <a:r>
              <a:rPr sz="2000">
                <a:latin typeface="Times"/>
                <a:ea typeface="Times"/>
                <a:cs typeface="Times"/>
                <a:sym typeface="Times"/>
              </a:rPr>
              <a:t>View them as a person, just as us</a:t>
            </a:r>
            <a:endParaRPr sz="2000">
              <a:latin typeface="Times"/>
              <a:ea typeface="Times"/>
              <a:cs typeface="Times"/>
              <a:sym typeface="Times"/>
            </a:endParaRPr>
          </a:p>
          <a:p>
            <a:pPr lvl="0">
              <a:defRPr sz="1800"/>
            </a:pPr>
            <a:r>
              <a:rPr sz="2000">
                <a:latin typeface="Times"/>
                <a:ea typeface="Times"/>
                <a:cs typeface="Times"/>
                <a:sym typeface="Times"/>
              </a:rPr>
              <a:t>respect how we make a decision, as does anyone else</a:t>
            </a:r>
            <a:endParaRPr sz="2000">
              <a:latin typeface="Times"/>
              <a:ea typeface="Times"/>
              <a:cs typeface="Times"/>
              <a:sym typeface="Times"/>
            </a:endParaRPr>
          </a:p>
          <a:p>
            <a:pPr lvl="0">
              <a:defRPr sz="1800"/>
            </a:pPr>
            <a:r>
              <a:rPr sz="2000">
                <a:latin typeface="Times"/>
                <a:ea typeface="Times"/>
                <a:cs typeface="Times"/>
                <a:sym typeface="Times"/>
              </a:rPr>
              <a:t>____</a:t>
            </a:r>
            <a:endParaRPr sz="2000">
              <a:latin typeface="Times"/>
              <a:ea typeface="Times"/>
              <a:cs typeface="Times"/>
              <a:sym typeface="Times"/>
            </a:endParaRPr>
          </a:p>
          <a:p>
            <a:pPr lvl="0">
              <a:defRPr sz="1800"/>
            </a:pPr>
            <a:r>
              <a:rPr sz="2000">
                <a:latin typeface="Times"/>
                <a:ea typeface="Times"/>
                <a:cs typeface="Times"/>
                <a:sym typeface="Times"/>
              </a:rPr>
              <a:t>Foundations of Social Work Practice in the Field of Aging</a:t>
            </a:r>
            <a:endParaRPr sz="2000">
              <a:latin typeface="Times"/>
              <a:ea typeface="Times"/>
              <a:cs typeface="Times"/>
              <a:sym typeface="Times"/>
            </a:endParaRPr>
          </a:p>
          <a:p>
            <a:pPr lvl="0">
              <a:defRPr sz="1800"/>
            </a:pPr>
            <a:r>
              <a:rPr sz="2000">
                <a:latin typeface="Times"/>
                <a:ea typeface="Times"/>
                <a:cs typeface="Times"/>
                <a:sym typeface="Times"/>
              </a:rPr>
              <a:t>A Competency-Based Approach</a:t>
            </a:r>
            <a:endParaRPr sz="2000">
              <a:latin typeface="Times"/>
              <a:ea typeface="Times"/>
              <a:cs typeface="Times"/>
              <a:sym typeface="Times"/>
            </a:endParaRPr>
          </a:p>
          <a:p>
            <a:pPr lvl="0">
              <a:defRPr sz="1800"/>
            </a:pPr>
            <a:r>
              <a:rPr sz="2000">
                <a:latin typeface="Times"/>
                <a:ea typeface="Times"/>
                <a:cs typeface="Times"/>
                <a:sym typeface="Times"/>
              </a:rPr>
              <a:t>Roberta R. Greene, Harriet L. Cohen, Colleen M. Galambos, and Nancy P. Kropf</a:t>
            </a:r>
            <a:endParaRPr sz="2000">
              <a:latin typeface="Times"/>
              <a:ea typeface="Times"/>
              <a:cs typeface="Times"/>
              <a:sym typeface="Times"/>
            </a:endParaRPr>
          </a:p>
          <a:p>
            <a:pPr lvl="0">
              <a:defRPr sz="1800"/>
            </a:pPr>
            <a:r>
              <a:rPr sz="2000">
                <a:latin typeface="Times"/>
                <a:ea typeface="Times"/>
                <a:cs typeface="Times"/>
                <a:sym typeface="Times"/>
              </a:rPr>
              <a:t>ISBN: 978-0-87101-378-1. 2007. Item #3781. 320 pgs. </a:t>
            </a: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https://www.naswpress.org/publications/aging/foundations.html</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Foundations of Social Work Practice in the Field of Aging</a:t>
            </a:r>
            <a:endParaRPr sz="2000">
              <a:latin typeface="Times"/>
              <a:ea typeface="Times"/>
              <a:cs typeface="Times"/>
              <a:sym typeface="Times"/>
            </a:endParaRPr>
          </a:p>
          <a:p>
            <a:pPr lvl="0">
              <a:defRPr sz="1800"/>
            </a:pPr>
            <a:r>
              <a:rPr sz="2000">
                <a:latin typeface="Times"/>
                <a:ea typeface="Times"/>
                <a:cs typeface="Times"/>
                <a:sym typeface="Times"/>
              </a:rPr>
              <a:t>A Competency-Based Approach</a:t>
            </a:r>
            <a:endParaRPr sz="2000">
              <a:latin typeface="Times"/>
              <a:ea typeface="Times"/>
              <a:cs typeface="Times"/>
              <a:sym typeface="Times"/>
            </a:endParaRPr>
          </a:p>
          <a:p>
            <a:pPr lvl="0">
              <a:defRPr sz="1800"/>
            </a:pPr>
            <a:r>
              <a:rPr sz="2000">
                <a:latin typeface="Times"/>
                <a:ea typeface="Times"/>
                <a:cs typeface="Times"/>
                <a:sym typeface="Times"/>
              </a:rPr>
              <a:t>Roberta R. Greene, PhD, MSW, is professor and Louis and Ann Wolens Centennial Chair in Gerontology at the School of Social Work, University of Texas-Austin. Dr. Greene is author of numerous publications, including Resiliency: An Integrated Framework for Practice, Research, and Policy (NASW Press, 2002); Social Work with the Aged and Their Families (Aldine De Gruyter, 2000); Social Work Practice: A Risk and Resilience Perspective (Thompson/Brooks/Cole, 2007); and Contemporary Issues of Care (Haworth Press, 2007). She currently is conducting research for the John Templeton Foundation.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Harriet L. Cohen, PhD, LCSW, is assistant professor in the Department of Scoial Work at Texas Christian University (TCU) in Fort Worth. She currently serves in national leadership roles in social work and aging, such as a John A. Hartford Geriatric Social Work Faculty Scholar. Her social work practice experience spans 26 years in a variety of nonprofit organizations to build community and organizational capacity to serve older adults and their families. Her research and publication interests include forgiveness and older Holocaust survivors, spirituality in midlife and older adults, and older lesbians and gay men issues.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Colleen M. Galambos, DSW, is a professor at the School of Social Work at the University of Missouri-Columbia. She is editor-in-chief of the Journal of Social Work Education and served as the former editor-in-chief of Health &amp; Social Work. She was a curriculum consultant to the John A. Hartford Faculty Development Institute Project with the Council on Social Work Education and was a member of the Joint Commission on Accreditation of Health Care Organizations Professional and Technical Advisory Committee on Long-Term Care. She has written numerous journal articles and book chapters in gerontology.</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Nancy P. Kropf, PhD, formerly at the University of Georgia, is now professor and director of the School of Social Work at Georgia State University. Her area of research and scholarship is late-life caregiving relationships, including rural grandparents raising grandchildren. She was a John A. Hartford Geriatric Social Work Scholar (1999-2001). Dr. Kropf has published numerous articles and books, including Teaching Aging: Syllabi, Resources Infusion Materials for the Social Work Curriculum (Council on Social Work Education, 2002); Gerontological Social Work: Knowledge, Service Settings, and Special Populations (Wadsworth, 2000); and Developmental Disabilities: Handbook for interdisciplinary practice (Brookline Books, 1995)</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Foundations of Social Work Practice in the Field of Aging </a:t>
            </a:r>
            <a:endParaRPr sz="2000">
              <a:latin typeface="Times"/>
              <a:ea typeface="Times"/>
              <a:cs typeface="Times"/>
              <a:sym typeface="Times"/>
            </a:endParaRPr>
          </a:p>
          <a:p>
            <a:pPr lvl="0">
              <a:defRPr sz="1800"/>
            </a:pPr>
            <a:r>
              <a:rPr sz="2000">
                <a:latin typeface="Times"/>
                <a:ea typeface="Times"/>
                <a:cs typeface="Times"/>
                <a:sym typeface="Times"/>
              </a:rPr>
              <a:t>JoAnn Damron-Rodriguez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Competency-Based Approach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competency-based approach to social work practice in the field of aging requires practitioners, educators, and students to be grounded in the requisite knowledge and offer evidence of the effectiveness of their work. The Geriatric Social Work Competencies, developed through the collaboration of the John A. Hartford Foundation Geriatric Social Work Initiative programs—the Council on Social Work Education (CSWE) first Strengthening Aging and Gerontological Education in Social Work (SAGE–SW) Gero-Rich and now the National GeroEd Center and the New York Academy of Medicine (NYAM) Practicum Partnership Program (PPP), are now nationally adopted and have been incorporated in this text (see Appendix). This introduction familiarizes the reader with these competencies and addresses the need for social workers to </a:t>
            </a:r>
            <a:endParaRPr sz="2000">
              <a:latin typeface="Times"/>
              <a:ea typeface="Times"/>
              <a:cs typeface="Times"/>
              <a:sym typeface="Times"/>
            </a:endParaRPr>
          </a:p>
          <a:p>
            <a:pPr lvl="0">
              <a:defRPr sz="1800"/>
            </a:pPr>
            <a:r>
              <a:rPr sz="2000">
                <a:latin typeface="Times"/>
                <a:ea typeface="Times"/>
                <a:cs typeface="Times"/>
                <a:sym typeface="Times"/>
              </a:rPr>
              <a:t>prepare for practice in a 21st century aging society access knowledge for contemporary practice define social work practice in aging identify evidence of the effectiveness of social work in the field of aging develop a competency-based approach to learning recognize core geriatric social work competences</a:t>
            </a:r>
            <a:br>
              <a:rPr sz="2000">
                <a:latin typeface="Times"/>
                <a:ea typeface="Times"/>
                <a:cs typeface="Times"/>
                <a:sym typeface="Times"/>
              </a:rPr>
            </a:br>
            <a:r>
              <a:rPr sz="2000">
                <a:latin typeface="Times"/>
                <a:ea typeface="Times"/>
                <a:cs typeface="Times"/>
                <a:sym typeface="Times"/>
              </a:rPr>
              <a:t>self-assess individual growth in social work competence in aging.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rationale for competency-based education and the need for students and practitioners to evaluate the effectiveness of their interventions are also discussed. The introduction advocates the use of the most current knowledge and best practices in the field of aging.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text provides a strengths-based multisystemic orientation to foundation social work content for all social workers as well as those concentrating on the field of aging. Each chapter opens with the geriatric social work competencies thought necessary to carry out effective practice and issued by the CSWE Gero- EdCenter (www.Gero-EdCenter.org).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Chapter 1 discusses the present context of social work practice in the field of gerontology. Chapter 2 provides theoretical constructs to guide geriatric practice, and chapter 3 describes the heterogeneity of the aging population; chapters 4, 5, and 6 focus on the individual, families, and informal support systems. The orientation in chapter 7 is on group work. Chapter 8 on case management discusses both direct individual and family practice skills as well as the need to be able to navigate the services system at the organizational level. Chapters 9 and 10 relate to macro practice within organizations and the community. </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Finally, chapter 11 addresses policy practice at the state and national level. These chapters further describe the impact of an aging society on its institutions and culture, including family structure, intergenerational and gender roles, work and retirement, dependency ratios, community engagement, and health and social services. </a:t>
            </a:r>
            <a:endParaRPr sz="2000">
              <a:latin typeface="Times"/>
              <a:ea typeface="Times"/>
              <a:cs typeface="Times"/>
              <a:sym typeface="Times"/>
            </a:endParaRPr>
          </a:p>
          <a:p>
            <a:pPr lvl="0">
              <a:defRPr sz="1800"/>
            </a:pPr>
            <a:r>
              <a:rPr sz="2000">
                <a:latin typeface="Times"/>
                <a:ea typeface="Times"/>
                <a:cs typeface="Times"/>
                <a:sym typeface="Times"/>
              </a:rPr>
              <a:t>Factors Effecting Geriatric Social Work Practice in the 21st Century </a:t>
            </a:r>
            <a:endParaRPr sz="2000">
              <a:latin typeface="Times"/>
              <a:ea typeface="Times"/>
              <a:cs typeface="Times"/>
              <a:sym typeface="Times"/>
            </a:endParaRPr>
          </a:p>
          <a:p>
            <a:pPr lvl="0">
              <a:defRPr sz="1800"/>
            </a:pPr>
            <a:r>
              <a:rPr sz="2000">
                <a:latin typeface="Times"/>
                <a:ea typeface="Times"/>
                <a:cs typeface="Times"/>
                <a:sym typeface="Times"/>
              </a:rPr>
              <a:t>Increased Life Expectancy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Educators have developed geriatric social work competencies in large measure as a response to the changing context of social work practice. Social work practice in the 21st century takes place in the midst of two major societal changes. First is the dramatic increase in life expectancy and the aging of society. Increased human longevity, a hallmark achievement of the 20th century, will have worldwide impact in the 21st century. The 28-year gain in average life expectancy since 1900 is unprecedented over the preceding 5,000 years of human history (see chapter 1). It is not only the dramatic increase in the number of older people that presents an imperative for social work practice in aging, but also the increased diversity of the older population in chronological age (65 to 120 years), birth cohort, race and ethnicity, socioeconomic status, immigration status, functional level, and cognitive capacity that require psychosocial assessment, intervention planning, program development, and policy advocacy (Torres-Gil &amp; Moga, 2001; see chapter 2).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aging of societies is a global phenomenon. The United Nations International Year of Older Persons in 1999 proclaimed that with thoughtful planning an aging society could become a “society for all ages” that would embrace multigenerational equity and meaningful involvement at all life stages. A society for all ages would acknowledge the interdependence of the individual and society (Lubben &amp; Damron-Rodriguez, 2006). Scharlach and colleagues (2000) stated: “Overarching social work goals in an aging society include preservation of maximum independence, optimal functioning, dignity, and quality of life, through personal empowerment and effective and efficient service utilization” (p. 525).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Increase in Knowledge </a:t>
            </a:r>
            <a:endParaRPr sz="2000">
              <a:latin typeface="Times"/>
              <a:ea typeface="Times"/>
              <a:cs typeface="Times"/>
              <a:sym typeface="Times"/>
            </a:endParaRPr>
          </a:p>
          <a:p>
            <a:pPr lvl="0">
              <a:defRPr sz="1800"/>
            </a:pPr>
            <a:r>
              <a:rPr sz="2000">
                <a:latin typeface="Times"/>
                <a:ea typeface="Times"/>
                <a:cs typeface="Times"/>
                <a:sym typeface="Times"/>
              </a:rPr>
              <a:t>The second societal change affecting contemporary social work practice is the exponential increase in knowledge. The explosion of knowledge about the human condition, particularly the aging process, forms the context for the competency-based approach for contemporary practice.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Knowledge Age </a:t>
            </a:r>
            <a:endParaRPr sz="2000">
              <a:latin typeface="Times"/>
              <a:ea typeface="Times"/>
              <a:cs typeface="Times"/>
              <a:sym typeface="Times"/>
            </a:endParaRPr>
          </a:p>
          <a:p>
            <a:pPr lvl="0">
              <a:defRPr sz="1800"/>
            </a:pPr>
            <a:r>
              <a:rPr sz="2000">
                <a:latin typeface="Times"/>
                <a:ea typeface="Times"/>
                <a:cs typeface="Times"/>
                <a:sym typeface="Times"/>
              </a:rPr>
              <a:t>The 21st century following the Industrial Revolution and the brief transitional period of the “information age” of the late 20th century has been conceptualized as the “knowledge age” (Haag, Cummings, </a:t>
            </a:r>
            <a:endParaRPr sz="2000">
              <a:latin typeface="Times"/>
              <a:ea typeface="Times"/>
              <a:cs typeface="Times"/>
              <a:sym typeface="Times"/>
            </a:endParaRPr>
          </a:p>
          <a:p>
            <a:pPr lvl="0">
              <a:defRPr sz="1800"/>
            </a:pPr>
            <a:r>
              <a:rPr sz="2000">
                <a:latin typeface="Times"/>
                <a:ea typeface="Times"/>
                <a:cs typeface="Times"/>
                <a:sym typeface="Times"/>
              </a:rPr>
              <a:t>McCubbrey, Pinsonneault, &amp; Donovan, 2006). Social work practitioners entering the workforce or continuing to work in the knowledge age must be equipped with distinct professional knowledge and the skills and the ability to acquire more knowledge continuously to serve their clients and society best. </a:t>
            </a:r>
            <a:endParaRPr sz="2000">
              <a:latin typeface="Times"/>
              <a:ea typeface="Times"/>
              <a:cs typeface="Times"/>
              <a:sym typeface="Times"/>
            </a:endParaRPr>
          </a:p>
          <a:p>
            <a:pPr lvl="0">
              <a:defRPr sz="1800"/>
            </a:pPr>
            <a:r>
              <a:rPr sz="2000">
                <a:latin typeface="Times"/>
                <a:ea typeface="Times"/>
                <a:cs typeface="Times"/>
                <a:sym typeface="Times"/>
              </a:rPr>
              <a:t>In the knowledge age, information is often disseminated by technology. Computer technology and the Internet make the acquisition of information or the “use of science” more available for practitioners. Thus, social work education must prepare practitioners to be intelligent consumers of research. Using science also requires that the nuance and contextual application of findings be put into practice (Webb, 2001).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Individuals are living longer and healthier lives in part because of the extraordinary growth of biomedical knowledge and public health initiatives. The confluence of the rapid and large increase of the older population and the exponential increase in the dissemination of knowledge create an imperative for social workers to employ the most recent advances in knowledge in their practice with people living increasingly longer lives. </a:t>
            </a:r>
            <a:endParaRPr sz="2000">
              <a:latin typeface="Times"/>
              <a:ea typeface="Times"/>
              <a:cs typeface="Times"/>
              <a:sym typeface="Times"/>
            </a:endParaRPr>
          </a:p>
          <a:p>
            <a:pPr lvl="0">
              <a:defRPr sz="1800"/>
            </a:pPr>
            <a:r>
              <a:rPr sz="2000">
                <a:latin typeface="Times"/>
                <a:ea typeface="Times"/>
                <a:cs typeface="Times"/>
                <a:sym typeface="Times"/>
              </a:rPr>
              <a:t>Developing countries cannot age successfully without the use of public health initiatives and population- based interventions such as improved sanitation methods and immunizations. It is these fundamental public health interventions that lead to the increased well-being of the populations of less-developed countries. Their demographic transition involves a shift from high fertility and mortality rates to those of more developed societies with lower fertility and mortality rates (Lubben &amp; Damron-Rodriguez, 2006). This developmental transition takes place in two major stages (Rowe &amp; Kahn, 1999). The first is a marked reduction in infant mortality and early childhood death rates; the second is a significant decrease in death rates among middle-aged and older adults. This reduction of mortality is attributable to an expansion of public health, nutrition, and health care. In an aging society, therefore, individuals have the potential to live longer and healthier lives (see chapter 1 for the use of knowledge and scientific thinking). </a:t>
            </a:r>
            <a:endParaRPr sz="2000">
              <a:latin typeface="Times"/>
              <a:ea typeface="Times"/>
              <a:cs typeface="Times"/>
              <a:sym typeface="Times"/>
            </a:endParaRPr>
          </a:p>
          <a:p>
            <a:pPr lvl="0">
              <a:defRPr sz="1800"/>
            </a:pPr>
            <a:r>
              <a:rPr sz="2000">
                <a:latin typeface="Times"/>
                <a:ea typeface="Times"/>
                <a:cs typeface="Times"/>
                <a:sym typeface="Times"/>
              </a:rPr>
              <a:t>Social Workers as Knowledge Workers </a:t>
            </a:r>
            <a:endParaRPr sz="2000">
              <a:latin typeface="Times"/>
              <a:ea typeface="Times"/>
              <a:cs typeface="Times"/>
              <a:sym typeface="Times"/>
            </a:endParaRPr>
          </a:p>
          <a:p>
            <a:pPr lvl="0">
              <a:defRPr sz="1800"/>
            </a:pPr>
            <a:r>
              <a:rPr sz="2000">
                <a:latin typeface="Times"/>
                <a:ea typeface="Times"/>
                <a:cs typeface="Times"/>
                <a:sym typeface="Times"/>
              </a:rPr>
              <a:t>Social workers are after all specialized knowledge workers. Over 30 years ago, Drucker (1998) defined knowledge workers as those who develop and use knowledge to accomplish their work. Social work can be defined by its specialized knowledge, values, and competencies, and social workers can be recognized as a special subset of knowledge workers with the requisite professional knowledge to create and improve policies, programs, and services for communities and individuals. </a:t>
            </a:r>
            <a:endParaRPr sz="2000">
              <a:latin typeface="Times"/>
              <a:ea typeface="Times"/>
              <a:cs typeface="Times"/>
              <a:sym typeface="Times"/>
            </a:endParaRPr>
          </a:p>
          <a:p>
            <a:pPr lvl="0">
              <a:defRPr sz="1800"/>
            </a:pPr>
            <a:r>
              <a:rPr sz="2000">
                <a:latin typeface="Times"/>
                <a:ea typeface="Times"/>
                <a:cs typeface="Times"/>
                <a:sym typeface="Times"/>
              </a:rPr>
              <a:t>Drucker (1998) further stated that knowledge workers add value by processing existing information to create new information that can be used to define and solve problems better. Reflective practice, program evaluation, and social work research are good examples of this. Social work may be considered a problem- solving profession with practitioners using applied knowledge. According to Western Management Consultants (2002), the practitioner may be thought of as </a:t>
            </a:r>
            <a:endParaRPr sz="2000">
              <a:latin typeface="Times"/>
              <a:ea typeface="Times"/>
              <a:cs typeface="Times"/>
              <a:sym typeface="Times"/>
            </a:endParaRPr>
          </a:p>
          <a:p>
            <a:pPr lvl="0">
              <a:defRPr sz="1800"/>
            </a:pPr>
            <a:r>
              <a:rPr sz="2000">
                <a:latin typeface="Times"/>
                <a:ea typeface="Times"/>
                <a:cs typeface="Times"/>
                <a:sym typeface="Times"/>
              </a:rPr>
              <a:t>a problem solver rather than a production worker or functionary</a:t>
            </a:r>
            <a:br>
              <a:rPr sz="2000">
                <a:latin typeface="Times"/>
                <a:ea typeface="Times"/>
                <a:cs typeface="Times"/>
                <a:sym typeface="Times"/>
              </a:rPr>
            </a:br>
            <a:r>
              <a:rPr sz="2000">
                <a:latin typeface="Times"/>
                <a:ea typeface="Times"/>
                <a:cs typeface="Times"/>
                <a:sym typeface="Times"/>
              </a:rPr>
              <a:t>a person who uses intellectual rather than manual skills to earn a living</a:t>
            </a:r>
            <a:br>
              <a:rPr sz="2000">
                <a:latin typeface="Times"/>
                <a:ea typeface="Times"/>
                <a:cs typeface="Times"/>
                <a:sym typeface="Times"/>
              </a:rPr>
            </a:br>
            <a:r>
              <a:rPr sz="2000">
                <a:latin typeface="Times"/>
                <a:ea typeface="Times"/>
                <a:cs typeface="Times"/>
                <a:sym typeface="Times"/>
              </a:rPr>
              <a:t>an individual who requires a high level of autonomy</a:t>
            </a:r>
            <a:br>
              <a:rPr sz="2000">
                <a:latin typeface="Times"/>
                <a:ea typeface="Times"/>
                <a:cs typeface="Times"/>
                <a:sym typeface="Times"/>
              </a:rPr>
            </a:br>
            <a:r>
              <a:rPr sz="2000">
                <a:latin typeface="Times"/>
                <a:ea typeface="Times"/>
                <a:cs typeface="Times"/>
                <a:sym typeface="Times"/>
              </a:rPr>
              <a:t>a manipulator of symbols; someone paid for quality of judgment</a:t>
            </a:r>
            <a:br>
              <a:rPr sz="2000">
                <a:latin typeface="Times"/>
                <a:ea typeface="Times"/>
                <a:cs typeface="Times"/>
                <a:sym typeface="Times"/>
              </a:rPr>
            </a:br>
            <a:r>
              <a:rPr sz="2000">
                <a:latin typeface="Times"/>
                <a:ea typeface="Times"/>
                <a:cs typeface="Times"/>
                <a:sym typeface="Times"/>
              </a:rPr>
              <a:t>someone who possess un-codified knowledge which is difficult to duplicate</a:t>
            </a:r>
            <a:br>
              <a:rPr sz="2000">
                <a:latin typeface="Times"/>
                <a:ea typeface="Times"/>
                <a:cs typeface="Times"/>
                <a:sym typeface="Times"/>
              </a:rPr>
            </a:br>
            <a:r>
              <a:rPr sz="2000">
                <a:latin typeface="Times"/>
                <a:ea typeface="Times"/>
                <a:cs typeface="Times"/>
                <a:sym typeface="Times"/>
              </a:rPr>
              <a:t>someone who uses knowledge and information to add to deeper knowledge and information (Western Management Consultants, 2002). </a:t>
            </a:r>
            <a:endParaRPr sz="2000">
              <a:latin typeface="Times"/>
              <a:ea typeface="Times"/>
              <a:cs typeface="Times"/>
              <a:sym typeface="Times"/>
            </a:endParaRPr>
          </a:p>
          <a:p>
            <a:pPr lvl="0">
              <a:defRPr sz="1800"/>
            </a:pPr>
            <a:r>
              <a:rPr sz="2000">
                <a:latin typeface="Times"/>
                <a:ea typeface="Times"/>
                <a:cs typeface="Times"/>
                <a:sym typeface="Times"/>
              </a:rPr>
              <a:t>Definition of Social Work in Aging </a:t>
            </a:r>
            <a:endParaRPr sz="2000">
              <a:latin typeface="Times"/>
              <a:ea typeface="Times"/>
              <a:cs typeface="Times"/>
              <a:sym typeface="Times"/>
            </a:endParaRPr>
          </a:p>
          <a:p>
            <a:pPr lvl="0">
              <a:defRPr sz="1800"/>
            </a:pPr>
            <a:r>
              <a:rPr sz="2000">
                <a:latin typeface="Times"/>
                <a:ea typeface="Times"/>
                <a:cs typeface="Times"/>
                <a:sym typeface="Times"/>
              </a:rPr>
              <a:t>The development of geriatric social work competencies coincides with the profession’s interest in defining our practice domain. The bureau of health professions white paper definition of social work in aging is based on the generic description of the profession as described in the national association of social workers’ (NASW) (1981) Standards for the Classification of Social Work Practice (see Berkman, Dobrof, Damron-Rodriguez, &amp; Harry, 1997). This definition of social work in aging relates essential social work roles to the needs of older people and their families as is described in the purposes of geriatric social work practice section. Terms for professional practice with older adults used throughout this book are “gerontological” (founded in knowledge of the aging process) and “geriatric” (based in interventions with older people with health-related issues), sometimes used interchangeably. </a:t>
            </a:r>
            <a:endParaRPr sz="2000">
              <a:latin typeface="Times"/>
              <a:ea typeface="Times"/>
              <a:cs typeface="Times"/>
              <a:sym typeface="Times"/>
            </a:endParaRPr>
          </a:p>
          <a:p>
            <a:pPr lvl="0">
              <a:defRPr sz="1800"/>
            </a:pPr>
            <a:r>
              <a:rPr sz="2000">
                <a:latin typeface="Times"/>
                <a:ea typeface="Times"/>
                <a:cs typeface="Times"/>
                <a:sym typeface="Times"/>
              </a:rPr>
              <a:t>Geriatric practice is consumer directed, with the client given the choice in type of service, provider, and timing of care provision (Benjamin, 2001). It focuses on family caregiving. Although 80 percent of the care of older adults is provided by their informal support systems, social workers play a key role in assisting families in their caregiving role (Rizzo &amp; Rowe, 2005; Stone, Reinhard, Achemer, &amp; Rudin, 2002). Another major emphasis is on community care by hospitals or institutions or homes and communities. </a:t>
            </a:r>
            <a:endParaRPr sz="2000">
              <a:latin typeface="Times"/>
              <a:ea typeface="Times"/>
              <a:cs typeface="Times"/>
              <a:sym typeface="Times"/>
            </a:endParaRPr>
          </a:p>
          <a:p>
            <a:pPr lvl="0">
              <a:defRPr sz="1800"/>
            </a:pPr>
            <a:r>
              <a:rPr sz="2000">
                <a:latin typeface="Times"/>
                <a:ea typeface="Times"/>
                <a:cs typeface="Times"/>
                <a:sym typeface="Times"/>
              </a:rPr>
              <a:t>Purposes of Geriatric Social Work Practice </a:t>
            </a:r>
            <a:endParaRPr sz="2000">
              <a:latin typeface="Times"/>
              <a:ea typeface="Times"/>
              <a:cs typeface="Times"/>
              <a:sym typeface="Times"/>
            </a:endParaRPr>
          </a:p>
          <a:p>
            <a:pPr lvl="0">
              <a:defRPr sz="1800"/>
            </a:pPr>
            <a:r>
              <a:rPr sz="2000">
                <a:latin typeface="Times"/>
                <a:ea typeface="Times"/>
                <a:cs typeface="Times"/>
                <a:sym typeface="Times"/>
              </a:rPr>
              <a:t>Gerontological social workers should have the professional competence to </a:t>
            </a:r>
            <a:endParaRPr sz="2000">
              <a:latin typeface="Times"/>
              <a:ea typeface="Times"/>
              <a:cs typeface="Times"/>
              <a:sym typeface="Times"/>
            </a:endParaRPr>
          </a:p>
          <a:p>
            <a:pPr lvl="0">
              <a:defRPr sz="1800"/>
            </a:pPr>
            <a:r>
              <a:rPr sz="2000">
                <a:latin typeface="Times"/>
                <a:ea typeface="Times"/>
                <a:cs typeface="Times"/>
                <a:sym typeface="Times"/>
              </a:rPr>
              <a:t>enhance developmental, problem solving, and coping capacities of older adults and their families promote effective and humane operation of delivery systems that provide resources and services to older people and their families</a:t>
            </a:r>
            <a:br>
              <a:rPr sz="2000">
                <a:latin typeface="Times"/>
                <a:ea typeface="Times"/>
                <a:cs typeface="Times"/>
                <a:sym typeface="Times"/>
              </a:rPr>
            </a:br>
            <a:r>
              <a:rPr sz="2000">
                <a:latin typeface="Times"/>
                <a:ea typeface="Times"/>
                <a:cs typeface="Times"/>
                <a:sym typeface="Times"/>
              </a:rPr>
              <a:t>link older clients with systems that provide them with resources, services, and opportunities contribute to the development and improvement of social policies that enhance individual functioning throughout the life span. (Berkman et al., 1997) </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Values of Geriatric Practice </a:t>
            </a:r>
            <a:endParaRPr sz="2000">
              <a:latin typeface="Times"/>
              <a:ea typeface="Times"/>
              <a:cs typeface="Times"/>
              <a:sym typeface="Times"/>
            </a:endParaRPr>
          </a:p>
          <a:p>
            <a:pPr lvl="0">
              <a:defRPr sz="1800"/>
            </a:pPr>
            <a:r>
              <a:rPr sz="2000">
                <a:latin typeface="Times"/>
                <a:ea typeface="Times"/>
                <a:cs typeface="Times"/>
                <a:sym typeface="Times"/>
              </a:rPr>
              <a:t>In addition to having specialized professional knowledge, social work practice in the field of aging embodies values unique to the profession, adding a dimension that is a signature element of the profession as described in the book. These professional ethics and values are delineated in the Code of Ethics of the National Association of Social Workers (NASW, 2000) and are used along with knowledge and skills to accomplish the mission of the profession—“to enhance human well-being and help meet the basic human needs of all people, with particular attention to the needs and empowerment of people who are vulnerable, oppressed, and living in poverty” (p. 1). </a:t>
            </a:r>
            <a:endParaRPr sz="2000">
              <a:latin typeface="Times"/>
              <a:ea typeface="Times"/>
              <a:cs typeface="Times"/>
              <a:sym typeface="Times"/>
            </a:endParaRPr>
          </a:p>
          <a:p>
            <a:pPr lvl="0">
              <a:defRPr sz="1800"/>
            </a:pPr>
            <a:r>
              <a:rPr sz="2000">
                <a:latin typeface="Times"/>
                <a:ea typeface="Times"/>
                <a:cs typeface="Times"/>
                <a:sym typeface="Times"/>
              </a:rPr>
              <a:t>The resilience-enhancing model (REM) (Greene, 2002) that forms the conceptual foundation for this text develops the new tenets of practice in aging for the present era and a philosophy for a new gerontology. Rather than an “aging as a problem” perspective of earlier gerontology and geriatric practice, resilience interventions are based on the self-direction and self-advocacy of older adults. </a:t>
            </a:r>
            <a:endParaRPr sz="2000">
              <a:latin typeface="Times"/>
              <a:ea typeface="Times"/>
              <a:cs typeface="Times"/>
              <a:sym typeface="Times"/>
            </a:endParaRPr>
          </a:p>
          <a:p>
            <a:pPr lvl="0">
              <a:defRPr sz="1800"/>
            </a:pPr>
            <a:r>
              <a:rPr sz="2000">
                <a:latin typeface="Times"/>
                <a:ea typeface="Times"/>
                <a:cs typeface="Times"/>
                <a:sym typeface="Times"/>
              </a:rPr>
              <a:t>Evidence of Effectiveness </a:t>
            </a:r>
            <a:endParaRPr sz="2000">
              <a:latin typeface="Times"/>
              <a:ea typeface="Times"/>
              <a:cs typeface="Times"/>
              <a:sym typeface="Times"/>
            </a:endParaRPr>
          </a:p>
          <a:p>
            <a:pPr lvl="0">
              <a:defRPr sz="1800"/>
            </a:pPr>
            <a:r>
              <a:rPr sz="2000">
                <a:latin typeface="Times"/>
                <a:ea typeface="Times"/>
                <a:cs typeface="Times"/>
                <a:sym typeface="Times"/>
              </a:rPr>
              <a:t>Social work decisions should be based on the best available evidence. The development of geriatric social work competencies is congruent with the profession’s interest in providing consumers with evidence of effectiveness. Social work is garnering evidence of the value added by the profession’s interventions to older adults’ quality of life (Duke, 2005; Grimier &amp; Gorey, 1998; Morrow-Howell &amp; Burnette, 2001). Rizzo and Rowe (2005) in a comprehensive review of research on social work intervention with older people reported the following intervention outcomes: shorter lengths of hospital stays; decrease in inappropriate use of emergency rooms; overall better coordination of health care; and greater ability of caregivers to cope. Several terms are used to describe the optimal use of outcomes research in practice. Evidence-based practice, practice guidelines, and best practices are types of knowledge (research) that can be applied to interventions. </a:t>
            </a:r>
            <a:endParaRPr sz="2000">
              <a:latin typeface="Times"/>
              <a:ea typeface="Times"/>
              <a:cs typeface="Times"/>
              <a:sym typeface="Times"/>
            </a:endParaRPr>
          </a:p>
          <a:p>
            <a:pPr lvl="0">
              <a:defRPr sz="1800"/>
            </a:pPr>
            <a:r>
              <a:rPr sz="2000">
                <a:latin typeface="Times"/>
                <a:ea typeface="Times"/>
                <a:cs typeface="Times"/>
                <a:sym typeface="Times"/>
              </a:rPr>
              <a:t>Evidence-Based Practice </a:t>
            </a:r>
            <a:endParaRPr sz="2000">
              <a:latin typeface="Times"/>
              <a:ea typeface="Times"/>
              <a:cs typeface="Times"/>
              <a:sym typeface="Times"/>
            </a:endParaRPr>
          </a:p>
          <a:p>
            <a:pPr lvl="0">
              <a:defRPr sz="1800"/>
            </a:pPr>
            <a:r>
              <a:rPr sz="2000">
                <a:latin typeface="Times"/>
                <a:ea typeface="Times"/>
                <a:cs typeface="Times"/>
                <a:sym typeface="Times"/>
              </a:rPr>
              <a:t>Evidence-based practice is </a:t>
            </a:r>
            <a:endParaRPr sz="2000">
              <a:latin typeface="Times"/>
              <a:ea typeface="Times"/>
              <a:cs typeface="Times"/>
              <a:sym typeface="Times"/>
            </a:endParaRPr>
          </a:p>
          <a:p>
            <a:pPr lvl="0">
              <a:defRPr sz="1800"/>
            </a:pPr>
            <a:r>
              <a:rPr sz="2000">
                <a:latin typeface="Times"/>
                <a:ea typeface="Times"/>
                <a:cs typeface="Times"/>
                <a:sym typeface="Times"/>
              </a:rPr>
              <a:t>practice supported by research findings and demonstrated as being effective through a critical examination of current and past practices (www.cona-nurse.org/standards/glossary.htm)</a:t>
            </a:r>
            <a:br>
              <a:rPr sz="2000">
                <a:latin typeface="Times"/>
                <a:ea typeface="Times"/>
                <a:cs typeface="Times"/>
                <a:sym typeface="Times"/>
              </a:rPr>
            </a:br>
            <a:r>
              <a:rPr sz="2000">
                <a:latin typeface="Times"/>
                <a:ea typeface="Times"/>
                <a:cs typeface="Times"/>
                <a:sym typeface="Times"/>
              </a:rPr>
              <a:t>clinical decision making based on a systematic review of the scientific evidence of the risks, benefits, and costs of alternative forms of diagnosis or treatment (www.moh.govt.nz/moh.nsf/0/15f5c5045e7a1dd4cc256b6b0002b038) </a:t>
            </a:r>
            <a:endParaRPr sz="2000">
              <a:latin typeface="Times"/>
              <a:ea typeface="Times"/>
              <a:cs typeface="Times"/>
              <a:sym typeface="Times"/>
            </a:endParaRPr>
          </a:p>
          <a:p>
            <a:pPr lvl="0">
              <a:defRPr sz="1800"/>
            </a:pPr>
            <a:r>
              <a:rPr sz="2000">
                <a:latin typeface="Times"/>
                <a:ea typeface="Times"/>
                <a:cs typeface="Times"/>
                <a:sym typeface="Times"/>
              </a:rPr>
              <a:t>an approach to decision making in which the clinician uses the best evidence available, in consultation with the patient, to decide on which course of action suits the patient best (www.nhstayside.scot.nhs.uk/FoISA/Glossary.htm) </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For example, the evidence of the effectiveness of community-based case management is based on its relatively low cost and the improved quality of life it provides for the frail elderly population (Duke, 2005). </a:t>
            </a:r>
            <a:endParaRPr sz="2000">
              <a:latin typeface="Times"/>
              <a:ea typeface="Times"/>
              <a:cs typeface="Times"/>
              <a:sym typeface="Times"/>
            </a:endParaRPr>
          </a:p>
          <a:p>
            <a:pPr lvl="0">
              <a:defRPr sz="1800"/>
            </a:pPr>
            <a:r>
              <a:rPr sz="2000">
                <a:latin typeface="Times"/>
                <a:ea typeface="Times"/>
                <a:cs typeface="Times"/>
                <a:sym typeface="Times"/>
              </a:rPr>
              <a:t>Practice Guidelines </a:t>
            </a:r>
            <a:endParaRPr sz="2000">
              <a:latin typeface="Times"/>
              <a:ea typeface="Times"/>
              <a:cs typeface="Times"/>
              <a:sym typeface="Times"/>
            </a:endParaRPr>
          </a:p>
          <a:p>
            <a:pPr lvl="0">
              <a:defRPr sz="1800"/>
            </a:pPr>
            <a:r>
              <a:rPr sz="2000">
                <a:latin typeface="Times"/>
                <a:ea typeface="Times"/>
                <a:cs typeface="Times"/>
                <a:sym typeface="Times"/>
              </a:rPr>
              <a:t>Practice guidelines are systematically developed statements to assist practitioners and patients in making decisions about appropriate health care for specific clinical circumstances (Institute of Medicine, Committee to Advise the Public Health Service on Clinical Practice Guidelines, 1990). Sets of practice techniques that have been evaluated and proved efficacious are practice guidelines. </a:t>
            </a:r>
            <a:endParaRPr sz="2000">
              <a:latin typeface="Times"/>
              <a:ea typeface="Times"/>
              <a:cs typeface="Times"/>
              <a:sym typeface="Times"/>
            </a:endParaRPr>
          </a:p>
          <a:p>
            <a:pPr lvl="0">
              <a:defRPr sz="1800"/>
            </a:pPr>
            <a:r>
              <a:rPr sz="2000">
                <a:latin typeface="Times"/>
                <a:ea typeface="Times"/>
                <a:cs typeface="Times"/>
                <a:sym typeface="Times"/>
              </a:rPr>
              <a:t>Best Practices </a:t>
            </a:r>
            <a:endParaRPr sz="2000">
              <a:latin typeface="Times"/>
              <a:ea typeface="Times"/>
              <a:cs typeface="Times"/>
              <a:sym typeface="Times"/>
            </a:endParaRPr>
          </a:p>
          <a:p>
            <a:pPr lvl="0">
              <a:defRPr sz="1800"/>
            </a:pPr>
            <a:r>
              <a:rPr sz="2000">
                <a:latin typeface="Times"/>
                <a:ea typeface="Times"/>
                <a:cs typeface="Times"/>
                <a:sym typeface="Times"/>
              </a:rPr>
              <a:t>Best practices are those that have been systematically identified, described, combined, and disseminated as effective and efficient clinical or management strategies for practicing clinicians (Mold &amp; Gregory, 2003). </a:t>
            </a:r>
            <a:endParaRPr sz="2000">
              <a:latin typeface="Times"/>
              <a:ea typeface="Times"/>
              <a:cs typeface="Times"/>
              <a:sym typeface="Times"/>
            </a:endParaRPr>
          </a:p>
          <a:p>
            <a:pPr lvl="0">
              <a:defRPr sz="1800"/>
            </a:pPr>
            <a:r>
              <a:rPr sz="2000">
                <a:latin typeface="Times"/>
                <a:ea typeface="Times"/>
                <a:cs typeface="Times"/>
                <a:sym typeface="Times"/>
              </a:rPr>
              <a:t>Competency Approach </a:t>
            </a:r>
            <a:endParaRPr sz="2000">
              <a:latin typeface="Times"/>
              <a:ea typeface="Times"/>
              <a:cs typeface="Times"/>
              <a:sym typeface="Times"/>
            </a:endParaRPr>
          </a:p>
          <a:p>
            <a:pPr lvl="0">
              <a:defRPr sz="1800"/>
            </a:pPr>
            <a:r>
              <a:rPr sz="2000">
                <a:latin typeface="Times"/>
                <a:ea typeface="Times"/>
                <a:cs typeface="Times"/>
                <a:sym typeface="Times"/>
              </a:rPr>
              <a:t>A competency-based approach requires the demonstration of core knowledge, values, and skills in social work practice (Vass, 1996). Competency is measured along a continuum or a range of skill levels. The competence level can be adequate or highly qualified in a skill domain. Competency-based education and evaluation (CBE) as defined by Bogo and colleagues (2002) first requires an adoption of a set of defined skills as described in the Development of Geriatric Social Work Competencies section. A CBE approach also leads to the establishment of learning goals and the measurement of their achievement in classroom and field education (Bogo et al.). </a:t>
            </a:r>
            <a:endParaRPr sz="2000">
              <a:latin typeface="Times"/>
              <a:ea typeface="Times"/>
              <a:cs typeface="Times"/>
              <a:sym typeface="Times"/>
            </a:endParaRPr>
          </a:p>
          <a:p>
            <a:pPr lvl="0">
              <a:defRPr sz="1800"/>
            </a:pPr>
            <a:r>
              <a:rPr sz="2000">
                <a:latin typeface="Times"/>
                <a:ea typeface="Times"/>
                <a:cs typeface="Times"/>
                <a:sym typeface="Times"/>
              </a:rPr>
              <a:t>Geriatric Social Work Competencies </a:t>
            </a:r>
            <a:endParaRPr sz="2000">
              <a:latin typeface="Times"/>
              <a:ea typeface="Times"/>
              <a:cs typeface="Times"/>
              <a:sym typeface="Times"/>
            </a:endParaRPr>
          </a:p>
          <a:p>
            <a:pPr lvl="0">
              <a:defRPr sz="1800"/>
            </a:pPr>
            <a:r>
              <a:rPr sz="2000">
                <a:latin typeface="Times"/>
                <a:ea typeface="Times"/>
                <a:cs typeface="Times"/>
                <a:sym typeface="Times"/>
              </a:rPr>
              <a:t>The social work profession did not recognize the need for specific gerontological or geriatric knowledge until the mid-20th century. Lowy (1979) acknowledged that “prior to 1945, not much had been happening in social work with the aging” (p. 9). Social welfare was initially founded to carry out child welfare functions. It was not until the late 1960s and early 1970s that older people were considered a target population. This was a time when many professions began to recognize that specialized knowledge and training were required to serve older people (Damron-Rodriguez, 2006). </a:t>
            </a:r>
            <a:endParaRPr sz="2000">
              <a:latin typeface="Times"/>
              <a:ea typeface="Times"/>
              <a:cs typeface="Times"/>
              <a:sym typeface="Times"/>
            </a:endParaRPr>
          </a:p>
          <a:p>
            <a:pPr lvl="0">
              <a:defRPr sz="1800"/>
            </a:pPr>
            <a:r>
              <a:rPr sz="2000">
                <a:latin typeface="Times"/>
                <a:ea typeface="Times"/>
                <a:cs typeface="Times"/>
                <a:sym typeface="Times"/>
              </a:rPr>
              <a:t>In 1995 the Bureau of Health Professions held a National Forum for Geriatric Education in which social work was one of the key professions. Each profession produced a white paper outlining a strategy for education and training (Berkman et al., 1997). In the late 1990s, the John A. Hartford Foundation, whose goal is to improve the care of older people by strengthening geriatrics in the health professions, turned its attention to social work continuing to fund projects in medicine and nursing geriatric education. Through </a:t>
            </a:r>
            <a:endParaRPr sz="2000">
              <a:latin typeface="Times"/>
              <a:ea typeface="Times"/>
              <a:cs typeface="Times"/>
              <a:sym typeface="Times"/>
            </a:endParaRPr>
          </a:p>
          <a:p>
            <a:pPr lvl="0">
              <a:defRPr sz="1800"/>
            </a:pPr>
            <a:r>
              <a:rPr sz="2000">
                <a:latin typeface="Times"/>
                <a:ea typeface="Times"/>
                <a:cs typeface="Times"/>
                <a:sym typeface="Times"/>
              </a:rPr>
              <a:t>forums with social work leaders and production of white papers (Scharlach et al., 2000), the Hartford Geriatric Social Work Initiative was crafted. This initiative has had a major impact on the field of geriatric social work (Robbins &amp; Rieder, 2002). </a:t>
            </a:r>
            <a:endParaRPr sz="2000">
              <a:latin typeface="Times"/>
              <a:ea typeface="Times"/>
              <a:cs typeface="Times"/>
              <a:sym typeface="Times"/>
            </a:endParaRPr>
          </a:p>
          <a:p>
            <a:pPr lvl="0">
              <a:defRPr sz="1800"/>
            </a:pPr>
            <a:r>
              <a:rPr sz="2000">
                <a:latin typeface="Times"/>
                <a:ea typeface="Times"/>
                <a:cs typeface="Times"/>
                <a:sym typeface="Times"/>
              </a:rPr>
              <a:t>The Council on Higher Education Accreditation (CHEA), which oversees standards for 76 different specializations and professions including nursing, public health, pharmacy, medicine, counseling, education, pastoral care, and social work, reported that nationally 46 percent of these schools are competency based. The CHEA has now adopted a competency-driven model for accreditation of all professional schools (National Center for Higher Education Management Systems, 2000). Competence is used not only as a measure of education and training, but also as a measure for accreditation. The Joint Commission on Accreditation of Healthcare Organizations (2001), for example, stressed the value of competency-based geriatric education in preparing professionals for practice in health care. By establishing geriatric competencies, the field could shape curriculum, field training, and continuing education to prepare practitioners effectively to address the needs of older adults and their families. </a:t>
            </a:r>
            <a:endParaRPr sz="2000">
              <a:latin typeface="Times"/>
              <a:ea typeface="Times"/>
              <a:cs typeface="Times"/>
              <a:sym typeface="Times"/>
            </a:endParaRPr>
          </a:p>
          <a:p>
            <a:pPr lvl="0">
              <a:defRPr sz="1800"/>
            </a:pPr>
            <a:r>
              <a:rPr sz="2000">
                <a:latin typeface="Times"/>
                <a:ea typeface="Times"/>
                <a:cs typeface="Times"/>
                <a:sym typeface="Times"/>
              </a:rPr>
              <a:t>Development of Geriatric Social Work Competencies </a:t>
            </a:r>
            <a:endParaRPr sz="2000">
              <a:latin typeface="Times"/>
              <a:ea typeface="Times"/>
              <a:cs typeface="Times"/>
              <a:sym typeface="Times"/>
            </a:endParaRPr>
          </a:p>
          <a:p>
            <a:pPr lvl="0">
              <a:defRPr sz="1800"/>
            </a:pPr>
            <a:r>
              <a:rPr sz="2000">
                <a:latin typeface="Times"/>
                <a:ea typeface="Times"/>
                <a:cs typeface="Times"/>
                <a:sym typeface="Times"/>
              </a:rPr>
              <a:t>Research Development </a:t>
            </a:r>
            <a:endParaRPr sz="2000">
              <a:latin typeface="Times"/>
              <a:ea typeface="Times"/>
              <a:cs typeface="Times"/>
              <a:sym typeface="Times"/>
            </a:endParaRPr>
          </a:p>
          <a:p>
            <a:pPr lvl="0">
              <a:defRPr sz="1800"/>
            </a:pPr>
            <a:r>
              <a:rPr sz="2000">
                <a:latin typeface="Times"/>
                <a:ea typeface="Times"/>
                <a:cs typeface="Times"/>
                <a:sym typeface="Times"/>
              </a:rPr>
              <a:t>Gerontological social work competencies have been developed over a multiyear period through several of the John A. Hartford social work initiatives. In 1999, CSWE received a grant, SAGE-SW. The project delineated 65 competencies based on a literature review, expert opinion, and a comprehensive survey of the field (Rosen, Zlotnik, &amp; Singer, 2002). These competencies have been applied to aging curriculum development (Greene &amp; Galambos, 2002). In 2000 competencies were being developed for the measurement of geriatric social work enhanced field education (Fortune &amp; Damron-Rodriguez, 2002) by the NYAM PPP and resulted in the PPP Geriatric Social Work Competency Scale I. Scale I incorporated and condensed SAGE-SW competencies and focus group feedback from providers (Naito-Chan, Damron- Rodriguez. &amp; Simmons, 2004). The Geriatric Social Work Competency Scale II is the most recent shorter measurement tool and is presented at the end of this chapter for use in the measurement of student’s assessment of skill level (see chapter appendix for Scale II). The Gero-Rich program and now the National GeroEd Center has brought the competencies to curriculum infusion for generalist practice (Hooyman, 2006). </a:t>
            </a:r>
            <a:endParaRPr sz="2000">
              <a:latin typeface="Times"/>
              <a:ea typeface="Times"/>
              <a:cs typeface="Times"/>
              <a:sym typeface="Times"/>
            </a:endParaRPr>
          </a:p>
          <a:p>
            <a:pPr lvl="0">
              <a:defRPr sz="1800"/>
            </a:pPr>
            <a:r>
              <a:rPr sz="2000">
                <a:latin typeface="Times"/>
                <a:ea typeface="Times"/>
                <a:cs typeface="Times"/>
                <a:sym typeface="Times"/>
              </a:rPr>
              <a:t>The Hartford Geriatric Social Work Initiative has coalesced the multiple programs. Statistical measures and national advisory boards synthesized and adopted a common list of geriatric competencies composed of knowledge, skills, and values in four domains. These competencies, whether stated as learning objectives (GeroEd) or measurable skills (PPP), are the adopted skills set now available to guide curriculum development at schools and departments of social work (www.Gero-EdCenter.org and </a:t>
            </a:r>
            <a:endParaRPr sz="2000">
              <a:latin typeface="Times"/>
              <a:ea typeface="Times"/>
              <a:cs typeface="Times"/>
              <a:sym typeface="Times"/>
            </a:endParaRPr>
          </a:p>
          <a:p>
            <a:pPr lvl="0">
              <a:defRPr sz="1800"/>
            </a:pPr>
            <a:r>
              <a:rPr sz="2000">
                <a:latin typeface="Times"/>
                <a:ea typeface="Times"/>
                <a:cs typeface="Times"/>
                <a:sym typeface="Times"/>
              </a:rPr>
              <a:t>www.socialworkleadership.org. The four domains of competencies are (1) values, ethics, and theoretical perspectives; (2) assessment; (3) intervention; and (4) aging services, programs, and policies. The competencies are presented in their totality in chapter 1 and the appropriate competencies are listed at the beginning of each chapter of the book to guide course development and discussion. </a:t>
            </a:r>
            <a:endParaRPr sz="2000">
              <a:latin typeface="Times"/>
              <a:ea typeface="Times"/>
              <a:cs typeface="Times"/>
              <a:sym typeface="Times"/>
            </a:endParaRPr>
          </a:p>
          <a:p>
            <a:pPr lvl="0">
              <a:defRPr sz="1800"/>
            </a:pPr>
            <a:r>
              <a:rPr sz="2000">
                <a:latin typeface="Times"/>
                <a:ea typeface="Times"/>
                <a:cs typeface="Times"/>
                <a:sym typeface="Times"/>
              </a:rPr>
              <a:t>Classroom Infusion and Integration </a:t>
            </a:r>
            <a:endParaRPr sz="2000">
              <a:latin typeface="Times"/>
              <a:ea typeface="Times"/>
              <a:cs typeface="Times"/>
              <a:sym typeface="Times"/>
            </a:endParaRPr>
          </a:p>
          <a:p>
            <a:pPr lvl="0">
              <a:defRPr sz="1800"/>
            </a:pPr>
            <a:r>
              <a:rPr sz="2000">
                <a:latin typeface="Times"/>
                <a:ea typeface="Times"/>
                <a:cs typeface="Times"/>
                <a:sym typeface="Times"/>
              </a:rPr>
              <a:t>Competencies have been related to curricula in the following ways: </a:t>
            </a:r>
            <a:endParaRPr sz="2000">
              <a:latin typeface="Times"/>
              <a:ea typeface="Times"/>
              <a:cs typeface="Times"/>
              <a:sym typeface="Times"/>
            </a:endParaRPr>
          </a:p>
          <a:p>
            <a:pPr lvl="0">
              <a:defRPr sz="1800"/>
            </a:pPr>
            <a:r>
              <a:rPr sz="2000">
                <a:latin typeface="Times"/>
                <a:ea typeface="Times"/>
                <a:cs typeface="Times"/>
                <a:sym typeface="Times"/>
              </a:rPr>
              <a:t>Basic course descriptions are stated in competency-based terms.</a:t>
            </a:r>
            <a:br>
              <a:rPr sz="2000">
                <a:latin typeface="Times"/>
                <a:ea typeface="Times"/>
                <a:cs typeface="Times"/>
                <a:sym typeface="Times"/>
              </a:rPr>
            </a:br>
            <a:r>
              <a:rPr sz="2000">
                <a:latin typeface="Times"/>
                <a:ea typeface="Times"/>
                <a:cs typeface="Times"/>
                <a:sym typeface="Times"/>
              </a:rPr>
              <a:t>Course objectives now specify competencies are targeted for aging infusion. Aging content in courses support geriatric competencies.</a:t>
            </a:r>
            <a:br>
              <a:rPr sz="2000">
                <a:latin typeface="Times"/>
                <a:ea typeface="Times"/>
                <a:cs typeface="Times"/>
                <a:sym typeface="Times"/>
              </a:rPr>
            </a:br>
            <a:r>
              <a:rPr sz="2000">
                <a:latin typeface="Times"/>
                <a:ea typeface="Times"/>
                <a:cs typeface="Times"/>
                <a:sym typeface="Times"/>
              </a:rPr>
              <a:t>GeroEd teaching resources are used for educational supports and activities. Assessments of skill development are identified and a part of each course. </a:t>
            </a:r>
            <a:endParaRPr sz="2000">
              <a:latin typeface="Times"/>
              <a:ea typeface="Times"/>
              <a:cs typeface="Times"/>
              <a:sym typeface="Times"/>
            </a:endParaRPr>
          </a:p>
          <a:p>
            <a:pPr lvl="0">
              <a:defRPr sz="1800"/>
            </a:pPr>
            <a:r>
              <a:rPr sz="2000">
                <a:latin typeface="Times"/>
                <a:ea typeface="Times"/>
                <a:cs typeface="Times"/>
                <a:sym typeface="Times"/>
              </a:rPr>
              <a:t>Student Assessment: Geriatric Social Work Competency Scale II </a:t>
            </a:r>
            <a:endParaRPr sz="2000">
              <a:latin typeface="Times"/>
              <a:ea typeface="Times"/>
              <a:cs typeface="Times"/>
              <a:sym typeface="Times"/>
            </a:endParaRPr>
          </a:p>
          <a:p>
            <a:pPr lvl="0">
              <a:defRPr sz="1800"/>
            </a:pPr>
            <a:r>
              <a:rPr sz="2000">
                <a:latin typeface="Times"/>
                <a:ea typeface="Times"/>
                <a:cs typeface="Times"/>
                <a:sym typeface="Times"/>
              </a:rPr>
              <a:t>To assess student competency, instructors must distinguish the level of student performance. Students may also assess their own progress by using the PPP Geriatric Social Work Competency Scale II provided in the Appendix (Chung, Damron-Rodriguez, Lawrance, &amp; Volland, 2007; Damron-Rodriguez, 2006). The PPP Geriatric Social Work Scale II is a self assessment of skill that is currently used in more than 35 schools of social work for measurement of competence. These evaluations at the various PPP sites have consistently demonstrated student increase in geriatric competence over the training period (Damron- Rodriguez, Lawrance, Barnett, &amp; Simmons, 2007). The five levels of social work competence are categorized as </a:t>
            </a:r>
            <a:endParaRPr sz="2000">
              <a:latin typeface="Times"/>
              <a:ea typeface="Times"/>
              <a:cs typeface="Times"/>
              <a:sym typeface="Times"/>
            </a:endParaRPr>
          </a:p>
          <a:p>
            <a:pPr lvl="0">
              <a:defRPr sz="1800"/>
            </a:pPr>
            <a:r>
              <a:rPr sz="2000">
                <a:latin typeface="Times"/>
                <a:ea typeface="Times"/>
                <a:cs typeface="Times"/>
                <a:sym typeface="Times"/>
              </a:rPr>
              <a:t>	1.	not skilled at all (I have no experience with this skill) </a:t>
            </a:r>
            <a:br>
              <a:rPr sz="2000">
                <a:latin typeface="Times"/>
                <a:ea typeface="Times"/>
                <a:cs typeface="Times"/>
                <a:sym typeface="Times"/>
              </a:rPr>
            </a:br>
            <a:endParaRPr sz="2000">
              <a:latin typeface="Times"/>
              <a:ea typeface="Times"/>
              <a:cs typeface="Times"/>
              <a:sym typeface="Times"/>
            </a:endParaRPr>
          </a:p>
          <a:p>
            <a:pPr lvl="0">
              <a:defRPr sz="1800"/>
            </a:pPr>
            <a:r>
              <a:rPr sz="2000">
                <a:latin typeface="Times"/>
                <a:ea typeface="Times"/>
                <a:cs typeface="Times"/>
                <a:sym typeface="Times"/>
              </a:rPr>
              <a:t>	2.	beginning skill (I have to consciously work at this skill) </a:t>
            </a:r>
            <a:br>
              <a:rPr sz="2000">
                <a:latin typeface="Times"/>
                <a:ea typeface="Times"/>
                <a:cs typeface="Times"/>
                <a:sym typeface="Times"/>
              </a:rPr>
            </a:br>
            <a:endParaRPr sz="2000">
              <a:latin typeface="Times"/>
              <a:ea typeface="Times"/>
              <a:cs typeface="Times"/>
              <a:sym typeface="Times"/>
            </a:endParaRPr>
          </a:p>
          <a:p>
            <a:pPr lvl="0">
              <a:defRPr sz="1800"/>
            </a:pPr>
            <a:r>
              <a:rPr sz="2000">
                <a:latin typeface="Times"/>
                <a:ea typeface="Times"/>
                <a:cs typeface="Times"/>
                <a:sym typeface="Times"/>
              </a:rPr>
              <a:t>	3.	moderate skill (This skill is becoming more integrated in my practice) </a:t>
            </a:r>
            <a:br>
              <a:rPr sz="2000">
                <a:latin typeface="Times"/>
                <a:ea typeface="Times"/>
                <a:cs typeface="Times"/>
                <a:sym typeface="Times"/>
              </a:rPr>
            </a:br>
            <a:endParaRPr sz="2000">
              <a:latin typeface="Times"/>
              <a:ea typeface="Times"/>
              <a:cs typeface="Times"/>
              <a:sym typeface="Times"/>
            </a:endParaRPr>
          </a:p>
          <a:p>
            <a:pPr lvl="0">
              <a:defRPr sz="1800"/>
            </a:pPr>
            <a:r>
              <a:rPr sz="2000">
                <a:latin typeface="Times"/>
                <a:ea typeface="Times"/>
                <a:cs typeface="Times"/>
                <a:sym typeface="Times"/>
              </a:rPr>
              <a:t>	4.	advanced skill (This skill is done with confidence and is an integral part of my practice) </a:t>
            </a:r>
            <a:br>
              <a:rPr sz="2000">
                <a:latin typeface="Times"/>
                <a:ea typeface="Times"/>
                <a:cs typeface="Times"/>
                <a:sym typeface="Times"/>
              </a:rPr>
            </a:br>
            <a:endParaRPr sz="2000">
              <a:latin typeface="Times"/>
              <a:ea typeface="Times"/>
              <a:cs typeface="Times"/>
              <a:sym typeface="Times"/>
            </a:endParaRPr>
          </a:p>
          <a:p>
            <a:pPr lvl="0">
              <a:defRPr sz="1800"/>
            </a:pPr>
            <a:r>
              <a:rPr sz="2000">
                <a:latin typeface="Times"/>
                <a:ea typeface="Times"/>
                <a:cs typeface="Times"/>
                <a:sym typeface="Times"/>
              </a:rPr>
              <a:t>	5.	expertskill(Icompletethisskillwithsufficientmasterytoteachothers). </a:t>
            </a:r>
            <a:br>
              <a:rPr sz="2000">
                <a:latin typeface="Times"/>
                <a:ea typeface="Times"/>
                <a:cs typeface="Times"/>
                <a:sym typeface="Times"/>
              </a:rPr>
            </a:br>
            <a:endParaRPr sz="2000">
              <a:latin typeface="Times"/>
              <a:ea typeface="Times"/>
              <a:cs typeface="Times"/>
              <a:sym typeface="Times"/>
            </a:endParaRPr>
          </a:p>
          <a:p>
            <a:pPr lvl="0">
              <a:defRPr sz="1800"/>
            </a:pPr>
            <a:r>
              <a:rPr sz="2000">
                <a:latin typeface="Times"/>
                <a:ea typeface="Times"/>
                <a:cs typeface="Times"/>
                <a:sym typeface="Times"/>
              </a:rPr>
              <a:t>Thus, evaluation and measurement are central dimensions of competency development. The Geriatric Social Work Competency Scale II can also be used to enrich field experience to </a:t>
            </a:r>
            <a:endParaRPr sz="2000">
              <a:latin typeface="Times"/>
              <a:ea typeface="Times"/>
              <a:cs typeface="Times"/>
              <a:sym typeface="Times"/>
            </a:endParaRPr>
          </a:p>
          <a:p>
            <a:pPr lvl="0">
              <a:defRPr sz="1800"/>
            </a:pPr>
            <a:r>
              <a:rPr sz="2000">
                <a:latin typeface="Times"/>
                <a:ea typeface="Times"/>
                <a:cs typeface="Times"/>
                <a:sym typeface="Times"/>
              </a:rPr>
              <a:t>define learning objectives based on outcomes</a:t>
            </a:r>
            <a:br>
              <a:rPr sz="2000">
                <a:latin typeface="Times"/>
                <a:ea typeface="Times"/>
                <a:cs typeface="Times"/>
                <a:sym typeface="Times"/>
              </a:rPr>
            </a:br>
            <a:r>
              <a:rPr sz="2000">
                <a:latin typeface="Times"/>
                <a:ea typeface="Times"/>
                <a:cs typeface="Times"/>
                <a:sym typeface="Times"/>
              </a:rPr>
              <a:t>structure student contracts identifying competencies</a:t>
            </a:r>
            <a:br>
              <a:rPr sz="2000">
                <a:latin typeface="Times"/>
                <a:ea typeface="Times"/>
                <a:cs typeface="Times"/>
                <a:sym typeface="Times"/>
              </a:rPr>
            </a:br>
            <a:r>
              <a:rPr sz="2000">
                <a:latin typeface="Times"/>
                <a:ea typeface="Times"/>
                <a:cs typeface="Times"/>
                <a:sym typeface="Times"/>
              </a:rPr>
              <a:t>design field rotations to enhance experiences for competency development develop or use modules and teaching resources to link field and classroom </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provide integrative seminars</a:t>
            </a:r>
            <a:br>
              <a:rPr sz="2000">
                <a:latin typeface="Times"/>
                <a:ea typeface="Times"/>
                <a:cs typeface="Times"/>
                <a:sym typeface="Times"/>
              </a:rPr>
            </a:br>
            <a:r>
              <a:rPr sz="2000">
                <a:latin typeface="Times"/>
                <a:ea typeface="Times"/>
                <a:cs typeface="Times"/>
                <a:sym typeface="Times"/>
              </a:rPr>
              <a:t>train field instructors to use competencies in structuring field experience. </a:t>
            </a:r>
            <a:endParaRPr sz="2000">
              <a:latin typeface="Times"/>
              <a:ea typeface="Times"/>
              <a:cs typeface="Times"/>
              <a:sym typeface="Times"/>
            </a:endParaRPr>
          </a:p>
          <a:p>
            <a:pPr lvl="0">
              <a:defRPr sz="1800"/>
            </a:pPr>
            <a:r>
              <a:rPr sz="2000">
                <a:latin typeface="Times"/>
                <a:ea typeface="Times"/>
                <a:cs typeface="Times"/>
                <a:sym typeface="Times"/>
              </a:rPr>
              <a:t>Further Measurement </a:t>
            </a:r>
            <a:endParaRPr sz="2000">
              <a:latin typeface="Times"/>
              <a:ea typeface="Times"/>
              <a:cs typeface="Times"/>
              <a:sym typeface="Times"/>
            </a:endParaRPr>
          </a:p>
          <a:p>
            <a:pPr lvl="0">
              <a:defRPr sz="1800"/>
            </a:pPr>
            <a:r>
              <a:rPr sz="2000">
                <a:latin typeface="Times"/>
                <a:ea typeface="Times"/>
                <a:cs typeface="Times"/>
                <a:sym typeface="Times"/>
              </a:rPr>
              <a:t>The validity of assessment of competency through self-efficacy measures has been substantiated through research (Holden, Meenaghan, Anastas, &amp; Metry, 2002). Bandura (1997) defined self-efficacy as belief in one’s capability to perform actions required to produce certain results or outcomes. Self-efficacy has been established as a reliable and valid construct for predicting performance in a variety of health disciplines. Self-efficacy is conceived to be task or domain specific. It is not measured by the number of skills acquired, but by the level of confidence felt necessary to accomplish specific outcomes. It requires organizing many subskills, including ones that are cognitive, social, emotional, and behavioral, into the competence to meet goal-directed outcomes (Bandura). Self-efficacy has a positive and significant relationship to academic performance and consistent goal accomplishment across multiple research studies (Multon, Brown, &amp; Lent, 1991). The further development of this and other constructs to measure educational outcomes is imperative (Holden et al.; McKinley, Fraser, &amp; Baker, 2000). </a:t>
            </a:r>
            <a:endParaRPr sz="2000">
              <a:latin typeface="Times"/>
              <a:ea typeface="Times"/>
              <a:cs typeface="Times"/>
              <a:sym typeface="Times"/>
            </a:endParaRPr>
          </a:p>
          <a:p>
            <a:pPr lvl="0">
              <a:defRPr sz="1800"/>
            </a:pPr>
            <a:r>
              <a:rPr sz="2000">
                <a:latin typeface="Times"/>
                <a:ea typeface="Times"/>
                <a:cs typeface="Times"/>
                <a:sym typeface="Times"/>
              </a:rPr>
              <a:t>Other more objective measures are needed as the profession continues on the path of competency-based education (Bogo et al., 2002). Practice for the 21st century will require knowledge utilization at an unprecedented level. Competency-based evaluation of educational outcomes is therefore an important aspect of the movement toward best practices in aging. It can be used in educational planning for setting educational goals. Collaboration with and learning from other professions as they move toward geriatric competency measurement will be beneficial as well as provide additional benefits for social work education (American Geriatrics Society, 2000). As CSWE continues its revision of the Educational Policy Statement and Accreditation Standards, it is anticipated that social work educators will join the ranks of those using a competency-based approach. This book is intended to contribute to that endeavor. </a:t>
            </a:r>
            <a:endParaRPr sz="2000">
              <a:latin typeface="Times"/>
              <a:ea typeface="Times"/>
              <a:cs typeface="Times"/>
              <a:sym typeface="Times"/>
            </a:endParaRPr>
          </a:p>
          <a:p>
            <a:pPr lvl="0">
              <a:defRPr sz="1800"/>
            </a:pPr>
            <a:r>
              <a:rPr sz="2000">
                <a:latin typeface="Times"/>
                <a:ea typeface="Times"/>
                <a:cs typeface="Times"/>
                <a:sym typeface="Times"/>
              </a:rPr>
              <a:t>Suggested Web Sites: </a:t>
            </a:r>
            <a:endParaRPr sz="2000">
              <a:latin typeface="Times"/>
              <a:ea typeface="Times"/>
              <a:cs typeface="Times"/>
              <a:sym typeface="Times"/>
            </a:endParaRPr>
          </a:p>
          <a:p>
            <a:pPr lvl="0">
              <a:defRPr sz="1800"/>
            </a:pPr>
            <a:r>
              <a:rPr sz="2000">
                <a:latin typeface="Times"/>
                <a:ea typeface="Times"/>
                <a:cs typeface="Times"/>
                <a:sym typeface="Times"/>
              </a:rPr>
              <a:t>Projects funded by the Hartford Geriatric Social Work Initiative may be accessed at http://www.jhartfound.org.</a:t>
            </a:r>
            <a:br>
              <a:rPr sz="2000">
                <a:latin typeface="Times"/>
                <a:ea typeface="Times"/>
                <a:cs typeface="Times"/>
                <a:sym typeface="Times"/>
              </a:rPr>
            </a:br>
            <a:r>
              <a:rPr sz="2000">
                <a:latin typeface="Times"/>
                <a:ea typeface="Times"/>
                <a:cs typeface="Times"/>
                <a:sym typeface="Times"/>
              </a:rPr>
              <a:t>The CSWE Gero-Ed Center funded by the John A. Hartford Foundation provides extensive resources for infusing content on gerontology in the social work curriculum and can be accessed at www.Gero-EdCenter.org.</a:t>
            </a:r>
            <a:br>
              <a:rPr sz="2000">
                <a:latin typeface="Times"/>
                <a:ea typeface="Times"/>
                <a:cs typeface="Times"/>
                <a:sym typeface="Times"/>
              </a:rPr>
            </a:br>
            <a:r>
              <a:rPr sz="2000">
                <a:latin typeface="Times"/>
                <a:ea typeface="Times"/>
                <a:cs typeface="Times"/>
                <a:sym typeface="Times"/>
              </a:rPr>
              <a:t>The Social Work Leadership Institute of the New York Academy of Medicine provides access to evidence-based practice for geriatric social work through the Center for Aging Policy Evidence Database and Public Policy Clearing House at www.socialworkleadership.org.</a:t>
            </a:r>
            <a:br>
              <a:rPr sz="2000">
                <a:latin typeface="Times"/>
                <a:ea typeface="Times"/>
                <a:cs typeface="Times"/>
                <a:sym typeface="Times"/>
              </a:rPr>
            </a:br>
            <a:r>
              <a:rPr sz="2000">
                <a:latin typeface="Times"/>
                <a:ea typeface="Times"/>
                <a:cs typeface="Times"/>
                <a:sym typeface="Times"/>
              </a:rPr>
              <a:t>The California Social Work Center Aging Initiative, a consortium of California schools that have </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developed an aging competency-based curriculum for social work students. Their work is described at http://calswec.berkley.edu/aging_post04summit_execsummary.pdf. </a:t>
            </a:r>
            <a:endParaRPr sz="2000">
              <a:latin typeface="Times"/>
              <a:ea typeface="Times"/>
              <a:cs typeface="Times"/>
              <a:sym typeface="Times"/>
            </a:endParaRPr>
          </a:p>
          <a:p>
            <a:pPr lvl="0">
              <a:defRPr sz="1800"/>
            </a:pPr>
            <a:r>
              <a:rPr sz="2000">
                <a:latin typeface="Times"/>
                <a:ea typeface="Times"/>
                <a:cs typeface="Times"/>
                <a:sym typeface="Times"/>
              </a:rPr>
              <a:t>The author wishes to acknowledge the contributions to the competency model of Patricia J. Volland, MSW, MBA, principle investigator of the Social Work Leadership Institute PPP and vice president, New York Academy of Medicine, and Frances P. Lawrance, consultant on the evaluation of PPP. </a:t>
            </a:r>
            <a:endParaRPr sz="2000">
              <a:latin typeface="Times"/>
              <a:ea typeface="Times"/>
              <a:cs typeface="Times"/>
              <a:sym typeface="Times"/>
            </a:endParaRPr>
          </a:p>
          <a:p>
            <a:pPr lvl="0">
              <a:defRPr sz="1800"/>
            </a:pPr>
            <a:r>
              <a:rPr sz="2000">
                <a:latin typeface="Times"/>
                <a:ea typeface="Times"/>
                <a:cs typeface="Times"/>
                <a:sym typeface="Times"/>
              </a:rPr>
              <a:t>References </a:t>
            </a:r>
            <a:endParaRPr sz="2000">
              <a:latin typeface="Times"/>
              <a:ea typeface="Times"/>
              <a:cs typeface="Times"/>
              <a:sym typeface="Times"/>
            </a:endParaRPr>
          </a:p>
          <a:p>
            <a:pPr lvl="0">
              <a:defRPr sz="1800"/>
            </a:pPr>
            <a:r>
              <a:rPr sz="2000">
                <a:latin typeface="Times"/>
                <a:ea typeface="Times"/>
                <a:cs typeface="Times"/>
                <a:sym typeface="Times"/>
              </a:rPr>
              <a:t>American Geriatrics Society. (2000). Core competencies for the care of older patients: Recommendations of the American Geriatrics Society. Academic Medicine, 75, 252–255. </a:t>
            </a:r>
            <a:endParaRPr sz="2000">
              <a:latin typeface="Times"/>
              <a:ea typeface="Times"/>
              <a:cs typeface="Times"/>
              <a:sym typeface="Times"/>
            </a:endParaRPr>
          </a:p>
          <a:p>
            <a:pPr lvl="0">
              <a:defRPr sz="1800"/>
            </a:pPr>
            <a:r>
              <a:rPr sz="2000">
                <a:latin typeface="Times"/>
                <a:ea typeface="Times"/>
                <a:cs typeface="Times"/>
                <a:sym typeface="Times"/>
              </a:rPr>
              <a:t>Bandura, A, (1997). Self-efficacy: The exercise of control. New York: Freeman Press.</a:t>
            </a:r>
            <a:br>
              <a:rPr sz="2000">
                <a:latin typeface="Times"/>
                <a:ea typeface="Times"/>
                <a:cs typeface="Times"/>
                <a:sym typeface="Times"/>
              </a:rPr>
            </a:br>
            <a:r>
              <a:rPr sz="2000">
                <a:latin typeface="Times"/>
                <a:ea typeface="Times"/>
                <a:cs typeface="Times"/>
                <a:sym typeface="Times"/>
              </a:rPr>
              <a:t>Benjamin, A. E. (2001). Consumer-directed services at home: A new model for persons with disabilities. </a:t>
            </a:r>
            <a:endParaRPr sz="2000">
              <a:latin typeface="Times"/>
              <a:ea typeface="Times"/>
              <a:cs typeface="Times"/>
              <a:sym typeface="Times"/>
            </a:endParaRPr>
          </a:p>
          <a:p>
            <a:pPr lvl="0">
              <a:defRPr sz="1800"/>
            </a:pPr>
            <a:r>
              <a:rPr sz="2000">
                <a:latin typeface="Times"/>
                <a:ea typeface="Times"/>
                <a:cs typeface="Times"/>
                <a:sym typeface="Times"/>
              </a:rPr>
              <a:t>Health Affairs, 20(6), 80–95.</a:t>
            </a:r>
            <a:br>
              <a:rPr sz="2000">
                <a:latin typeface="Times"/>
                <a:ea typeface="Times"/>
                <a:cs typeface="Times"/>
                <a:sym typeface="Times"/>
              </a:rPr>
            </a:br>
            <a:r>
              <a:rPr sz="2000">
                <a:latin typeface="Times"/>
                <a:ea typeface="Times"/>
                <a:cs typeface="Times"/>
                <a:sym typeface="Times"/>
              </a:rPr>
              <a:t>Berkman, B., Dobrof, R., Damron-Rodriguez, J., &amp; Harry, L. (1997). Social work. In S. M. Klein (Ed.), A </a:t>
            </a:r>
            <a:endParaRPr sz="2000">
              <a:latin typeface="Times"/>
              <a:ea typeface="Times"/>
              <a:cs typeface="Times"/>
              <a:sym typeface="Times"/>
            </a:endParaRPr>
          </a:p>
          <a:p>
            <a:pPr lvl="0">
              <a:defRPr sz="1800"/>
            </a:pPr>
            <a:r>
              <a:rPr sz="2000">
                <a:latin typeface="Times"/>
                <a:ea typeface="Times"/>
                <a:cs typeface="Times"/>
                <a:sym typeface="Times"/>
              </a:rPr>
              <a:t>national agenda for geriatric education: White papers (pp. 53–85). New York: Springer. </a:t>
            </a:r>
            <a:endParaRPr sz="2000">
              <a:latin typeface="Times"/>
              <a:ea typeface="Times"/>
              <a:cs typeface="Times"/>
              <a:sym typeface="Times"/>
            </a:endParaRPr>
          </a:p>
          <a:p>
            <a:pPr lvl="0">
              <a:defRPr sz="1800"/>
            </a:pPr>
            <a:r>
              <a:rPr sz="2000">
                <a:latin typeface="Times"/>
                <a:ea typeface="Times"/>
                <a:cs typeface="Times"/>
                <a:sym typeface="Times"/>
              </a:rPr>
              <a:t>Bogo, M., Regehr, C., Hughes, J., Power, R., &amp; Globerman, J. (2002). Evaluating a measure of student field performance in direct service: Testing reliability and validity of explicit criteria. Journal of Social Work Education, 38, 385–401. </a:t>
            </a:r>
            <a:endParaRPr sz="2000">
              <a:latin typeface="Times"/>
              <a:ea typeface="Times"/>
              <a:cs typeface="Times"/>
              <a:sym typeface="Times"/>
            </a:endParaRPr>
          </a:p>
          <a:p>
            <a:pPr lvl="0">
              <a:defRPr sz="1800"/>
            </a:pPr>
            <a:r>
              <a:rPr sz="2000">
                <a:latin typeface="Times"/>
                <a:ea typeface="Times"/>
                <a:cs typeface="Times"/>
                <a:sym typeface="Times"/>
              </a:rPr>
              <a:t>Chung, G., Damron-Rodriguez, J., Lawrance, F. P., &amp; Volland, P. (2007, February 2–4). Geriatric social work competence: Learning partnership involving student self-assessment and field instructor evaluation. Paper presentation at CSWE Gero-Ed Forum, Charleston, SC. </a:t>
            </a:r>
            <a:endParaRPr sz="2000">
              <a:latin typeface="Times"/>
              <a:ea typeface="Times"/>
              <a:cs typeface="Times"/>
              <a:sym typeface="Times"/>
            </a:endParaRPr>
          </a:p>
          <a:p>
            <a:pPr lvl="0">
              <a:defRPr sz="1800"/>
            </a:pPr>
            <a:r>
              <a:rPr sz="2000">
                <a:latin typeface="Times"/>
                <a:ea typeface="Times"/>
                <a:cs typeface="Times"/>
                <a:sym typeface="Times"/>
              </a:rPr>
              <a:t>Damron-Rodriguez, J. A. (2006). Moving ahead: Developing geriatric social work competencies. In B. Berkman (Ed.), Handbook of social work in health and aging (pp. 1051–1068). New York: Oxford University Press. </a:t>
            </a:r>
            <a:endParaRPr sz="2000">
              <a:latin typeface="Times"/>
              <a:ea typeface="Times"/>
              <a:cs typeface="Times"/>
              <a:sym typeface="Times"/>
            </a:endParaRPr>
          </a:p>
          <a:p>
            <a:pPr lvl="0">
              <a:defRPr sz="1800"/>
            </a:pPr>
            <a:r>
              <a:rPr sz="2000">
                <a:latin typeface="Times"/>
                <a:ea typeface="Times"/>
                <a:cs typeface="Times"/>
                <a:sym typeface="Times"/>
              </a:rPr>
              <a:t>Damron-Rodriguez, J. A., Lawrance, F. P., Barnett, D., &amp; Simmons, J. (2007). Developing geriatric social work competencies for field education. Journal of Gerontological Social Work, 48(1/2), 139–169. </a:t>
            </a:r>
            <a:endParaRPr sz="2000">
              <a:latin typeface="Times"/>
              <a:ea typeface="Times"/>
              <a:cs typeface="Times"/>
              <a:sym typeface="Times"/>
            </a:endParaRPr>
          </a:p>
          <a:p>
            <a:pPr lvl="0">
              <a:defRPr sz="1800"/>
            </a:pPr>
            <a:r>
              <a:rPr sz="2000">
                <a:latin typeface="Times"/>
                <a:ea typeface="Times"/>
                <a:cs typeface="Times"/>
                <a:sym typeface="Times"/>
              </a:rPr>
              <a:t>Drucker, P. (1998, October 5). Management new paradigms. Forbes, 162(7), 152–177.</a:t>
            </a:r>
            <a:br>
              <a:rPr sz="2000">
                <a:latin typeface="Times"/>
                <a:ea typeface="Times"/>
                <a:cs typeface="Times"/>
                <a:sym typeface="Times"/>
              </a:rPr>
            </a:br>
            <a:r>
              <a:rPr sz="2000">
                <a:latin typeface="Times"/>
                <a:ea typeface="Times"/>
                <a:cs typeface="Times"/>
                <a:sym typeface="Times"/>
              </a:rPr>
              <a:t>Duke, C. (2005). The frail elderly community-based case management project. Geriatric Nursing, 26(2), </a:t>
            </a:r>
            <a:endParaRPr sz="2000">
              <a:latin typeface="Times"/>
              <a:ea typeface="Times"/>
              <a:cs typeface="Times"/>
              <a:sym typeface="Times"/>
            </a:endParaRPr>
          </a:p>
          <a:p>
            <a:pPr lvl="0">
              <a:defRPr sz="1800"/>
            </a:pPr>
            <a:r>
              <a:rPr sz="2000">
                <a:latin typeface="Times"/>
                <a:ea typeface="Times"/>
                <a:cs typeface="Times"/>
                <a:sym typeface="Times"/>
              </a:rPr>
              <a:t>122–127.</a:t>
            </a:r>
            <a:br>
              <a:rPr sz="2000">
                <a:latin typeface="Times"/>
                <a:ea typeface="Times"/>
                <a:cs typeface="Times"/>
                <a:sym typeface="Times"/>
              </a:rPr>
            </a:br>
            <a:r>
              <a:rPr sz="2000">
                <a:latin typeface="Times"/>
                <a:ea typeface="Times"/>
                <a:cs typeface="Times"/>
                <a:sym typeface="Times"/>
              </a:rPr>
              <a:t>Fortune, A. E., &amp; Damron-Rodriguez, J. A. (2002). Model for geriatric social work practicum partnership </a:t>
            </a:r>
            <a:endParaRPr sz="2000">
              <a:latin typeface="Times"/>
              <a:ea typeface="Times"/>
              <a:cs typeface="Times"/>
              <a:sym typeface="Times"/>
            </a:endParaRPr>
          </a:p>
          <a:p>
            <a:pPr lvl="0">
              <a:defRPr sz="1800"/>
            </a:pPr>
            <a:r>
              <a:rPr sz="2000">
                <a:latin typeface="Times"/>
                <a:ea typeface="Times"/>
                <a:cs typeface="Times"/>
                <a:sym typeface="Times"/>
              </a:rPr>
              <a:t>program. New York: New York Academy of Medicine.</a:t>
            </a:r>
            <a:br>
              <a:rPr sz="2000">
                <a:latin typeface="Times"/>
                <a:ea typeface="Times"/>
                <a:cs typeface="Times"/>
                <a:sym typeface="Times"/>
              </a:rPr>
            </a:br>
            <a:r>
              <a:rPr sz="2000">
                <a:latin typeface="Times"/>
                <a:ea typeface="Times"/>
                <a:cs typeface="Times"/>
                <a:sym typeface="Times"/>
              </a:rPr>
              <a:t>Greene, R. R. (2002). Resiliency: An integrated approach to practice, policy, and research. Washington, </a:t>
            </a:r>
            <a:endParaRPr sz="2000">
              <a:latin typeface="Times"/>
              <a:ea typeface="Times"/>
              <a:cs typeface="Times"/>
              <a:sym typeface="Times"/>
            </a:endParaRPr>
          </a:p>
          <a:p>
            <a:pPr lvl="0">
              <a:defRPr sz="1800"/>
            </a:pPr>
            <a:r>
              <a:rPr sz="2000">
                <a:latin typeface="Times"/>
                <a:ea typeface="Times"/>
                <a:cs typeface="Times"/>
                <a:sym typeface="Times"/>
              </a:rPr>
              <a:t>DC: NASW Press.</a:t>
            </a:r>
            <a:br>
              <a:rPr sz="2000">
                <a:latin typeface="Times"/>
                <a:ea typeface="Times"/>
                <a:cs typeface="Times"/>
                <a:sym typeface="Times"/>
              </a:rPr>
            </a:br>
            <a:r>
              <a:rPr sz="2000">
                <a:latin typeface="Times"/>
                <a:ea typeface="Times"/>
                <a:cs typeface="Times"/>
                <a:sym typeface="Times"/>
              </a:rPr>
              <a:t>Greene, R., &amp; Galambos, C. (2002). Social work’s pursuit of a common professional framework: Have we </a:t>
            </a:r>
            <a:endParaRPr sz="2000">
              <a:latin typeface="Times"/>
              <a:ea typeface="Times"/>
              <a:cs typeface="Times"/>
              <a:sym typeface="Times"/>
            </a:endParaRPr>
          </a:p>
          <a:p>
            <a:pPr lvl="0">
              <a:defRPr sz="1800"/>
            </a:pPr>
            <a:r>
              <a:rPr sz="2000">
                <a:latin typeface="Times"/>
                <a:ea typeface="Times"/>
                <a:cs typeface="Times"/>
                <a:sym typeface="Times"/>
              </a:rPr>
              <a:t>reached a milestone? Advancing gerontological social work education. New York: Haworth Press. Grimier, A., &amp; Gorey, K. (1998). The effectiveness of social work with older people: A meta-analysis of </a:t>
            </a:r>
            <a:endParaRPr sz="2000">
              <a:latin typeface="Times"/>
              <a:ea typeface="Times"/>
              <a:cs typeface="Times"/>
              <a:sym typeface="Times"/>
            </a:endParaRPr>
          </a:p>
          <a:p>
            <a:pPr lvl="0">
              <a:defRPr sz="1800"/>
            </a:pPr>
            <a:r>
              <a:rPr sz="2000">
                <a:latin typeface="Times"/>
                <a:ea typeface="Times"/>
                <a:cs typeface="Times"/>
                <a:sym typeface="Times"/>
              </a:rPr>
              <a:t>conference proceedings. Social Work Research, 22, 60–64. </a:t>
            </a:r>
            <a:endParaRPr sz="2000">
              <a:latin typeface="Times"/>
              <a:ea typeface="Times"/>
              <a:cs typeface="Times"/>
              <a:sym typeface="Times"/>
            </a:endParaRPr>
          </a:p>
          <a:p>
            <a:pPr lvl="0">
              <a:defRPr sz="1800"/>
            </a:pPr>
            <a:r>
              <a:rPr sz="2000">
                <a:latin typeface="Times"/>
                <a:ea typeface="Times"/>
                <a:cs typeface="Times"/>
                <a:sym typeface="Times"/>
              </a:rPr>
              <a:t>Haag, S., Cummings, M., McCubbrey, D., Pinsonneault, A., &amp; Donavan, R. (2006). Management information systems for the information age (3rd Canadian ed.). Whitby, Ontario, Canada: McGraw Hill Ryerson. </a:t>
            </a:r>
            <a:endParaRPr sz="2000">
              <a:latin typeface="Times"/>
              <a:ea typeface="Times"/>
              <a:cs typeface="Times"/>
              <a:sym typeface="Times"/>
            </a:endParaRPr>
          </a:p>
          <a:p>
            <a:pPr lvl="0">
              <a:defRPr sz="1800"/>
            </a:pPr>
            <a:r>
              <a:rPr sz="2000">
                <a:latin typeface="Times"/>
                <a:ea typeface="Times"/>
                <a:cs typeface="Times"/>
                <a:sym typeface="Times"/>
              </a:rPr>
              <a:t>Holden, G., Meenaghan, T., Anastas, J., &amp; Metry, G. (2002). Outcomes of social work education: The case for social work self-efficacy. Journal of Social Work Education, 38, 115. </a:t>
            </a:r>
            <a:endParaRPr sz="2000">
              <a:latin typeface="Times"/>
              <a:ea typeface="Times"/>
              <a:cs typeface="Times"/>
              <a:sym typeface="Times"/>
            </a:endParaRPr>
          </a:p>
          <a:p>
            <a:pPr lvl="0">
              <a:defRPr sz="1800"/>
            </a:pPr>
            <a:r>
              <a:rPr sz="2000">
                <a:latin typeface="Times"/>
                <a:ea typeface="Times"/>
                <a:cs typeface="Times"/>
                <a:sym typeface="Times"/>
              </a:rPr>
              <a:t>Hooyman, N. R. (2006). Achieving curricular and organizational change: Impact of the CSWE geriatric enrichment in social work education project. Alexandria, VA: Council on Social Work Education. </a:t>
            </a:r>
            <a:endParaRPr sz="2000">
              <a:latin typeface="Times"/>
              <a:ea typeface="Times"/>
              <a:cs typeface="Times"/>
              <a:sym typeface="Times"/>
            </a:endParaRPr>
          </a:p>
          <a:p>
            <a:pPr lvl="0">
              <a:defRPr sz="1800"/>
            </a:pPr>
            <a:r>
              <a:rPr sz="2000">
                <a:latin typeface="Times"/>
                <a:ea typeface="Times"/>
                <a:cs typeface="Times"/>
                <a:sym typeface="Times"/>
              </a:rPr>
              <a:t>Institute of Medicine, Committee to Advise the Public Health Service on Clinical Practice Guidelines. (1990). Clinical practice guidelines: Directions for a new program. Washington, DC: Author. </a:t>
            </a:r>
            <a:endParaRPr sz="2000">
              <a:latin typeface="Times"/>
              <a:ea typeface="Times"/>
              <a:cs typeface="Times"/>
              <a:sym typeface="Times"/>
            </a:endParaRPr>
          </a:p>
          <a:p>
            <a:pPr lvl="0">
              <a:defRPr sz="1800"/>
            </a:pPr>
            <a:r>
              <a:rPr sz="2000">
                <a:latin typeface="Times"/>
                <a:ea typeface="Times"/>
                <a:cs typeface="Times"/>
                <a:sym typeface="Times"/>
              </a:rPr>
              <a:t>Joint Commission on Accreditation in Healthcare Organizations. (2001). Comprehensive JCAHO accreditation manual for hospitals: The official handbook. Oakbrook Terrace, IL: Author. </a:t>
            </a:r>
            <a:endParaRPr sz="2000">
              <a:latin typeface="Times"/>
              <a:ea typeface="Times"/>
              <a:cs typeface="Times"/>
              <a:sym typeface="Times"/>
            </a:endParaRPr>
          </a:p>
          <a:p>
            <a:pPr lvl="0">
              <a:defRPr sz="1800"/>
            </a:pPr>
            <a:r>
              <a:rPr sz="2000">
                <a:latin typeface="Times"/>
                <a:ea typeface="Times"/>
                <a:cs typeface="Times"/>
                <a:sym typeface="Times"/>
              </a:rPr>
              <a:t>Lowy, L. (1979). Social work with the aging: The challenge and promise of the later years. New York: Harper &amp; Row. </a:t>
            </a:r>
            <a:endParaRPr sz="2000">
              <a:latin typeface="Times"/>
              <a:ea typeface="Times"/>
              <a:cs typeface="Times"/>
              <a:sym typeface="Times"/>
            </a:endParaRPr>
          </a:p>
          <a:p>
            <a:pPr lvl="0">
              <a:defRPr sz="1800"/>
            </a:pPr>
            <a:r>
              <a:rPr sz="2000">
                <a:latin typeface="Times"/>
                <a:ea typeface="Times"/>
                <a:cs typeface="Times"/>
                <a:sym typeface="Times"/>
              </a:rPr>
              <a:t>Lubben, J. E., &amp; Damron-Rodriguez, J. A. (2006). World population aging. In B. Berkman (Ed.), Handbook of social work in health and aging (pp. 939–946). New York: Oxford University Press. </a:t>
            </a:r>
            <a:endParaRPr sz="2000">
              <a:latin typeface="Times"/>
              <a:ea typeface="Times"/>
              <a:cs typeface="Times"/>
              <a:sym typeface="Times"/>
            </a:endParaRPr>
          </a:p>
          <a:p>
            <a:pPr lvl="0">
              <a:defRPr sz="1800"/>
            </a:pPr>
            <a:r>
              <a:rPr sz="2000">
                <a:latin typeface="Times"/>
                <a:ea typeface="Times"/>
                <a:cs typeface="Times"/>
                <a:sym typeface="Times"/>
              </a:rPr>
              <a:t>McKinley, R. K., Fraser, R. C., &amp; Baker, R. (2000). Model for directly assessing and improving clinical competence and performance in revalidation of clinicians. British Medical Journal, 32, 712–715. </a:t>
            </a:r>
            <a:endParaRPr sz="2000">
              <a:latin typeface="Times"/>
              <a:ea typeface="Times"/>
              <a:cs typeface="Times"/>
              <a:sym typeface="Times"/>
            </a:endParaRPr>
          </a:p>
          <a:p>
            <a:pPr lvl="0">
              <a:defRPr sz="1800"/>
            </a:pPr>
            <a:r>
              <a:rPr sz="2000">
                <a:latin typeface="Times"/>
                <a:ea typeface="Times"/>
                <a:cs typeface="Times"/>
                <a:sym typeface="Times"/>
              </a:rPr>
              <a:t>Mold, J. W., &amp; Gregory, M. E. (2003). Best practices research. Family Medicine, 35(2), 131–134. Morrow-Howell, N., &amp; Burnette, D. (2001). Gerontological social work research: Current status and future </a:t>
            </a:r>
            <a:endParaRPr sz="2000">
              <a:latin typeface="Times"/>
              <a:ea typeface="Times"/>
              <a:cs typeface="Times"/>
              <a:sym typeface="Times"/>
            </a:endParaRPr>
          </a:p>
          <a:p>
            <a:pPr lvl="0">
              <a:defRPr sz="1800"/>
            </a:pPr>
            <a:r>
              <a:rPr sz="2000">
                <a:latin typeface="Times"/>
                <a:ea typeface="Times"/>
                <a:cs typeface="Times"/>
                <a:sym typeface="Times"/>
              </a:rPr>
              <a:t>directions. Journal of Gerontological Social Work, 36, 63–81.</a:t>
            </a:r>
            <a:br>
              <a:rPr sz="2000">
                <a:latin typeface="Times"/>
                <a:ea typeface="Times"/>
                <a:cs typeface="Times"/>
                <a:sym typeface="Times"/>
              </a:rPr>
            </a:br>
            <a:r>
              <a:rPr sz="2000">
                <a:latin typeface="Times"/>
                <a:ea typeface="Times"/>
                <a:cs typeface="Times"/>
                <a:sym typeface="Times"/>
              </a:rPr>
              <a:t>Multon, K. D., Brown, S. D., &amp; Lent, R. W. (1991). Relation of self-efficacy beliefs to academic outcomes: A </a:t>
            </a:r>
            <a:endParaRPr sz="2000">
              <a:latin typeface="Times"/>
              <a:ea typeface="Times"/>
              <a:cs typeface="Times"/>
              <a:sym typeface="Times"/>
            </a:endParaRPr>
          </a:p>
          <a:p>
            <a:pPr lvl="0">
              <a:defRPr sz="1800"/>
            </a:pPr>
            <a:r>
              <a:rPr sz="2000">
                <a:latin typeface="Times"/>
                <a:ea typeface="Times"/>
                <a:cs typeface="Times"/>
                <a:sym typeface="Times"/>
              </a:rPr>
              <a:t>meta-analytic investigation. Journal of Counseling Psychology, 38, 53–63.</a:t>
            </a:r>
            <a:br>
              <a:rPr sz="2000">
                <a:latin typeface="Times"/>
                <a:ea typeface="Times"/>
                <a:cs typeface="Times"/>
                <a:sym typeface="Times"/>
              </a:rPr>
            </a:br>
            <a:r>
              <a:rPr sz="2000">
                <a:latin typeface="Times"/>
                <a:ea typeface="Times"/>
                <a:cs typeface="Times"/>
                <a:sym typeface="Times"/>
              </a:rPr>
              <a:t>Naito-Chan, E., Damron-Rodriguez, J. A., &amp; Simmons, W. J. (2004). Identifying competencies for </a:t>
            </a:r>
            <a:endParaRPr sz="2000">
              <a:latin typeface="Times"/>
              <a:ea typeface="Times"/>
              <a:cs typeface="Times"/>
              <a:sym typeface="Times"/>
            </a:endParaRPr>
          </a:p>
          <a:p>
            <a:pPr lvl="0">
              <a:defRPr sz="1800"/>
            </a:pPr>
            <a:r>
              <a:rPr sz="2000">
                <a:latin typeface="Times"/>
                <a:ea typeface="Times"/>
                <a:cs typeface="Times"/>
                <a:sym typeface="Times"/>
              </a:rPr>
              <a:t>geriatric social work practice. Journal of Gerontological Social Work, 43(4), 59–78.</a:t>
            </a:r>
            <a:br>
              <a:rPr sz="2000">
                <a:latin typeface="Times"/>
                <a:ea typeface="Times"/>
                <a:cs typeface="Times"/>
                <a:sym typeface="Times"/>
              </a:rPr>
            </a:br>
            <a:r>
              <a:rPr sz="2000">
                <a:latin typeface="Times"/>
                <a:ea typeface="Times"/>
                <a:cs typeface="Times"/>
                <a:sym typeface="Times"/>
              </a:rPr>
              <a:t>National Association of Social Workers. (1981). NASW standards for the classification of social work </a:t>
            </a:r>
            <a:endParaRPr sz="2000">
              <a:latin typeface="Times"/>
              <a:ea typeface="Times"/>
              <a:cs typeface="Times"/>
              <a:sym typeface="Times"/>
            </a:endParaRPr>
          </a:p>
          <a:p>
            <a:pPr lvl="0">
              <a:defRPr sz="1800"/>
            </a:pPr>
            <a:r>
              <a:rPr sz="2000">
                <a:latin typeface="Times"/>
                <a:ea typeface="Times"/>
                <a:cs typeface="Times"/>
                <a:sym typeface="Times"/>
              </a:rPr>
              <a:t>practice (Policy Statement 4). Silver Spring, MD: Author.</a:t>
            </a:r>
            <a:br>
              <a:rPr sz="2000">
                <a:latin typeface="Times"/>
                <a:ea typeface="Times"/>
                <a:cs typeface="Times"/>
                <a:sym typeface="Times"/>
              </a:rPr>
            </a:br>
            <a:r>
              <a:rPr sz="2000">
                <a:latin typeface="Times"/>
                <a:ea typeface="Times"/>
                <a:cs typeface="Times"/>
                <a:sym typeface="Times"/>
              </a:rPr>
              <a:t>National Association of Social Workers. (2000). Code of ethics of the National Association of Social </a:t>
            </a:r>
            <a:endParaRPr sz="2000">
              <a:latin typeface="Times"/>
              <a:ea typeface="Times"/>
              <a:cs typeface="Times"/>
              <a:sym typeface="Times"/>
            </a:endParaRPr>
          </a:p>
          <a:p>
            <a:pPr lvl="0">
              <a:defRPr sz="1800"/>
            </a:pPr>
            <a:r>
              <a:rPr sz="2000">
                <a:latin typeface="Times"/>
                <a:ea typeface="Times"/>
                <a:cs typeface="Times"/>
                <a:sym typeface="Times"/>
              </a:rPr>
              <a:t>Workers. Washington, DC: NASW Press.</a:t>
            </a:r>
            <a:br>
              <a:rPr sz="2000">
                <a:latin typeface="Times"/>
                <a:ea typeface="Times"/>
                <a:cs typeface="Times"/>
                <a:sym typeface="Times"/>
              </a:rPr>
            </a:br>
            <a:r>
              <a:rPr sz="2000">
                <a:latin typeface="Times"/>
                <a:ea typeface="Times"/>
                <a:cs typeface="Times"/>
                <a:sym typeface="Times"/>
              </a:rPr>
              <a:t>National Center for Higher Education Management Systems. (2000). Competency standards model: </a:t>
            </a:r>
            <a:endParaRPr sz="2000">
              <a:latin typeface="Times"/>
              <a:ea typeface="Times"/>
              <a:cs typeface="Times"/>
              <a:sym typeface="Times"/>
            </a:endParaRPr>
          </a:p>
          <a:p>
            <a:pPr lvl="0">
              <a:defRPr sz="1800"/>
            </a:pPr>
            <a:r>
              <a:rPr sz="2000">
                <a:latin typeface="Times"/>
                <a:ea typeface="Times"/>
                <a:cs typeface="Times"/>
                <a:sym typeface="Times"/>
              </a:rPr>
              <a:t>Another approach to accreditation review. Washington, DC: Council on Higher Education Accreditation. </a:t>
            </a:r>
            <a:endParaRPr sz="2000">
              <a:latin typeface="Times"/>
              <a:ea typeface="Times"/>
              <a:cs typeface="Times"/>
              <a:sym typeface="Times"/>
            </a:endParaRPr>
          </a:p>
          <a:p>
            <a:pPr lvl="0">
              <a:defRPr sz="1800"/>
            </a:pPr>
            <a:r>
              <a:rPr sz="2000">
                <a:latin typeface="Times"/>
                <a:ea typeface="Times"/>
                <a:cs typeface="Times"/>
                <a:sym typeface="Times"/>
              </a:rPr>
              <a:t>Rizzo, V. M., &amp; Rowe, J. (2005). Studies of the efficacy and cost-effectiveness of social work services in aging: A report commissioned by the National Leadership Council. Retrieved September 1, 2005, from http://socialwork.nyam.org/pdf/EfficacyFinal_Report.pdf </a:t>
            </a:r>
            <a:endParaRPr sz="2000">
              <a:latin typeface="Times"/>
              <a:ea typeface="Times"/>
              <a:cs typeface="Times"/>
              <a:sym typeface="Times"/>
            </a:endParaRPr>
          </a:p>
          <a:p>
            <a:pPr lvl="0">
              <a:defRPr sz="1800"/>
            </a:pPr>
            <a:r>
              <a:rPr sz="2000">
                <a:latin typeface="Times"/>
                <a:ea typeface="Times"/>
                <a:cs typeface="Times"/>
                <a:sym typeface="Times"/>
              </a:rPr>
              <a:t>Robbins, L. A., &amp; Rieder, C. H. (2002). The John A. Harford Foundation geriatric social work initiative. Journal of Gerontological Social Work, 39(3), 71–90. </a:t>
            </a:r>
            <a:endParaRPr sz="2000">
              <a:latin typeface="Times"/>
              <a:ea typeface="Times"/>
              <a:cs typeface="Times"/>
              <a:sym typeface="Times"/>
            </a:endParaRPr>
          </a:p>
          <a:p>
            <a:pPr lvl="0">
              <a:defRPr sz="1800"/>
            </a:pPr>
            <a:r>
              <a:rPr sz="2000">
                <a:latin typeface="Times"/>
                <a:ea typeface="Times"/>
                <a:cs typeface="Times"/>
                <a:sym typeface="Times"/>
              </a:rPr>
              <a:t>Rowe, J. W., &amp; Kahn, R. L. (1999). Successful aging. New York: Pantheon.</a:t>
            </a:r>
            <a:br>
              <a:rPr sz="2000">
                <a:latin typeface="Times"/>
                <a:ea typeface="Times"/>
                <a:cs typeface="Times"/>
                <a:sym typeface="Times"/>
              </a:rPr>
            </a:br>
            <a:r>
              <a:rPr sz="2000">
                <a:latin typeface="Times"/>
                <a:ea typeface="Times"/>
                <a:cs typeface="Times"/>
                <a:sym typeface="Times"/>
              </a:rPr>
              <a:t>Scharlach, A., Damron-Rodriguez, J., Robinson, B., &amp; Feldman, R. (2000). Educating social workers for </a:t>
            </a:r>
            <a:endParaRPr sz="2000">
              <a:latin typeface="Times"/>
              <a:ea typeface="Times"/>
              <a:cs typeface="Times"/>
              <a:sym typeface="Times"/>
            </a:endParaRPr>
          </a:p>
          <a:p>
            <a:pPr lvl="0">
              <a:defRPr sz="1800"/>
            </a:pPr>
            <a:r>
              <a:rPr sz="2000">
                <a:latin typeface="Times"/>
                <a:ea typeface="Times"/>
                <a:cs typeface="Times"/>
                <a:sym typeface="Times"/>
              </a:rPr>
              <a:t>an aging society: A vision for the 21st century. Journal of Social Work Education, 36, 521–538. Stone, R., Reinhard, S. C., Achemer, J., &amp; Rudin, D. (2002). Geriatric care managers: A profile of an </a:t>
            </a:r>
            <a:endParaRPr sz="2000">
              <a:latin typeface="Times"/>
              <a:ea typeface="Times"/>
              <a:cs typeface="Times"/>
              <a:sym typeface="Times"/>
            </a:endParaRPr>
          </a:p>
          <a:p>
            <a:pPr lvl="0">
              <a:defRPr sz="1800"/>
            </a:pPr>
            <a:r>
              <a:rPr sz="2000">
                <a:latin typeface="Times"/>
                <a:ea typeface="Times"/>
                <a:cs typeface="Times"/>
                <a:sym typeface="Times"/>
              </a:rPr>
              <a:t>emerging profession [Research Report]. Washington, DC: American Association of Retired Persons. Torres-Gil, F., &amp; Moga, K. B. (2001). Multiculturalism, social policy and the new aging. Journal of </a:t>
            </a:r>
            <a:endParaRPr sz="2000">
              <a:latin typeface="Times"/>
              <a:ea typeface="Times"/>
              <a:cs typeface="Times"/>
              <a:sym typeface="Times"/>
            </a:endParaRPr>
          </a:p>
          <a:p>
            <a:pPr lvl="0">
              <a:defRPr sz="1800"/>
            </a:pPr>
            <a:r>
              <a:rPr sz="2000">
                <a:latin typeface="Times"/>
                <a:ea typeface="Times"/>
                <a:cs typeface="Times"/>
                <a:sym typeface="Times"/>
              </a:rPr>
              <a:t>Gerontological Social Work, 36(3/4), 13–31.</a:t>
            </a:r>
            <a:br>
              <a:rPr sz="2000">
                <a:latin typeface="Times"/>
                <a:ea typeface="Times"/>
                <a:cs typeface="Times"/>
                <a:sym typeface="Times"/>
              </a:rPr>
            </a:br>
            <a:r>
              <a:rPr sz="2000">
                <a:latin typeface="Times"/>
                <a:ea typeface="Times"/>
                <a:cs typeface="Times"/>
                <a:sym typeface="Times"/>
              </a:rPr>
              <a:t>Vass, A. A. (Ed.). (1996). Social work competencies: Core knowledge, values, and skills. London: Sage </a:t>
            </a:r>
            <a:endParaRPr sz="2000">
              <a:latin typeface="Times"/>
              <a:ea typeface="Times"/>
              <a:cs typeface="Times"/>
              <a:sym typeface="Times"/>
            </a:endParaRPr>
          </a:p>
          <a:p>
            <a:pPr lvl="0">
              <a:defRPr sz="1800"/>
            </a:pPr>
            <a:r>
              <a:rPr sz="2000">
                <a:latin typeface="Times"/>
                <a:ea typeface="Times"/>
                <a:cs typeface="Times"/>
                <a:sym typeface="Times"/>
              </a:rPr>
              <a:t>Publications.</a:t>
            </a:r>
            <a:br>
              <a:rPr sz="2000">
                <a:latin typeface="Times"/>
                <a:ea typeface="Times"/>
                <a:cs typeface="Times"/>
                <a:sym typeface="Times"/>
              </a:rPr>
            </a:br>
            <a:r>
              <a:rPr sz="2000">
                <a:latin typeface="Times"/>
                <a:ea typeface="Times"/>
                <a:cs typeface="Times"/>
                <a:sym typeface="Times"/>
              </a:rPr>
              <a:t>Webb, S. A. (2001). Some considerations on the validity of evidence-based practice in social work. British </a:t>
            </a:r>
            <a:endParaRPr sz="2000">
              <a:latin typeface="Times"/>
              <a:ea typeface="Times"/>
              <a:cs typeface="Times"/>
              <a:sym typeface="Times"/>
            </a:endParaRPr>
          </a:p>
          <a:p>
            <a:pPr lvl="0">
              <a:defRPr sz="1800"/>
            </a:pPr>
            <a:r>
              <a:rPr sz="2000">
                <a:latin typeface="Times"/>
                <a:ea typeface="Times"/>
                <a:cs typeface="Times"/>
                <a:sym typeface="Times"/>
              </a:rPr>
              <a:t>Journal of Social Work, 31, 57–79. </a:t>
            </a:r>
            <a:endParaRPr sz="2000">
              <a:latin typeface="Times"/>
              <a:ea typeface="Times"/>
              <a:cs typeface="Times"/>
              <a:sym typeface="Times"/>
            </a:endParaRPr>
          </a:p>
          <a:p>
            <a:pPr lvl="0">
              <a:defRPr sz="1800"/>
            </a:pPr>
            <a:r>
              <a:rPr sz="2000">
                <a:latin typeface="Times"/>
                <a:ea typeface="Times"/>
                <a:cs typeface="Times"/>
                <a:sym typeface="Times"/>
              </a:rPr>
              <a:t>Western Management Consultants. (2002). Herding knowledge workers. Retrieved May 15, 2007, from http://www.wmc.on.ca/articles/article06.htm </a:t>
            </a:r>
            <a:endParaRPr sz="2000">
              <a:latin typeface="Times"/>
              <a:ea typeface="Times"/>
              <a:cs typeface="Times"/>
              <a:sym typeface="Time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2" name="Shape 552"/>
          <p:cNvSpPr/>
          <p:nvPr>
            <p:ph type="sldImg"/>
          </p:nvPr>
        </p:nvSpPr>
        <p:spPr>
          <a:prstGeom prst="rect">
            <a:avLst/>
          </a:prstGeom>
        </p:spPr>
        <p:txBody>
          <a:bodyPr/>
          <a:lstStyle/>
          <a:p>
            <a:pPr lvl="0"/>
          </a:p>
        </p:txBody>
      </p:sp>
      <p:sp>
        <p:nvSpPr>
          <p:cNvPr id="553" name="Shape 553"/>
          <p:cNvSpPr/>
          <p:nvPr>
            <p:ph type="body" sz="quarter" idx="1"/>
          </p:nvPr>
        </p:nvSpPr>
        <p:spPr>
          <a:prstGeom prst="rect">
            <a:avLst/>
          </a:prstGeom>
        </p:spPr>
        <p:txBody>
          <a:bodyPr/>
          <a:lstStyle/>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Assessment of Older Adults with Diminished Capacity: A handbook for psychologists, American Bar Association Commission on Law and Aging, American Psychological Society, Association Assessment of Capacity in Older Adults Project Working Group, 2008 </a:t>
            </a:r>
            <a:endParaRPr sz="2000">
              <a:latin typeface="Times"/>
              <a:ea typeface="Times"/>
              <a:cs typeface="Times"/>
              <a:sym typeface="Time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7" name="Shape 557"/>
          <p:cNvSpPr/>
          <p:nvPr>
            <p:ph type="sldImg"/>
          </p:nvPr>
        </p:nvSpPr>
        <p:spPr>
          <a:prstGeom prst="rect">
            <a:avLst/>
          </a:prstGeom>
        </p:spPr>
        <p:txBody>
          <a:bodyPr/>
          <a:lstStyle/>
          <a:p>
            <a:pPr lvl="0"/>
          </a:p>
        </p:txBody>
      </p:sp>
      <p:sp>
        <p:nvSpPr>
          <p:cNvPr id="558" name="Shape 558"/>
          <p:cNvSpPr/>
          <p:nvPr>
            <p:ph type="body" sz="quarter" idx="1"/>
          </p:nvPr>
        </p:nvSpPr>
        <p:spPr>
          <a:prstGeom prst="rect">
            <a:avLst/>
          </a:prstGeom>
        </p:spPr>
        <p:txBody>
          <a:bodyPr/>
          <a:lstStyle/>
          <a:p>
            <a:pPr lvl="0">
              <a:defRPr sz="1800"/>
            </a:pPr>
            <a:r>
              <a:rPr sz="2000">
                <a:latin typeface="Times"/>
                <a:ea typeface="Times"/>
                <a:cs typeface="Times"/>
                <a:sym typeface="Times"/>
              </a:rPr>
              <a:t>lichtenberg_2010_handbook_of_assessment_in_clinical_gerontology.pdf</a:t>
            </a:r>
            <a:endParaRPr sz="2000">
              <a:latin typeface="Times"/>
              <a:ea typeface="Times"/>
              <a:cs typeface="Times"/>
              <a:sym typeface="Times"/>
            </a:endParaRPr>
          </a:p>
          <a:p>
            <a:pPr lvl="0">
              <a:defRPr sz="1800"/>
            </a:pPr>
            <a:r>
              <a:rPr sz="2000">
                <a:latin typeface="Times"/>
                <a:ea typeface="Times"/>
                <a:cs typeface="Times"/>
                <a:sym typeface="Times"/>
              </a:rPr>
              <a:t>584 CHAPTER 22 Assessment of Capacity </a:t>
            </a:r>
            <a:endParaRPr sz="2000">
              <a:latin typeface="Times"/>
              <a:ea typeface="Times"/>
              <a:cs typeface="Times"/>
              <a:sym typeface="Times"/>
            </a:endParaRPr>
          </a:p>
          <a:p>
            <a:pPr lvl="0">
              <a:defRPr sz="1800"/>
            </a:pPr>
            <a:r>
              <a:rPr sz="2000">
                <a:latin typeface="Times"/>
                <a:ea typeface="Times"/>
                <a:cs typeface="Times"/>
                <a:sym typeface="Times"/>
              </a:rPr>
              <a:t>In determining capacity in guardianship hearings, judges rely upon “medical evidence,” usually in the form of a clinical report or certificate completed by a physician, psychologist or other qualified health care provider. Historically the basis for incapacity was the presence or absence of a medical diagnosis, and thus medical evidence was often provided by a physician who confirmed the diagnosis to the courts. Unfortunately, clinical evaluations for the purposes of guardianship have historically been, and for the most part remain to this date, very brief and conclusory (meaning the clinician offers a conclusion but does not describe the data that support the conclusion), not allowing for limitations to guardianship orders (Bulcroft, Kielkopf, &amp; Tripp, 1991; Dudley &amp; Goins, 2003; Keith &amp; Wacker, 1992; Moye et al., 2007). </a:t>
            </a:r>
            <a:endParaRPr sz="2000">
              <a:latin typeface="Times"/>
              <a:ea typeface="Times"/>
              <a:cs typeface="Times"/>
              <a:sym typeface="Times"/>
            </a:endParaRPr>
          </a:p>
          <a:p>
            <a:pPr lvl="0">
              <a:defRPr sz="1800"/>
            </a:pPr>
            <a:r>
              <a:rPr sz="2000">
                <a:latin typeface="Times"/>
                <a:ea typeface="Times"/>
                <a:cs typeface="Times"/>
                <a:sym typeface="Times"/>
              </a:rPr>
              <a:t>Recognizing these problems, state statutes for guardianship have undergone significant reform over the past 20 years to enhance due process protections, such as being certain the individual is notified of the guardianship hearing, making real accommodations to have the person present, and considering the individual’s choice of a guardian. The new laws have also matched statutory definitions of decision- making capacity to more empirically grounded understandings of the brain. Legal definitions of incapacity under guardianship have shifted away from diagnosis-based definitions to “functional” definitions. In most states, a diagnosis is a necessary but not sufficient component of incapacity. Courts are interested in diagnoses and how the disorders or symptoms of the disorder affect “function” (e.g., decision-making, judgment, behavior, etc.). Note that the law’s use of the word “functional” is different from psychology’s and gerontology’s use of the term. In the law, the term “functional abilities” is more general, referring to descriptions of the individual’s strengths and weaknesses in cognition and behavior. In gerontology, the term “functional abilities” is narrower, typically used in reference to activities of daily living (ADLs) and independent activities of daily living (IADLs) (Lawton &amp; Brody, 1969). When courts ask for medical evidence to focus on function, they mean they want more than just a diagnosis; they want to know about the individual’s strengths and weaknesses in decision-making and judgment (e.g., neuropsychological test results), and everyday behavior (e.g., IADL or capacity instrument test results). </a:t>
            </a:r>
            <a:endParaRPr sz="2000">
              <a:latin typeface="Times"/>
              <a:ea typeface="Times"/>
              <a:cs typeface="Times"/>
              <a:sym typeface="Times"/>
            </a:endParaRPr>
          </a:p>
          <a:p>
            <a:pPr lvl="0">
              <a:defRPr sz="1800"/>
            </a:pPr>
            <a:r>
              <a:rPr sz="2000">
                <a:latin typeface="Times"/>
                <a:ea typeface="Times"/>
                <a:cs typeface="Times"/>
                <a:sym typeface="Times"/>
              </a:rPr>
              <a:t>The American Bar Association Commission on Law and Aging keeps up-to-date, state-by-state charts of the legal definitions of incapacity in guardianship statutes, which are updated as they change. These tables (available at http://www.abanet.org/aging/guardianship/-lawandpractice/home.html) are a tremendous resource for clinicians who want to find the statutory citation for guardianship law in their state. In addition, by analyzing the different statutes across states, one can obtain a broad understanding of various legal standards for incapacity (although for any specific case the clinician must refer to the definition within the jurisdiction). Definitions of incapacity in guardianship laws tend to have one to four elements: the presence of a disabling condition; cognitive impairment; functional impairment; and a necessity element (degree of risk and failure of less restrictive alternatives that necessitates the guardianship intervention). </a:t>
            </a:r>
            <a:endParaRPr sz="2000">
              <a:latin typeface="Times"/>
              <a:ea typeface="Times"/>
              <a:cs typeface="Times"/>
              <a:sym typeface="Times"/>
            </a:endParaRPr>
          </a:p>
          <a:p>
            <a:pPr lvl="0">
              <a:defRPr sz="1800"/>
            </a:pPr>
            <a:r>
              <a:rPr sz="2000">
                <a:latin typeface="Times"/>
                <a:ea typeface="Times"/>
                <a:cs typeface="Times"/>
                <a:sym typeface="Times"/>
              </a:rPr>
              <a:t>The Uniform Guardianship and Protective Proceedings Act (UGPPA) is a model guardianship law developed by a consensus body [the National Conference of Commissioners on Uniform State Laws (NCCUSL) http://www.nccusl.org] which for more than 100 years has worked to develop model laws that represent the most current legal thinking on a matter and may serve as models for states that are in the process of revising statutes. The UGPPA has been endorsed by leading elder law organizations. The definition of an incapacitated person in the Uniform Act is “an individual who, for reasons other than being a minor, is unable to receive and evaluate information or make or communicate decisions [cognitive component] to such an extent that the individual lacks the ability [functional component] to meet essential requirements for physical health, safety, or self-care [necessity component], even with appropriate technological assistance” [brackets added]. Although this definition does not have a diagnostic component, most states also require diagnostic information. An operationalized clinical example of the UGPPA definition might include the following information: an individual with Alzheimer’s dementia of moderate severity [disabling condition], who due to severe delayed memory and executive dysfunction [cognitive component] lacks the ability to make decisions regarding or independently manage personal care, health care, and finances [functional component] and, in the absence of close family, is at substantial danger of self-neglect and financial exploitation even when provided extensive in-home services and supports [necessity component].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Limited Guardianship </a:t>
            </a:r>
            <a:endParaRPr sz="2000">
              <a:latin typeface="Times"/>
              <a:ea typeface="Times"/>
              <a:cs typeface="Times"/>
              <a:sym typeface="Times"/>
            </a:endParaRPr>
          </a:p>
          <a:p>
            <a:pPr lvl="0">
              <a:defRPr sz="1800"/>
            </a:pPr>
            <a:r>
              <a:rPr sz="2000">
                <a:latin typeface="Times"/>
                <a:ea typeface="Times"/>
                <a:cs typeface="Times"/>
                <a:sym typeface="Times"/>
              </a:rPr>
              <a:t>A key part of guardianship reform is a change in judicial practice to favor limited guardianship rather than full guardianship. Previously, courts found persons “incompetent” and appointed a plenary or full guardiandwith the authority to make all decisions for the incapacitated person (except for those excluded by statute), and with the incapacitated person (formerly called “the ward”) losing all deci- sional rights. Guardianship reform advocates assert that plenary appointments caused the individual to be “un-personed” in the eyes of the law, and have sought to emphasize the significant consequences of a plenary guardianship; namely, that the incapacitated individual was no longer a person in the eyes of the law due to a total loss of rights. </a:t>
            </a:r>
            <a:endParaRPr sz="2000">
              <a:latin typeface="Times"/>
              <a:ea typeface="Times"/>
              <a:cs typeface="Times"/>
              <a:sym typeface="Times"/>
            </a:endParaRPr>
          </a:p>
          <a:p>
            <a:pPr lvl="0">
              <a:defRPr sz="1800"/>
            </a:pPr>
            <a:r>
              <a:rPr sz="2000">
                <a:latin typeface="Times"/>
                <a:ea typeface="Times"/>
                <a:cs typeface="Times"/>
                <a:sym typeface="Times"/>
              </a:rPr>
              <a:t>In recent years courts have moved away from the practice of full guardianship to favor (or in some states require) “limited” guardianship. Limited guardianship means that the judge’s guardianship order (sometimes called a “letter”) provides the guardian with limited authority to make decisions in only those areas where the individual requires assistance, and preserves rights in any area where the indi- vidual still has the capacity to make decisions. This practice is consistent with a contemporary scientific understanding of neurologic and psychiatric illness in which a person may have strengths and weak- nesses in cognitive functioning translating to intact or impaired specific capacities. Admittedly the practice of limited guardianship is harder for everyonedthe determination of the order is more nuanced and takes more time, the courts require more information from the clinician, and the clinician must take more time to provide detailed information. The push for limited guardianship is a matter of rights, attempting to balance the concerns of autonomy versus protection, and limit the removal of rights.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Capacity as Defined in Health Care Consent Law </a:t>
            </a:r>
            <a:endParaRPr sz="2000">
              <a:latin typeface="Times"/>
              <a:ea typeface="Times"/>
              <a:cs typeface="Times"/>
              <a:sym typeface="Times"/>
            </a:endParaRPr>
          </a:p>
          <a:p>
            <a:pPr lvl="0">
              <a:defRPr sz="1800"/>
            </a:pPr>
            <a:r>
              <a:rPr sz="2000">
                <a:latin typeface="Times"/>
                <a:ea typeface="Times"/>
                <a:cs typeface="Times"/>
                <a:sym typeface="Times"/>
              </a:rPr>
              <a:t>Capacity to consent to medical treatment is a specific capacity rooted in the concept of informed consent, in which informed consent must be voluntary (the person must not be coerced), knowl- edgeable (the person must be informed about the condition, treatments, and alternatives), and the person must have the capacity to make the decision. The Uniform Health Decisions Act defines medical consent capacity as an individual’s “ability to understand the significant benefits, risks, and alternatives to proposed health care and to make and communicate a health care decision.” State- specific definitions regarding medical consent capacity are often located in advance directive statutes, durable power of attorney statutes, and in the body of case law. The capacity to consent to medical treatment is perhaps the most well-studied and discussed capacity. </a:t>
            </a:r>
            <a:endParaRPr sz="2000">
              <a:latin typeface="Times"/>
              <a:ea typeface="Times"/>
              <a:cs typeface="Times"/>
              <a:sym typeface="Times"/>
            </a:endParaRPr>
          </a:p>
          <a:p>
            <a:pPr lvl="0">
              <a:defRPr sz="1800"/>
            </a:pPr>
            <a:r>
              <a:rPr sz="2000">
                <a:latin typeface="Times"/>
                <a:ea typeface="Times"/>
                <a:cs typeface="Times"/>
                <a:sym typeface="Times"/>
              </a:rPr>
              <a:t>In reviewing consent capacity law within the United States, various scholars have identified four discrete abilities that are often present in legal standards for medical consent capacity: the ability to understand diagnostic and treatment information; appreciate the significance of this information; reason about the risks and benefits of treatment alternatives; and evidence a choice (Grisso &amp; Applebaum, 1998b). A problem in one or more of these areas, in concert with other factors, may lead to legal determinations of incapacity to make a medical decision. “Understanding” refers to the ability to comprehend diagnostic and treatment-related information. This concept includes not only the ability to remember newly presented words and phrases, but also the ability to comprehend the meaning of these words and phrases, and to exhibit that comprehension to the physician or evaluator. “Appreciation” refers to the ability to determine the significance of the treatment information relative to the individual’s situation, focusing on the nature of the diagnosis and the possibility that treatment would be beneficial, and involves both cognitive and emotional appreciation. Thus, “understanding” refers to whether the individual can comprehend basic information about a condition and treatment, while “appreciation” refers to whether the individual believes that the information is accurate and applies to him or her. “Reasoning” is the process of deciding on treatment by comparing alternatives in light of consequences, and through integrating, analyzing, and manipulating information. Reasoning involves including drawing inferences about the impact of alternatives on everyday life considering one’s own personal values and preferences. Although it is not usually explicitly stated, the verb “to make” in some health care capacity statutes may refer to the process of reasoning. “Expressing a choice” concerns the basic ability to communicate a decision about treatment, and applies to individuals who cannot or will not express a choice, or who are ambivalent. This legal framework for consent capacity translates fairly well into clinical assessments, as will be discussed later. </a:t>
            </a:r>
            <a:endParaRPr sz="2000">
              <a:latin typeface="Times"/>
              <a:ea typeface="Times"/>
              <a:cs typeface="Times"/>
              <a:sym typeface="Times"/>
            </a:endParaRPr>
          </a:p>
          <a:p>
            <a:pPr lvl="0">
              <a:defRPr sz="1800"/>
            </a:pPr>
            <a:r>
              <a:rPr sz="2000">
                <a:latin typeface="Times"/>
                <a:ea typeface="Times"/>
                <a:cs typeface="Times"/>
                <a:sym typeface="Times"/>
              </a:rPr>
              <a:t>….</a:t>
            </a:r>
            <a:endParaRPr sz="2000">
              <a:latin typeface="Times"/>
              <a:ea typeface="Times"/>
              <a:cs typeface="Times"/>
              <a:sym typeface="Times"/>
            </a:endParaRPr>
          </a:p>
          <a:p>
            <a:pPr lvl="0">
              <a:defRPr sz="1800"/>
            </a:pPr>
            <a:r>
              <a:rPr sz="2000">
                <a:latin typeface="Times"/>
                <a:ea typeface="Times"/>
                <a:cs typeface="Times"/>
                <a:sym typeface="Times"/>
              </a:rPr>
              <a:t>Problems with Clinical Assessment of Capacity </a:t>
            </a:r>
            <a:endParaRPr sz="2000">
              <a:latin typeface="Times"/>
              <a:ea typeface="Times"/>
              <a:cs typeface="Times"/>
              <a:sym typeface="Times"/>
            </a:endParaRPr>
          </a:p>
          <a:p>
            <a:pPr lvl="0">
              <a:defRPr sz="1800"/>
            </a:pPr>
            <a:r>
              <a:rPr sz="2000">
                <a:latin typeface="Times"/>
                <a:ea typeface="Times"/>
                <a:cs typeface="Times"/>
                <a:sym typeface="Times"/>
              </a:rPr>
              <a:t>In the past, evaluations of capacity were addressed to physicians, in part because statutes governing matters of capacity in guardianship and health care law required a medical opinion, and hospital policies and procedures followed suit. Thus, historically, clinical evaluations of the capacity of older adults were based on a physician’s interview or the physician’s knowledge of the patient. More recently, standardized cognitive and functional assessments by licensed psychologists are the norm, particularly for complex cases, where discrete cognitive and functional data are needed. Now, many state laws recognize psychologists and in some states other practitioners (advance practice nurses, social workers, occupational therapists) as experts who can provide evidence or testify about civil capacities, and hospital policies and procedures reflect this shift. </a:t>
            </a:r>
            <a:endParaRPr sz="2000">
              <a:latin typeface="Times"/>
              <a:ea typeface="Times"/>
              <a:cs typeface="Times"/>
              <a:sym typeface="Times"/>
            </a:endParaRPr>
          </a:p>
          <a:p>
            <a:pPr lvl="0">
              <a:defRPr sz="1800"/>
            </a:pPr>
            <a:r>
              <a:rPr sz="2000">
                <a:latin typeface="Times"/>
                <a:ea typeface="Times"/>
                <a:cs typeface="Times"/>
                <a:sym typeface="Times"/>
              </a:rPr>
              <a:t>Clinical assessments of capacity require an astute professional clinical judgment. A comprehensive clinical interview is an essential component. However, there can be problems with capacity assess- ments that rely only upon interview and do not include standardized assessments of cognition and function. When individual expert assessments of competency in elderly persons have been compared to multidisciplinary panel assessments, there is lack of agreement (Kaplan, Strange, &amp; Ahmed, 1988; Rutman &amp; Silberfeld, 1992). Furthermore, even when individual experts are consistent in their knowledge of legal standards for competency, they may apply them incorrectly and inconsistently (Markson, Kern, Annas, &amp; Glantz, 1994). Low reliability of capacity evaluations is a particular concern for marginally demented patients, as physicians achieved only a 56% judgment agreement (kappa 1⁄4 0.14) in evaluating capacity to consent in mildly demented patients (Marson, McInturff, Hawkins, Bartolucci, &amp; Harrell, 1997) even when shown a structured assessment, although reliability improved when clinicians were trained to consider the four legal standards for consent capacity (Marson, Earnst, Jamil, Bartolucci, &amp; Harell, 2000). </a:t>
            </a:r>
            <a:endParaRPr sz="2000">
              <a:latin typeface="Times"/>
              <a:ea typeface="Times"/>
              <a:cs typeface="Times"/>
              <a:sym typeface="Times"/>
            </a:endParaRPr>
          </a:p>
          <a:p>
            <a:pPr lvl="0">
              <a:defRPr sz="1800"/>
            </a:pPr>
            <a:r>
              <a:rPr sz="2000">
                <a:latin typeface="Times"/>
                <a:ea typeface="Times"/>
                <a:cs typeface="Times"/>
                <a:sym typeface="Times"/>
              </a:rPr>
              <a:t>The low reliability of capacity evaluations may be exacerbated by factors such as dual roles, affective reactions, insensitivity to individual differences (e.g., the impact of race, culture, religion on decisions), lack of empirical models and measures, and confusion about the task. A national survey of 395 clinical practitioners found continuing confusion regarding the assessment of capacity (Ganzini, Volicer, Nelson, &amp; Derse, 2003). Common pitfalls included confusion between clinical assessments of capacity and legal determinations of competency, the belief that actions against medical advice indicate incapacity, and the assumption that cognitive or psychiatric disorders necessarily imply incapacity. Clinicians vary in what they consider to be appropriate risks (Clemens &amp; Hayes, 1997) and “safe-enough gambles” for older adults in discharge planning. Determining where to draw the line in promoting an individual’s autonomy versus protecting the individual from harm can be extremely difficult. </a:t>
            </a:r>
            <a:endParaRPr sz="2000">
              <a:latin typeface="Times"/>
              <a:ea typeface="Times"/>
              <a:cs typeface="Times"/>
              <a:sym typeface="Times"/>
            </a:endParaRPr>
          </a:p>
          <a:p>
            <a:pPr lvl="0">
              <a:defRPr sz="1800"/>
            </a:pPr>
            <a:r>
              <a:rPr sz="2000">
                <a:latin typeface="Times"/>
                <a:ea typeface="Times"/>
                <a:cs typeface="Times"/>
                <a:sym typeface="Times"/>
              </a:rPr>
              <a:t>Clinicians may zero in on different cognitive abilities in arriving at capacity conclusions (Marson, Hawkins, McInturff, &amp; Harrell, 1997). Some clinicians may focus more on the patient’s “rationality” whereas others may focus more on the extent to which choices are consistent with values (Braun, Gurrera, Karel, Armesto, &amp; Moye, in press). </a:t>
            </a:r>
            <a:endParaRPr sz="2000">
              <a:latin typeface="Times"/>
              <a:ea typeface="Times"/>
              <a:cs typeface="Times"/>
              <a:sym typeface="Times"/>
            </a:endParaRPr>
          </a:p>
          <a:p>
            <a:pPr lvl="0">
              <a:defRPr sz="1800"/>
            </a:pPr>
            <a:r>
              <a:rPr sz="2000">
                <a:latin typeface="Times"/>
                <a:ea typeface="Times"/>
                <a:cs typeface="Times"/>
                <a:sym typeface="Times"/>
              </a:rPr>
              <a:t>Differences between how professionals and patients view life and treatment decisions is one factor that may influence reliability. Professionals estimate a patient’s quality of life differently, typically as less desirable, than does the patient (Starr, Pearlmann, &amp; Uhlmann, 1986; Uhlmann &amp; Pearlmann, 1991). In addition, family and physician proxies are poor at predicting patients’ treatment preferences (Seckler, Meier, Mulvihill, &amp; Cammer Paris, 1991). In evaluating the extent to which decisions are “rational,” experts may have difficulty appreciating the elderly patient’s perspective, given that the elderly individual’s decision-making is informed by a lifetime of experience. </a:t>
            </a:r>
            <a:endParaRPr sz="2000">
              <a:latin typeface="Times"/>
              <a:ea typeface="Times"/>
              <a:cs typeface="Times"/>
              <a:sym typeface="Times"/>
            </a:endParaRPr>
          </a:p>
          <a:p>
            <a:pPr lvl="0">
              <a:defRPr sz="1800"/>
            </a:pPr>
            <a:r>
              <a:rPr sz="2000">
                <a:latin typeface="Times"/>
                <a:ea typeface="Times"/>
                <a:cs typeface="Times"/>
                <a:sym typeface="Times"/>
              </a:rPr>
              <a:t>In fact, life experience may be an especially strong predictor of decision-making in older adults, who tend to focus more on interpersonal and experiential elements of problems than younger adults (Blanchard-Fields, 1996). Individual differences play a significant role in medical treatment decisions (Karel, 2000). For example, African Americans are more likely to choose life-sustaining medical treatments, with less concern about “quality of life,” than Caucasian Americans who are more con- cerned about “quantity of life” (Caralis, Davis, Wright, &amp; Marcial, 1993; Eleazer et al., 1996; Hopp &amp; Duffy, 2000), and for these and other reasons could be judged incorrectly to have higher rates of incapacity (Cairns et al., 2005). In a similar vein, individuals from ethnic minority groups were less likely to endorse the appropriateness of allowing surrogates to consent for an incapacitated person to participate in research (Kim et al., 2009). Cultural and religious values and beliefs may be critical determinants of an individual’s approach to medical decision-making (Garrett, Harris, Norburn, Patrick, &amp; Danis, 1993; Klessig, 1992), as is an individual’s experiences with illness or caregiving (Allen-Burge &amp; Haley, 1997; Collopy, 1999; Karel, Powell, &amp; Cantor, 2004). For example, dementia caregivers may be less likely than non-caregivers to endorse life-sustaining interventions when asked to consider hypothetical scenarios (Allen-Burge &amp; Haley, 1997). </a:t>
            </a:r>
            <a:endParaRPr sz="2000">
              <a:latin typeface="Times"/>
              <a:ea typeface="Times"/>
              <a:cs typeface="Times"/>
              <a:sym typeface="Times"/>
            </a:endParaRPr>
          </a:p>
          <a:p>
            <a:pPr lvl="0">
              <a:defRPr sz="1800"/>
            </a:pPr>
            <a:r>
              <a:rPr sz="2000">
                <a:latin typeface="Times"/>
                <a:ea typeface="Times"/>
                <a:cs typeface="Times"/>
                <a:sym typeface="Times"/>
              </a:rPr>
              <a:t>As adults age, they may become more proficient decision-makers, considering less information before making decisions (Johnson, 1990; Meyer, Russo, &amp; Talbot, 1995; Streufert, Pogash, Piasecki, &amp; Post, 1990) and make decisions more quickly (Meyer et al., 1995). This has been described as a shift from analytic or controlled processing (Yates &amp; Patalano, 1999) to one that uses shortcuts in the complex decision-making process (Finucane, Alhakami, Slovic, &amp; Johnson, 2000; Kahneman, Slovic, &amp; Tversky, 1982) or is more automatic (Titov &amp; Knight, 1997). Reliance upon rule-based or automatic processing (versus analytic processing) may enable adults with diminished cognitive resources to compensate for their cognitive deficits. But if the capacity evaluation emphasizes analytic and controlled decisional processes, it may misjudge equally valid but less explicitly analytic decision- making. </a:t>
            </a:r>
            <a:endParaRPr sz="2000">
              <a:latin typeface="Times"/>
              <a:ea typeface="Times"/>
              <a:cs typeface="Times"/>
              <a:sym typeface="Times"/>
            </a:endParaRPr>
          </a:p>
          <a:p>
            <a:pPr lvl="0">
              <a:defRPr sz="1800"/>
            </a:pPr>
            <a:r>
              <a:rPr sz="2000">
                <a:latin typeface="Times"/>
                <a:ea typeface="Times"/>
                <a:cs typeface="Times"/>
                <a:sym typeface="Times"/>
              </a:rPr>
              <a:t>Cultural Considerations in Capacity Assessment </a:t>
            </a:r>
            <a:endParaRPr sz="2000">
              <a:latin typeface="Times"/>
              <a:ea typeface="Times"/>
              <a:cs typeface="Times"/>
              <a:sym typeface="Times"/>
            </a:endParaRPr>
          </a:p>
          <a:p>
            <a:pPr lvl="0">
              <a:defRPr sz="1800"/>
            </a:pPr>
            <a:r>
              <a:rPr sz="2000">
                <a:latin typeface="Times"/>
                <a:ea typeface="Times"/>
                <a:cs typeface="Times"/>
                <a:sym typeface="Times"/>
              </a:rPr>
              <a:t>Underlying the comments in the five preceding paragraphs is the issue of individual differences and cultural considerationsdthat the reliability and validity of capacity judgments may be affected by a failure to appreciate the impact of age, gender, race, education, socioeconomic status, on the process by which others arrive at decisions, and a failure to be sensitive to those differences between the evaluator and the person being evaluated. </a:t>
            </a:r>
            <a:endParaRPr sz="2000">
              <a:latin typeface="Times"/>
              <a:ea typeface="Times"/>
              <a:cs typeface="Times"/>
              <a:sym typeface="Times"/>
            </a:endParaRPr>
          </a:p>
          <a:p>
            <a:pPr lvl="0">
              <a:defRPr sz="1800"/>
            </a:pPr>
            <a:r>
              <a:rPr sz="2000">
                <a:latin typeface="Times"/>
                <a:ea typeface="Times"/>
                <a:cs typeface="Times"/>
                <a:sym typeface="Times"/>
              </a:rPr>
              <a:t>Often a first step in a capacity evaluation is one of disclosuredand disclosure can pre-date the capacity referraldmeaning the capacity referral can be generated after a physician discloses a medical recommendation and the patient refuses treatment. Although it seems obvious, it is not uncommon to find a situation where the patient does not understand what is discloseddnot because the individual has a deficit in “understanding” but because the information was not disclosed in a manner the person could possibly understand because of language differences or diminished health literacy. When low English proficiency is noted, it is important to locate an examiner who speaks the patient’s native language, and is familiar with their culture, using native language equivalent (e.g., among other measures, the WAIS-III and Geriatric Depression Scale have Spanish forms), and if a native language speaking evaluator is not available, to use a professional translator. In addition, the examiner should directly ask the patient and family members about cultural considerations and values (see values section later), and consult with practitioners familiar with multicultural assessment (APA, 2005; Virnig &amp; Morgan, 2002).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3" name="Shape 563"/>
          <p:cNvSpPr/>
          <p:nvPr>
            <p:ph type="sldImg"/>
          </p:nvPr>
        </p:nvSpPr>
        <p:spPr>
          <a:prstGeom prst="rect">
            <a:avLst/>
          </a:prstGeom>
        </p:spPr>
        <p:txBody>
          <a:bodyPr/>
          <a:lstStyle/>
          <a:p>
            <a:pPr lvl="0"/>
          </a:p>
        </p:txBody>
      </p:sp>
      <p:sp>
        <p:nvSpPr>
          <p:cNvPr id="564" name="Shape 564"/>
          <p:cNvSpPr/>
          <p:nvPr>
            <p:ph type="body" sz="quarter" idx="1"/>
          </p:nvPr>
        </p:nvSpPr>
        <p:spPr>
          <a:prstGeom prst="rect">
            <a:avLst/>
          </a:prstGeom>
        </p:spPr>
        <p:txBody>
          <a:bodyPr/>
          <a:lstStyle/>
          <a:p>
            <a:pPr lvl="0">
              <a:defRPr sz="1800"/>
            </a:pPr>
            <a:r>
              <a:rPr sz="2000">
                <a:latin typeface="Times"/>
                <a:ea typeface="Times"/>
                <a:cs typeface="Times"/>
                <a:sym typeface="Times"/>
              </a:rPr>
              <a:t>Peg Horan, LMSW, NYC Elder Abuse Center MDT Coordinator/Elder Abuse Prevention Specialist and </a:t>
            </a:r>
            <a:endParaRPr sz="2000">
              <a:latin typeface="Times"/>
              <a:ea typeface="Times"/>
              <a:cs typeface="Times"/>
              <a:sym typeface="Times"/>
            </a:endParaRPr>
          </a:p>
          <a:p>
            <a:pPr lvl="0">
              <a:defRPr sz="1800"/>
            </a:pPr>
            <a:r>
              <a:rPr sz="2000">
                <a:latin typeface="Times"/>
                <a:ea typeface="Times"/>
                <a:cs typeface="Times"/>
                <a:sym typeface="Times"/>
              </a:rPr>
              <a:t>Dr. Veronica (Ronnie) LoFaso, NYC Elder Abuse Center MDT Geriatrician. A semi-structured interview tool, IDA (Interview of Decisional Abilities), was created for use by NYC APS caseworkers, and a pilot training was conducted in its use.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3" invalidUrl="" action="" tgtFrame="" tooltip="" history="1" highlightClick="0" endSnd="0"/>
              </a:rPr>
              <a:t>http://nyceac.com/aps-training-project-decision-making-ability-interview/</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Peg Horan, LMSW, NYC Elder Abuse Center MDT Coordinator/Elder Abuse Prevention Specialist &amp; Dr. Veronica LoFaso, NYC Elder Abuse Center MDT Geriatrician.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Project Overview:</a:t>
            </a:r>
            <a:endParaRPr sz="2000">
              <a:latin typeface="Times"/>
              <a:ea typeface="Times"/>
              <a:cs typeface="Times"/>
              <a:sym typeface="Times"/>
            </a:endParaRPr>
          </a:p>
          <a:p>
            <a:pPr lvl="0">
              <a:defRPr sz="1800"/>
            </a:pPr>
            <a:r>
              <a:rPr sz="2000">
                <a:latin typeface="Times"/>
                <a:ea typeface="Times"/>
                <a:cs typeface="Times"/>
                <a:sym typeface="Times"/>
              </a:rPr>
              <a:t>In 2014, The New York Community Trust generously provided Phase One funding to the NYC Elder Abuse Center (NYCEAC) to develop and deliver a pilot curriculum to teach NYC Adult Protective Services (APS) staff to gather information about APS client decision-making abilities. A semi-structured interview tool, IDA (Interview of Decisional Abilities), was created for use by NYC APS caseworkers, and a pilot training was conducted in its use. The Phase One training imparted conceptual knowledge about decision-making capacity, provided experiential training necessary to support APS caseworkers in gathering information about clients’ decision-making abilities, encouraged triaging capacity referrals to psychiatry for further assessment and supported supervisors in their oversight of caseworkers’ provision of these services.</a:t>
            </a:r>
            <a:endParaRPr sz="2000">
              <a:latin typeface="Times"/>
              <a:ea typeface="Times"/>
              <a:cs typeface="Times"/>
              <a:sym typeface="Times"/>
            </a:endParaRPr>
          </a:p>
          <a:p>
            <a:pPr lvl="0">
              <a:defRPr sz="1800"/>
            </a:pPr>
            <a:r>
              <a:rPr sz="2000">
                <a:latin typeface="Times"/>
                <a:ea typeface="Times"/>
                <a:cs typeface="Times"/>
                <a:sym typeface="Times"/>
              </a:rPr>
              <a:t>Phase One project goals were accomplished by:</a:t>
            </a:r>
            <a:endParaRPr sz="2000">
              <a:latin typeface="Times"/>
              <a:ea typeface="Times"/>
              <a:cs typeface="Times"/>
              <a:sym typeface="Times"/>
            </a:endParaRPr>
          </a:p>
          <a:p>
            <a:pPr lvl="0">
              <a:defRPr sz="1800"/>
            </a:pPr>
            <a:r>
              <a:rPr sz="2000">
                <a:latin typeface="Times"/>
                <a:ea typeface="Times"/>
                <a:cs typeface="Times"/>
                <a:sym typeface="Times"/>
              </a:rPr>
              <a:t>Convening a Project Planning Committee (PPC) to provide expertise in the development of the curriculum and training and achieve the goals of the grant project. The PPC met in full capacity and in workgroups to discuss critical issues related to capacity assessments and crystalize the key concepts to include in the semi-structured interview tool and trainings. The PPC also provided guidance to a core PPC training group who fine-tuned the curriculum and the semi-structured interview tool, developed case studies, created a Train-the-Trainer curriculum and developed the project’s evaluation materials. Over the course of the project year, PPC members made many decisions to guide the project towards successful completion. Click here to view highlights of the PPC’s key decisions.</a:t>
            </a:r>
            <a:endParaRPr sz="2000">
              <a:latin typeface="Times"/>
              <a:ea typeface="Times"/>
              <a:cs typeface="Times"/>
              <a:sym typeface="Times"/>
            </a:endParaRPr>
          </a:p>
          <a:p>
            <a:pPr lvl="0">
              <a:defRPr sz="1800"/>
            </a:pPr>
            <a:r>
              <a:rPr sz="2000">
                <a:latin typeface="Times"/>
                <a:ea typeface="Times"/>
                <a:cs typeface="Times"/>
                <a:sym typeface="Times"/>
              </a:rPr>
              <a:t>Developing a Semi-Structured Interview Tool – “Interview of Decisional Abilities (IDA)”: The purpose of IDA is to gather information about an APS client’s decision-making abilities and to guide referral to psychiatry, if needed, for assessment of decision-making capacity. Developing IDA required the Core Training Workgroup to carefully review the ACED (as components of IDA borrow from both the concepts and the structure of The Assessment of Capacity for Everyday Decision-making (the ACED), developed by Drs. Lai and Karlawish); assess each question and potential response; and determine the most effective way to ask that question and document the response. It was imperative to develop a semi-structured interview tool that accurately captured a client’s understanding and appreciation of his/her risk and service options and that would be understood by APS caseworkers. This process took 10 months with feedback from the APS mini-pilot participants, the full PPC, and an outside capacity research expert.</a:t>
            </a:r>
            <a:endParaRPr sz="2000">
              <a:latin typeface="Times"/>
              <a:ea typeface="Times"/>
              <a:cs typeface="Times"/>
              <a:sym typeface="Times"/>
            </a:endParaRPr>
          </a:p>
          <a:p>
            <a:pPr lvl="0">
              <a:defRPr sz="1800"/>
            </a:pPr>
            <a:r>
              <a:rPr sz="2000">
                <a:latin typeface="Times"/>
                <a:ea typeface="Times"/>
                <a:cs typeface="Times"/>
                <a:sym typeface="Times"/>
              </a:rPr>
              <a:t>IDA has 6 steps, or anchor points, which include asking the client his/her understanding and appreciation of the problem and service option. The first step of the IDA is to complete a cover sheet, which helps the APS caseworker identify the issue or problem to use with IDA, i.e., the issue with the most imminent, acute risk. Each step provides simple instructions for utilization and clear information on what APS caseworkers should do with the information gathered. After the 6 steps are completed, the APS caseworker chooses one of the four case disposition options listed on the IDA. APS caseworkers utilize IDA during the APS assessment process. But IDA is only one part of the overall APS assessment process. IDA is uniquely designed to allow caseworkers to easily synchronize their assessment results with appropriate interventions.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Peg Horan, LMSW, NYC Elder Abuse Center MDT Coordinator/Elder Abuse Prevention Specialist &amp; Dr. Veronica LoFaso, NYC Elder Abuse Center MDT Geriatrician.</a:t>
            </a:r>
            <a:endParaRPr sz="2000">
              <a:latin typeface="Times"/>
              <a:ea typeface="Times"/>
              <a:cs typeface="Times"/>
              <a:sym typeface="Times"/>
            </a:endParaRPr>
          </a:p>
          <a:p>
            <a:pPr lvl="0">
              <a:defRPr sz="1800"/>
            </a:pPr>
            <a:r>
              <a:rPr sz="2000">
                <a:latin typeface="Times"/>
                <a:ea typeface="Times"/>
                <a:cs typeface="Times"/>
                <a:sym typeface="Times"/>
              </a:rPr>
              <a:t>Conducting a training for NYC APS caseworkers and supervisors: NYC APS leadership identified APS caseworkers and supervisors with all levels of experience and skill to participate in the training. This 2-day pilot training was designed for 50 APS caseworkers and supervisors and was conducted in April and May 2015. The training was completed twice with a 3-week field-testing period utilizing IDA with their clients in between Day 1 and Day 2. Click here to view training agendas for Day 1 and Day 2. After the formal training, a few caseworkers and supervisors were selected by APS leadership to continue field-testing IDA during July 2015. The training included an overview of cognition, cognitive impairment and decision-making abilities; instruction on the use of IDA; role-play exercises using case studies developed for utilizing IDA, including case studies and applying a case using; ongoing supervision; and the opportunity for practice and feedback over time.</a:t>
            </a:r>
            <a:endParaRPr sz="2000">
              <a:latin typeface="Times"/>
              <a:ea typeface="Times"/>
              <a:cs typeface="Times"/>
              <a:sym typeface="Times"/>
            </a:endParaRPr>
          </a:p>
          <a:p>
            <a:pPr lvl="0">
              <a:defRPr sz="1800"/>
            </a:pPr>
            <a:r>
              <a:rPr sz="2000">
                <a:latin typeface="Times"/>
                <a:ea typeface="Times"/>
                <a:cs typeface="Times"/>
                <a:sym typeface="Times"/>
              </a:rPr>
              <a:t>The training design utilized didactic and experiential methods to convey information and develop skills. During the training, APS caseworkers had the opportunity to: a) practice IDA questions; b) apply the tool to case studies; c) document conclusions including observations, quotes, etc.; d) make a recommendation on client’s decision-making ability; and e) discuss results with supervisors. APS supervisors were taught the above as well as how to supervise APS caseworkers utilizing IDA with clients.</a:t>
            </a:r>
            <a:endParaRPr sz="2000">
              <a:latin typeface="Times"/>
              <a:ea typeface="Times"/>
              <a:cs typeface="Times"/>
              <a:sym typeface="Times"/>
            </a:endParaRPr>
          </a:p>
          <a:p>
            <a:pPr lvl="0">
              <a:defRPr sz="1800"/>
            </a:pPr>
            <a:r>
              <a:rPr sz="2000">
                <a:latin typeface="Times"/>
                <a:ea typeface="Times"/>
                <a:cs typeface="Times"/>
                <a:sym typeface="Times"/>
              </a:rPr>
              <a:t>Obtaining feedback from training participants and trainers: This project charted new territory. Thus, a message of “learning together” and encouraging conversation was conveyed to the trainees throughout the training. In support of this message, the PPC designed an evaluation process promoting honest feedback, both positive and negative. Both trainers and participants evaluated the training. The participants completed a pre/post-test and feedback forms and provided feedback on notecards during a training exercise and then again during a post-training phone meeting. The PPC trainers discussed the training pilot’s overall successes and challenges. The project results provide insight into the benefits, complexities and challenges of standardizing how APS caseworkers assess decision-making capacity. Critical feedback gathered from the training is fully integrated into the project’s planning for Phase Two (funding pending), including refining IDA, the training curriculum, and improving teaching methods.</a:t>
            </a:r>
            <a:endParaRPr sz="2000">
              <a:latin typeface="Times"/>
              <a:ea typeface="Times"/>
              <a:cs typeface="Times"/>
              <a:sym typeface="Times"/>
            </a:endParaRPr>
          </a:p>
          <a:p>
            <a:pPr lvl="0">
              <a:defRPr sz="1800"/>
            </a:pPr>
            <a:r>
              <a:rPr sz="2000">
                <a:latin typeface="Times"/>
                <a:ea typeface="Times"/>
                <a:cs typeface="Times"/>
                <a:sym typeface="Times"/>
              </a:rPr>
              <a:t>For more information:</a:t>
            </a:r>
            <a:endParaRPr sz="2000">
              <a:latin typeface="Times"/>
              <a:ea typeface="Times"/>
              <a:cs typeface="Times"/>
              <a:sym typeface="Times"/>
            </a:endParaRPr>
          </a:p>
          <a:p>
            <a:pPr lvl="0">
              <a:defRPr sz="1800"/>
            </a:pPr>
            <a:r>
              <a:rPr sz="2000">
                <a:latin typeface="Times"/>
                <a:ea typeface="Times"/>
                <a:cs typeface="Times"/>
                <a:sym typeface="Times"/>
              </a:rPr>
              <a:t>If you would like more information about this pilot project, please contact Pam Ansell, Project Coordinator, at paa2014@med.cornell.edu or NYCEAC. Please note that IDA and the training curriculum are in the pilot stage of development and thus are not available for distribution at this time.</a:t>
            </a: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2" name="Shape 572"/>
          <p:cNvSpPr/>
          <p:nvPr>
            <p:ph type="sldImg"/>
          </p:nvPr>
        </p:nvSpPr>
        <p:spPr>
          <a:prstGeom prst="rect">
            <a:avLst/>
          </a:prstGeom>
        </p:spPr>
        <p:txBody>
          <a:bodyPr/>
          <a:lstStyle/>
          <a:p>
            <a:pPr lvl="0"/>
          </a:p>
        </p:txBody>
      </p:sp>
      <p:sp>
        <p:nvSpPr>
          <p:cNvPr id="573" name="Shape 573"/>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La connaissance est un réseau &gt; 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 </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Nodes, edges &gt; specific actors and their relationships can have a transformative change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And so it is, here and now, when APS can help advance transformation in the arena of guardianship, and in doing so, in what is the most vital aspect of our society and our life: self determination, guided by circumstances and support  —through reciprocal relationships.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social network visualization</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https://upload.wikimedia.org/wikipedia/commons/9/9b/Social_Network_Analysis_Visualization.png</a:t>
            </a:r>
            <a:endParaRPr sz="2000">
              <a:latin typeface="Times"/>
              <a:ea typeface="Times"/>
              <a:cs typeface="Times"/>
              <a:sym typeface="Times"/>
            </a:endParaRPr>
          </a:p>
          <a:p>
            <a:pPr lvl="0">
              <a:lnSpc>
                <a:spcPct val="100000"/>
              </a:lnSpc>
              <a:defRPr sz="1800"/>
            </a:pPr>
            <a:r>
              <a:rPr sz="2000">
                <a:latin typeface="Times"/>
                <a:ea typeface="Times"/>
                <a:cs typeface="Times"/>
                <a:sym typeface="Times"/>
              </a:rPr>
              <a:t>Grandjean, Martin (2014). "La connaissance est un réseau". Les Cahiers du Numérique 10 (3): 37–54.</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http://www.cairn.info/resume.php?ID_ARTICLE=LCN_103_0037</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Knowledge is a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Perspective on archival and encyclopedic organization</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Network analysis is not revolutionizing our objects of study, it revolutionizes the perspective of the researcher on the latter. Organized as a network, information becomes relational. It makes potentially possible the creation of new information, as with an encyclopedia which links between records weave a web which can be analyzed in terms of structural characteristics or with an archive directory which sees its hierarchy fundamentally altered by an index recomposing the information exchange network within a group of people. On the basis of two examples of management, conservation and knowledge enhancement tools, the online encyclopedia Wikipedia and the archives of the Intellectual Cooperation of the League of Nations, this paper discusses the relationship between the researcher and its object understood as a whole.</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8" name="Shape 638"/>
          <p:cNvSpPr/>
          <p:nvPr>
            <p:ph type="sldImg"/>
          </p:nvPr>
        </p:nvSpPr>
        <p:spPr>
          <a:prstGeom prst="rect">
            <a:avLst/>
          </a:prstGeom>
        </p:spPr>
        <p:txBody>
          <a:bodyPr/>
          <a:lstStyle/>
          <a:p>
            <a:pPr lvl="0"/>
          </a:p>
        </p:txBody>
      </p:sp>
      <p:sp>
        <p:nvSpPr>
          <p:cNvPr id="639" name="Shape 639"/>
          <p:cNvSpPr/>
          <p:nvPr>
            <p:ph type="body" sz="quarter" idx="1"/>
          </p:nvPr>
        </p:nvSpPr>
        <p:spPr>
          <a:prstGeom prst="rect">
            <a:avLst/>
          </a:prstGeom>
        </p:spPr>
        <p:txBody>
          <a:bodyPr/>
          <a:lstStyle/>
          <a:p>
            <a:pPr lvl="0">
              <a:lnSpc>
                <a:spcPct val="100000"/>
              </a:lnSpc>
              <a:defRPr sz="1800"/>
            </a:pPr>
            <a:r>
              <a:rPr sz="2200" u="sng">
                <a:latin typeface="Times"/>
                <a:ea typeface="Times"/>
                <a:cs typeface="Times"/>
                <a:sym typeface="Times"/>
                <a:hlinkClick r:id="rId3" invalidUrl="" action="" tgtFrame="" tooltip="" history="1" highlightClick="0" endSnd="0"/>
              </a:rPr>
              <a:t>http://www.cdc.gov/cancer/crccp/sem.htm</a:t>
            </a:r>
            <a:r>
              <a:rPr sz="2200">
                <a:latin typeface="Times"/>
                <a:ea typeface="Times"/>
                <a:cs typeface="Times"/>
                <a:sym typeface="Times"/>
              </a:rPr>
              <a:t>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CDC adapted the social ecological model (SEM) of health promotion to represent the Colorectal Cancer Control Program’s (CRCCP’s) multi-level approach to colorectal cancer prevention.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_____</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u="sng">
                <a:latin typeface="Times"/>
                <a:ea typeface="Times"/>
                <a:cs typeface="Times"/>
                <a:sym typeface="Times"/>
                <a:hlinkClick r:id="rId4" invalidUrl="" action="" tgtFrame="" tooltip="" history="1" highlightClick="0" endSnd="0"/>
              </a:rPr>
              <a:t>http://thespoke.earlychildhoodaustralia.org.au/little-known-way-make-service-flexible-improve-quality/</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3" name="Shape 653"/>
          <p:cNvSpPr/>
          <p:nvPr>
            <p:ph type="sldImg"/>
          </p:nvPr>
        </p:nvSpPr>
        <p:spPr>
          <a:prstGeom prst="rect">
            <a:avLst/>
          </a:prstGeom>
        </p:spPr>
        <p:txBody>
          <a:bodyPr/>
          <a:lstStyle/>
          <a:p>
            <a:pPr lvl="0"/>
          </a:p>
        </p:txBody>
      </p:sp>
      <p:sp>
        <p:nvSpPr>
          <p:cNvPr id="654" name="Shape 654"/>
          <p:cNvSpPr/>
          <p:nvPr>
            <p:ph type="body" sz="quarter" idx="1"/>
          </p:nvPr>
        </p:nvSpPr>
        <p:spPr>
          <a:prstGeom prst="rect">
            <a:avLst/>
          </a:prstGeom>
        </p:spPr>
        <p:txBody>
          <a:bodyPr/>
          <a:lstStyle/>
          <a:p>
            <a:pPr lvl="0">
              <a:lnSpc>
                <a:spcPct val="100000"/>
              </a:lnSpc>
              <a:defRPr sz="1800"/>
            </a:pPr>
            <a:r>
              <a:rPr sz="2200">
                <a:latin typeface="Times"/>
                <a:ea typeface="Times"/>
                <a:cs typeface="Times"/>
                <a:sym typeface="Times"/>
              </a:rPr>
              <a:t>survey</a:t>
            </a:r>
            <a:endParaRPr sz="2200">
              <a:latin typeface="Times"/>
              <a:ea typeface="Times"/>
              <a:cs typeface="Times"/>
              <a:sym typeface="Times"/>
            </a:endParaRPr>
          </a:p>
          <a:p>
            <a:pPr lvl="0">
              <a:lnSpc>
                <a:spcPct val="100000"/>
              </a:lnSpc>
              <a:defRPr sz="1800"/>
            </a:pPr>
            <a:r>
              <a:rPr sz="2200">
                <a:latin typeface="Times"/>
                <a:ea typeface="Times"/>
                <a:cs typeface="Times"/>
                <a:sym typeface="Times"/>
              </a:rPr>
              <a:t>articulation</a:t>
            </a:r>
            <a:endParaRPr sz="2200">
              <a:latin typeface="Times"/>
              <a:ea typeface="Times"/>
              <a:cs typeface="Times"/>
              <a:sym typeface="Times"/>
            </a:endParaRPr>
          </a:p>
          <a:p>
            <a:pPr lvl="0">
              <a:lnSpc>
                <a:spcPct val="100000"/>
              </a:lnSpc>
              <a:defRPr sz="1800"/>
            </a:pPr>
            <a:r>
              <a:rPr sz="2200">
                <a:latin typeface="Times"/>
                <a:ea typeface="Times"/>
                <a:cs typeface="Times"/>
                <a:sym typeface="Times"/>
              </a:rPr>
              <a:t>sustainability: continuity and congruity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_____</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8" name="Shape 668"/>
          <p:cNvSpPr/>
          <p:nvPr>
            <p:ph type="sldImg"/>
          </p:nvPr>
        </p:nvSpPr>
        <p:spPr>
          <a:prstGeom prst="rect">
            <a:avLst/>
          </a:prstGeom>
        </p:spPr>
        <p:txBody>
          <a:bodyPr/>
          <a:lstStyle/>
          <a:p>
            <a:pPr lvl="0"/>
          </a:p>
        </p:txBody>
      </p:sp>
      <p:sp>
        <p:nvSpPr>
          <p:cNvPr id="669" name="Shape 669"/>
          <p:cNvSpPr/>
          <p:nvPr>
            <p:ph type="body" sz="quarter" idx="1"/>
          </p:nvPr>
        </p:nvSpPr>
        <p:spPr>
          <a:prstGeom prst="rect">
            <a:avLst/>
          </a:prstGeom>
        </p:spPr>
        <p:txBody>
          <a:bodyPr/>
          <a:lstStyle/>
          <a:p>
            <a:pPr lvl="0">
              <a:defRPr sz="1800"/>
            </a:pPr>
            <a:r>
              <a:rPr sz="2200"/>
              <a:t>survey</a:t>
            </a:r>
            <a:endParaRPr sz="2200"/>
          </a:p>
          <a:p>
            <a:pPr lvl="0">
              <a:defRPr sz="1800"/>
            </a:pPr>
            <a:r>
              <a:rPr sz="2200"/>
              <a:t>articulation</a:t>
            </a:r>
            <a:endParaRPr sz="2200"/>
          </a:p>
          <a:p>
            <a:pPr lvl="0">
              <a:defRPr sz="1800"/>
            </a:pPr>
            <a:r>
              <a:rPr sz="2200"/>
              <a:t>sustainability: continuity and congruity </a:t>
            </a:r>
            <a:endParaRPr sz="2200"/>
          </a:p>
          <a:p>
            <a:pPr lvl="0">
              <a:defRPr sz="1800"/>
            </a:pPr>
            <a:endParaRPr sz="22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4" name="Shape 674"/>
          <p:cNvSpPr/>
          <p:nvPr>
            <p:ph type="sldImg"/>
          </p:nvPr>
        </p:nvSpPr>
        <p:spPr>
          <a:prstGeom prst="rect">
            <a:avLst/>
          </a:prstGeom>
        </p:spPr>
        <p:txBody>
          <a:bodyPr/>
          <a:lstStyle/>
          <a:p>
            <a:pPr lvl="0"/>
          </a:p>
        </p:txBody>
      </p:sp>
      <p:sp>
        <p:nvSpPr>
          <p:cNvPr id="675" name="Shape 675"/>
          <p:cNvSpPr/>
          <p:nvPr>
            <p:ph type="body" sz="quarter" idx="1"/>
          </p:nvPr>
        </p:nvSpPr>
        <p:spPr>
          <a:prstGeom prst="rect">
            <a:avLst/>
          </a:prstGeom>
        </p:spPr>
        <p:txBody>
          <a:bodyPr/>
          <a:lstStyle/>
          <a:p>
            <a:pPr lvl="0">
              <a:lnSpc>
                <a:spcPct val="100000"/>
              </a:lnSpc>
              <a:defRPr sz="1800"/>
            </a:pPr>
            <a:r>
              <a:rPr sz="2200">
                <a:latin typeface="Times"/>
                <a:ea typeface="Times"/>
                <a:cs typeface="Times"/>
                <a:sym typeface="Times"/>
              </a:rPr>
              <a:t>Guardians ‘advocates’ for dependents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u="sng">
                <a:latin typeface="Times"/>
                <a:ea typeface="Times"/>
                <a:cs typeface="Times"/>
                <a:sym typeface="Times"/>
                <a:hlinkClick r:id="rId3" invalidUrl="" action="" tgtFrame="" tooltip="" history="1" highlightClick="0" endSnd="0"/>
              </a:rPr>
              <a:t>http://www.pearsonhighered.com/assets/hip/us/hip_us_pearsonhighered/samplechapter/0205473768.pdf</a:t>
            </a:r>
            <a:r>
              <a:rPr sz="2200">
                <a:latin typeface="Times"/>
                <a:ea typeface="Times"/>
                <a:cs typeface="Times"/>
                <a:sym typeface="Times"/>
              </a:rPr>
              <a:t>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“Advocacy is the cornerstone upon which social work is built. It is</a:t>
            </a:r>
            <a:endParaRPr sz="2200">
              <a:latin typeface="Times"/>
              <a:ea typeface="Times"/>
              <a:cs typeface="Times"/>
              <a:sym typeface="Times"/>
            </a:endParaRPr>
          </a:p>
          <a:p>
            <a:pPr lvl="0">
              <a:lnSpc>
                <a:spcPct val="100000"/>
              </a:lnSpc>
              <a:defRPr sz="1800"/>
            </a:pPr>
            <a:r>
              <a:rPr sz="2200">
                <a:latin typeface="Times"/>
                <a:ea typeface="Times"/>
                <a:cs typeface="Times"/>
                <a:sym typeface="Times"/>
              </a:rPr>
              <a:t>so important that it is framed in three sections of our Code of</a:t>
            </a:r>
            <a:endParaRPr sz="2200">
              <a:latin typeface="Times"/>
              <a:ea typeface="Times"/>
              <a:cs typeface="Times"/>
              <a:sym typeface="Times"/>
            </a:endParaRPr>
          </a:p>
          <a:p>
            <a:pPr lvl="0">
              <a:lnSpc>
                <a:spcPct val="100000"/>
              </a:lnSpc>
              <a:defRPr sz="1800"/>
            </a:pPr>
            <a:r>
              <a:rPr sz="2200">
                <a:latin typeface="Times"/>
                <a:ea typeface="Times"/>
                <a:cs typeface="Times"/>
                <a:sym typeface="Times"/>
              </a:rPr>
              <a:t>Ethics. Advocacy for individuals, communities and systems is not</a:t>
            </a:r>
            <a:endParaRPr sz="2200">
              <a:latin typeface="Times"/>
              <a:ea typeface="Times"/>
              <a:cs typeface="Times"/>
              <a:sym typeface="Times"/>
            </a:endParaRPr>
          </a:p>
          <a:p>
            <a:pPr lvl="0">
              <a:lnSpc>
                <a:spcPct val="100000"/>
              </a:lnSpc>
              <a:defRPr sz="1800"/>
            </a:pPr>
            <a:r>
              <a:rPr sz="2200">
                <a:latin typeface="Times"/>
                <a:ea typeface="Times"/>
                <a:cs typeface="Times"/>
                <a:sym typeface="Times"/>
              </a:rPr>
              <a:t>just a suggested activity for social workers. It’s not a ‘do it if you</a:t>
            </a:r>
            <a:endParaRPr sz="2200">
              <a:latin typeface="Times"/>
              <a:ea typeface="Times"/>
              <a:cs typeface="Times"/>
              <a:sym typeface="Times"/>
            </a:endParaRPr>
          </a:p>
          <a:p>
            <a:pPr lvl="0">
              <a:lnSpc>
                <a:spcPct val="100000"/>
              </a:lnSpc>
              <a:defRPr sz="1800"/>
            </a:pPr>
            <a:r>
              <a:rPr sz="2200">
                <a:latin typeface="Times"/>
                <a:ea typeface="Times"/>
                <a:cs typeface="Times"/>
                <a:sym typeface="Times"/>
              </a:rPr>
              <a:t>have some extra time’ or a ‘do it if the inequity and disparity are</a:t>
            </a:r>
            <a:endParaRPr sz="2200">
              <a:latin typeface="Times"/>
              <a:ea typeface="Times"/>
              <a:cs typeface="Times"/>
              <a:sym typeface="Times"/>
            </a:endParaRPr>
          </a:p>
          <a:p>
            <a:pPr lvl="0">
              <a:lnSpc>
                <a:spcPct val="100000"/>
              </a:lnSpc>
              <a:defRPr sz="1800"/>
            </a:pPr>
            <a:r>
              <a:rPr sz="2200">
                <a:latin typeface="Times"/>
                <a:ea typeface="Times"/>
                <a:cs typeface="Times"/>
                <a:sym typeface="Times"/>
              </a:rPr>
              <a:t>very great’ activity. It is a requisite.”</a:t>
            </a:r>
            <a:endParaRPr sz="2200">
              <a:latin typeface="Times"/>
              <a:ea typeface="Times"/>
              <a:cs typeface="Times"/>
              <a:sym typeface="Times"/>
            </a:endParaRPr>
          </a:p>
          <a:p>
            <a:pPr lvl="0">
              <a:lnSpc>
                <a:spcPct val="100000"/>
              </a:lnSpc>
              <a:defRPr sz="1800"/>
            </a:pPr>
            <a:r>
              <a:rPr sz="2200">
                <a:latin typeface="Times"/>
                <a:ea typeface="Times"/>
                <a:cs typeface="Times"/>
                <a:sym typeface="Times"/>
              </a:rPr>
              <a:t>NASW Executive Director, ELIZABETH J. CLARK.1 (page 1)</a:t>
            </a:r>
            <a:endParaRPr sz="2200">
              <a:latin typeface="Times"/>
              <a:ea typeface="Times"/>
              <a:cs typeface="Times"/>
              <a:sym typeface="Time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0" name="Shape 680"/>
          <p:cNvSpPr/>
          <p:nvPr>
            <p:ph type="sldImg"/>
          </p:nvPr>
        </p:nvSpPr>
        <p:spPr>
          <a:prstGeom prst="rect">
            <a:avLst/>
          </a:prstGeom>
        </p:spPr>
        <p:txBody>
          <a:bodyPr/>
          <a:lstStyle/>
          <a:p>
            <a:pPr lvl="0"/>
          </a:p>
        </p:txBody>
      </p:sp>
      <p:sp>
        <p:nvSpPr>
          <p:cNvPr id="681" name="Shape 681"/>
          <p:cNvSpPr/>
          <p:nvPr>
            <p:ph type="body" sz="quarter" idx="1"/>
          </p:nvPr>
        </p:nvSpPr>
        <p:spPr>
          <a:prstGeom prst="rect">
            <a:avLst/>
          </a:prstGeom>
        </p:spPr>
        <p:txBody>
          <a:bodyPr/>
          <a:lstStyle/>
          <a:p>
            <a:pPr lvl="0">
              <a:lnSpc>
                <a:spcPct val="100000"/>
              </a:lnSpc>
              <a:defRPr sz="1800"/>
            </a:pPr>
            <a:r>
              <a:rPr sz="2200" u="sng">
                <a:latin typeface="Times"/>
                <a:ea typeface="Times"/>
                <a:cs typeface="Times"/>
                <a:sym typeface="Times"/>
                <a:hlinkClick r:id="rId3" invalidUrl="" action="" tgtFrame="" tooltip="" history="1" highlightClick="0" endSnd="0"/>
              </a:rPr>
              <a:t>http://www.sagepub.com/sites/default/files/upm-binaries/58102_Dalrymple_&amp;_Boylan.pdf</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Jane Dalrymple and Jane Boylan 2013.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Effective Advocacy in Social Work.</a:t>
            </a:r>
            <a:endParaRPr sz="2200">
              <a:latin typeface="Times"/>
              <a:ea typeface="Times"/>
              <a:cs typeface="Times"/>
              <a:sym typeface="Times"/>
            </a:endParaRPr>
          </a:p>
          <a:p>
            <a:pPr lvl="0">
              <a:lnSpc>
                <a:spcPct val="100000"/>
              </a:lnSpc>
              <a:defRPr sz="1800"/>
            </a:pPr>
            <a:r>
              <a:rPr sz="2200">
                <a:latin typeface="Times"/>
                <a:ea typeface="Times"/>
                <a:cs typeface="Times"/>
                <a:sym typeface="Times"/>
              </a:rPr>
              <a:t>SAGE Publications Ltd</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Advocacy can be defined in many ways, but the following definition is a useful starting point. This definition is part of the guidance for Independent Mental Capacity Advocates introduced through the Mental Capacity Act 2005 in England. It relates to people who use mental health services and are deemed to lack capacity – a group who can struggle to have a voice in the systems and structures that impact on their lives: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“Advocacy … promotes equality, social justice and social inclusion. It can empower people to speak up for themselves. Advocacy can help people become more aware of their own rights, to exercise those rights and be involved in and influence decisions that are being made about their future.” (Lee, 2007: 7)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Mental Capacity Act 2005 — Code of Practice </a:t>
            </a:r>
            <a:endParaRPr sz="2200">
              <a:latin typeface="Times"/>
              <a:ea typeface="Times"/>
              <a:cs typeface="Times"/>
              <a:sym typeface="Times"/>
            </a:endParaRPr>
          </a:p>
          <a:p>
            <a:pPr lvl="0">
              <a:lnSpc>
                <a:spcPct val="100000"/>
              </a:lnSpc>
              <a:defRPr sz="1800"/>
            </a:pPr>
            <a:r>
              <a:rPr sz="2200" u="sng">
                <a:latin typeface="Times"/>
                <a:ea typeface="Times"/>
                <a:cs typeface="Times"/>
                <a:sym typeface="Times"/>
                <a:hlinkClick r:id="rId4" invalidUrl="" action="" tgtFrame="" tooltip="" history="1" highlightClick="0" endSnd="0"/>
              </a:rPr>
              <a:t>https://www.gov.uk/government/uploads/system/uploads/attachment_data/file/224660/Mental_Capacity_Act_code_of_practice.pdf</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Department for Constitutional Affairs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Mental Capacity Act 2005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Code of Practice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Issued by the Lord Chancellor on 23 April 2007 in accordance with sections 42 and 43 of the Act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London: TSO</a:t>
            </a:r>
            <a:endParaRPr sz="2200">
              <a:latin typeface="Times"/>
              <a:ea typeface="Times"/>
              <a:cs typeface="Times"/>
              <a:sym typeface="Times"/>
            </a:endParaRPr>
          </a:p>
          <a:p>
            <a:pPr lvl="0">
              <a:lnSpc>
                <a:spcPct val="100000"/>
              </a:lnSpc>
              <a:defRPr sz="1800"/>
            </a:pPr>
            <a:r>
              <a:rPr sz="2200">
                <a:latin typeface="Times"/>
                <a:ea typeface="Times"/>
                <a:cs typeface="Times"/>
                <a:sym typeface="Times"/>
              </a:rPr>
              <a:t>Published by TSO (The</a:t>
            </a:r>
            <a:br>
              <a:rPr sz="2200">
                <a:latin typeface="Times"/>
                <a:ea typeface="Times"/>
                <a:cs typeface="Times"/>
                <a:sym typeface="Times"/>
              </a:rPr>
            </a:br>
            <a:r>
              <a:rPr sz="2200">
                <a:latin typeface="Times"/>
                <a:ea typeface="Times"/>
                <a:cs typeface="Times"/>
                <a:sym typeface="Times"/>
              </a:rPr>
              <a:t>Stationery Office)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Third Impression 2007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___</a:t>
            </a:r>
            <a:endParaRPr sz="2200">
              <a:latin typeface="Times"/>
              <a:ea typeface="Times"/>
              <a:cs typeface="Times"/>
              <a:sym typeface="Times"/>
            </a:endParaRPr>
          </a:p>
          <a:p>
            <a:pPr lvl="0">
              <a:lnSpc>
                <a:spcPct val="100000"/>
              </a:lnSpc>
              <a:defRPr sz="1800"/>
            </a:pPr>
            <a:r>
              <a:rPr sz="2200">
                <a:latin typeface="Times"/>
                <a:ea typeface="Times"/>
                <a:cs typeface="Times"/>
                <a:sym typeface="Times"/>
              </a:rPr>
              <a:t>The Mental Capacity Act 2005, covering England and Wales, provides a statutory framework for people who lack capacity to make decisions for themselves, or who have capacity and want to make preparations for a time when they may lack capacity in the future. It sets out who can take decisions, in which situations, and how they should go about this. The Act received Royal Assent on 7 April 2005 and will come into force during 2007.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___</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_____</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Making decisions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The Independent Mental Capacity Advocate (IMCA) service </a:t>
            </a: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r>
              <a:rPr sz="2200">
                <a:latin typeface="Times"/>
                <a:ea typeface="Times"/>
                <a:cs typeface="Times"/>
                <a:sym typeface="Times"/>
              </a:rPr>
              <a:t>This booklet provides information on the Independent Mental Capacity Advocate (IMCA) service established by the Mental Capacity Act.</a:t>
            </a:r>
            <a:br>
              <a:rPr sz="2200">
                <a:latin typeface="Times"/>
                <a:ea typeface="Times"/>
                <a:cs typeface="Times"/>
                <a:sym typeface="Times"/>
              </a:rPr>
            </a:br>
            <a:r>
              <a:rPr sz="2200">
                <a:latin typeface="Times"/>
                <a:ea typeface="Times"/>
                <a:cs typeface="Times"/>
                <a:sym typeface="Times"/>
              </a:rPr>
              <a:t>It is not a statutory Code of Practice issued under the Mental Capacity Act 2005 and is not a guide to how the law will apply to specific situations. </a:t>
            </a:r>
            <a:endParaRPr sz="2200">
              <a:latin typeface="Times"/>
              <a:ea typeface="Times"/>
              <a:cs typeface="Times"/>
              <a:sym typeface="Times"/>
            </a:endParaRPr>
          </a:p>
          <a:p>
            <a:pPr lvl="0">
              <a:lnSpc>
                <a:spcPct val="100000"/>
              </a:lnSpc>
              <a:defRPr sz="1800"/>
            </a:pPr>
            <a:br>
              <a:rPr sz="2200">
                <a:latin typeface="Times"/>
                <a:ea typeface="Times"/>
                <a:cs typeface="Times"/>
                <a:sym typeface="Times"/>
              </a:rPr>
            </a:b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a:p>
            <a:pPr lvl="0">
              <a:lnSpc>
                <a:spcPct val="100000"/>
              </a:lnSpc>
              <a:defRPr sz="1800"/>
            </a:pPr>
            <a:endParaRPr sz="2200">
              <a:latin typeface="Times"/>
              <a:ea typeface="Times"/>
              <a:cs typeface="Times"/>
              <a:sym typeface="Time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9" name="Shape 699"/>
          <p:cNvSpPr/>
          <p:nvPr>
            <p:ph type="sldImg"/>
          </p:nvPr>
        </p:nvSpPr>
        <p:spPr>
          <a:prstGeom prst="rect">
            <a:avLst/>
          </a:prstGeom>
        </p:spPr>
        <p:txBody>
          <a:bodyPr/>
          <a:lstStyle/>
          <a:p>
            <a:pPr lvl="0"/>
          </a:p>
        </p:txBody>
      </p:sp>
      <p:sp>
        <p:nvSpPr>
          <p:cNvPr id="700" name="Shape 700"/>
          <p:cNvSpPr/>
          <p:nvPr>
            <p:ph type="body" sz="quarter" idx="1"/>
          </p:nvPr>
        </p:nvSpPr>
        <p:spPr>
          <a:prstGeom prst="rect">
            <a:avLst/>
          </a:prstGeom>
        </p:spPr>
        <p:txBody>
          <a:bodyPr/>
          <a:lstStyle/>
          <a:p>
            <a:pPr lvl="0">
              <a:defRPr sz="1800"/>
            </a:pPr>
            <a:r>
              <a:rPr sz="2200"/>
              <a:t>survey</a:t>
            </a:r>
            <a:endParaRPr sz="2200"/>
          </a:p>
          <a:p>
            <a:pPr lvl="0">
              <a:defRPr sz="1800"/>
            </a:pPr>
            <a:r>
              <a:rPr sz="2200"/>
              <a:t>articulation</a:t>
            </a:r>
            <a:endParaRPr sz="2200"/>
          </a:p>
          <a:p>
            <a:pPr lvl="0">
              <a:defRPr sz="1800"/>
            </a:pPr>
            <a:r>
              <a:rPr sz="2200"/>
              <a:t>sustainability: continuity and congruity </a:t>
            </a:r>
            <a:endParaRPr sz="2200"/>
          </a:p>
          <a:p>
            <a:pPr lvl="0">
              <a:defRPr sz="1800"/>
            </a:pPr>
            <a:endParaRPr sz="22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7" name="Shape 707"/>
          <p:cNvSpPr/>
          <p:nvPr>
            <p:ph type="sldImg"/>
          </p:nvPr>
        </p:nvSpPr>
        <p:spPr>
          <a:prstGeom prst="rect">
            <a:avLst/>
          </a:prstGeom>
        </p:spPr>
        <p:txBody>
          <a:bodyPr/>
          <a:lstStyle/>
          <a:p>
            <a:pPr lvl="0"/>
          </a:p>
        </p:txBody>
      </p:sp>
      <p:sp>
        <p:nvSpPr>
          <p:cNvPr id="708" name="Shape 708"/>
          <p:cNvSpPr/>
          <p:nvPr>
            <p:ph type="body" sz="quarter" idx="1"/>
          </p:nvPr>
        </p:nvSpPr>
        <p:spPr>
          <a:prstGeom prst="rect">
            <a:avLst/>
          </a:prstGeom>
        </p:spPr>
        <p:txBody>
          <a:bodyPr/>
          <a:lstStyle/>
          <a:p>
            <a:pPr lvl="0">
              <a:lnSpc>
                <a:spcPct val="100000"/>
              </a:lnSpc>
              <a:defRPr sz="1800"/>
            </a:pPr>
            <a:endParaRPr sz="1400">
              <a:latin typeface="Times"/>
              <a:ea typeface="Times"/>
              <a:cs typeface="Times"/>
              <a:sym typeface="Times"/>
            </a:endParaRPr>
          </a:p>
          <a:p>
            <a:pPr lvl="0">
              <a:lnSpc>
                <a:spcPct val="100000"/>
              </a:lnSpc>
              <a:defRPr sz="1800"/>
            </a:pPr>
            <a:r>
              <a:rPr sz="1400" u="sng">
                <a:latin typeface="Times"/>
                <a:ea typeface="Times"/>
                <a:cs typeface="Times"/>
                <a:sym typeface="Times"/>
                <a:hlinkClick r:id="rId3" invalidUrl="" action="" tgtFrame="" tooltip="" history="1" highlightClick="0" endSnd="0"/>
              </a:rPr>
              <a:t>https://en.wikipedia.org/wiki/Laboratories_of_democracy</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b="1" sz="1400">
                <a:latin typeface="Times"/>
                <a:ea typeface="Times"/>
                <a:cs typeface="Times"/>
                <a:sym typeface="Times"/>
              </a:rPr>
              <a:t>Laboratories of democracy</a:t>
            </a:r>
            <a:r>
              <a:rPr sz="1400">
                <a:latin typeface="Times"/>
                <a:ea typeface="Times"/>
                <a:cs typeface="Times"/>
                <a:sym typeface="Times"/>
              </a:rPr>
              <a:t> is a phrase popularized by U.S. Supreme Court Justice Louis Brandeis in </a:t>
            </a:r>
            <a:r>
              <a:rPr b="1" sz="1400">
                <a:latin typeface="Times"/>
                <a:ea typeface="Times"/>
                <a:cs typeface="Times"/>
                <a:sym typeface="Times"/>
              </a:rPr>
              <a:t>New State Ice Co. v. Liebmann</a:t>
            </a:r>
            <a:r>
              <a:rPr sz="1400">
                <a:latin typeface="Times"/>
                <a:ea typeface="Times"/>
                <a:cs typeface="Times"/>
                <a:sym typeface="Times"/>
              </a:rPr>
              <a:t> to describe how a "state may, if its citizens choose, serve as a laboratory; and try novel social and economic experiments without risk to the rest of the country."[1] Brandeis was an Associate Justice on the Supreme Court of the United States from 1916 to 1939.</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This concept explains how within the federal framework, there exists a system of state autonomy where state and local governments act as social “laboratories,” where laws and policies are created and tested at the state level of the democratic system, in a manner similar (in theory, at least) to the scientific method.</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The </a:t>
            </a:r>
            <a:r>
              <a:rPr b="1" sz="1400">
                <a:latin typeface="Times"/>
                <a:ea typeface="Times"/>
                <a:cs typeface="Times"/>
                <a:sym typeface="Times"/>
              </a:rPr>
              <a:t>Tenth Amendment </a:t>
            </a:r>
            <a:r>
              <a:rPr sz="1400">
                <a:latin typeface="Times"/>
                <a:ea typeface="Times"/>
                <a:cs typeface="Times"/>
                <a:sym typeface="Times"/>
              </a:rPr>
              <a:t>of the United States Constitution provides that “all powers not delegated to the United States by the Constitution, nor prohibited by it to [from] the States, are reserved to the States respectively, or to the people.” This is a basis for the "laboratories of democracy" concept, because the Tenth Amendment assigns most day-to-day governance responsibilities, including general "police power", to the state and local governments. Because there are 50 semi-autonomous states, different policies can be enacted and tested at the state level without directly affecting the entire country. As a result, a diverse patchwork of state-level government practices is created.</a:t>
            </a:r>
            <a:endParaRPr sz="1400">
              <a:latin typeface="Times"/>
              <a:ea typeface="Times"/>
              <a:cs typeface="Times"/>
              <a:sym typeface="Times"/>
            </a:endParaRPr>
          </a:p>
          <a:p>
            <a:pPr lvl="0">
              <a:lnSpc>
                <a:spcPct val="100000"/>
              </a:lnSpc>
              <a:defRPr sz="1800"/>
            </a:pPr>
            <a:r>
              <a:rPr sz="1400">
                <a:latin typeface="Times"/>
                <a:ea typeface="Times"/>
                <a:cs typeface="Times"/>
                <a:sym typeface="Times"/>
              </a:rPr>
              <a:t>_____</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u="sng">
                <a:latin typeface="Times"/>
                <a:ea typeface="Times"/>
                <a:cs typeface="Times"/>
                <a:sym typeface="Times"/>
                <a:hlinkClick r:id="rId4" invalidUrl="" action="" tgtFrame="" tooltip="" history="1" highlightClick="0" endSnd="0"/>
              </a:rPr>
              <a:t>http://thefederalist.com/2015/03/23/republicans-should-stop-promoting-laboratories-of-democracy/</a:t>
            </a:r>
            <a:r>
              <a:rPr sz="1400">
                <a:latin typeface="Times"/>
                <a:ea typeface="Times"/>
                <a:cs typeface="Times"/>
                <a:sym typeface="Times"/>
              </a:rPr>
              <a:t>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Brandeis, who was appointed to the Supreme Court by Woodrow Wilson in 1916 and served until 1939, was an ardent </a:t>
            </a:r>
            <a:r>
              <a:rPr b="1" sz="1400">
                <a:latin typeface="Times"/>
                <a:ea typeface="Times"/>
                <a:cs typeface="Times"/>
                <a:sym typeface="Times"/>
              </a:rPr>
              <a:t>Progressive</a:t>
            </a:r>
            <a:r>
              <a:rPr sz="1400">
                <a:latin typeface="Times"/>
                <a:ea typeface="Times"/>
                <a:cs typeface="Times"/>
                <a:sym typeface="Times"/>
              </a:rPr>
              <a:t> and rejected the constitutionalism of the American founders.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He disdained any ideas of unchanging, permanent truths and instead, following </a:t>
            </a:r>
            <a:r>
              <a:rPr b="1" sz="1400">
                <a:latin typeface="Times"/>
                <a:ea typeface="Times"/>
                <a:cs typeface="Times"/>
                <a:sym typeface="Times"/>
              </a:rPr>
              <a:t>John Dewey</a:t>
            </a:r>
            <a:r>
              <a:rPr sz="1400">
                <a:latin typeface="Times"/>
                <a:ea typeface="Times"/>
                <a:cs typeface="Times"/>
                <a:sym typeface="Times"/>
              </a:rPr>
              <a:t>’s theory of </a:t>
            </a:r>
            <a:r>
              <a:rPr b="1" sz="1400">
                <a:latin typeface="Times"/>
                <a:ea typeface="Times"/>
                <a:cs typeface="Times"/>
                <a:sym typeface="Times"/>
              </a:rPr>
              <a:t>experimentalism</a:t>
            </a:r>
            <a:r>
              <a:rPr sz="1400">
                <a:latin typeface="Times"/>
                <a:ea typeface="Times"/>
                <a:cs typeface="Times"/>
                <a:sym typeface="Times"/>
              </a:rPr>
              <a:t>, posited that the scientific method should be the central idea that animates public policy.</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Dewey’s conception of experimentalism looked at things in terms of their </a:t>
            </a:r>
            <a:r>
              <a:rPr b="1" sz="1400">
                <a:latin typeface="Times"/>
                <a:ea typeface="Times"/>
                <a:cs typeface="Times"/>
                <a:sym typeface="Times"/>
              </a:rPr>
              <a:t>usefulness for human life</a:t>
            </a:r>
            <a:r>
              <a:rPr sz="1400">
                <a:latin typeface="Times"/>
                <a:ea typeface="Times"/>
                <a:cs typeface="Times"/>
                <a:sym typeface="Times"/>
              </a:rPr>
              <a:t>; controlled experiments could yield what he termed “</a:t>
            </a:r>
            <a:r>
              <a:rPr b="1" sz="1400">
                <a:latin typeface="Times"/>
                <a:ea typeface="Times"/>
                <a:cs typeface="Times"/>
                <a:sym typeface="Times"/>
              </a:rPr>
              <a:t>warranted assertions</a:t>
            </a:r>
            <a:r>
              <a:rPr sz="1400">
                <a:latin typeface="Times"/>
                <a:ea typeface="Times"/>
                <a:cs typeface="Times"/>
                <a:sym typeface="Times"/>
              </a:rPr>
              <a:t>,” which provide useful data to solve concrete problems but </a:t>
            </a:r>
            <a:r>
              <a:rPr b="1" sz="1400">
                <a:latin typeface="Times"/>
                <a:ea typeface="Times"/>
                <a:cs typeface="Times"/>
                <a:sym typeface="Times"/>
              </a:rPr>
              <a:t>do not constitute absolute knowledge</a:t>
            </a:r>
            <a:r>
              <a:rPr sz="1400">
                <a:latin typeface="Times"/>
                <a:ea typeface="Times"/>
                <a:cs typeface="Times"/>
                <a:sym typeface="Times"/>
              </a:rPr>
              <a:t>.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As a result, the formerly self-evident truth that all men are created equal was not available to human knowledge and, according to Dewey, really never had been.</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Brandeis’s politics, of which his jurisprudence was a subset, is best described as follows: “The reformer’s role was to guide the forces of social experimentation and thus to direct change along the lines of </a:t>
            </a:r>
            <a:r>
              <a:rPr b="1" sz="1400">
                <a:latin typeface="Times"/>
                <a:ea typeface="Times"/>
                <a:cs typeface="Times"/>
                <a:sym typeface="Times"/>
              </a:rPr>
              <a:t>evolution</a:t>
            </a:r>
            <a:r>
              <a:rPr sz="1400">
                <a:latin typeface="Times"/>
                <a:ea typeface="Times"/>
                <a:cs typeface="Times"/>
                <a:sym typeface="Times"/>
              </a:rPr>
              <a:t> rather than revolution.”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Because Brandeis believed in slow processes of evolutionary change rather than the quick, violent change of revolution, he subscribed to the </a:t>
            </a:r>
            <a:r>
              <a:rPr b="1" sz="1400">
                <a:latin typeface="Times"/>
                <a:ea typeface="Times"/>
                <a:cs typeface="Times"/>
                <a:sym typeface="Times"/>
              </a:rPr>
              <a:t>social Darwinism</a:t>
            </a:r>
            <a:r>
              <a:rPr sz="1400">
                <a:latin typeface="Times"/>
                <a:ea typeface="Times"/>
                <a:cs typeface="Times"/>
                <a:sym typeface="Times"/>
              </a:rPr>
              <a:t> of the Left, of which Lester Frank Ward was an early proponent.</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Leftist social Darwinists differed from their brethren on the Right in that they contended </a:t>
            </a:r>
            <a:r>
              <a:rPr b="1" sz="1400">
                <a:latin typeface="Times"/>
                <a:ea typeface="Times"/>
                <a:cs typeface="Times"/>
                <a:sym typeface="Times"/>
              </a:rPr>
              <a:t>government must drive social and economic progress</a:t>
            </a:r>
            <a:r>
              <a:rPr sz="1400">
                <a:latin typeface="Times"/>
                <a:ea typeface="Times"/>
                <a:cs typeface="Times"/>
                <a:sym typeface="Times"/>
              </a:rPr>
              <a:t>. Right social Darwinists such as William Graham Sumner reasoned that, taking a laissez faire approach, the forces of evolution would work without government interference; in other words, using a phrase often attributed to Charles Darwin but actually coined by </a:t>
            </a:r>
            <a:r>
              <a:rPr b="1" sz="1400">
                <a:latin typeface="Times"/>
                <a:ea typeface="Times"/>
                <a:cs typeface="Times"/>
                <a:sym typeface="Times"/>
              </a:rPr>
              <a:t>Herbert Spencer</a:t>
            </a:r>
            <a:r>
              <a:rPr sz="1400">
                <a:latin typeface="Times"/>
                <a:ea typeface="Times"/>
                <a:cs typeface="Times"/>
                <a:sym typeface="Times"/>
              </a:rPr>
              <a:t>, the </a:t>
            </a:r>
            <a:r>
              <a:rPr b="1" sz="1400">
                <a:latin typeface="Times"/>
                <a:ea typeface="Times"/>
                <a:cs typeface="Times"/>
                <a:sym typeface="Times"/>
              </a:rPr>
              <a:t>survival of the fittest</a:t>
            </a:r>
            <a:r>
              <a:rPr sz="1400">
                <a:latin typeface="Times"/>
                <a:ea typeface="Times"/>
                <a:cs typeface="Times"/>
                <a:sym typeface="Times"/>
              </a:rPr>
              <a:t> would work itself out through an uncompromising process dictated by nature.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This is the intellectual and philosophical foundations through which one should view Brandeis’s often invoked but rarely scrutinized phrase.</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i="1" sz="1400">
                <a:latin typeface="Times"/>
                <a:ea typeface="Times"/>
                <a:cs typeface="Times"/>
                <a:sym typeface="Times"/>
              </a:rPr>
              <a:t>States Should Experiment On the Populace</a:t>
            </a:r>
            <a:endParaRPr i="1"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Brandeis’s states as laboratories expression is from his dissent in </a:t>
            </a:r>
            <a:r>
              <a:rPr b="1" sz="1400">
                <a:latin typeface="Times"/>
                <a:ea typeface="Times"/>
                <a:cs typeface="Times"/>
                <a:sym typeface="Times"/>
              </a:rPr>
              <a:t>New State Ice Co. v. Liebmann (1932)</a:t>
            </a:r>
            <a:r>
              <a:rPr sz="1400">
                <a:latin typeface="Times"/>
                <a:ea typeface="Times"/>
                <a:cs typeface="Times"/>
                <a:sym typeface="Times"/>
              </a:rPr>
              <a:t>, a case involving the constitutionality of an Oklahoma statute that required those wanting to manufacture, sell, or commercially distribute ice to obtain a license from the state’s Corporation Commission. The case was decided 7-2 in favor of Liebmann, who attempted to sell ice within the Oklahoma City limits without a license. The Court argued that the statute in question infringed upon Liebmann’s economic liberty and therefore his </a:t>
            </a:r>
            <a:r>
              <a:rPr b="1" sz="1400">
                <a:latin typeface="Times"/>
                <a:ea typeface="Times"/>
                <a:cs typeface="Times"/>
                <a:sym typeface="Times"/>
              </a:rPr>
              <a:t>right to due process under the Fourteenth Amendment</a:t>
            </a:r>
            <a:r>
              <a:rPr sz="1400">
                <a:latin typeface="Times"/>
                <a:ea typeface="Times"/>
                <a:cs typeface="Times"/>
                <a:sym typeface="Times"/>
              </a:rPr>
              <a:t>.</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In dissent, Brandeis argued that new economic conditions, which the Founders had not anticipated, necessitated that “[t]here must be power in the States and the nation to remould, through experimentation, our economic practices and institutions to meet </a:t>
            </a:r>
            <a:r>
              <a:rPr b="1" sz="1400">
                <a:latin typeface="Times"/>
                <a:ea typeface="Times"/>
                <a:cs typeface="Times"/>
                <a:sym typeface="Times"/>
              </a:rPr>
              <a:t>changing social and economic needs</a:t>
            </a:r>
            <a:r>
              <a:rPr sz="1400">
                <a:latin typeface="Times"/>
                <a:ea typeface="Times"/>
                <a:cs typeface="Times"/>
                <a:sym typeface="Times"/>
              </a:rPr>
              <a:t>.”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Although one could argue that Brandeis here limits experimentation only to social and economic needs, recall that in the next year Franklin Roosevelt and his brain trust, which included advisors Adolph Berle and Rexford Tugwell (the latter argued for a nationally planned economy and abolishing private business), used those means to transform the American regime. As FDR argued in the Commonwealth Club Address, statesmanship in the industrial age meant redefining “rights in terms of a changing and growing social order.”</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Thus Brandeis took for granted the government’s role in </a:t>
            </a:r>
            <a:r>
              <a:rPr b="1" sz="1400">
                <a:latin typeface="Times"/>
                <a:ea typeface="Times"/>
                <a:cs typeface="Times"/>
                <a:sym typeface="Times"/>
              </a:rPr>
              <a:t>using science to help emancipate man from the social and economic ills</a:t>
            </a:r>
            <a:r>
              <a:rPr sz="1400">
                <a:latin typeface="Times"/>
                <a:ea typeface="Times"/>
                <a:cs typeface="Times"/>
                <a:sym typeface="Times"/>
              </a:rPr>
              <a:t> he formerly could not escape.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As he argued, “It is one of the happy incidents of the federal system that a </a:t>
            </a:r>
            <a:r>
              <a:rPr b="1" sz="1400">
                <a:latin typeface="Times"/>
                <a:ea typeface="Times"/>
                <a:cs typeface="Times"/>
                <a:sym typeface="Times"/>
              </a:rPr>
              <a:t>single courageous State may, if its citizens choose, serve as a laboratory</a:t>
            </a:r>
            <a:r>
              <a:rPr sz="1400">
                <a:latin typeface="Times"/>
                <a:ea typeface="Times"/>
                <a:cs typeface="Times"/>
                <a:sym typeface="Times"/>
              </a:rPr>
              <a:t>; and </a:t>
            </a:r>
            <a:r>
              <a:rPr b="1" sz="1400">
                <a:latin typeface="Times"/>
                <a:ea typeface="Times"/>
                <a:cs typeface="Times"/>
                <a:sym typeface="Times"/>
              </a:rPr>
              <a:t>try novel social and economic experiments</a:t>
            </a:r>
            <a:r>
              <a:rPr sz="1400">
                <a:latin typeface="Times"/>
                <a:ea typeface="Times"/>
                <a:cs typeface="Times"/>
                <a:sym typeface="Times"/>
              </a:rPr>
              <a:t> without risk to the rest of the country.” </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As G. Alan Tarr has noted, although Brandeis’s formula seems to side with the liberty of individuals to act using their various unequal talents and skills, “over the longer term, the tendency would be toward </a:t>
            </a:r>
            <a:r>
              <a:rPr b="1" sz="1400">
                <a:latin typeface="Times"/>
                <a:ea typeface="Times"/>
                <a:cs typeface="Times"/>
                <a:sym typeface="Times"/>
              </a:rPr>
              <a:t>policy uniformity</a:t>
            </a:r>
            <a:r>
              <a:rPr sz="1400">
                <a:latin typeface="Times"/>
                <a:ea typeface="Times"/>
                <a:cs typeface="Times"/>
                <a:sym typeface="Times"/>
              </a:rPr>
              <a:t>, as states emulated the successful policies of sister states.”</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Brandeis’s ultimate goal was r</a:t>
            </a:r>
            <a:r>
              <a:rPr b="1" sz="1400">
                <a:latin typeface="Times"/>
                <a:ea typeface="Times"/>
                <a:cs typeface="Times"/>
                <a:sym typeface="Times"/>
              </a:rPr>
              <a:t>epudiating the diversity among the states as the result of state experimentation</a:t>
            </a:r>
            <a:r>
              <a:rPr sz="1400">
                <a:latin typeface="Times"/>
                <a:ea typeface="Times"/>
                <a:cs typeface="Times"/>
                <a:sym typeface="Times"/>
              </a:rPr>
              <a:t>, </a:t>
            </a:r>
            <a:r>
              <a:rPr b="1" sz="1400">
                <a:latin typeface="Times"/>
                <a:ea typeface="Times"/>
                <a:cs typeface="Times"/>
                <a:sym typeface="Times"/>
              </a:rPr>
              <a:t>which the federal government would then likely adopt and enforce nationwide</a:t>
            </a:r>
            <a:r>
              <a:rPr sz="1400">
                <a:latin typeface="Times"/>
                <a:ea typeface="Times"/>
                <a:cs typeface="Times"/>
                <a:sym typeface="Times"/>
              </a:rPr>
              <a:t>. National planning by experts in the bureaucracy who would rely on the scientific method divorced from natural law or natural rights, in his thinking, displaced consent of the governed. It goes without saying that this completely repudiates what Republicans and conservatives should stand for.</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r>
              <a:rPr sz="1400">
                <a:latin typeface="Times"/>
                <a:ea typeface="Times"/>
                <a:cs typeface="Times"/>
                <a:sym typeface="Times"/>
              </a:rPr>
              <a:t>One not need accept the foregoing entirely when invoking Brandei’s dictum. But constantly appealing to his famous phrase distorts how we think about federalism and the ground of federalism. Republicans and conservatives should scrap it and stick with something more amenable to the principles and practices of the founders. </a:t>
            </a:r>
            <a:endParaRPr sz="1400">
              <a:latin typeface="Times"/>
              <a:ea typeface="Times"/>
              <a:cs typeface="Times"/>
              <a:sym typeface="Times"/>
            </a:endParaRPr>
          </a:p>
          <a:p>
            <a:pPr lvl="0">
              <a:lnSpc>
                <a:spcPct val="100000"/>
              </a:lnSpc>
              <a:defRPr sz="1800"/>
            </a:pPr>
            <a:r>
              <a:rPr sz="1400">
                <a:latin typeface="Times"/>
                <a:ea typeface="Times"/>
                <a:cs typeface="Times"/>
                <a:sym typeface="Times"/>
              </a:rPr>
              <a:t>_____</a:t>
            </a: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a:p>
            <a:pPr lvl="0">
              <a:lnSpc>
                <a:spcPct val="100000"/>
              </a:lnSpc>
              <a:defRPr sz="1800"/>
            </a:pPr>
            <a:endParaRPr sz="1400">
              <a:latin typeface="Times"/>
              <a:ea typeface="Times"/>
              <a:cs typeface="Times"/>
              <a:sym typeface="Time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3" name="Shape 713"/>
          <p:cNvSpPr/>
          <p:nvPr>
            <p:ph type="sldImg"/>
          </p:nvPr>
        </p:nvSpPr>
        <p:spPr>
          <a:prstGeom prst="rect">
            <a:avLst/>
          </a:prstGeom>
        </p:spPr>
        <p:txBody>
          <a:bodyPr/>
          <a:lstStyle/>
          <a:p>
            <a:pPr lvl="0"/>
          </a:p>
        </p:txBody>
      </p:sp>
      <p:sp>
        <p:nvSpPr>
          <p:cNvPr id="714" name="Shape 714"/>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“Encouraging Collection of Data on Adult Guardianship, Adult Conservatorship, and Elder Abuse Cases by All States.” Resolution 14, CCJ-COSCA, 2009.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State Court Guide to Statistical Reporting, Court Statistics Project, NCSC and COSCA, version 2.1, October 8, 2015. Provides the definitions of guardianships and conservatorships to ensure consistency in data collection across states..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3" invalidUrl="" action="" tgtFrame="" tooltip="" history="1" highlightClick="0" endSnd="0"/>
              </a:rPr>
              <a:t>http://www.eldersandcourts.org/~/media/Microsites/Files/cec/GuardianshipSurveyReport_FINAL.ashx</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http://ccj.ncsc.org/~/media/Microsites/Files/CCJ/Resolutions/08012009-Encouraging-Collection-of-Data-on-Adult-Guardianship-Adult-Conservatorship.ashx</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Karp, Naomi and Erica Wood. Guarding the Guardians: Promising Practices for Court Monitoring. Washington, DC: AARP. 2007. http://assets.aarp.org/rgcenter/il/2007_21_guardians.pdf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DC: AARP_____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wings_2011_introduction.pdf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D. Show Me the Numbers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We as a nation are essentially working in the dark when describing adult guardianship practice. </a:t>
            </a:r>
            <a:r>
              <a:rPr b="1" sz="2000">
                <a:latin typeface="Times"/>
                <a:ea typeface="Times"/>
                <a:cs typeface="Times"/>
                <a:sym typeface="Times"/>
              </a:rPr>
              <a:t>Data and research are scant to nonexistent.</a:t>
            </a:r>
            <a:r>
              <a:rPr sz="2000">
                <a:latin typeface="Times"/>
                <a:ea typeface="Times"/>
                <a:cs typeface="Times"/>
                <a:sym typeface="Times"/>
              </a:rPr>
              <a:t> Many courts and states do not know the number of adults under guardianship in their jurisdiction, let alone the demographics. While the Associated Press estimated the total number of adults under guardianship nationally at approximately 400,000 in 1988, 38 the current number is unknown. In 2011, the National Center for State Courts estimated that there are 1.5 million active pending adult guardianship cases—but that this number could, in fact, range from fewer than one million to more than three million.39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Anecdotal evidence suggests guardianship practice can range from quietly heroic, to satisfactory, to unknowingly deficient, to malfeasant, but the proportions are not clear. In the United States we have not one guardianship system, but fifty- one and more, with tremendous variance from state to state, court to court, judge to judge—and guardian to guardian.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38 — Bayles &amp; McCartney, supra note 8.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39 — Brenda K. Uekert &amp; Richard Van Duizend, Adult Guardianships: A “Best Guess” National Estimate and the Momentum for Reform, in FUTURE TRENDS IN STATE COURTS 2011: SPECIAL FOCUS ON ACCESS TO JUSTICE 107, 109 (2011).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wings_2011_introduction.pdf</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D. Show Me the Numbers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We as a nation are essentially working in the dark when describing adult guardianship practice. </a:t>
            </a:r>
            <a:r>
              <a:rPr b="1" sz="2000">
                <a:latin typeface="Times"/>
                <a:ea typeface="Times"/>
                <a:cs typeface="Times"/>
                <a:sym typeface="Times"/>
              </a:rPr>
              <a:t>Data and research are scant to nonexistent.</a:t>
            </a:r>
            <a:r>
              <a:rPr sz="2000">
                <a:latin typeface="Times"/>
                <a:ea typeface="Times"/>
                <a:cs typeface="Times"/>
                <a:sym typeface="Times"/>
              </a:rPr>
              <a:t> Many courts and states do not know the number of adults under guardianship in their jurisdiction, let alone the demographics. While the Associated Press estimated the total number of adults under guardianship nationally at approximately 400,000 in 1988, 38 the current number is unknown. In 2011, the National Center for State Courts estimated that there are 1.5 million active pending adult guardianship cases—but that this number could, in fact, range from fewer than one million to more than three million.39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Anecdotal evidence suggests guardianship practice can range from quietly heroic, to satisfactory, to unknowingly deficient, to malfeasant, but the proportions are not clear. In the United States we have not one guardianship system, but fifty- one and more, with tremendous variance from state to state, court to court, judge to judge—and guardian to guardian.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38 — Bayles &amp; McCartney, supra note 8.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39 — Brenda K. Uekert &amp; Richard Van Duizend, Adult Guardianships: A “Best Guess” National Estimate and the Momentum for Reform, in FUTURE TRENDS IN STATE COURTS 2011: SPECIAL FOCUS ON ACCESS TO JUSTICE 107, 109 (2011).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0" name="Shape 720"/>
          <p:cNvSpPr/>
          <p:nvPr>
            <p:ph type="sldImg"/>
          </p:nvPr>
        </p:nvSpPr>
        <p:spPr>
          <a:prstGeom prst="rect">
            <a:avLst/>
          </a:prstGeom>
        </p:spPr>
        <p:txBody>
          <a:bodyPr/>
          <a:lstStyle/>
          <a:p>
            <a:pPr lvl="0"/>
          </a:p>
        </p:txBody>
      </p:sp>
      <p:sp>
        <p:nvSpPr>
          <p:cNvPr id="721" name="Shape 721"/>
          <p:cNvSpPr/>
          <p:nvPr>
            <p:ph type="body" sz="quarter" idx="1"/>
          </p:nvPr>
        </p:nvSpPr>
        <p:spPr>
          <a:prstGeom prst="rect">
            <a:avLst/>
          </a:prstGeom>
        </p:spPr>
        <p:txBody>
          <a:bodyPr/>
          <a:lstStyle/>
          <a:p>
            <a:pPr lvl="0">
              <a:lnSpc>
                <a:spcPct val="100000"/>
              </a:lnSpc>
              <a:defRPr sz="1800"/>
            </a:pPr>
            <a:r>
              <a:rPr sz="2200">
                <a:latin typeface="Times"/>
                <a:ea typeface="Times"/>
                <a:cs typeface="Times"/>
                <a:sym typeface="Times"/>
              </a:rPr>
              <a:t>Certified Professional Guardian Program, Washington Courts. </a:t>
            </a:r>
            <a:endParaRPr sz="2200">
              <a:latin typeface="Times"/>
              <a:ea typeface="Times"/>
              <a:cs typeface="Times"/>
              <a:sym typeface="Times"/>
            </a:endParaRPr>
          </a:p>
          <a:p>
            <a:pPr lvl="0">
              <a:lnSpc>
                <a:spcPct val="100000"/>
              </a:lnSpc>
              <a:defRPr sz="1800"/>
            </a:pPr>
            <a:r>
              <a:rPr sz="2200">
                <a:latin typeface="Times"/>
                <a:ea typeface="Times"/>
                <a:cs typeface="Times"/>
                <a:sym typeface="Times"/>
              </a:rPr>
              <a:t>http://www.courts.wa.gov/programs_orgs/Guardian/ Retrieved 10/20/15.</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6" name="Shape 726"/>
          <p:cNvSpPr/>
          <p:nvPr>
            <p:ph type="sldImg"/>
          </p:nvPr>
        </p:nvSpPr>
        <p:spPr>
          <a:prstGeom prst="rect">
            <a:avLst/>
          </a:prstGeom>
        </p:spPr>
        <p:txBody>
          <a:bodyPr/>
          <a:lstStyle/>
          <a:p>
            <a:pPr lvl="0"/>
          </a:p>
        </p:txBody>
      </p:sp>
      <p:sp>
        <p:nvSpPr>
          <p:cNvPr id="727" name="Shape 727"/>
          <p:cNvSpPr/>
          <p:nvPr>
            <p:ph type="body" sz="quarter" idx="1"/>
          </p:nvPr>
        </p:nvSpPr>
        <p:spPr>
          <a:prstGeom prst="rect">
            <a:avLst/>
          </a:prstGeom>
        </p:spPr>
        <p:txBody>
          <a:bodyPr/>
          <a:lstStyle>
            <a:lvl1pPr>
              <a:defRPr sz="2000" u="sng">
                <a:latin typeface="Times"/>
                <a:ea typeface="Times"/>
                <a:cs typeface="Times"/>
                <a:sym typeface="Times"/>
                <a:hlinkClick r:id="rId3" invalidUrl="" action="" tgtFrame="" tooltip="" history="1" highlightClick="0" endSnd="0"/>
              </a:defRPr>
            </a:lvl1pPr>
          </a:lstStyle>
          <a:p>
            <a:pPr lvl="0">
              <a:defRPr sz="1800" u="none"/>
            </a:pPr>
            <a:r>
              <a:rPr sz="2000" u="sng">
                <a:hlinkClick r:id="rId3" invalidUrl="" action="" tgtFrame="" tooltip="" history="1" highlightClick="0" endSnd="0"/>
              </a:rPr>
              <a:t>http://www.moddcouncil.org/uploaded/MO%20Guardianship%20RESOURCE%20GUIDE%20rev%20Dec%202010.pdf</a:t>
            </a:r>
            <a:endParaRPr sz="200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3" name="Shape 733"/>
          <p:cNvSpPr/>
          <p:nvPr>
            <p:ph type="sldImg"/>
          </p:nvPr>
        </p:nvSpPr>
        <p:spPr>
          <a:prstGeom prst="rect">
            <a:avLst/>
          </a:prstGeom>
        </p:spPr>
        <p:txBody>
          <a:bodyPr/>
          <a:lstStyle/>
          <a:p>
            <a:pPr lvl="0"/>
          </a:p>
        </p:txBody>
      </p:sp>
      <p:sp>
        <p:nvSpPr>
          <p:cNvPr id="734" name="Shape 734"/>
          <p:cNvSpPr/>
          <p:nvPr>
            <p:ph type="body" sz="quarter" idx="1"/>
          </p:nvPr>
        </p:nvSpPr>
        <p:spPr>
          <a:prstGeom prst="rect">
            <a:avLst/>
          </a:prstGeom>
        </p:spPr>
        <p:txBody>
          <a:bodyPr/>
          <a:lstStyle/>
          <a:p>
            <a:pPr lvl="0">
              <a:defRPr sz="1800"/>
            </a:pPr>
            <a:r>
              <a:rPr sz="1400"/>
              <a:t>J. Martinis &gt; issue: no definition of capacity</a:t>
            </a:r>
            <a:endParaRPr sz="1400"/>
          </a:p>
          <a:p>
            <a:pPr lvl="0">
              <a:defRPr sz="1800"/>
            </a:pPr>
            <a:endParaRPr sz="1400"/>
          </a:p>
          <a:p>
            <a:pPr lvl="0">
              <a:defRPr sz="1800"/>
            </a:pPr>
            <a:r>
              <a:rPr sz="1400"/>
              <a:t>HB 39 — alternatives to guardianships (24 included, with formal/informal services)</a:t>
            </a:r>
            <a:endParaRPr sz="1400"/>
          </a:p>
          <a:p>
            <a:pPr lvl="0">
              <a:defRPr sz="1800"/>
            </a:pPr>
            <a:r>
              <a:rPr sz="1400"/>
              <a:t>SB 1881 — Supported Decision-Making Agreement Act</a:t>
            </a:r>
            <a:endParaRPr sz="1400"/>
          </a:p>
          <a:p>
            <a:pPr lvl="0">
              <a:defRPr sz="1800"/>
            </a:pPr>
            <a:r>
              <a:rPr sz="1400"/>
              <a:t>SB 1882 — Bill of Rights for Wards </a:t>
            </a:r>
            <a:endParaRPr sz="1400"/>
          </a:p>
          <a:p>
            <a:pPr lvl="0">
              <a:defRPr sz="1800"/>
            </a:pPr>
            <a:r>
              <a:rPr sz="1400"/>
              <a:t>HB 1438 — Relating to probate matters, including guardianships and other matters related to incapacitated persons [due process] </a:t>
            </a:r>
            <a:endParaRPr sz="1400"/>
          </a:p>
          <a:p>
            <a:pPr lvl="0">
              <a:defRPr sz="1800"/>
            </a:pPr>
            <a:endParaRPr sz="1400"/>
          </a:p>
          <a:p>
            <a:pPr lvl="0">
              <a:defRPr sz="1800"/>
            </a:pPr>
            <a:r>
              <a:rPr sz="1400" u="sng">
                <a:hlinkClick r:id="rId3" invalidUrl="" action="" tgtFrame="" tooltip="" history="1" highlightClick="0" endSnd="0"/>
              </a:rPr>
              <a:t>http://www.arcofbmt.org/texas-legislative-update/</a:t>
            </a:r>
            <a:r>
              <a:rPr sz="1400"/>
              <a:t> </a:t>
            </a:r>
            <a:endParaRPr sz="1400"/>
          </a:p>
          <a:p>
            <a:pPr lvl="0">
              <a:defRPr sz="1800"/>
            </a:pPr>
            <a:endParaRPr sz="1400"/>
          </a:p>
          <a:p>
            <a:pPr lvl="0">
              <a:defRPr sz="1800"/>
            </a:pPr>
            <a:r>
              <a:rPr sz="1400"/>
              <a:t>Another big win for disability rights was in the area of Guardianship Reform. </a:t>
            </a:r>
            <a:endParaRPr sz="1400"/>
          </a:p>
          <a:p>
            <a:pPr lvl="0">
              <a:defRPr sz="1800"/>
            </a:pPr>
            <a:r>
              <a:rPr sz="1400"/>
              <a:t>CSHB 39 </a:t>
            </a:r>
            <a:endParaRPr sz="1400"/>
          </a:p>
          <a:p>
            <a:pPr lvl="0">
              <a:defRPr sz="1800"/>
            </a:pPr>
            <a:r>
              <a:rPr sz="1400" u="sng">
                <a:hlinkClick r:id="rId4" invalidUrl="" action="" tgtFrame="" tooltip="" history="1" highlightClick="0" endSnd="0"/>
              </a:rPr>
              <a:t>http://www.capitol.state.tx.us/BillLookup/History.aspx?LegSess=84R&amp;Bill=HB39</a:t>
            </a:r>
            <a:endParaRPr sz="1400"/>
          </a:p>
          <a:p>
            <a:pPr lvl="0">
              <a:defRPr sz="1800"/>
            </a:pPr>
            <a:r>
              <a:rPr sz="1400" u="sng">
                <a:hlinkClick r:id="rId5" invalidUrl="" action="" tgtFrame="" tooltip="" history="1" highlightClick="0" endSnd="0"/>
              </a:rPr>
              <a:t>http://www.legis.state.tx.us/tlodocs/84R/billtext/html/HB00039F.HTM</a:t>
            </a:r>
            <a:r>
              <a:rPr sz="1400"/>
              <a:t> </a:t>
            </a:r>
            <a:endParaRPr sz="1400"/>
          </a:p>
          <a:p>
            <a:pPr lvl="0">
              <a:defRPr sz="1800"/>
            </a:pPr>
            <a:r>
              <a:rPr sz="1400"/>
              <a:t>helps ensure that the wants and needs of an individual with IDD are addressed when deciding if a person with IDD needs a legal guardian.  The bill will require those looking to obtain guardianship to list less restrictive alternatives; requires court to consider informal/formal supports and services; requires more information from doctors; consideration of ability to choose residence; alternatives training for applicant’s attorney; and supported decision-making agreements. </a:t>
            </a:r>
            <a:endParaRPr sz="1400"/>
          </a:p>
          <a:p>
            <a:pPr lvl="0">
              <a:defRPr sz="1800"/>
            </a:pPr>
            <a:endParaRPr sz="1400"/>
          </a:p>
          <a:p>
            <a:pPr lvl="0">
              <a:defRPr sz="1800"/>
            </a:pPr>
            <a:r>
              <a:rPr sz="1400"/>
              <a:t>SB 1882 </a:t>
            </a:r>
            <a:endParaRPr sz="1400"/>
          </a:p>
          <a:p>
            <a:pPr lvl="0">
              <a:defRPr sz="1800"/>
            </a:pPr>
            <a:r>
              <a:rPr sz="1400"/>
              <a:t>http://www.capitol.state.tx.us/BillLookup/History.aspx?LegSess=84R&amp;Bill=SB1882</a:t>
            </a:r>
            <a:endParaRPr sz="1400"/>
          </a:p>
          <a:p>
            <a:pPr lvl="0">
              <a:defRPr sz="1800"/>
            </a:pPr>
            <a:r>
              <a:rPr sz="1400"/>
              <a:t>creates a bill of rights for people under guardianship and HB 1438 ensures due process in court-initiated guardianship proceedings. </a:t>
            </a:r>
            <a:endParaRPr sz="1400"/>
          </a:p>
          <a:p>
            <a:pPr lvl="0">
              <a:defRPr sz="1800"/>
            </a:pPr>
            <a:endParaRPr sz="1400"/>
          </a:p>
          <a:p>
            <a:pPr lvl="0">
              <a:defRPr sz="1800"/>
            </a:pPr>
            <a:r>
              <a:rPr sz="1400"/>
              <a:t>HB 1438 ensures due process in court-initiated guardianship proceedings.</a:t>
            </a:r>
            <a:endParaRPr sz="1400"/>
          </a:p>
          <a:p>
            <a:pPr lvl="0">
              <a:defRPr sz="1800"/>
            </a:pPr>
            <a:r>
              <a:rPr sz="1400" u="sng">
                <a:hlinkClick r:id="rId6" invalidUrl="" action="" tgtFrame="" tooltip="" history="1" highlightClick="0" endSnd="0"/>
              </a:rPr>
              <a:t>http://www.capitol.state.tx.us/BillLookup/History.aspx?LegSess=84R&amp;Bill=HB1438</a:t>
            </a:r>
            <a:r>
              <a:rPr sz="1400"/>
              <a:t> </a:t>
            </a:r>
            <a:endParaRPr sz="1400"/>
          </a:p>
          <a:p>
            <a:pPr lvl="0">
              <a:defRPr sz="1800"/>
            </a:pPr>
            <a:endParaRPr sz="1400"/>
          </a:p>
          <a:p>
            <a:pPr lvl="0">
              <a:defRPr sz="1800"/>
            </a:pPr>
            <a:r>
              <a:rPr sz="1400" u="sng">
                <a:hlinkClick r:id="rId7" invalidUrl="" action="" tgtFrame="" tooltip="" history="1" highlightClick="0" endSnd="0"/>
              </a:rPr>
              <a:t>http://www.thearc.org/file/Guardianship-White-Paper.pdf</a:t>
            </a:r>
            <a:r>
              <a:rPr sz="1400"/>
              <a:t> </a:t>
            </a:r>
            <a:endParaRPr sz="1400"/>
          </a:p>
          <a:p>
            <a:pPr lvl="0">
              <a:defRPr sz="1800"/>
            </a:pPr>
            <a:r>
              <a:rPr sz="1400"/>
              <a:t>HB 39 by Representative Smithee and SB 1881 by Senator Zaffirini both address alternatives to guardianship, among other issues. Alternatives to guardianship are ways to support people with IDD to make their own decisions without taking away their rights through a guardianship. Under HB 39, courts must first consider if any alternatives to guardianship exist that would meet the needs of the proposed ward and prevent a guardianship. The law lists 24 alternatives to guardianship, and the court must present clear and convincing evidence that these alternatives have been considered for the proposed ward. Additionally, the law adds formal and informal long-term services and supports to the list of alternatives that must be considered. Finally, the law requires the attorney for the proposed ward to receive one hour of training on alternatives to guardianship.13 SB 1881, also known as the Supported Decision-Making Agreement Act, establishes supported decision-making (discussed in more detail below) as an informal alternative to guardianship. </a:t>
            </a:r>
            <a:endParaRPr sz="1400"/>
          </a:p>
          <a:p>
            <a:pPr lvl="0">
              <a:defRPr sz="1800"/>
            </a:pPr>
            <a:r>
              <a:rPr sz="1400"/>
              <a:t>_________</a:t>
            </a:r>
            <a:endParaRPr sz="1400"/>
          </a:p>
          <a:p>
            <a:pPr lvl="0">
              <a:defRPr sz="1800"/>
            </a:pPr>
            <a:endParaRPr sz="1400"/>
          </a:p>
          <a:p>
            <a:pPr lvl="0">
              <a:defRPr sz="1800"/>
            </a:pPr>
            <a:r>
              <a:rPr sz="1400" u="sng">
                <a:hlinkClick r:id="rId8" invalidUrl="" action="" tgtFrame="" tooltip="" history="1" highlightClick="0" endSnd="0"/>
              </a:rPr>
              <a:t>https://en.wikipedia.org/wiki/Texas</a:t>
            </a:r>
            <a:r>
              <a:rPr sz="1400"/>
              <a:t> </a:t>
            </a:r>
            <a:endParaRPr sz="1400"/>
          </a:p>
          <a:p>
            <a:pPr lvl="0">
              <a:defRPr sz="1800"/>
            </a:pPr>
            <a:r>
              <a:rPr sz="1400"/>
              <a:t>Texas is nicknamed the Lone Star State to signify Texas as a former </a:t>
            </a:r>
            <a:r>
              <a:rPr b="1" sz="1400"/>
              <a:t>independent republic</a:t>
            </a:r>
            <a:r>
              <a:rPr sz="1400"/>
              <a:t>, and as a reminder of the state's struggle for independence from Mexico. The "Lone Star" can be found on the Texas state flag and on the Texas state seal.[9] The origin of the state name, Texas, is from the word, </a:t>
            </a:r>
            <a:r>
              <a:rPr b="1" sz="1400"/>
              <a:t>"Tejas", which means 'friends'</a:t>
            </a:r>
            <a:r>
              <a:rPr sz="1400"/>
              <a:t> in the Caddo language.</a:t>
            </a:r>
            <a:endParaRPr sz="1400"/>
          </a:p>
          <a:p>
            <a:pPr lvl="0">
              <a:defRPr sz="1800"/>
            </a:pPr>
            <a:endParaRPr sz="1400"/>
          </a:p>
          <a:p>
            <a:pPr lvl="0">
              <a:defRPr sz="1800"/>
            </a:pPr>
            <a:r>
              <a:rPr sz="1400" u="sng">
                <a:hlinkClick r:id="rId9" invalidUrl="" action="" tgtFrame="" tooltip="" history="1" highlightClick="0" endSnd="0"/>
              </a:rPr>
              <a:t>https://en.wikipedia.org/wiki/Caddo</a:t>
            </a:r>
            <a:r>
              <a:rPr sz="1400"/>
              <a:t> </a:t>
            </a:r>
            <a:endParaRPr sz="1400"/>
          </a:p>
          <a:p>
            <a:pPr lvl="0">
              <a:defRPr sz="1800"/>
            </a:pPr>
            <a:r>
              <a:rPr sz="1400"/>
              <a:t>The Caddo Nation is a confederacy of several Southeastern Native American tribes. Their ancestors traditionally inhabited much of what is now East Texas, northern Louisiana and portions of southern Arkansas and Oklahoma. Today the Caddo Nation of Oklahoma is a federally recognized tribe with its capital at Binger, Oklahoma. Descendants of the historic Caddo tribes can all be enrolled as members in the Caddo Nation, with documentation of at least 1/16th ancestry. The several Caddo languages have converged into a single language.</a:t>
            </a:r>
            <a:endParaRPr sz="1400"/>
          </a:p>
          <a:p>
            <a:pPr lvl="0">
              <a:defRPr sz="1800"/>
            </a:pPr>
            <a:endParaRPr sz="1400"/>
          </a:p>
          <a:p>
            <a:pPr lvl="0">
              <a:defRPr sz="1800"/>
            </a:pPr>
            <a:r>
              <a:rPr sz="1400"/>
              <a:t>_______</a:t>
            </a:r>
            <a:endParaRPr sz="1400"/>
          </a:p>
          <a:p>
            <a:pPr lvl="0">
              <a:defRPr sz="1800"/>
            </a:pPr>
            <a:endParaRPr sz="1400"/>
          </a:p>
          <a:p>
            <a:pPr lvl="0">
              <a:defRPr sz="1800"/>
            </a:pPr>
            <a:r>
              <a:rPr sz="1400"/>
              <a:t>Erica Wood, 151024</a:t>
            </a:r>
            <a:endParaRPr sz="1400"/>
          </a:p>
          <a:p>
            <a:pPr lvl="0">
              <a:defRPr sz="1800"/>
            </a:pPr>
            <a:r>
              <a:rPr sz="1400"/>
              <a:t>Three states have a bill of rights: FL, MN, MI</a:t>
            </a:r>
            <a:endParaRPr sz="1400"/>
          </a:p>
          <a:p>
            <a:pPr lvl="0">
              <a:defRPr sz="1800"/>
            </a:pPr>
            <a:r>
              <a:rPr sz="1400"/>
              <a:t>Texas, Senate 1882 has 24 individual rights  </a:t>
            </a:r>
            <a:endParaRPr sz="1400"/>
          </a:p>
          <a:p>
            <a:pPr lvl="0">
              <a:defRPr sz="1800"/>
            </a:pPr>
            <a:r>
              <a:rPr sz="1400"/>
              <a:t>______</a:t>
            </a:r>
            <a:endParaRPr sz="1400"/>
          </a:p>
          <a:p>
            <a:pPr lvl="0">
              <a:defRPr sz="1800"/>
            </a:pPr>
            <a:endParaRPr sz="1400"/>
          </a:p>
          <a:p>
            <a:pPr lvl="0">
              <a:defRPr sz="1800"/>
            </a:pPr>
            <a:r>
              <a:rPr sz="1400"/>
              <a:t>Terry Hammond, 151024</a:t>
            </a:r>
            <a:endParaRPr sz="1400"/>
          </a:p>
          <a:p>
            <a:pPr lvl="0">
              <a:defRPr sz="1800"/>
            </a:pPr>
            <a:endParaRPr sz="1400"/>
          </a:p>
          <a:p>
            <a:pPr lvl="0">
              <a:defRPr sz="1800"/>
            </a:pPr>
            <a:r>
              <a:rPr sz="1400"/>
              <a:t>90 bills, about 20 passed. </a:t>
            </a:r>
            <a:endParaRPr sz="1400"/>
          </a:p>
          <a:p>
            <a:pPr lvl="0">
              <a:defRPr sz="1800"/>
            </a:pPr>
            <a:endParaRPr sz="1400"/>
          </a:p>
          <a:p>
            <a:pPr lvl="0">
              <a:defRPr sz="1800"/>
            </a:pPr>
            <a:endParaRPr sz="1400"/>
          </a:p>
          <a:p>
            <a:pPr lvl="0">
              <a:defRPr sz="1800"/>
            </a:pPr>
            <a:endParaRPr sz="140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9" name="Shape 739"/>
          <p:cNvSpPr/>
          <p:nvPr>
            <p:ph type="sldImg"/>
          </p:nvPr>
        </p:nvSpPr>
        <p:spPr>
          <a:prstGeom prst="rect">
            <a:avLst/>
          </a:prstGeom>
        </p:spPr>
        <p:txBody>
          <a:bodyPr/>
          <a:lstStyle/>
          <a:p>
            <a:pPr lvl="0"/>
          </a:p>
        </p:txBody>
      </p:sp>
      <p:sp>
        <p:nvSpPr>
          <p:cNvPr id="740" name="Shape 740"/>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http://www.nccdglobal.org/assessment/sdm-structured-decision-making-systems/adult-protection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Adult protection is a growing service area, where research-based assessment instruments can help agencies make the best use of limited resources to promote the safety of older adults and adults with disabilities. The Structured Decision Making® (SDM) model for adult protection services assists agencies and workers in making better decisions for and with vulnerable adults. This evidence- and research-based system identifies the key points in the life of an adult protective services (APS) case and uses structured assessments to improve the consistency and validity of each decision. The SDM® model for adult protection seeks to reduce subsequent harm to vulnerable adults and to improve the delivery of appropriate services through four assessments:</a:t>
            </a:r>
            <a:endParaRPr sz="2000">
              <a:latin typeface="Times"/>
              <a:ea typeface="Times"/>
              <a:cs typeface="Times"/>
              <a:sym typeface="Times"/>
            </a:endParaRPr>
          </a:p>
          <a:p>
            <a:pPr lvl="0">
              <a:defRPr sz="1800"/>
            </a:pPr>
            <a:r>
              <a:rPr sz="2000">
                <a:latin typeface="Times"/>
                <a:ea typeface="Times"/>
                <a:cs typeface="Times"/>
                <a:sym typeface="Times"/>
              </a:rPr>
              <a:t>	•	Intake assessment: This assessment has screening and response priority components. The screening section helps adult protection hotline workers determine if the current report requires an APS investigation response. The response priority section helps workers determine how swiftly an investigation must be initiated for those reports accepted for investigation.</a:t>
            </a:r>
            <a:endParaRPr sz="2000">
              <a:latin typeface="Times"/>
              <a:ea typeface="Times"/>
              <a:cs typeface="Times"/>
              <a:sym typeface="Times"/>
            </a:endParaRPr>
          </a:p>
          <a:p>
            <a:pPr lvl="0">
              <a:defRPr sz="1800"/>
            </a:pPr>
            <a:r>
              <a:rPr sz="2000">
                <a:latin typeface="Times"/>
                <a:ea typeface="Times"/>
                <a:cs typeface="Times"/>
                <a:sym typeface="Times"/>
              </a:rPr>
              <a:t>	•	Safety assessment: The assessment helps workers at all points in a case determine if a vulnerable adult is safe in his/her current situation. If threats to the client's safety are identified, the assessment guides the worker to engage the client (and any caregivers who may be present) in a safety planning process that seeks to contain the threats while respecting the vulnerable adult's right to final decision making and self-determination.</a:t>
            </a:r>
            <a:endParaRPr sz="2000">
              <a:latin typeface="Times"/>
              <a:ea typeface="Times"/>
              <a:cs typeface="Times"/>
              <a:sym typeface="Times"/>
            </a:endParaRPr>
          </a:p>
          <a:p>
            <a:pPr lvl="0">
              <a:defRPr sz="1800"/>
            </a:pPr>
            <a:r>
              <a:rPr sz="2000">
                <a:latin typeface="Times"/>
                <a:ea typeface="Times"/>
                <a:cs typeface="Times"/>
                <a:sym typeface="Times"/>
              </a:rPr>
              <a:t>	•	Risk assessment: This actuarial assessment estimates the likelihood of future harm to vulnerable adults, and assists investigation workers in determining which cases should be recommended to receive ongoing services, if the agency provides long-term case management.</a:t>
            </a:r>
            <a:endParaRPr sz="2000">
              <a:latin typeface="Times"/>
              <a:ea typeface="Times"/>
              <a:cs typeface="Times"/>
              <a:sym typeface="Times"/>
            </a:endParaRPr>
          </a:p>
          <a:p>
            <a:pPr lvl="0">
              <a:defRPr sz="1800"/>
            </a:pPr>
            <a:r>
              <a:rPr sz="2000">
                <a:latin typeface="Times"/>
                <a:ea typeface="Times"/>
                <a:cs typeface="Times"/>
                <a:sym typeface="Times"/>
              </a:rPr>
              <a:t>	•	Strengths and needs assessment: The SNA informs case planning by structuring the worker's assessment of the vulnerable adult's strengths and needs and those of a primary caregiver (if applicable) across a common set of domains of functioning. For the case plan, priority areas of need are chosen as the focus of efforts to improve the vulnerable adult's long-term safety.</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http://www.nccdglobal.org/news/six-minnesota-counties-receive-award-for-implementing-nccd-s-structured-decision-making-system-</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Six Minnesota Counties Receive Award for Implementing NCCD’s Structured Decision Making System in Adult Protective Services</a:t>
            </a:r>
            <a:endParaRPr sz="2000">
              <a:latin typeface="Times"/>
              <a:ea typeface="Times"/>
              <a:cs typeface="Times"/>
              <a:sym typeface="Times"/>
            </a:endParaRPr>
          </a:p>
          <a:p>
            <a:pPr lvl="0">
              <a:defRPr sz="1800"/>
            </a:pPr>
            <a:r>
              <a:rPr sz="2000">
                <a:latin typeface="Times"/>
                <a:ea typeface="Times"/>
                <a:cs typeface="Times"/>
                <a:sym typeface="Times"/>
              </a:rPr>
              <a:t>December 7, 2012</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collaborative of six Minnesota counties was recognized December 3 for outstanding service—an outcome of its partnership with NCCD.</a:t>
            </a:r>
            <a:endParaRPr sz="2000">
              <a:latin typeface="Times"/>
              <a:ea typeface="Times"/>
              <a:cs typeface="Times"/>
              <a:sym typeface="Times"/>
            </a:endParaRPr>
          </a:p>
          <a:p>
            <a:pPr lvl="0">
              <a:defRPr sz="1800"/>
            </a:pPr>
            <a:r>
              <a:rPr sz="2000">
                <a:latin typeface="Times"/>
                <a:ea typeface="Times"/>
                <a:cs typeface="Times"/>
                <a:sym typeface="Times"/>
              </a:rPr>
              <a:t>Dakota, Hennepin, Olmsted, Ramsey, Steele, and Washington counties received an Association of Minnesota Counties’ (AMC) 2012 Outstanding Service Award for the development and use of the Structured Decision Making® (SDM) system in adult protective services (APS).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NCCD and the collaborative continue to meet monthly to discuss implementation issues and create best-practice policy around the SDM® system. Due to the project’s success, the Minnesota Department of Human Services will begin implementing the APS SDM system statewide beginning in January 2013.</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Use of a Standardized Tool in Assessment and Service Decisions for Vulnerable Adults </a:t>
            </a:r>
            <a:endParaRPr sz="2000">
              <a:latin typeface="Times"/>
              <a:ea typeface="Times"/>
              <a:cs typeface="Times"/>
              <a:sym typeface="Times"/>
            </a:endParaRPr>
          </a:p>
          <a:p>
            <a:pPr lvl="0">
              <a:defRPr sz="1800"/>
            </a:pPr>
            <a:r>
              <a:rPr sz="2000">
                <a:latin typeface="Times"/>
                <a:ea typeface="Times"/>
                <a:cs typeface="Times"/>
                <a:sym typeface="Times"/>
              </a:rPr>
              <a:t>TOPIC </a:t>
            </a:r>
            <a:endParaRPr sz="2000">
              <a:latin typeface="Times"/>
              <a:ea typeface="Times"/>
              <a:cs typeface="Times"/>
              <a:sym typeface="Times"/>
            </a:endParaRPr>
          </a:p>
          <a:p>
            <a:pPr lvl="0">
              <a:defRPr sz="1800"/>
            </a:pPr>
            <a:r>
              <a:rPr sz="2000">
                <a:latin typeface="Times"/>
                <a:ea typeface="Times"/>
                <a:cs typeface="Times"/>
                <a:sym typeface="Times"/>
              </a:rPr>
              <a:t>Use of a standardized structured decision making tool in response to reports of adult maltreatment received from the common entry point is required under 2013 Session Law, Chapter 63, Sec. 17 which amends duties of county social service agency under Minnesota Statutes, section 626.557, subdivision 10, effective August 1, 2013. </a:t>
            </a:r>
            <a:endParaRPr sz="2000">
              <a:latin typeface="Times"/>
              <a:ea typeface="Times"/>
              <a:cs typeface="Times"/>
              <a:sym typeface="Times"/>
            </a:endParaRPr>
          </a:p>
          <a:p>
            <a:pPr lvl="0">
              <a:defRPr sz="1800"/>
            </a:pPr>
            <a:r>
              <a:rPr sz="2000">
                <a:latin typeface="Times"/>
                <a:ea typeface="Times"/>
                <a:cs typeface="Times"/>
                <a:sym typeface="Times"/>
              </a:rPr>
              <a:t>PURPOSE </a:t>
            </a:r>
            <a:endParaRPr sz="2000">
              <a:latin typeface="Times"/>
              <a:ea typeface="Times"/>
              <a:cs typeface="Times"/>
              <a:sym typeface="Times"/>
            </a:endParaRPr>
          </a:p>
          <a:p>
            <a:pPr lvl="0">
              <a:defRPr sz="1800"/>
            </a:pPr>
            <a:r>
              <a:rPr sz="2000">
                <a:latin typeface="Times"/>
                <a:ea typeface="Times"/>
                <a:cs typeface="Times"/>
                <a:sym typeface="Times"/>
              </a:rPr>
              <a:t>To promote safety for maltreated vulnerable adults. </a:t>
            </a:r>
            <a:endParaRPr sz="2000">
              <a:latin typeface="Times"/>
              <a:ea typeface="Times"/>
              <a:cs typeface="Times"/>
              <a:sym typeface="Times"/>
            </a:endParaRPr>
          </a:p>
          <a:p>
            <a:pPr lvl="0">
              <a:defRPr sz="1800"/>
            </a:pPr>
            <a:r>
              <a:rPr sz="2000">
                <a:latin typeface="Times"/>
                <a:ea typeface="Times"/>
                <a:cs typeface="Times"/>
                <a:sym typeface="Times"/>
              </a:rPr>
              <a:t>CONTACT: </a:t>
            </a:r>
            <a:endParaRPr sz="2000">
              <a:latin typeface="Times"/>
              <a:ea typeface="Times"/>
              <a:cs typeface="Times"/>
              <a:sym typeface="Times"/>
            </a:endParaRPr>
          </a:p>
          <a:p>
            <a:pPr lvl="0">
              <a:defRPr sz="1800"/>
            </a:pPr>
            <a:r>
              <a:rPr sz="2000">
                <a:latin typeface="Times"/>
                <a:ea typeface="Times"/>
                <a:cs typeface="Times"/>
                <a:sym typeface="Times"/>
              </a:rPr>
              <a:t>Department of Human Services, Adult Protection </a:t>
            </a:r>
            <a:endParaRPr sz="2000">
              <a:latin typeface="Times"/>
              <a:ea typeface="Times"/>
              <a:cs typeface="Times"/>
              <a:sym typeface="Times"/>
            </a:endParaRPr>
          </a:p>
          <a:p>
            <a:pPr lvl="0">
              <a:defRPr sz="1800"/>
            </a:pPr>
            <a:r>
              <a:rPr sz="2000">
                <a:latin typeface="Times"/>
                <a:ea typeface="Times"/>
                <a:cs typeface="Times"/>
                <a:sym typeface="Times"/>
              </a:rPr>
              <a:t>Jennifer Kirchen or Mary McGurran 651-431-2609 or (800) 882-6262 dhs.adultprotection@state.mn.us </a:t>
            </a:r>
            <a:endParaRPr sz="2000">
              <a:latin typeface="Times"/>
              <a:ea typeface="Times"/>
              <a:cs typeface="Times"/>
              <a:sym typeface="Times"/>
            </a:endParaRPr>
          </a:p>
          <a:p>
            <a:pPr lvl="0">
              <a:defRPr sz="1800"/>
            </a:pPr>
            <a:r>
              <a:rPr sz="2000">
                <a:latin typeface="Times"/>
                <a:ea typeface="Times"/>
                <a:cs typeface="Times"/>
                <a:sym typeface="Times"/>
              </a:rPr>
              <a:t>SIGNED </a:t>
            </a:r>
            <a:endParaRPr sz="2000">
              <a:latin typeface="Times"/>
              <a:ea typeface="Times"/>
              <a:cs typeface="Times"/>
              <a:sym typeface="Times"/>
            </a:endParaRPr>
          </a:p>
          <a:p>
            <a:pPr lvl="0">
              <a:defRPr sz="1800"/>
            </a:pPr>
            <a:r>
              <a:rPr sz="2000">
                <a:latin typeface="Times"/>
                <a:ea typeface="Times"/>
                <a:cs typeface="Times"/>
                <a:sym typeface="Times"/>
              </a:rPr>
              <a:t>LOREN COLMAN</a:t>
            </a:r>
            <a:br>
              <a:rPr sz="2000">
                <a:latin typeface="Times"/>
                <a:ea typeface="Times"/>
                <a:cs typeface="Times"/>
                <a:sym typeface="Times"/>
              </a:rPr>
            </a:br>
            <a:r>
              <a:rPr sz="2000">
                <a:latin typeface="Times"/>
                <a:ea typeface="Times"/>
                <a:cs typeface="Times"/>
                <a:sym typeface="Times"/>
              </a:rPr>
              <a:t>Assistant Commissioner</a:t>
            </a:r>
            <a:br>
              <a:rPr sz="2000">
                <a:latin typeface="Times"/>
                <a:ea typeface="Times"/>
                <a:cs typeface="Times"/>
                <a:sym typeface="Times"/>
              </a:rPr>
            </a:br>
            <a:r>
              <a:rPr sz="2000">
                <a:latin typeface="Times"/>
                <a:ea typeface="Times"/>
                <a:cs typeface="Times"/>
                <a:sym typeface="Times"/>
              </a:rPr>
              <a:t>Continuing Care Administration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2013 Minnesota Legislature made revisions to the Vulnerable Adult Act (VAA) requiring counties use a standardized tool in carrying out duties under the VAA, effective August 1, 2013. This legislation supports the state’s policy requiring investigation of reports of suspected maltreatment and the provision of protective services in appropriate cases. The use of the tool is funded through an on-going grant from the Minnesota Board on Aging. Information entered into the tool will be accessible to the Department of Human Services. Data from the tool will be available for service planning, program management and evaluation. </a:t>
            </a:r>
            <a:endParaRPr sz="2000">
              <a:latin typeface="Times"/>
              <a:ea typeface="Times"/>
              <a:cs typeface="Times"/>
              <a:sym typeface="Times"/>
            </a:endParaRPr>
          </a:p>
          <a:p>
            <a:pPr lvl="0">
              <a:defRPr sz="1800"/>
            </a:pPr>
            <a:r>
              <a:rPr sz="2000">
                <a:latin typeface="Times"/>
                <a:ea typeface="Times"/>
                <a:cs typeface="Times"/>
                <a:sym typeface="Times"/>
              </a:rPr>
              <a:t>Research demonstrates that the use of structured frameworks results in more reliable, accurate and consistent decisions than professional judgment alone. In 2009, six Minnesota counties collaborated with the National Council on Crime and Delinquency (NCCD) on the development of a standardized structured decision making (SDM) tool for use by adult protection staff. Counties involved in development of the tool were Dakota, Hennepin, Olmsted, Ramsey, Steele and Washington. </a:t>
            </a:r>
            <a:endParaRPr sz="2000">
              <a:latin typeface="Times"/>
              <a:ea typeface="Times"/>
              <a:cs typeface="Times"/>
              <a:sym typeface="Time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6" name="Shape 746"/>
          <p:cNvSpPr/>
          <p:nvPr>
            <p:ph type="sldImg"/>
          </p:nvPr>
        </p:nvSpPr>
        <p:spPr>
          <a:prstGeom prst="rect">
            <a:avLst/>
          </a:prstGeom>
        </p:spPr>
        <p:txBody>
          <a:bodyPr/>
          <a:lstStyle/>
          <a:p>
            <a:pPr lvl="0"/>
          </a:p>
        </p:txBody>
      </p:sp>
      <p:sp>
        <p:nvSpPr>
          <p:cNvPr id="747" name="Shape 747"/>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http://www.mncourts.gov/About-The-Courts/NewsAndAnnouncements/ItemDetail.aspx?id=1162</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Minnesota’s conservator auditing program earns national award, recognition</a:t>
            </a:r>
            <a:endParaRPr sz="2000">
              <a:latin typeface="Times"/>
              <a:ea typeface="Times"/>
              <a:cs typeface="Times"/>
              <a:sym typeface="Times"/>
            </a:endParaRPr>
          </a:p>
          <a:p>
            <a:pPr lvl="0">
              <a:defRPr sz="1800"/>
            </a:pPr>
            <a:r>
              <a:rPr sz="2000">
                <a:latin typeface="Times"/>
                <a:ea typeface="Times"/>
                <a:cs typeface="Times"/>
                <a:sym typeface="Times"/>
              </a:rPr>
              <a:t>Posted: Wednesday, July 15, 2015</a:t>
            </a:r>
            <a:endParaRPr sz="2000">
              <a:latin typeface="Times"/>
              <a:ea typeface="Times"/>
              <a:cs typeface="Times"/>
              <a:sym typeface="Times"/>
            </a:endParaRPr>
          </a:p>
          <a:p>
            <a:pPr lvl="0">
              <a:defRPr sz="1800"/>
            </a:pPr>
            <a:r>
              <a:rPr sz="2000">
                <a:latin typeface="Times"/>
                <a:ea typeface="Times"/>
                <a:cs typeface="Times"/>
                <a:sym typeface="Times"/>
              </a:rPr>
              <a:t>A new program launched by the Minnesota Judicial Branch to better protect elderly and vulnerable adults from financial abuse has received the </a:t>
            </a:r>
            <a:r>
              <a:rPr b="1" sz="2000">
                <a:latin typeface="Times"/>
                <a:ea typeface="Times"/>
                <a:cs typeface="Times"/>
                <a:sym typeface="Times"/>
              </a:rPr>
              <a:t>2015 Justice Achievement Award</a:t>
            </a:r>
            <a:r>
              <a:rPr sz="2000">
                <a:latin typeface="Times"/>
                <a:ea typeface="Times"/>
                <a:cs typeface="Times"/>
                <a:sym typeface="Times"/>
              </a:rPr>
              <a:t> from the </a:t>
            </a:r>
            <a:r>
              <a:rPr b="1" sz="2000">
                <a:latin typeface="Times"/>
                <a:ea typeface="Times"/>
                <a:cs typeface="Times"/>
                <a:sym typeface="Times"/>
              </a:rPr>
              <a:t>National Association for Court Management</a:t>
            </a:r>
            <a:r>
              <a:rPr sz="2000">
                <a:latin typeface="Times"/>
                <a:ea typeface="Times"/>
                <a:cs typeface="Times"/>
                <a:sym typeface="Times"/>
              </a:rPr>
              <a:t>.</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The Conservator Account Auditing Program (CAAP) is a nation-leading initiative to protect the assets of vulnerable individuals – persons with developmental disabilities, Alzheimer’s disease, dementia, or traumatic brain injuries – for whom the court has appointed a conservator to manage the individual’s financial affairs.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“Today in Minnesota, thousands of elderly and vulnerable adults rely on a conservator to responsibly manage their financial affairs,” said </a:t>
            </a:r>
            <a:r>
              <a:rPr b="1" sz="2000">
                <a:latin typeface="Times"/>
                <a:ea typeface="Times"/>
                <a:cs typeface="Times"/>
                <a:sym typeface="Times"/>
              </a:rPr>
              <a:t>Minnesota Supreme Court Chief Justice Lorie S. Gildea</a:t>
            </a:r>
            <a:r>
              <a:rPr sz="2000">
                <a:latin typeface="Times"/>
                <a:ea typeface="Times"/>
                <a:cs typeface="Times"/>
                <a:sym typeface="Times"/>
              </a:rPr>
              <a:t>. “While we know the vast majority of conservators strive to always work in the best interests of those they serve, we also know that conservators acting unethically, illegally, or negligently can severely harm the quality of life and financial security of a vulnerable individual and his or her family. Through the Conservator Account Auditing Program, Minnesota has put in place one of the strongest safeguards in the nation to protect vulnerable individuals from fraud and mismanagement by conservators.”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Through CAAP, the Minnesota Judicial Branch has modernized and improved the way the state oversees the work of conservators.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Before the implementation of CAAP, conservator records were submitted to the court on </a:t>
            </a:r>
            <a:r>
              <a:rPr b="1" sz="2000">
                <a:latin typeface="Times"/>
                <a:ea typeface="Times"/>
                <a:cs typeface="Times"/>
                <a:sym typeface="Times"/>
              </a:rPr>
              <a:t>paper</a:t>
            </a:r>
            <a:r>
              <a:rPr sz="2000">
                <a:latin typeface="Times"/>
                <a:ea typeface="Times"/>
                <a:cs typeface="Times"/>
                <a:sym typeface="Times"/>
              </a:rPr>
              <a:t>, frequently accompanied by </a:t>
            </a:r>
            <a:r>
              <a:rPr b="1" sz="2000">
                <a:latin typeface="Times"/>
                <a:ea typeface="Times"/>
                <a:cs typeface="Times"/>
                <a:sym typeface="Times"/>
              </a:rPr>
              <a:t>boxes of receipts and other documentation</a:t>
            </a:r>
            <a:r>
              <a:rPr sz="2000">
                <a:latin typeface="Times"/>
                <a:ea typeface="Times"/>
                <a:cs typeface="Times"/>
                <a:sym typeface="Times"/>
              </a:rPr>
              <a:t>. This unwieldy process put a heavy burden on local district court staff responsible for overseeing the work of conservators. The CAAP program changed this process in two fundamental ways: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	•	Conservators now submit transactions through an intuitive, online reporting system that has the look and feel of many popular financial applications. This system, called MyMNConservator, is the </a:t>
            </a:r>
            <a:r>
              <a:rPr b="1" sz="2000">
                <a:latin typeface="Times"/>
                <a:ea typeface="Times"/>
                <a:cs typeface="Times"/>
                <a:sym typeface="Times"/>
              </a:rPr>
              <a:t>first and only online mandatory reporting tool for conservators in the country</a:t>
            </a:r>
            <a:r>
              <a:rPr sz="2000">
                <a:latin typeface="Times"/>
                <a:ea typeface="Times"/>
                <a:cs typeface="Times"/>
                <a:sym typeface="Times"/>
              </a:rPr>
              <a:t>. It provides text and video support for conservators, automatically performs calculations, and provides ready access to expense and receipt details. Most importantly, the system contains built-in “red flag” logic that automatically reviews filed accounts and alerts auditors to possible errors, inconsistencies, or transactions that require further review.</a:t>
            </a:r>
            <a:endParaRPr sz="2000">
              <a:latin typeface="Times"/>
              <a:ea typeface="Times"/>
              <a:cs typeface="Times"/>
              <a:sym typeface="Times"/>
            </a:endParaRPr>
          </a:p>
          <a:p>
            <a:pPr lvl="0">
              <a:defRPr sz="1800"/>
            </a:pPr>
            <a:r>
              <a:rPr sz="2000">
                <a:latin typeface="Times"/>
                <a:ea typeface="Times"/>
                <a:cs typeface="Times"/>
                <a:sym typeface="Times"/>
              </a:rPr>
              <a:t>	•	The program also established a centralized conservator account auditing center, staffed by a team of trained experts who conduct compliance audits on conservator accounts from across the state. By centralizing this important auditing work, CAAP has led to stronger oversight of conservatorship accounts, while freeing up significant staff resources at the district court level.  </a:t>
            </a:r>
            <a:endParaRPr sz="2000">
              <a:latin typeface="Times"/>
              <a:ea typeface="Times"/>
              <a:cs typeface="Times"/>
              <a:sym typeface="Times"/>
            </a:endParaRPr>
          </a:p>
          <a:p>
            <a:pPr lvl="0">
              <a:defRPr sz="1800"/>
            </a:pPr>
            <a:r>
              <a:rPr sz="2000">
                <a:latin typeface="Times"/>
                <a:ea typeface="Times"/>
                <a:cs typeface="Times"/>
                <a:sym typeface="Times"/>
              </a:rPr>
              <a:t>Today, CAAP is monitoring the assets of 4,600 vulnerable individuals in Minnesota, with assets totaling more than $720 million.</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The stronger oversight of conservator accounts provided by CAAP is already resulting in better protection of elderly and vulnerable adults. In nearly 14 percent of cases audited under the program, auditors have found concerns of loss, inappropriate loans or expenditures, or commingling of funds. Audit letters have frequently prompted repayment of funds from conservators. Hearings held on these audits have resulted in discharge of conservators, judgments and orders for repayment, and criminal prosecution and conviction.</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This enhanced oversight of conservators is especially important considering recent statistics highlighting the growing amount of money lost through exploitation of elders in the United States. A 2011 MetLife Study estimated the national annual financial loss at $2.9 billion dollars – an increase of 12 percent over their findings in 2008. More recently, the 2015 True Link Report on Elder Financial Abuse estimated that seniors lose $36.48 billion each year to elder financial abuse.</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As other states respond to the troubling increase in elder financial abuse, CAAP has quickly become one of the most effective and celebrated conservator auditing programs in the country. The National Center for State Courts is coordinating a plan to share the MyMNConservator online reporting system, along with other program elements, with other states across the country. Staff from the CAAP program have been asked to give presentations about the program to court leaders in other states and other countries, including the Netherlands and Finland.</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“In just a year of full implementation, CAAP has already provided significant benefits to conservators, the court system, and, most importantly, the vulnerable individuals who depend on conservators to protect their financial assets,” said Chief Justice Gildea. “We are honored to receive this national recognition for the CAAP program, and are pleased to see the real impact this program is having on the lives of those who rely on conservators for their financial well-being.”</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According to the National Association for Court Management, the Justice Achievement Award was established to “publicly recognize courts and related organizations for meritorious projects and exemplary accomplishments that enhance the administration of justice.” In addition to this national award, the CAAP program will also receive a 2015 State Government Innovation Award from the University of Minnesota’s Humphrey School of Public Affairs later this month.</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http://www.mncourts.gov/Help-Topics/MyMNConservator.aspx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MyMNConservator (MMC) is an online conservator account reporting application that allows conservators to file their inventory and annual accountings electronically.  If you are thinking about becoming a conservator, please view the Guardianship and Conservatorship Educational Video.</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MMC is exclusively for conservator reports.  Guardians responsible for filing annual personal well-being reports must file them electronically through their attorney or on paper.  Forms are available at in Court Forms.</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5" invalidUrl="" action="" tgtFrame="" tooltip="" history="1" highlightClick="0" endSnd="0"/>
              </a:rPr>
              <a:t>http://www.mncourts.gov/Help-Topics/Guardianship-and-Conservatorship.aspx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Conservator Account Auditing Program (CAAP) operates statewide to audit conservator accounts and provide information and recommendations to the district courts and to conservators.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mission of the Conservator Account Auditing Program (CAAP) is to safeguard the assets of protected persons through the oversight of conservators by conducting professional compliance audits.  CAAP will promote public trust and confidence by collaborating with local courts to provide education, establish consistency of best practices in managing conservator accounts and maintain a statewide online system for the reporting of accounts.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CAAP audits all first annual accounts with bondable asset balances over $3000, subsequent accounts at regular intervals and accounts referred for audit by the court.  Accounts $3000 and below are subject to local examination.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Accounts are directed to the audit queue via programming within the MyMNConservator (MMC) accounting program.  Your report history tab will display reports that are in the audit queue as in the following example:….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2" name="Shape 752"/>
          <p:cNvSpPr/>
          <p:nvPr>
            <p:ph type="sldImg"/>
          </p:nvPr>
        </p:nvSpPr>
        <p:spPr>
          <a:prstGeom prst="rect">
            <a:avLst/>
          </a:prstGeom>
        </p:spPr>
        <p:txBody>
          <a:bodyPr/>
          <a:lstStyle/>
          <a:p>
            <a:pPr lvl="0"/>
          </a:p>
        </p:txBody>
      </p:sp>
      <p:sp>
        <p:nvSpPr>
          <p:cNvPr id="753" name="Shape 753"/>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http://www.naela.org/NGN/Summits_on_Guardianship/History/NGN/Summits_on_Guardianship/History.aspx?hkey=ed8f7a49-dc08-44b0-b9be-b4313011f515</a:t>
            </a:r>
            <a:r>
              <a:rPr sz="2000">
                <a:latin typeface="Times"/>
                <a:ea typeface="Times"/>
                <a:cs typeface="Times"/>
                <a:sym typeface="Times"/>
              </a:rPr>
              <a:t> </a:t>
            </a: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http://epubs.utah.edu/index.php/ulr/issue/view/72</a:t>
            </a: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5" invalidUrl="" action="" tgtFrame="" tooltip="" history="1" highlightClick="0" endSnd="0"/>
              </a:rPr>
              <a:t>http://www.naela.org/NGN/WINGS/State_WINGS_Groups_in_Action/NGN/WINGS/State_WINGS.aspx</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State WINGS Groups in Action</a:t>
            </a:r>
            <a:endParaRPr sz="2000">
              <a:latin typeface="Times"/>
              <a:ea typeface="Times"/>
              <a:cs typeface="Times"/>
              <a:sym typeface="Times"/>
            </a:endParaRPr>
          </a:p>
          <a:p>
            <a:pPr lvl="0">
              <a:defRPr sz="1800"/>
            </a:pPr>
            <a:r>
              <a:rPr sz="2000">
                <a:latin typeface="Times"/>
                <a:ea typeface="Times"/>
                <a:cs typeface="Times"/>
                <a:sym typeface="Times"/>
              </a:rPr>
              <a:t>By combining the efforts of all court and community guardianship stakeholders into WINGS, states can better improve </a:t>
            </a:r>
            <a:endParaRPr sz="2000">
              <a:latin typeface="Times"/>
              <a:ea typeface="Times"/>
              <a:cs typeface="Times"/>
              <a:sym typeface="Times"/>
            </a:endParaRPr>
          </a:p>
          <a:p>
            <a:pPr lvl="0">
              <a:defRPr sz="1800"/>
            </a:pPr>
            <a:r>
              <a:rPr b="1" sz="2000">
                <a:latin typeface="Times"/>
                <a:ea typeface="Times"/>
                <a:cs typeface="Times"/>
                <a:sym typeface="Times"/>
              </a:rPr>
              <a:t>judicial processes</a:t>
            </a:r>
            <a:r>
              <a:rPr sz="2000">
                <a:latin typeface="Times"/>
                <a:ea typeface="Times"/>
                <a:cs typeface="Times"/>
                <a:sym typeface="Times"/>
              </a:rPr>
              <a:t>, </a:t>
            </a:r>
            <a:endParaRPr sz="2000">
              <a:latin typeface="Times"/>
              <a:ea typeface="Times"/>
              <a:cs typeface="Times"/>
              <a:sym typeface="Times"/>
            </a:endParaRPr>
          </a:p>
          <a:p>
            <a:pPr lvl="0">
              <a:defRPr sz="1800"/>
            </a:pPr>
            <a:r>
              <a:rPr b="1" sz="2000">
                <a:latin typeface="Times"/>
                <a:ea typeface="Times"/>
                <a:cs typeface="Times"/>
                <a:sym typeface="Times"/>
              </a:rPr>
              <a:t>protect individual rights and meet needs</a:t>
            </a:r>
            <a:r>
              <a:rPr sz="2000">
                <a:latin typeface="Times"/>
                <a:ea typeface="Times"/>
                <a:cs typeface="Times"/>
                <a:sym typeface="Times"/>
              </a:rPr>
              <a:t>, </a:t>
            </a:r>
            <a:endParaRPr sz="2000">
              <a:latin typeface="Times"/>
              <a:ea typeface="Times"/>
              <a:cs typeface="Times"/>
              <a:sym typeface="Times"/>
            </a:endParaRPr>
          </a:p>
          <a:p>
            <a:pPr lvl="0">
              <a:defRPr sz="1800"/>
            </a:pPr>
            <a:r>
              <a:rPr b="1" sz="2000">
                <a:latin typeface="Times"/>
                <a:ea typeface="Times"/>
                <a:cs typeface="Times"/>
                <a:sym typeface="Times"/>
              </a:rPr>
              <a:t>address insufficient funding</a:t>
            </a:r>
            <a:r>
              <a:rPr sz="2000">
                <a:latin typeface="Times"/>
                <a:ea typeface="Times"/>
                <a:cs typeface="Times"/>
                <a:sym typeface="Times"/>
              </a:rPr>
              <a:t> and </a:t>
            </a:r>
            <a:endParaRPr sz="2000">
              <a:latin typeface="Times"/>
              <a:ea typeface="Times"/>
              <a:cs typeface="Times"/>
              <a:sym typeface="Times"/>
            </a:endParaRPr>
          </a:p>
          <a:p>
            <a:pPr lvl="0">
              <a:defRPr sz="1800"/>
            </a:pPr>
            <a:r>
              <a:rPr b="1" sz="2000">
                <a:latin typeface="Times"/>
                <a:ea typeface="Times"/>
                <a:cs typeface="Times"/>
                <a:sym typeface="Times"/>
              </a:rPr>
              <a:t>ensure guardian accountability and fiduciary standards</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National Guardianship Network in 2013 selected four states to </a:t>
            </a:r>
            <a:r>
              <a:rPr b="1" sz="2000">
                <a:latin typeface="Times"/>
                <a:ea typeface="Times"/>
                <a:cs typeface="Times"/>
                <a:sym typeface="Times"/>
              </a:rPr>
              <a:t>pilot</a:t>
            </a:r>
            <a:r>
              <a:rPr sz="2000">
                <a:latin typeface="Times"/>
                <a:ea typeface="Times"/>
                <a:cs typeface="Times"/>
                <a:sym typeface="Times"/>
              </a:rPr>
              <a:t> Working Interdisciplinary Networks of Guardianship Stakeholders (WINGS).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These states were New York, Oregon, Texas, and Utah.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Funding for the WINGS project was generously provided by the </a:t>
            </a:r>
            <a:r>
              <a:rPr b="1" sz="2000">
                <a:latin typeface="Times"/>
                <a:ea typeface="Times"/>
                <a:cs typeface="Times"/>
                <a:sym typeface="Times"/>
              </a:rPr>
              <a:t>State Justice Institute</a:t>
            </a:r>
            <a:r>
              <a:rPr sz="2000">
                <a:latin typeface="Times"/>
                <a:ea typeface="Times"/>
                <a:cs typeface="Times"/>
                <a:sym typeface="Times"/>
              </a:rPr>
              <a:t> and the A</a:t>
            </a:r>
            <a:r>
              <a:rPr b="1" sz="2000">
                <a:latin typeface="Times"/>
                <a:ea typeface="Times"/>
                <a:cs typeface="Times"/>
                <a:sym typeface="Times"/>
              </a:rPr>
              <a:t>lbert and Elaine Borchard Foundation Center on Law and Aging</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2015, the National Guardianship Network named an additional six WINGS states.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These jurisdictions are Washington, DC; Indiana; Minnesota; Mississippi, Washington; and Wisconsin. (The Wisconsin WINGS was launched independently by the state’s Chief Justice.) Funding for these WINGS was generously provided by the State Justice Institute, the </a:t>
            </a:r>
            <a:r>
              <a:rPr b="1" sz="2000">
                <a:latin typeface="Times"/>
                <a:ea typeface="Times"/>
                <a:cs typeface="Times"/>
                <a:sym typeface="Times"/>
              </a:rPr>
              <a:t>Atlantic Philanthropies Designated Gift Fund</a:t>
            </a:r>
            <a:r>
              <a:rPr sz="2000">
                <a:latin typeface="Times"/>
                <a:ea typeface="Times"/>
                <a:cs typeface="Times"/>
                <a:sym typeface="Times"/>
              </a:rPr>
              <a:t>, and </a:t>
            </a:r>
            <a:r>
              <a:rPr b="1" sz="2000">
                <a:latin typeface="Times"/>
                <a:ea typeface="Times"/>
                <a:cs typeface="Times"/>
                <a:sym typeface="Times"/>
              </a:rPr>
              <a:t>two anonymous donors</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Additionally, three states independently have developed similar stakeholder groups – Ohio, Missouri, and West Virginia.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Current highlights of state WINGS activities as of June 2015 are below.</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New York</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New York State Unified Court System, Office of Court Administration, convened a WINGS Summit at White Plains in March, 2014, bringing together a broad-based group of about 60 stakeholders representing over 30 entities, including those who work with both </a:t>
            </a:r>
            <a:r>
              <a:rPr b="1" sz="2000">
                <a:latin typeface="Times"/>
                <a:ea typeface="Times"/>
                <a:cs typeface="Times"/>
                <a:sym typeface="Times"/>
              </a:rPr>
              <a:t>Article 81 guardianships</a:t>
            </a:r>
            <a:r>
              <a:rPr sz="2000">
                <a:latin typeface="Times"/>
                <a:ea typeface="Times"/>
                <a:cs typeface="Times"/>
                <a:sym typeface="Times"/>
              </a:rPr>
              <a:t> (general adult statute) and Article 17A (developmental disabilities) under the banner of </a:t>
            </a:r>
            <a:r>
              <a:rPr b="1" sz="2000">
                <a:latin typeface="Times"/>
                <a:ea typeface="Times"/>
                <a:cs typeface="Times"/>
                <a:sym typeface="Times"/>
              </a:rPr>
              <a:t>“Setting the Agenda for Guardianship in New York: Fewer Resources, Greater Collaboration.”</a:t>
            </a:r>
            <a:r>
              <a:rPr sz="2000">
                <a:latin typeface="Times"/>
                <a:ea typeface="Times"/>
                <a:cs typeface="Times"/>
                <a:sym typeface="Times"/>
              </a:rPr>
              <a:t> Based on responses to the survey, the Steering Committee assigned each summit participant to one of three workgroups: (1) pre-commencement guardianship issues; (2) models of guardianship; and (3) post-appointment guardianship issues. Each workgroup had two facilitators and a structured process for reaching recommendations. The NY-WINGS Summit built on an earlier 2011 statewide meeting on adult guardianship under Article 81 sponsored by the </a:t>
            </a:r>
            <a:r>
              <a:rPr b="1" sz="2000">
                <a:latin typeface="Times"/>
                <a:ea typeface="Times"/>
                <a:cs typeface="Times"/>
                <a:sym typeface="Times"/>
              </a:rPr>
              <a:t>Cardozo School of Law</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New York Summit resulted in formation of three ongoing workgroups: </a:t>
            </a:r>
            <a:endParaRPr sz="2000">
              <a:latin typeface="Times"/>
              <a:ea typeface="Times"/>
              <a:cs typeface="Times"/>
              <a:sym typeface="Times"/>
            </a:endParaRPr>
          </a:p>
          <a:p>
            <a:pPr lvl="0">
              <a:defRPr sz="1800"/>
            </a:pPr>
            <a:r>
              <a:rPr sz="2000">
                <a:latin typeface="Times"/>
                <a:ea typeface="Times"/>
                <a:cs typeface="Times"/>
                <a:sym typeface="Times"/>
              </a:rPr>
              <a:t>	• Pre-Commencement Issues;</a:t>
            </a:r>
            <a:endParaRPr sz="2000">
              <a:latin typeface="Times"/>
              <a:ea typeface="Times"/>
              <a:cs typeface="Times"/>
              <a:sym typeface="Times"/>
            </a:endParaRPr>
          </a:p>
          <a:p>
            <a:pPr lvl="0">
              <a:defRPr sz="1800"/>
            </a:pPr>
            <a:r>
              <a:rPr sz="2000">
                <a:latin typeface="Times"/>
                <a:ea typeface="Times"/>
                <a:cs typeface="Times"/>
                <a:sym typeface="Times"/>
              </a:rPr>
              <a:t>	• Models of Guardianship; and</a:t>
            </a:r>
            <a:endParaRPr sz="2000">
              <a:latin typeface="Times"/>
              <a:ea typeface="Times"/>
              <a:cs typeface="Times"/>
              <a:sym typeface="Times"/>
            </a:endParaRPr>
          </a:p>
          <a:p>
            <a:pPr lvl="0">
              <a:defRPr sz="1800"/>
            </a:pPr>
            <a:r>
              <a:rPr sz="2000">
                <a:latin typeface="Times"/>
                <a:ea typeface="Times"/>
                <a:cs typeface="Times"/>
                <a:sym typeface="Times"/>
              </a:rPr>
              <a:t>	• Post-Appointment Issues.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Contact: Michele Gartner </a:t>
            </a:r>
            <a:endParaRPr sz="2000">
              <a:latin typeface="Times"/>
              <a:ea typeface="Times"/>
              <a:cs typeface="Times"/>
              <a:sym typeface="Times"/>
            </a:endParaRPr>
          </a:p>
          <a:p>
            <a:pPr lvl="0">
              <a:defRPr sz="1800"/>
            </a:pPr>
            <a:r>
              <a:rPr sz="2000">
                <a:latin typeface="Times"/>
                <a:ea typeface="Times"/>
                <a:cs typeface="Times"/>
                <a:sym typeface="Times"/>
              </a:rPr>
              <a:t>Special Counsel for Surrogate and Fiduciary Matters</a:t>
            </a:r>
            <a:endParaRPr sz="2000">
              <a:latin typeface="Times"/>
              <a:ea typeface="Times"/>
              <a:cs typeface="Times"/>
              <a:sym typeface="Times"/>
            </a:endParaRPr>
          </a:p>
          <a:p>
            <a:pPr lvl="0">
              <a:defRPr sz="1800"/>
            </a:pPr>
            <a:r>
              <a:rPr sz="2000">
                <a:latin typeface="Times"/>
                <a:ea typeface="Times"/>
                <a:cs typeface="Times"/>
                <a:sym typeface="Times"/>
              </a:rPr>
              <a:t>New York State Unified Court System</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Oregon</a:t>
            </a:r>
            <a:endParaRPr sz="2000">
              <a:latin typeface="Times"/>
              <a:ea typeface="Times"/>
              <a:cs typeface="Times"/>
              <a:sym typeface="Times"/>
            </a:endParaRPr>
          </a:p>
          <a:p>
            <a:pPr lvl="0">
              <a:defRPr sz="1800"/>
            </a:pPr>
            <a:r>
              <a:rPr sz="2000">
                <a:latin typeface="Times"/>
                <a:ea typeface="Times"/>
                <a:cs typeface="Times"/>
                <a:sym typeface="Times"/>
              </a:rPr>
              <a:t>OR-WINGS first met in Salem in August 2013, followed by bimonthly or quarterly meetings thereafter. WINGS membership includes representatives from 28 aging, disability, legal, judicial, and mental health agencies and organizations. OR-WINGS developed a charter that states an objective to maintain interdisciplinary representation from these organizations. OR-WINGS has developed these workgroups: </a:t>
            </a:r>
            <a:endParaRPr sz="2000">
              <a:latin typeface="Times"/>
              <a:ea typeface="Times"/>
              <a:cs typeface="Times"/>
              <a:sym typeface="Times"/>
            </a:endParaRPr>
          </a:p>
          <a:p>
            <a:pPr lvl="0">
              <a:defRPr sz="1800"/>
            </a:pPr>
            <a:r>
              <a:rPr sz="2000">
                <a:latin typeface="Times"/>
                <a:ea typeface="Times"/>
                <a:cs typeface="Times"/>
                <a:sym typeface="Times"/>
              </a:rPr>
              <a:t>	• Training, Education &amp; Supports for System Partners;</a:t>
            </a:r>
            <a:endParaRPr sz="2000">
              <a:latin typeface="Times"/>
              <a:ea typeface="Times"/>
              <a:cs typeface="Times"/>
              <a:sym typeface="Times"/>
            </a:endParaRPr>
          </a:p>
          <a:p>
            <a:pPr lvl="0">
              <a:defRPr sz="1800"/>
            </a:pPr>
            <a:r>
              <a:rPr sz="2000">
                <a:latin typeface="Times"/>
                <a:ea typeface="Times"/>
                <a:cs typeface="Times"/>
                <a:sym typeface="Times"/>
              </a:rPr>
              <a:t>	• Support Services for Family, Lay &amp; Prospective Guardians; and</a:t>
            </a:r>
            <a:endParaRPr sz="2000">
              <a:latin typeface="Times"/>
              <a:ea typeface="Times"/>
              <a:cs typeface="Times"/>
              <a:sym typeface="Times"/>
            </a:endParaRPr>
          </a:p>
          <a:p>
            <a:pPr lvl="0">
              <a:defRPr sz="1800"/>
            </a:pPr>
            <a:r>
              <a:rPr sz="2000">
                <a:latin typeface="Times"/>
                <a:ea typeface="Times"/>
                <a:cs typeface="Times"/>
                <a:sym typeface="Times"/>
              </a:rPr>
              <a:t>	• Protected Person Advocacy and System Access.</a:t>
            </a:r>
            <a:endParaRPr sz="2000">
              <a:latin typeface="Times"/>
              <a:ea typeface="Times"/>
              <a:cs typeface="Times"/>
              <a:sym typeface="Times"/>
            </a:endParaRPr>
          </a:p>
          <a:p>
            <a:pPr lvl="0">
              <a:defRPr sz="1800"/>
            </a:pPr>
            <a:r>
              <a:rPr sz="2000">
                <a:latin typeface="Times"/>
                <a:ea typeface="Times"/>
                <a:cs typeface="Times"/>
                <a:sym typeface="Times"/>
              </a:rPr>
              <a:t>OR-WINGS also has participated in legislative advocacy, including support for a successful bill to establish a statewide public guardianship program; and a successful bill concerning volunteer visitor programs.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Oregon WINGS Accomplishments</a:t>
            </a:r>
            <a:endParaRPr sz="2000">
              <a:latin typeface="Times"/>
              <a:ea typeface="Times"/>
              <a:cs typeface="Times"/>
              <a:sym typeface="Times"/>
            </a:endParaRPr>
          </a:p>
          <a:p>
            <a:pPr lvl="0">
              <a:defRPr sz="1800"/>
            </a:pPr>
            <a:r>
              <a:rPr sz="2000">
                <a:latin typeface="Times"/>
                <a:ea typeface="Times"/>
                <a:cs typeface="Times"/>
                <a:sym typeface="Times"/>
              </a:rPr>
              <a:t>	• Oregon WINGS produced a brochure entitled “Guardianship in Oregon: Explained in Brief for Medical and Other Care Professionals.”</a:t>
            </a:r>
            <a:endParaRPr sz="2000">
              <a:latin typeface="Times"/>
              <a:ea typeface="Times"/>
              <a:cs typeface="Times"/>
              <a:sym typeface="Times"/>
            </a:endParaRPr>
          </a:p>
          <a:p>
            <a:pPr lvl="0">
              <a:defRPr sz="1800"/>
            </a:pPr>
            <a:r>
              <a:rPr sz="2000">
                <a:latin typeface="Times"/>
                <a:ea typeface="Times"/>
                <a:cs typeface="Times"/>
                <a:sym typeface="Times"/>
              </a:rPr>
              <a:t>	• Oregon WINGS produced a booklet for families entitled Options in Oregon to Help Another Person Make Decisions: Guardianship, Conservatorship and Other Options in Oregon.</a:t>
            </a:r>
            <a:endParaRPr sz="2000">
              <a:latin typeface="Times"/>
              <a:ea typeface="Times"/>
              <a:cs typeface="Times"/>
              <a:sym typeface="Times"/>
            </a:endParaRPr>
          </a:p>
          <a:p>
            <a:pPr lvl="0">
              <a:defRPr sz="1800"/>
            </a:pPr>
            <a:r>
              <a:rPr sz="2000">
                <a:latin typeface="Times"/>
                <a:ea typeface="Times"/>
                <a:cs typeface="Times"/>
                <a:sym typeface="Times"/>
              </a:rPr>
              <a:t>	• Oregon WINGS is completing a person-centered planning tool for guardians.</a:t>
            </a:r>
            <a:endParaRPr sz="2000">
              <a:latin typeface="Times"/>
              <a:ea typeface="Times"/>
              <a:cs typeface="Times"/>
              <a:sym typeface="Times"/>
            </a:endParaRPr>
          </a:p>
          <a:p>
            <a:pPr lvl="0">
              <a:defRPr sz="1800"/>
            </a:pPr>
            <a:r>
              <a:rPr sz="2000">
                <a:latin typeface="Times"/>
                <a:ea typeface="Times"/>
                <a:cs typeface="Times"/>
                <a:sym typeface="Times"/>
              </a:rPr>
              <a:t>	• Oregon WINGS expanded key materials on an existing aging and disability site to create a consumer friendly web page on the Aging and Disability Resource Connection site that collects in one place all resources concerning decision-making options.</a:t>
            </a:r>
            <a:endParaRPr sz="2000">
              <a:latin typeface="Times"/>
              <a:ea typeface="Times"/>
              <a:cs typeface="Times"/>
              <a:sym typeface="Times"/>
            </a:endParaRPr>
          </a:p>
          <a:p>
            <a:pPr lvl="0">
              <a:defRPr sz="1800"/>
            </a:pPr>
            <a:r>
              <a:rPr sz="2000">
                <a:latin typeface="Times"/>
                <a:ea typeface="Times"/>
                <a:cs typeface="Times"/>
                <a:sym typeface="Times"/>
              </a:rPr>
              <a:t>	• Oregon WINGS was profiled nationally at the 2014 conference of the National Adult Protective Services Association; and at the Spring 2015 conference of the National College of Probate Judges. </a:t>
            </a:r>
            <a:endParaRPr sz="2000">
              <a:latin typeface="Times"/>
              <a:ea typeface="Times"/>
              <a:cs typeface="Times"/>
              <a:sym typeface="Times"/>
            </a:endParaRPr>
          </a:p>
          <a:p>
            <a:pPr lvl="0">
              <a:defRPr sz="1800"/>
            </a:pPr>
            <a:r>
              <a:rPr sz="2000">
                <a:latin typeface="Times"/>
                <a:ea typeface="Times"/>
                <a:cs typeface="Times"/>
                <a:sym typeface="Times"/>
              </a:rPr>
              <a:t>Contact: </a:t>
            </a:r>
            <a:r>
              <a:rPr b="1" sz="2000">
                <a:latin typeface="Times"/>
                <a:ea typeface="Times"/>
                <a:cs typeface="Times"/>
                <a:sym typeface="Times"/>
              </a:rPr>
              <a:t>Fred Steele</a:t>
            </a:r>
            <a:endParaRPr sz="2000">
              <a:latin typeface="Times"/>
              <a:ea typeface="Times"/>
              <a:cs typeface="Times"/>
              <a:sym typeface="Times"/>
            </a:endParaRPr>
          </a:p>
          <a:p>
            <a:pPr lvl="0">
              <a:defRPr sz="1800"/>
            </a:pPr>
            <a:r>
              <a:rPr sz="2000">
                <a:latin typeface="Times"/>
                <a:ea typeface="Times"/>
                <a:cs typeface="Times"/>
                <a:sym typeface="Times"/>
              </a:rPr>
              <a:t>Legal Services Developer</a:t>
            </a:r>
            <a:endParaRPr sz="2000">
              <a:latin typeface="Times"/>
              <a:ea typeface="Times"/>
              <a:cs typeface="Times"/>
              <a:sym typeface="Times"/>
            </a:endParaRPr>
          </a:p>
          <a:p>
            <a:pPr lvl="0">
              <a:defRPr sz="1800"/>
            </a:pPr>
            <a:r>
              <a:rPr sz="2000">
                <a:latin typeface="Times"/>
                <a:ea typeface="Times"/>
                <a:cs typeface="Times"/>
                <a:sym typeface="Times"/>
              </a:rPr>
              <a:t>State Unit on Aging</a:t>
            </a:r>
            <a:endParaRPr sz="2000">
              <a:latin typeface="Times"/>
              <a:ea typeface="Times"/>
              <a:cs typeface="Times"/>
              <a:sym typeface="Times"/>
            </a:endParaRPr>
          </a:p>
          <a:p>
            <a:pPr lvl="0">
              <a:defRPr sz="1800"/>
            </a:pPr>
            <a:r>
              <a:rPr sz="2000">
                <a:latin typeface="Times"/>
                <a:ea typeface="Times"/>
                <a:cs typeface="Times"/>
                <a:sym typeface="Times"/>
              </a:rPr>
              <a:t>Oregon Department of Human Services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Texas  </a:t>
            </a:r>
            <a:endParaRPr sz="2000">
              <a:latin typeface="Times"/>
              <a:ea typeface="Times"/>
              <a:cs typeface="Times"/>
              <a:sym typeface="Times"/>
            </a:endParaRPr>
          </a:p>
          <a:p>
            <a:pPr lvl="0">
              <a:defRPr sz="1800"/>
            </a:pPr>
            <a:r>
              <a:rPr sz="2000">
                <a:latin typeface="Times"/>
                <a:ea typeface="Times"/>
                <a:cs typeface="Times"/>
                <a:sym typeface="Times"/>
              </a:rPr>
              <a:t>The Texas Office of Court Administration convened the first meeting of TX-WINGS in November 2013 in Austin. The meeting opened with a presentation of the results of a statewide survey on adult guardianship issues, completed by close to 300 participants. Top issues considered at the meeting included support for lay guardians, alternatives to guardianship, public guardianship, and capacity assessment. WINGS reports to the Texas Supreme Court’s Elder Law Task Force, and will continue to meet regularly.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TX-WINGS held its second meeting in June 2014; and has created three ongoing workgroups: </a:t>
            </a:r>
            <a:endParaRPr sz="2000">
              <a:latin typeface="Times"/>
              <a:ea typeface="Times"/>
              <a:cs typeface="Times"/>
              <a:sym typeface="Times"/>
            </a:endParaRPr>
          </a:p>
          <a:p>
            <a:pPr lvl="0">
              <a:defRPr sz="1800"/>
            </a:pPr>
            <a:r>
              <a:rPr sz="2000">
                <a:latin typeface="Times"/>
                <a:ea typeface="Times"/>
                <a:cs typeface="Times"/>
                <a:sym typeface="Times"/>
              </a:rPr>
              <a:t>	•	Alternatives to guardianship (including supported decision-making);</a:t>
            </a:r>
            <a:endParaRPr sz="2000">
              <a:latin typeface="Times"/>
              <a:ea typeface="Times"/>
              <a:cs typeface="Times"/>
              <a:sym typeface="Times"/>
            </a:endParaRPr>
          </a:p>
          <a:p>
            <a:pPr lvl="0">
              <a:defRPr sz="1800"/>
            </a:pPr>
            <a:r>
              <a:rPr sz="2000">
                <a:latin typeface="Times"/>
                <a:ea typeface="Times"/>
                <a:cs typeface="Times"/>
                <a:sym typeface="Times"/>
              </a:rPr>
              <a:t>	•	Support for lay guardians; and</a:t>
            </a:r>
            <a:endParaRPr sz="2000">
              <a:latin typeface="Times"/>
              <a:ea typeface="Times"/>
              <a:cs typeface="Times"/>
              <a:sym typeface="Times"/>
            </a:endParaRPr>
          </a:p>
          <a:p>
            <a:pPr lvl="0">
              <a:defRPr sz="1800"/>
            </a:pPr>
            <a:r>
              <a:rPr sz="2000">
                <a:latin typeface="Times"/>
                <a:ea typeface="Times"/>
                <a:cs typeface="Times"/>
                <a:sym typeface="Times"/>
              </a:rPr>
              <a:t>	•	Person-centered assessments.</a:t>
            </a:r>
            <a:endParaRPr sz="2000">
              <a:latin typeface="Times"/>
              <a:ea typeface="Times"/>
              <a:cs typeface="Times"/>
              <a:sym typeface="Times"/>
            </a:endParaRPr>
          </a:p>
          <a:p>
            <a:pPr lvl="0">
              <a:defRPr sz="1800"/>
            </a:pPr>
            <a:r>
              <a:rPr sz="2000">
                <a:latin typeface="Times"/>
                <a:ea typeface="Times"/>
                <a:cs typeface="Times"/>
                <a:sym typeface="Times"/>
              </a:rPr>
              <a:t>TX-WINGS conducted a study of guardianship files and practices in 14 counties without a statutory probate court and from which fewer than 100 guardianship cases were filed in FY 2013. See Texas Guardianship Cases: Improving Court Processes and Monitoring Practices in Texas Courts.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Members of TX-WINGS have participated in key legislative advocacy.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Contact: David Slayton</a:t>
            </a:r>
            <a:endParaRPr sz="2000">
              <a:latin typeface="Times"/>
              <a:ea typeface="Times"/>
              <a:cs typeface="Times"/>
              <a:sym typeface="Times"/>
            </a:endParaRPr>
          </a:p>
          <a:p>
            <a:pPr lvl="0">
              <a:defRPr sz="1800"/>
            </a:pPr>
            <a:r>
              <a:rPr sz="2000">
                <a:latin typeface="Times"/>
                <a:ea typeface="Times"/>
                <a:cs typeface="Times"/>
                <a:sym typeface="Times"/>
              </a:rPr>
              <a:t>Administrative Director</a:t>
            </a:r>
            <a:endParaRPr sz="2000">
              <a:latin typeface="Times"/>
              <a:ea typeface="Times"/>
              <a:cs typeface="Times"/>
              <a:sym typeface="Times"/>
            </a:endParaRPr>
          </a:p>
          <a:p>
            <a:pPr lvl="0">
              <a:defRPr sz="1800"/>
            </a:pPr>
            <a:r>
              <a:rPr sz="2000">
                <a:latin typeface="Times"/>
                <a:ea typeface="Times"/>
                <a:cs typeface="Times"/>
                <a:sym typeface="Times"/>
              </a:rPr>
              <a:t>Texas Office of Court Administration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Scott Griffith, JD/MPA </a:t>
            </a:r>
            <a:endParaRPr sz="2000">
              <a:latin typeface="Times"/>
              <a:ea typeface="Times"/>
              <a:cs typeface="Times"/>
              <a:sym typeface="Times"/>
            </a:endParaRPr>
          </a:p>
          <a:p>
            <a:pPr lvl="0">
              <a:defRPr sz="1800"/>
            </a:pPr>
            <a:r>
              <a:rPr sz="2000">
                <a:latin typeface="Times"/>
                <a:ea typeface="Times"/>
                <a:cs typeface="Times"/>
                <a:sym typeface="Times"/>
              </a:rPr>
              <a:t>Director of Research and Court Services</a:t>
            </a:r>
            <a:endParaRPr sz="2000">
              <a:latin typeface="Times"/>
              <a:ea typeface="Times"/>
              <a:cs typeface="Times"/>
              <a:sym typeface="Times"/>
            </a:endParaRPr>
          </a:p>
          <a:p>
            <a:pPr lvl="0">
              <a:defRPr sz="1800"/>
            </a:pPr>
            <a:r>
              <a:rPr sz="2000">
                <a:latin typeface="Times"/>
                <a:ea typeface="Times"/>
                <a:cs typeface="Times"/>
                <a:sym typeface="Times"/>
              </a:rPr>
              <a:t>Office of Court Administration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Amanda Stites</a:t>
            </a:r>
            <a:endParaRPr sz="2000">
              <a:latin typeface="Times"/>
              <a:ea typeface="Times"/>
              <a:cs typeface="Times"/>
              <a:sym typeface="Times"/>
            </a:endParaRPr>
          </a:p>
          <a:p>
            <a:pPr lvl="0">
              <a:defRPr sz="1800"/>
            </a:pPr>
            <a:r>
              <a:rPr sz="2000">
                <a:latin typeface="Times"/>
                <a:ea typeface="Times"/>
                <a:cs typeface="Times"/>
                <a:sym typeface="Times"/>
              </a:rPr>
              <a:t>Research Specialist</a:t>
            </a:r>
            <a:endParaRPr sz="2000">
              <a:latin typeface="Times"/>
              <a:ea typeface="Times"/>
              <a:cs typeface="Times"/>
              <a:sym typeface="Times"/>
            </a:endParaRPr>
          </a:p>
          <a:p>
            <a:pPr lvl="0">
              <a:defRPr sz="1800"/>
            </a:pPr>
            <a:r>
              <a:rPr sz="2000">
                <a:latin typeface="Times"/>
                <a:ea typeface="Times"/>
                <a:cs typeface="Times"/>
                <a:sym typeface="Times"/>
              </a:rPr>
              <a:t>Texas Office of Court Administration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Utah</a:t>
            </a:r>
            <a:endParaRPr sz="2000">
              <a:latin typeface="Times"/>
              <a:ea typeface="Times"/>
              <a:cs typeface="Times"/>
              <a:sym typeface="Times"/>
            </a:endParaRPr>
          </a:p>
          <a:p>
            <a:pPr lvl="0">
              <a:defRPr sz="1800"/>
            </a:pPr>
            <a:r>
              <a:rPr sz="2000">
                <a:latin typeface="Times"/>
                <a:ea typeface="Times"/>
                <a:cs typeface="Times"/>
                <a:sym typeface="Times"/>
              </a:rPr>
              <a:t>In April 2013, the Utah Administrative Office of the Courts convened a large working steering committee to plan a WINGS Summit, which took place in November 2013 in Salt Lake City. Discussions of the three subgroups of the summit were published in three key articles in the 2014 Utah Bar Journal – “Improving Service Delivery to Protected Persons and Their Guardians,” “The Challenge of Submitting Competent Medical Evidence of Incapacity in Guardianship Proceedings,” and “Person-Centered Planning and Supported Decision-Making.”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Most recent Utah accomplishments are:</a:t>
            </a:r>
            <a:endParaRPr sz="2000">
              <a:latin typeface="Times"/>
              <a:ea typeface="Times"/>
              <a:cs typeface="Times"/>
              <a:sym typeface="Times"/>
            </a:endParaRPr>
          </a:p>
          <a:p>
            <a:pPr lvl="0">
              <a:defRPr sz="1800"/>
            </a:pPr>
            <a:r>
              <a:rPr sz="2000">
                <a:latin typeface="Times"/>
                <a:ea typeface="Times"/>
                <a:cs typeface="Times"/>
                <a:sym typeface="Times"/>
              </a:rPr>
              <a:t>1. Organized public classes for guardians and caregivers on alternatives to guardianship, guardianship procedures, and community resources in fall 2015.</a:t>
            </a:r>
            <a:endParaRPr sz="2000">
              <a:latin typeface="Times"/>
              <a:ea typeface="Times"/>
              <a:cs typeface="Times"/>
              <a:sym typeface="Times"/>
            </a:endParaRPr>
          </a:p>
          <a:p>
            <a:pPr lvl="0">
              <a:defRPr sz="1800"/>
            </a:pPr>
            <a:r>
              <a:rPr sz="2000">
                <a:latin typeface="Times"/>
                <a:ea typeface="Times"/>
                <a:cs typeface="Times"/>
                <a:sym typeface="Times"/>
              </a:rPr>
              <a:t>2. Published extensive information on guardianship and conservatorship on the Utah State Courts website. </a:t>
            </a:r>
            <a:endParaRPr sz="2000">
              <a:latin typeface="Times"/>
              <a:ea typeface="Times"/>
              <a:cs typeface="Times"/>
              <a:sym typeface="Times"/>
            </a:endParaRPr>
          </a:p>
          <a:p>
            <a:pPr lvl="0">
              <a:defRPr sz="1800"/>
            </a:pPr>
            <a:r>
              <a:rPr sz="2000">
                <a:latin typeface="Times"/>
                <a:ea typeface="Times"/>
                <a:cs typeface="Times"/>
                <a:sym typeface="Times"/>
              </a:rPr>
              <a:t>3. Established Attorney Signature Program that provides free and low-cost legal representation to vulnerable adults in guardianship proceedings.</a:t>
            </a:r>
            <a:endParaRPr sz="2000">
              <a:latin typeface="Times"/>
              <a:ea typeface="Times"/>
              <a:cs typeface="Times"/>
              <a:sym typeface="Times"/>
            </a:endParaRPr>
          </a:p>
          <a:p>
            <a:pPr lvl="0">
              <a:defRPr sz="1800"/>
            </a:pPr>
            <a:r>
              <a:rPr sz="2000">
                <a:latin typeface="Times"/>
                <a:ea typeface="Times"/>
                <a:cs typeface="Times"/>
                <a:sym typeface="Times"/>
              </a:rPr>
              <a:t>4. International profiling of the Utah guardianship monitoring program at the Third World Congress on Adult Guardianship in May 2014.</a:t>
            </a:r>
            <a:endParaRPr sz="2000">
              <a:latin typeface="Times"/>
              <a:ea typeface="Times"/>
              <a:cs typeface="Times"/>
              <a:sym typeface="Times"/>
            </a:endParaRPr>
          </a:p>
          <a:p>
            <a:pPr lvl="0">
              <a:defRPr sz="1800"/>
            </a:pPr>
            <a:r>
              <a:rPr sz="2000">
                <a:latin typeface="Times"/>
                <a:ea typeface="Times"/>
                <a:cs typeface="Times"/>
                <a:sym typeface="Times"/>
              </a:rPr>
              <a:t>5. Featured panel consisting of Utah WINGS leaders at the 13th Rocky Mountain Geriatric Conference.</a:t>
            </a:r>
            <a:endParaRPr sz="2000">
              <a:latin typeface="Times"/>
              <a:ea typeface="Times"/>
              <a:cs typeface="Times"/>
              <a:sym typeface="Times"/>
            </a:endParaRPr>
          </a:p>
          <a:p>
            <a:pPr lvl="0">
              <a:defRPr sz="1800"/>
            </a:pPr>
            <a:r>
              <a:rPr sz="2000">
                <a:latin typeface="Times"/>
                <a:ea typeface="Times"/>
                <a:cs typeface="Times"/>
                <a:sym typeface="Times"/>
              </a:rPr>
              <a:t>6. Established an active Utah WINGS listserve for information exchange.</a:t>
            </a:r>
            <a:endParaRPr sz="2000">
              <a:latin typeface="Times"/>
              <a:ea typeface="Times"/>
              <a:cs typeface="Times"/>
              <a:sym typeface="Times"/>
            </a:endParaRPr>
          </a:p>
          <a:p>
            <a:pPr lvl="0">
              <a:defRPr sz="1800"/>
            </a:pPr>
            <a:r>
              <a:rPr sz="2000">
                <a:latin typeface="Times"/>
                <a:ea typeface="Times"/>
                <a:cs typeface="Times"/>
                <a:sym typeface="Times"/>
              </a:rPr>
              <a:t>7. Adopted the bylaws.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Planned activities: </a:t>
            </a:r>
            <a:endParaRPr sz="2000">
              <a:latin typeface="Times"/>
              <a:ea typeface="Times"/>
              <a:cs typeface="Times"/>
              <a:sym typeface="Times"/>
            </a:endParaRPr>
          </a:p>
          <a:p>
            <a:pPr lvl="0">
              <a:defRPr sz="1800"/>
            </a:pPr>
            <a:r>
              <a:rPr sz="2000">
                <a:latin typeface="Times"/>
                <a:ea typeface="Times"/>
                <a:cs typeface="Times"/>
                <a:sym typeface="Times"/>
              </a:rPr>
              <a:t>1. Reach out to the Utah minorities to be an active part of WINGS.</a:t>
            </a:r>
            <a:endParaRPr sz="2000">
              <a:latin typeface="Times"/>
              <a:ea typeface="Times"/>
              <a:cs typeface="Times"/>
              <a:sym typeface="Times"/>
            </a:endParaRPr>
          </a:p>
          <a:p>
            <a:pPr lvl="0">
              <a:defRPr sz="1800"/>
            </a:pPr>
            <a:r>
              <a:rPr sz="2000">
                <a:latin typeface="Times"/>
                <a:ea typeface="Times"/>
                <a:cs typeface="Times"/>
                <a:sym typeface="Times"/>
              </a:rPr>
              <a:t>2. Organize public classes on guardianship in Spanish.</a:t>
            </a:r>
            <a:endParaRPr sz="2000">
              <a:latin typeface="Times"/>
              <a:ea typeface="Times"/>
              <a:cs typeface="Times"/>
              <a:sym typeface="Times"/>
            </a:endParaRPr>
          </a:p>
          <a:p>
            <a:pPr lvl="0">
              <a:defRPr sz="1800"/>
            </a:pPr>
            <a:r>
              <a:rPr sz="2000">
                <a:latin typeface="Times"/>
                <a:ea typeface="Times"/>
                <a:cs typeface="Times"/>
                <a:sym typeface="Times"/>
              </a:rPr>
              <a:t>3. Create an online training program on guardianship, its alternatives, and community resources.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See the Utah WINGS web page for the latest minutes and agenda.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Contact: Hon. David Connors</a:t>
            </a:r>
            <a:endParaRPr sz="2000">
              <a:latin typeface="Times"/>
              <a:ea typeface="Times"/>
              <a:cs typeface="Times"/>
              <a:sym typeface="Times"/>
            </a:endParaRPr>
          </a:p>
          <a:p>
            <a:pPr lvl="0">
              <a:defRPr sz="1800"/>
            </a:pPr>
            <a:r>
              <a:rPr sz="2000">
                <a:latin typeface="Times"/>
                <a:ea typeface="Times"/>
                <a:cs typeface="Times"/>
                <a:sym typeface="Times"/>
              </a:rPr>
              <a:t>WINGS chair  </a:t>
            </a:r>
            <a:endParaRPr sz="2000">
              <a:latin typeface="Times"/>
              <a:ea typeface="Times"/>
              <a:cs typeface="Times"/>
              <a:sym typeface="Times"/>
            </a:endParaRPr>
          </a:p>
          <a:p>
            <a:pPr lvl="0">
              <a:defRPr sz="1800"/>
            </a:pPr>
            <a:r>
              <a:rPr sz="2000">
                <a:latin typeface="Times"/>
                <a:ea typeface="Times"/>
                <a:cs typeface="Times"/>
                <a:sym typeface="Times"/>
              </a:rPr>
              <a:t>Second District Court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Karolina Abuzyarova </a:t>
            </a:r>
            <a:endParaRPr sz="2000">
              <a:latin typeface="Times"/>
              <a:ea typeface="Times"/>
              <a:cs typeface="Times"/>
              <a:sym typeface="Times"/>
            </a:endParaRPr>
          </a:p>
          <a:p>
            <a:pPr lvl="0">
              <a:defRPr sz="1800"/>
            </a:pPr>
            <a:r>
              <a:rPr sz="2000">
                <a:latin typeface="Times"/>
                <a:ea typeface="Times"/>
                <a:cs typeface="Times"/>
                <a:sym typeface="Times"/>
              </a:rPr>
              <a:t>801-578-3925</a:t>
            </a:r>
            <a:endParaRPr sz="2000">
              <a:latin typeface="Times"/>
              <a:ea typeface="Times"/>
              <a:cs typeface="Times"/>
              <a:sym typeface="Times"/>
            </a:endParaRPr>
          </a:p>
          <a:p>
            <a:pPr lvl="0">
              <a:defRPr sz="1800"/>
            </a:pPr>
            <a:r>
              <a:rPr sz="2000">
                <a:latin typeface="Times"/>
                <a:ea typeface="Times"/>
                <a:cs typeface="Times"/>
                <a:sym typeface="Times"/>
              </a:rPr>
              <a:t>WINGS and Court Visitor Program Administrator</a:t>
            </a:r>
            <a:endParaRPr sz="2000">
              <a:latin typeface="Times"/>
              <a:ea typeface="Times"/>
              <a:cs typeface="Times"/>
              <a:sym typeface="Times"/>
            </a:endParaRPr>
          </a:p>
          <a:p>
            <a:pPr lvl="0">
              <a:defRPr sz="1800"/>
            </a:pPr>
            <a:r>
              <a:rPr sz="2000">
                <a:latin typeface="Times"/>
                <a:ea typeface="Times"/>
                <a:cs typeface="Times"/>
                <a:sym typeface="Times"/>
              </a:rPr>
              <a:t>Utah State Courts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Indiana </a:t>
            </a:r>
            <a:endParaRPr sz="2000">
              <a:latin typeface="Times"/>
              <a:ea typeface="Times"/>
              <a:cs typeface="Times"/>
              <a:sym typeface="Times"/>
            </a:endParaRPr>
          </a:p>
          <a:p>
            <a:pPr lvl="0">
              <a:defRPr sz="1800"/>
            </a:pPr>
            <a:r>
              <a:rPr sz="2000">
                <a:latin typeface="Times"/>
                <a:ea typeface="Times"/>
                <a:cs typeface="Times"/>
                <a:sym typeface="Times"/>
              </a:rPr>
              <a:t>An Indiana Adult Guardianship State Task Force was convened in Spring 2008. The membership represents key Indiana public/private agencies and organizations that serve or advocate for at-risk adults in need of guardianship services and by individual guardianship professionals, advocates, and others with an interest in the provision of quality guardianship services.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35-plus members of the Task Force have been supported in their work by the participation of the major Indiana state agencies with the responsibility of providing services to adults in need of guardianship services. The purpose of the Task Force is “to convene an interdisciplinary group of Indiana key stakeholders to examine the public policy, legal and service delivery issues, and needs related to adult guardianship and to support the development and provision of community-based adult guardianship services across the state.” The initial support for the Task Force came from the Indiana Adult Guardianship Services Project of The Arc of Indiana and funding was provided through a grant from the Indiana FSSA Division of Disability and Rehabilitative Services.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2013, the Indiana Task Force secured legislative appropriations for volunteer guardian programs, an adult guardianship registry and establishment of an Office of Adult Guardianship.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2015, based on the extensive work of the Task Force, the National Guardianship Network named Indiana as a WINGS state.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Contact: </a:t>
            </a:r>
            <a:endParaRPr sz="2000">
              <a:latin typeface="Times"/>
              <a:ea typeface="Times"/>
              <a:cs typeface="Times"/>
              <a:sym typeface="Times"/>
            </a:endParaRPr>
          </a:p>
          <a:p>
            <a:pPr lvl="0">
              <a:defRPr sz="1800"/>
            </a:pPr>
            <a:r>
              <a:rPr sz="2000">
                <a:latin typeface="Times"/>
                <a:ea typeface="Times"/>
                <a:cs typeface="Times"/>
                <a:sym typeface="Times"/>
              </a:rPr>
              <a:t>Becky Pryor</a:t>
            </a:r>
            <a:endParaRPr sz="2000">
              <a:latin typeface="Times"/>
              <a:ea typeface="Times"/>
              <a:cs typeface="Times"/>
              <a:sym typeface="Times"/>
            </a:endParaRPr>
          </a:p>
          <a:p>
            <a:pPr lvl="0">
              <a:defRPr sz="1800"/>
            </a:pPr>
            <a:r>
              <a:rPr sz="2000">
                <a:latin typeface="Times"/>
                <a:ea typeface="Times"/>
                <a:cs typeface="Times"/>
                <a:sym typeface="Times"/>
              </a:rPr>
              <a:t>Indiana Adult Guardianship State Task Force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Mississippi</a:t>
            </a:r>
            <a:endParaRPr sz="2000">
              <a:latin typeface="Times"/>
              <a:ea typeface="Times"/>
              <a:cs typeface="Times"/>
              <a:sym typeface="Times"/>
            </a:endParaRPr>
          </a:p>
          <a:p>
            <a:pPr lvl="0">
              <a:defRPr sz="1800"/>
            </a:pPr>
            <a:r>
              <a:rPr sz="2000">
                <a:latin typeface="Times"/>
                <a:ea typeface="Times"/>
                <a:cs typeface="Times"/>
                <a:sym typeface="Times"/>
              </a:rPr>
              <a:t>The coordinator for the new MS-WINGS is: </a:t>
            </a:r>
            <a:endParaRPr sz="2000">
              <a:latin typeface="Times"/>
              <a:ea typeface="Times"/>
              <a:cs typeface="Times"/>
              <a:sym typeface="Times"/>
            </a:endParaRPr>
          </a:p>
          <a:p>
            <a:pPr lvl="0">
              <a:defRPr sz="1800"/>
            </a:pPr>
            <a:r>
              <a:rPr sz="2000">
                <a:latin typeface="Times"/>
                <a:ea typeface="Times"/>
                <a:cs typeface="Times"/>
                <a:sym typeface="Times"/>
              </a:rPr>
              <a:t>T’Shia Gordon</a:t>
            </a:r>
            <a:endParaRPr sz="2000">
              <a:latin typeface="Times"/>
              <a:ea typeface="Times"/>
              <a:cs typeface="Times"/>
              <a:sym typeface="Times"/>
            </a:endParaRPr>
          </a:p>
          <a:p>
            <a:pPr lvl="0">
              <a:defRPr sz="1800"/>
            </a:pPr>
            <a:r>
              <a:rPr sz="2000">
                <a:latin typeface="Times"/>
                <a:ea typeface="Times"/>
                <a:cs typeface="Times"/>
                <a:sym typeface="Times"/>
              </a:rPr>
              <a:t>Administrative Office of Courts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Minnesota</a:t>
            </a:r>
            <a:endParaRPr sz="2000">
              <a:latin typeface="Times"/>
              <a:ea typeface="Times"/>
              <a:cs typeface="Times"/>
              <a:sym typeface="Times"/>
            </a:endParaRPr>
          </a:p>
          <a:p>
            <a:pPr lvl="0">
              <a:defRPr sz="1800"/>
            </a:pPr>
            <a:r>
              <a:rPr sz="2000">
                <a:latin typeface="Times"/>
                <a:ea typeface="Times"/>
                <a:cs typeface="Times"/>
                <a:sym typeface="Times"/>
              </a:rPr>
              <a:t>The coordinators for the new MN-WINGS are:</a:t>
            </a:r>
            <a:endParaRPr sz="2000">
              <a:latin typeface="Times"/>
              <a:ea typeface="Times"/>
              <a:cs typeface="Times"/>
              <a:sym typeface="Times"/>
            </a:endParaRPr>
          </a:p>
          <a:p>
            <a:pPr lvl="0">
              <a:defRPr sz="1800"/>
            </a:pPr>
            <a:r>
              <a:rPr sz="2000">
                <a:latin typeface="Times"/>
                <a:ea typeface="Times"/>
                <a:cs typeface="Times"/>
                <a:sym typeface="Times"/>
              </a:rPr>
              <a:t>Jeff Shorba</a:t>
            </a:r>
            <a:endParaRPr sz="2000">
              <a:latin typeface="Times"/>
              <a:ea typeface="Times"/>
              <a:cs typeface="Times"/>
              <a:sym typeface="Times"/>
            </a:endParaRPr>
          </a:p>
          <a:p>
            <a:pPr lvl="0">
              <a:defRPr sz="1800"/>
            </a:pPr>
            <a:r>
              <a:rPr sz="2000">
                <a:latin typeface="Times"/>
                <a:ea typeface="Times"/>
                <a:cs typeface="Times"/>
                <a:sym typeface="Times"/>
              </a:rPr>
              <a:t>State Court Administrator</a:t>
            </a:r>
            <a:endParaRPr sz="2000">
              <a:latin typeface="Times"/>
              <a:ea typeface="Times"/>
              <a:cs typeface="Times"/>
              <a:sym typeface="Times"/>
            </a:endParaRPr>
          </a:p>
          <a:p>
            <a:pPr lvl="0">
              <a:defRPr sz="1800"/>
            </a:pPr>
            <a:r>
              <a:rPr sz="2000">
                <a:latin typeface="Times"/>
                <a:ea typeface="Times"/>
                <a:cs typeface="Times"/>
                <a:sym typeface="Times"/>
              </a:rPr>
              <a:t>Minnesota Judicial Branch</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Ben Ashley-Wurtman</a:t>
            </a:r>
            <a:endParaRPr sz="2000">
              <a:latin typeface="Times"/>
              <a:ea typeface="Times"/>
              <a:cs typeface="Times"/>
              <a:sym typeface="Times"/>
            </a:endParaRPr>
          </a:p>
          <a:p>
            <a:pPr lvl="0">
              <a:defRPr sz="1800"/>
            </a:pPr>
            <a:r>
              <a:rPr sz="2000">
                <a:latin typeface="Times"/>
                <a:ea typeface="Times"/>
                <a:cs typeface="Times"/>
                <a:sym typeface="Times"/>
              </a:rPr>
              <a:t>Mental Health Association of Minnesota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Washington</a:t>
            </a:r>
            <a:endParaRPr sz="2000">
              <a:latin typeface="Times"/>
              <a:ea typeface="Times"/>
              <a:cs typeface="Times"/>
              <a:sym typeface="Times"/>
            </a:endParaRPr>
          </a:p>
          <a:p>
            <a:pPr lvl="0">
              <a:defRPr sz="1800"/>
            </a:pPr>
            <a:r>
              <a:rPr sz="2000">
                <a:latin typeface="Times"/>
                <a:ea typeface="Times"/>
                <a:cs typeface="Times"/>
                <a:sym typeface="Times"/>
              </a:rPr>
              <a:t>The Washington State Supreme Court convened its inaugural WINGS Conference in Wenatchee, Wash., August 7, 2015. More than 200 individuals representing a broad-based group of stakeholders, including judicial officers, court staff, professional guardians, lay/family guardians, persons with developmental disabilities, family members of persons in a guardianship, social workers, guardians ad litem, attorneys, advocates, mental health professionals, seniors, legislators, and more attended and discussed recommendations to improve Washington’s delivery of decisional-support. Speakers included Chief Justice Barbara Madsen, Washington State Supreme Court and Mary Joy Quinn, WINGS Technical Advisor from the National Guardianship Network.</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Prior to the conference, very high-level recommendations were identified using an online survey that was completed by 454 persons from the same diverse populations that attended the conference. The Steering Committee prioritized the high-level recommendations from the online survey and over-laid recommendations from several reports that were completed in Washington State in recent years. Prioritized recommendations clustered into three areas – 1) Supporting the family and friends of persons needing decisional support; 2) Improving assessment of persons needing decisional support; and 3) Improving Guardianship Standards and Practice. Three temporary subcommittees comprised of volunteers who expressed an interest in the topic areas met multiple times, refined recommendations in each area, and prepared presentations for the conference.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Structured, facilitated stakeholder discussions conducted during the conference resulted in 23 prioritized recommendations. Four ongoing workgroups were formed to refine recommendations further and implement.</a:t>
            </a:r>
            <a:endParaRPr sz="2000">
              <a:latin typeface="Times"/>
              <a:ea typeface="Times"/>
              <a:cs typeface="Times"/>
              <a:sym typeface="Times"/>
            </a:endParaRPr>
          </a:p>
          <a:p>
            <a:pPr lvl="0">
              <a:defRPr sz="1800"/>
            </a:pPr>
            <a:r>
              <a:rPr sz="2000">
                <a:latin typeface="Times"/>
                <a:ea typeface="Times"/>
                <a:cs typeface="Times"/>
                <a:sym typeface="Times"/>
              </a:rPr>
              <a:t>1. Legislative – Provide advice and recommendations on all matters dealing with legislation, including court rules, to WINGS. During active legislative session, the Committee will monitor bills of potential interest to WINGS and select those to be tracked. The Committee may recommend positions on bills for consideration by the full WINGS Steering Committee.</a:t>
            </a:r>
            <a:endParaRPr sz="2000">
              <a:latin typeface="Times"/>
              <a:ea typeface="Times"/>
              <a:cs typeface="Times"/>
              <a:sym typeface="Times"/>
            </a:endParaRPr>
          </a:p>
          <a:p>
            <a:pPr lvl="0">
              <a:defRPr sz="1800"/>
            </a:pPr>
            <a:r>
              <a:rPr sz="2000">
                <a:latin typeface="Times"/>
                <a:ea typeface="Times"/>
                <a:cs typeface="Times"/>
                <a:sym typeface="Times"/>
              </a:rPr>
              <a:t>2. Long-Range Planning/Strategic Planning – Develop effective approaches to long-range planning for WINGS. Members shall be advocates for and play a leadership role in long-range planning and shall promote a long-term commitment to improving the state’s system of decision-support.</a:t>
            </a:r>
            <a:endParaRPr sz="2000">
              <a:latin typeface="Times"/>
              <a:ea typeface="Times"/>
              <a:cs typeface="Times"/>
              <a:sym typeface="Times"/>
            </a:endParaRPr>
          </a:p>
          <a:p>
            <a:pPr lvl="0">
              <a:defRPr sz="1800"/>
            </a:pPr>
            <a:r>
              <a:rPr sz="2000">
                <a:latin typeface="Times"/>
                <a:ea typeface="Times"/>
                <a:cs typeface="Times"/>
                <a:sym typeface="Times"/>
              </a:rPr>
              <a:t>3. Standards and Best Practice – Develop and recommend that WINGS encourage and/or advocate adoption of standards, guidelines, and best practices for entities involved in the delivery of decision-support, including courts, guardians, guardians ad litem, attorneys, and other professionals.</a:t>
            </a:r>
            <a:endParaRPr sz="2000">
              <a:latin typeface="Times"/>
              <a:ea typeface="Times"/>
              <a:cs typeface="Times"/>
              <a:sym typeface="Times"/>
            </a:endParaRPr>
          </a:p>
          <a:p>
            <a:pPr lvl="0">
              <a:defRPr sz="1800"/>
            </a:pPr>
            <a:r>
              <a:rPr sz="2000">
                <a:latin typeface="Times"/>
                <a:ea typeface="Times"/>
                <a:cs typeface="Times"/>
                <a:sym typeface="Times"/>
              </a:rPr>
              <a:t>4. Training – Develop and recommend development of educational resources and training materials for all entities involved in determining the need for, selecting, or delivering decision-support.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fifth ad hoc workgroup, Conference Planning, was also formed.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Washington received a Hartford Change AGEnts Action Community Grant, to pursue practice change goals by utilizing the Hartford Change AGEnt Online Platform as a focal point to drive conversation in conjunction with external activities. The Online Platform is a way to connect WINGS participants in each state and throughout the United States. It’s a tool to keep stakeholders informed and for those stakeholders who enjoy a social media platform similar to Facebook and Linkedin, it’s a way to remain engaged between meetings and teleconferences.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Funding began on July 1, 2015, and will conclude on September 30, 2016. The funding will be utilized in service of specific community activities, including the costs of planning and facilitating in-person meetings, teleconferences, and other community events. The WINGS Online Community has been launched and is available to all WINGS groups. Invitations to other WINGS groups will be sent soon. Please click here to view the community.</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Contact:</a:t>
            </a:r>
            <a:endParaRPr sz="2000">
              <a:latin typeface="Times"/>
              <a:ea typeface="Times"/>
              <a:cs typeface="Times"/>
              <a:sym typeface="Times"/>
            </a:endParaRPr>
          </a:p>
          <a:p>
            <a:pPr lvl="0">
              <a:defRPr sz="1800"/>
            </a:pPr>
            <a:r>
              <a:rPr sz="2000">
                <a:latin typeface="Times"/>
                <a:ea typeface="Times"/>
                <a:cs typeface="Times"/>
                <a:sym typeface="Times"/>
              </a:rPr>
              <a:t>Shirley Bondon </a:t>
            </a:r>
            <a:endParaRPr sz="2000">
              <a:latin typeface="Times"/>
              <a:ea typeface="Times"/>
              <a:cs typeface="Times"/>
              <a:sym typeface="Times"/>
            </a:endParaRPr>
          </a:p>
          <a:p>
            <a:pPr lvl="0">
              <a:defRPr sz="1800"/>
            </a:pPr>
            <a:r>
              <a:rPr sz="2000">
                <a:latin typeface="Times"/>
                <a:ea typeface="Times"/>
                <a:cs typeface="Times"/>
                <a:sym typeface="Times"/>
              </a:rPr>
              <a:t>Administrative Office of the Courts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Washington DC</a:t>
            </a:r>
            <a:endParaRPr sz="2000">
              <a:latin typeface="Times"/>
              <a:ea typeface="Times"/>
              <a:cs typeface="Times"/>
              <a:sym typeface="Times"/>
            </a:endParaRPr>
          </a:p>
          <a:p>
            <a:pPr lvl="0">
              <a:defRPr sz="1800"/>
            </a:pPr>
            <a:r>
              <a:rPr sz="2000">
                <a:latin typeface="Times"/>
                <a:ea typeface="Times"/>
                <a:cs typeface="Times"/>
                <a:sym typeface="Times"/>
              </a:rPr>
              <a:t>The coordinator for the new DC-WINGS is:</a:t>
            </a:r>
            <a:endParaRPr sz="2000">
              <a:latin typeface="Times"/>
              <a:ea typeface="Times"/>
              <a:cs typeface="Times"/>
              <a:sym typeface="Times"/>
            </a:endParaRPr>
          </a:p>
          <a:p>
            <a:pPr lvl="0">
              <a:defRPr sz="1800"/>
            </a:pPr>
            <a:r>
              <a:rPr sz="2000">
                <a:latin typeface="Times"/>
                <a:ea typeface="Times"/>
                <a:cs typeface="Times"/>
                <a:sym typeface="Times"/>
              </a:rPr>
              <a:t>Anne Meister</a:t>
            </a:r>
            <a:endParaRPr sz="2000">
              <a:latin typeface="Times"/>
              <a:ea typeface="Times"/>
              <a:cs typeface="Times"/>
              <a:sym typeface="Times"/>
            </a:endParaRPr>
          </a:p>
          <a:p>
            <a:pPr lvl="0">
              <a:defRPr sz="1800"/>
            </a:pPr>
            <a:r>
              <a:rPr sz="2000">
                <a:latin typeface="Times"/>
                <a:ea typeface="Times"/>
                <a:cs typeface="Times"/>
                <a:sym typeface="Times"/>
              </a:rPr>
              <a:t>Probate Division, Superior Court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Wisconsin</a:t>
            </a:r>
            <a:endParaRPr sz="2000">
              <a:latin typeface="Times"/>
              <a:ea typeface="Times"/>
              <a:cs typeface="Times"/>
              <a:sym typeface="Times"/>
            </a:endParaRPr>
          </a:p>
          <a:p>
            <a:pPr lvl="0">
              <a:defRPr sz="1800"/>
            </a:pPr>
            <a:r>
              <a:rPr sz="2000">
                <a:latin typeface="Times"/>
                <a:ea typeface="Times"/>
                <a:cs typeface="Times"/>
                <a:sym typeface="Times"/>
              </a:rPr>
              <a:t>WI-WINGS held a summit on May 27, 2015. The coordinator is: </a:t>
            </a:r>
            <a:endParaRPr sz="2000">
              <a:latin typeface="Times"/>
              <a:ea typeface="Times"/>
              <a:cs typeface="Times"/>
              <a:sym typeface="Times"/>
            </a:endParaRPr>
          </a:p>
          <a:p>
            <a:pPr lvl="0">
              <a:defRPr sz="1800"/>
            </a:pPr>
            <a:r>
              <a:rPr sz="2000">
                <a:latin typeface="Times"/>
                <a:ea typeface="Times"/>
                <a:cs typeface="Times"/>
                <a:sym typeface="Times"/>
              </a:rPr>
              <a:t>Hon. Andrew Bissonnette</a:t>
            </a:r>
            <a:endParaRPr sz="2000">
              <a:latin typeface="Times"/>
              <a:ea typeface="Times"/>
              <a:cs typeface="Times"/>
              <a:sym typeface="Times"/>
            </a:endParaRPr>
          </a:p>
          <a:p>
            <a:pPr lvl="0">
              <a:defRPr sz="1800"/>
            </a:pPr>
            <a:r>
              <a:rPr sz="2000">
                <a:latin typeface="Times"/>
                <a:ea typeface="Times"/>
                <a:cs typeface="Times"/>
                <a:sym typeface="Times"/>
              </a:rPr>
              <a:t>Executive Assistant to the Chief Justice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Three additional states also have established guardianship court-community partnerships: </a:t>
            </a:r>
            <a:endParaRPr sz="2000">
              <a:latin typeface="Times"/>
              <a:ea typeface="Times"/>
              <a:cs typeface="Times"/>
              <a:sym typeface="Times"/>
            </a:endParaRPr>
          </a:p>
          <a:p>
            <a:pPr lvl="0">
              <a:defRPr sz="1800"/>
            </a:pPr>
            <a:r>
              <a:rPr sz="2000">
                <a:latin typeface="Times"/>
                <a:ea typeface="Times"/>
                <a:cs typeface="Times"/>
                <a:sym typeface="Times"/>
              </a:rPr>
              <a:t>	•	In Ohio, an Interdisciplinary Guardianship Committee is a permanent subcommittee of the state Supreme Court. The Subcommittee recommended new Supreme Court Rules, which were adopted in March 2015. In addition, work has begun on pre-service and continuing education for adult guardians.</a:t>
            </a:r>
            <a:endParaRPr sz="2000">
              <a:latin typeface="Times"/>
              <a:ea typeface="Times"/>
              <a:cs typeface="Times"/>
              <a:sym typeface="Times"/>
            </a:endParaRPr>
          </a:p>
          <a:p>
            <a:pPr lvl="0">
              <a:defRPr sz="1800"/>
            </a:pPr>
            <a:r>
              <a:rPr sz="2000">
                <a:latin typeface="Times"/>
                <a:ea typeface="Times"/>
                <a:cs typeface="Times"/>
                <a:sym typeface="Times"/>
              </a:rPr>
              <a:t>Contact:</a:t>
            </a:r>
            <a:endParaRPr sz="2000">
              <a:latin typeface="Times"/>
              <a:ea typeface="Times"/>
              <a:cs typeface="Times"/>
              <a:sym typeface="Times"/>
            </a:endParaRPr>
          </a:p>
          <a:p>
            <a:pPr lvl="0">
              <a:defRPr sz="1800"/>
            </a:pPr>
            <a:r>
              <a:rPr sz="2000">
                <a:latin typeface="Times"/>
                <a:ea typeface="Times"/>
                <a:cs typeface="Times"/>
                <a:sym typeface="Times"/>
              </a:rPr>
              <a:t>Hon. Dixie Park</a:t>
            </a:r>
            <a:endParaRPr sz="2000">
              <a:latin typeface="Times"/>
              <a:ea typeface="Times"/>
              <a:cs typeface="Times"/>
              <a:sym typeface="Times"/>
            </a:endParaRPr>
          </a:p>
          <a:p>
            <a:pPr lvl="0">
              <a:defRPr sz="1800"/>
            </a:pPr>
            <a:r>
              <a:rPr sz="2000">
                <a:latin typeface="Times"/>
                <a:ea typeface="Times"/>
                <a:cs typeface="Times"/>
                <a:sym typeface="Times"/>
              </a:rPr>
              <a:t>Probate Judge, WINGS Chair</a:t>
            </a:r>
            <a:endParaRPr sz="2000">
              <a:latin typeface="Times"/>
              <a:ea typeface="Times"/>
              <a:cs typeface="Times"/>
              <a:sym typeface="Times"/>
            </a:endParaRPr>
          </a:p>
          <a:p>
            <a:pPr lvl="0">
              <a:defRPr sz="1800"/>
            </a:pPr>
            <a:r>
              <a:rPr sz="2000">
                <a:latin typeface="Times"/>
                <a:ea typeface="Times"/>
                <a:cs typeface="Times"/>
                <a:sym typeface="Times"/>
              </a:rPr>
              <a:t>Stark County Probate Court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Stephanie Graubner-Nelson</a:t>
            </a:r>
            <a:endParaRPr sz="2000">
              <a:latin typeface="Times"/>
              <a:ea typeface="Times"/>
              <a:cs typeface="Times"/>
              <a:sym typeface="Times"/>
            </a:endParaRPr>
          </a:p>
          <a:p>
            <a:pPr lvl="0">
              <a:defRPr sz="1800"/>
            </a:pPr>
            <a:r>
              <a:rPr sz="2000">
                <a:latin typeface="Times"/>
                <a:ea typeface="Times"/>
                <a:cs typeface="Times"/>
                <a:sym typeface="Times"/>
              </a:rPr>
              <a:t>Policy and Research Counsel, Children &amp; Families Section  </a:t>
            </a:r>
            <a:endParaRPr sz="2000">
              <a:latin typeface="Times"/>
              <a:ea typeface="Times"/>
              <a:cs typeface="Times"/>
              <a:sym typeface="Times"/>
            </a:endParaRPr>
          </a:p>
          <a:p>
            <a:pPr lvl="0">
              <a:defRPr sz="1800"/>
            </a:pPr>
            <a:r>
              <a:rPr sz="2000">
                <a:latin typeface="Times"/>
                <a:ea typeface="Times"/>
                <a:cs typeface="Times"/>
                <a:sym typeface="Times"/>
              </a:rPr>
              <a:t>The Supreme Court of Ohio </a:t>
            </a:r>
            <a:endParaRPr sz="2000">
              <a:latin typeface="Times"/>
              <a:ea typeface="Times"/>
              <a:cs typeface="Times"/>
              <a:sym typeface="Times"/>
            </a:endParaRPr>
          </a:p>
          <a:p>
            <a:pPr lvl="0">
              <a:defRPr sz="1800"/>
            </a:pPr>
            <a:r>
              <a:rPr sz="2000">
                <a:latin typeface="Times"/>
                <a:ea typeface="Times"/>
                <a:cs typeface="Times"/>
                <a:sym typeface="Times"/>
              </a:rPr>
              <a:t>	•	In Missouri, MO-WINGS grew out of a broadly inclusive task force convened by the Missouri Developmental Disabilities Council. It has been working on a draft revision of the state guardianship code, which is currently open for comment.</a:t>
            </a:r>
            <a:endParaRPr sz="2000">
              <a:latin typeface="Times"/>
              <a:ea typeface="Times"/>
              <a:cs typeface="Times"/>
              <a:sym typeface="Times"/>
            </a:endParaRPr>
          </a:p>
          <a:p>
            <a:pPr lvl="0">
              <a:defRPr sz="1800"/>
            </a:pPr>
            <a:r>
              <a:rPr sz="2000">
                <a:latin typeface="Times"/>
                <a:ea typeface="Times"/>
                <a:cs typeface="Times"/>
                <a:sym typeface="Times"/>
              </a:rPr>
              <a:t>Contact: </a:t>
            </a:r>
            <a:endParaRPr sz="2000">
              <a:latin typeface="Times"/>
              <a:ea typeface="Times"/>
              <a:cs typeface="Times"/>
              <a:sym typeface="Times"/>
            </a:endParaRPr>
          </a:p>
          <a:p>
            <a:pPr lvl="0">
              <a:defRPr sz="1800"/>
            </a:pPr>
            <a:r>
              <a:rPr sz="2000">
                <a:latin typeface="Times"/>
                <a:ea typeface="Times"/>
                <a:cs typeface="Times"/>
                <a:sym typeface="Times"/>
              </a:rPr>
              <a:t>Dolores Sparks</a:t>
            </a:r>
            <a:endParaRPr sz="2000">
              <a:latin typeface="Times"/>
              <a:ea typeface="Times"/>
              <a:cs typeface="Times"/>
              <a:sym typeface="Times"/>
            </a:endParaRPr>
          </a:p>
          <a:p>
            <a:pPr lvl="0">
              <a:defRPr sz="1800"/>
            </a:pPr>
            <a:r>
              <a:rPr sz="2000">
                <a:latin typeface="Times"/>
                <a:ea typeface="Times"/>
                <a:cs typeface="Times"/>
                <a:sym typeface="Times"/>
              </a:rPr>
              <a:t>Program Specialist</a:t>
            </a:r>
            <a:endParaRPr sz="2000">
              <a:latin typeface="Times"/>
              <a:ea typeface="Times"/>
              <a:cs typeface="Times"/>
              <a:sym typeface="Times"/>
            </a:endParaRPr>
          </a:p>
          <a:p>
            <a:pPr lvl="0">
              <a:defRPr sz="1800"/>
            </a:pPr>
            <a:r>
              <a:rPr sz="2000">
                <a:latin typeface="Times"/>
                <a:ea typeface="Times"/>
                <a:cs typeface="Times"/>
                <a:sym typeface="Times"/>
              </a:rPr>
              <a:t>Missouri Planning Council for Developmental Disabilities</a:t>
            </a:r>
            <a:endParaRPr sz="2000">
              <a:latin typeface="Times"/>
              <a:ea typeface="Times"/>
              <a:cs typeface="Times"/>
              <a:sym typeface="Times"/>
            </a:endParaRPr>
          </a:p>
          <a:p>
            <a:pPr lvl="0">
              <a:defRPr sz="1800"/>
            </a:pPr>
            <a:r>
              <a:rPr sz="2000">
                <a:latin typeface="Times"/>
                <a:ea typeface="Times"/>
                <a:cs typeface="Times"/>
                <a:sym typeface="Times"/>
              </a:rPr>
              <a:t>	•	In West Virginia, Legal Aid has organized a broad-based Roundtable focused on adult guardianship reform.</a:t>
            </a:r>
            <a:endParaRPr sz="2000">
              <a:latin typeface="Times"/>
              <a:ea typeface="Times"/>
              <a:cs typeface="Times"/>
              <a:sym typeface="Times"/>
            </a:endParaRPr>
          </a:p>
          <a:p>
            <a:pPr lvl="0">
              <a:defRPr sz="1800"/>
            </a:pPr>
            <a:r>
              <a:rPr sz="2000">
                <a:latin typeface="Times"/>
                <a:ea typeface="Times"/>
                <a:cs typeface="Times"/>
                <a:sym typeface="Times"/>
              </a:rPr>
              <a:t>Contact: </a:t>
            </a:r>
            <a:endParaRPr sz="2000">
              <a:latin typeface="Times"/>
              <a:ea typeface="Times"/>
              <a:cs typeface="Times"/>
              <a:sym typeface="Times"/>
            </a:endParaRPr>
          </a:p>
          <a:p>
            <a:pPr lvl="0">
              <a:defRPr sz="1800"/>
            </a:pPr>
            <a:r>
              <a:rPr sz="2000">
                <a:latin typeface="Times"/>
                <a:ea typeface="Times"/>
                <a:cs typeface="Times"/>
                <a:sym typeface="Times"/>
              </a:rPr>
              <a:t>Jennifer Taylor</a:t>
            </a:r>
            <a:endParaRPr sz="2000">
              <a:latin typeface="Times"/>
              <a:ea typeface="Times"/>
              <a:cs typeface="Times"/>
              <a:sym typeface="Times"/>
            </a:endParaRPr>
          </a:p>
          <a:p>
            <a:pPr lvl="0">
              <a:defRPr sz="1800"/>
            </a:pPr>
            <a:r>
              <a:rPr sz="2000">
                <a:latin typeface="Times"/>
                <a:ea typeface="Times"/>
                <a:cs typeface="Times"/>
                <a:sym typeface="Times"/>
              </a:rPr>
              <a:t>Ombudsman Attorney</a:t>
            </a:r>
            <a:endParaRPr sz="2000">
              <a:latin typeface="Times"/>
              <a:ea typeface="Times"/>
              <a:cs typeface="Times"/>
              <a:sym typeface="Times"/>
            </a:endParaRPr>
          </a:p>
          <a:p>
            <a:pPr lvl="0">
              <a:defRPr sz="1800"/>
            </a:pPr>
            <a:r>
              <a:rPr sz="2000">
                <a:latin typeface="Times"/>
                <a:ea typeface="Times"/>
                <a:cs typeface="Times"/>
                <a:sym typeface="Times"/>
              </a:rPr>
              <a:t>Legal Aid of West Virginia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Social Security Coordination. The Office of the Commissioner, Social Security Administration, has designated SSA representatives to participate in each of the four new state WINGS groups, as well as the additional state groups. This participation will help to promote needed coordination between state courts with jurisdiction over adult guardianship and the SSA representative payee system.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SSA Commissioner’s Office also has organized conference calls for the state WINGS coordinators and the SSA designated WINGS representatives.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8" name="Shape 758"/>
          <p:cNvSpPr/>
          <p:nvPr>
            <p:ph type="sldImg"/>
          </p:nvPr>
        </p:nvSpPr>
        <p:spPr>
          <a:prstGeom prst="rect">
            <a:avLst/>
          </a:prstGeom>
        </p:spPr>
        <p:txBody>
          <a:bodyPr/>
          <a:lstStyle/>
          <a:p>
            <a:pPr lvl="0"/>
          </a:p>
        </p:txBody>
      </p:sp>
      <p:sp>
        <p:nvSpPr>
          <p:cNvPr id="759" name="Shape 759"/>
          <p:cNvSpPr/>
          <p:nvPr>
            <p:ph type="body" sz="quarter" idx="1"/>
          </p:nvPr>
        </p:nvSpPr>
        <p:spPr>
          <a:prstGeom prst="rect">
            <a:avLst/>
          </a:prstGeom>
        </p:spPr>
        <p:txBody>
          <a:bodyPr/>
          <a:lstStyle/>
          <a:p>
            <a:pPr lvl="0">
              <a:defRPr sz="1800"/>
            </a:pPr>
            <a:r>
              <a:rPr sz="2000">
                <a:latin typeface="Times"/>
                <a:ea typeface="Times"/>
                <a:cs typeface="Times"/>
                <a:sym typeface="Times"/>
              </a:rPr>
              <a:t>WINGS Tips State Replication Guide for Working Interdisciplinary Networks of Guardianship Stakeholders, 2014. Produced by the National Guardianship Network and Supported by the State Justice Institute and the Borchard Foundation Center on Law and Aging. SJI award # SJI-12-N-157.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2" name="Shape 772"/>
          <p:cNvSpPr/>
          <p:nvPr>
            <p:ph type="sldImg"/>
          </p:nvPr>
        </p:nvSpPr>
        <p:spPr>
          <a:prstGeom prst="rect">
            <a:avLst/>
          </a:prstGeom>
        </p:spPr>
        <p:txBody>
          <a:bodyPr/>
          <a:lstStyle/>
          <a:p>
            <a:pPr lvl="0"/>
          </a:p>
        </p:txBody>
      </p:sp>
      <p:sp>
        <p:nvSpPr>
          <p:cNvPr id="773" name="Shape 773"/>
          <p:cNvSpPr/>
          <p:nvPr>
            <p:ph type="body" sz="quarter" idx="1"/>
          </p:nvPr>
        </p:nvSpPr>
        <p:spPr>
          <a:prstGeom prst="rect">
            <a:avLst/>
          </a:prstGeom>
        </p:spPr>
        <p:txBody>
          <a:bodyPr/>
          <a:lstStyle/>
          <a:p>
            <a:pPr lvl="0">
              <a:defRPr sz="1800"/>
            </a:pPr>
            <a:r>
              <a:rPr sz="2200"/>
              <a:t>survey</a:t>
            </a:r>
            <a:endParaRPr sz="2200"/>
          </a:p>
          <a:p>
            <a:pPr lvl="0">
              <a:defRPr sz="1800"/>
            </a:pPr>
            <a:r>
              <a:rPr sz="2200"/>
              <a:t>articulation</a:t>
            </a:r>
            <a:endParaRPr sz="2200"/>
          </a:p>
          <a:p>
            <a:pPr lvl="0">
              <a:defRPr sz="1800"/>
            </a:pPr>
            <a:r>
              <a:rPr sz="2200"/>
              <a:t>sustainability: continuity and congruity </a:t>
            </a:r>
            <a:endParaRPr sz="2200"/>
          </a:p>
          <a:p>
            <a:pPr lvl="0">
              <a:defRPr sz="1800"/>
            </a:pPr>
            <a:endParaRPr sz="220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7" name="Shape 777"/>
          <p:cNvSpPr/>
          <p:nvPr>
            <p:ph type="sldImg"/>
          </p:nvPr>
        </p:nvSpPr>
        <p:spPr>
          <a:prstGeom prst="rect">
            <a:avLst/>
          </a:prstGeom>
        </p:spPr>
        <p:txBody>
          <a:bodyPr/>
          <a:lstStyle/>
          <a:p>
            <a:pPr lvl="0"/>
          </a:p>
        </p:txBody>
      </p:sp>
      <p:sp>
        <p:nvSpPr>
          <p:cNvPr id="778" name="Shape 778"/>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www.aging.senate.gov/hearings/broken-trust_combating-financial-exploitation-of-vulnerable-seniors</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4" name="Shape 784"/>
          <p:cNvSpPr/>
          <p:nvPr>
            <p:ph type="sldImg"/>
          </p:nvPr>
        </p:nvSpPr>
        <p:spPr>
          <a:prstGeom prst="rect">
            <a:avLst/>
          </a:prstGeom>
        </p:spPr>
        <p:txBody>
          <a:bodyPr/>
          <a:lstStyle/>
          <a:p>
            <a:pPr lvl="0"/>
          </a:p>
        </p:txBody>
      </p:sp>
      <p:sp>
        <p:nvSpPr>
          <p:cNvPr id="785" name="Shape 785"/>
          <p:cNvSpPr/>
          <p:nvPr>
            <p:ph type="body" sz="quarter" idx="1"/>
          </p:nvPr>
        </p:nvSpPr>
        <p:spPr>
          <a:prstGeom prst="rect">
            <a:avLst/>
          </a:prstGeom>
        </p:spPr>
        <p:txBody>
          <a:bodyPr/>
          <a:lstStyle/>
          <a:p>
            <a:pPr lvl="0">
              <a:lnSpc>
                <a:spcPct val="100000"/>
              </a:lnSpc>
              <a:defRPr sz="1800"/>
            </a:pPr>
            <a:r>
              <a:rPr sz="2000">
                <a:latin typeface="Times"/>
                <a:ea typeface="Times"/>
                <a:cs typeface="Times"/>
                <a:sym typeface="Times"/>
              </a:rPr>
              <a:t>Not enacted: Fl, GA, KS, LA, MI, NC, TX, VI, WI</a:t>
            </a:r>
            <a:endParaRPr sz="2000">
              <a:latin typeface="Times"/>
              <a:ea typeface="Times"/>
              <a:cs typeface="Times"/>
              <a:sym typeface="Times"/>
            </a:endParaRPr>
          </a:p>
          <a:p>
            <a:pPr lvl="0">
              <a:lnSpc>
                <a:spcPct val="100000"/>
              </a:lnSpc>
              <a:defRPr sz="1800"/>
            </a:pPr>
            <a:r>
              <a:rPr sz="2000">
                <a:latin typeface="Times"/>
                <a:ea typeface="Times"/>
                <a:cs typeface="Times"/>
                <a:sym typeface="Times"/>
              </a:rPr>
              <a:t>2015: pick up RI, NH</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Addresses the issue of jurisdiction over adult guardianships, conservatorships &amp; other protective proceedings, providing a mechanism for resolving multi-state jurisdictional disputes. The goal is that only one state will have jurisdiction at any one time.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Adult Guardianship and Protective Proceedings Jurisdiction Act, State-State. Retrieved on 10/2015 from </a:t>
            </a:r>
            <a:r>
              <a:rPr sz="2000" u="sng">
                <a:latin typeface="Times"/>
                <a:ea typeface="Times"/>
                <a:cs typeface="Times"/>
                <a:sym typeface="Times"/>
                <a:hlinkClick r:id="rId3" invalidUrl="" action="" tgtFrame="" tooltip="" history="1" highlightClick="0" endSnd="0"/>
              </a:rPr>
              <a:t>http://www.uniformlaws.org/Act.aspx?title=Adult%20Guardianship%20and%20Protective%20Proceedings%20Jurisdiction%20Act</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Enactment Status — Addresses the issue of jurisdiction over adult guardianships, conservatorships &amp; other protective proceedings, providing a mechanism for resolving multi-state jurisdictional disputes. The goal is that only one state will have jurisdiction at any one time.</a:t>
            </a:r>
            <a:endParaRPr sz="2000">
              <a:latin typeface="Times"/>
              <a:ea typeface="Times"/>
              <a:cs typeface="Times"/>
              <a:sym typeface="Times"/>
            </a:endParaRPr>
          </a:p>
          <a:p>
            <a:pPr lvl="0">
              <a:lnSpc>
                <a:spcPct val="100000"/>
              </a:lnSpc>
              <a:defRPr sz="1800"/>
            </a:pPr>
            <a:r>
              <a:rPr sz="2000" u="sng">
                <a:latin typeface="Times"/>
                <a:ea typeface="Times"/>
                <a:cs typeface="Times"/>
                <a:sym typeface="Times"/>
                <a:hlinkClick r:id="rId4" invalidUrl="" action="" tgtFrame="" tooltip="" history="1" highlightClick="0" endSnd="0"/>
              </a:rPr>
              <a:t>http://www.uniformlawcommission.com/Act.aspx?title=Adult%20Guardianship%20and%20Protective%20Proceedings%20Jurisdiction%20Act</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________________________</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ABA Resolution 100A , American Bar Association, adopted by the House of Delegates, August 12-13, 2013</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2004, a GAO report, Guardianships: Collaboration Needed, found a lack of coordination among state courts handling guardianship, the VA fiduciary program, and the SSA representative payee program. The GAO concluded that “this lack of coordination may leave incapacitated people without the protection of responsible guardianship and representative payees.”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GAO recommended that SSA convene an interagency study group to increase the ability of representative payee programs to protect federal benefit payments from misuse. The GAO recommended that the study group assess the costs and benefits of sharing the identities of common beneficiaries, common fiduciaries and fiduciaries who fail to fulfill their duties. The SSA disagreed with these recommendations, stating that the </a:t>
            </a:r>
            <a:r>
              <a:rPr b="1" sz="2000">
                <a:latin typeface="Times"/>
                <a:ea typeface="Times"/>
                <a:cs typeface="Times"/>
                <a:sym typeface="Times"/>
              </a:rPr>
              <a:t>federal Privacy Act</a:t>
            </a:r>
            <a:r>
              <a:rPr sz="2000">
                <a:latin typeface="Times"/>
                <a:ea typeface="Times"/>
                <a:cs typeface="Times"/>
                <a:sym typeface="Times"/>
              </a:rPr>
              <a:t> prohibits disclosing such information without individual consent.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However, if there is a published statement of “routine use” that permits such disclosure, consent of the individual would not be necessary.  5 U.S.C §552a.</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2006, the GAO reported that “with few exceptions, courts and federal agencies don’t systematically notify other courts or agencies when they identify someone who is incapacitated, nor do they notify them if they discover that a guardian or a representative payee is abusing the person.”  The report noted that “although VA, HHS and OPM indicated their willingness to participate in such a study group, SSA disagreed with this recommendation and its position has not changed.  . . .”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U.S. Government Accountability Office, Guardianships: Little Progress in Ensuring Protection for Incapacitated Elderly People, GAO-06-1086T (September 2006).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2006, the AARP Public Policy Institute and the ABA Commission on Law and Aging convened a “Roundtable on Representative Payees and Guardianship” before the AARP National Policy Council consumer &amp; Housing Committee.  The Roundtable included judges, as well as officials from Social Security and the VA Fiduciary Office, in an effort to follow up on the GAO reports.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In 2007, a report by the National Research Council of the National Academies, following a Congressional direction for such a study, found that “state court guardianship and conservatorship programs operate totally independently from the SSA Representative Payee Program even through the program requires any beneficiary who has a guardian or conservator to also have a payee appointed by SSA.  In addition, there is no coordination between SSA and state courts for the training of guardians, conservator, and payees regarding the filing of annual reports.”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National Research Council, Improving the Social Security Representative Payee Program: Serving Beneficiaries and Minimizing Misuse (2007).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Further, the report indicated that “conflicts among federal law, SSA policies, and state practices” could arise when the representative payee and the guardian are not the same person. The report recommended that SSA give preference to existing court-appointed guardians when designating a payee.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A 2011 GAO report on Oversight of Federal Fiduciaries found that gaps in information sharing continued to exist, and recommended disclosure of information by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federal agencies to state courts: “It is . . . in the best interest of incapacitated beneficiaries for federal agencies to disclose certain information about these beneficiaries and their fiduciaries to state courts.”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U.S. Government Accountability Office, Incapacitated Adults: Oversight of Federal Fiduciaries and Court-Appointed Guardians Needs Improvement (2011).</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Finally, at the May 2013 meeting of the Elder Justice Coordinating Council established by the Elder Justice Act of 2009, among the nine proposals for increased federal involvement presented was a proposal to “reduce financial exploitation by fiduciaries through enhanced oversight and collaboration among federal and state entities.”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See U.S. Administration on Aging, “Elder Justice Coordinating Council: Proposals for Increased Federal Involvement,” as presented to the Council on May 13, 2013, http://www.aoa.gov/AoA_programs/Elder_Rights/EJCC/meetings/docs/2013_05_13_EJCC-Proposals.pdf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State-State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Uniform Adult Guardianship and Protective Proceedings Jurisdiction Act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map</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Government Accountability Office, Guardianships: Collaboration Needed to Protect Incapacitated Elderly People, p. 22, GAO-04-655 (July 2004) cited in ABA Resolution 100A , American Bar Association, adopted by the House of Delegates, August 12-13, 2013, page 5. </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1" name="Shape 791"/>
          <p:cNvSpPr/>
          <p:nvPr>
            <p:ph type="sldImg"/>
          </p:nvPr>
        </p:nvSpPr>
        <p:spPr>
          <a:prstGeom prst="rect">
            <a:avLst/>
          </a:prstGeom>
        </p:spPr>
        <p:txBody>
          <a:bodyPr/>
          <a:lstStyle/>
          <a:p>
            <a:pPr lvl="0"/>
          </a:p>
        </p:txBody>
      </p:sp>
      <p:sp>
        <p:nvSpPr>
          <p:cNvPr id="792" name="Shape 792"/>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http://www.mncourts.gov/About-The-Courts/NewsAndAnnouncements/ItemDetail.aspx?id=1162</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Minnesota’s conservator auditing program earns national award, recognition</a:t>
            </a:r>
            <a:endParaRPr sz="2000">
              <a:latin typeface="Times"/>
              <a:ea typeface="Times"/>
              <a:cs typeface="Times"/>
              <a:sym typeface="Times"/>
            </a:endParaRPr>
          </a:p>
          <a:p>
            <a:pPr lvl="0">
              <a:defRPr sz="1800"/>
            </a:pPr>
            <a:r>
              <a:rPr sz="2000">
                <a:latin typeface="Times"/>
                <a:ea typeface="Times"/>
                <a:cs typeface="Times"/>
                <a:sym typeface="Times"/>
              </a:rPr>
              <a:t>Posted: Wednesday, July 15, 2015</a:t>
            </a:r>
            <a:endParaRPr sz="2000">
              <a:latin typeface="Times"/>
              <a:ea typeface="Times"/>
              <a:cs typeface="Times"/>
              <a:sym typeface="Times"/>
            </a:endParaRPr>
          </a:p>
          <a:p>
            <a:pPr lvl="0">
              <a:defRPr sz="1800"/>
            </a:pPr>
            <a:r>
              <a:rPr sz="2000">
                <a:latin typeface="Times"/>
                <a:ea typeface="Times"/>
                <a:cs typeface="Times"/>
                <a:sym typeface="Times"/>
              </a:rPr>
              <a:t>A new program launched by the Minnesota Judicial Branch to better protect elderly and vulnerable adults from financial abuse has received the </a:t>
            </a:r>
            <a:r>
              <a:rPr b="1" sz="2000">
                <a:latin typeface="Times"/>
                <a:ea typeface="Times"/>
                <a:cs typeface="Times"/>
                <a:sym typeface="Times"/>
              </a:rPr>
              <a:t>2015 Justice Achievement Award</a:t>
            </a:r>
            <a:r>
              <a:rPr sz="2000">
                <a:latin typeface="Times"/>
                <a:ea typeface="Times"/>
                <a:cs typeface="Times"/>
                <a:sym typeface="Times"/>
              </a:rPr>
              <a:t> from the </a:t>
            </a:r>
            <a:r>
              <a:rPr b="1" sz="2000">
                <a:latin typeface="Times"/>
                <a:ea typeface="Times"/>
                <a:cs typeface="Times"/>
                <a:sym typeface="Times"/>
              </a:rPr>
              <a:t>National Association for Court Management</a:t>
            </a:r>
            <a:r>
              <a:rPr sz="2000">
                <a:latin typeface="Times"/>
                <a:ea typeface="Times"/>
                <a:cs typeface="Times"/>
                <a:sym typeface="Times"/>
              </a:rPr>
              <a:t>.</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The Conservator Account Auditing Program (CAAP) is a nation-leading initiative to protect the assets of vulnerable individuals – persons with developmental disabilities, Alzheimer’s disease, dementia, or traumatic brain injuries – for whom the court has appointed a conservator to manage the individual’s financial affairs.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“Today in Minnesota, thousands of elderly and vulnerable adults rely on a conservator to responsibly manage their financial affairs,” said </a:t>
            </a:r>
            <a:r>
              <a:rPr b="1" sz="2000">
                <a:latin typeface="Times"/>
                <a:ea typeface="Times"/>
                <a:cs typeface="Times"/>
                <a:sym typeface="Times"/>
              </a:rPr>
              <a:t>Minnesota Supreme Court Chief Justice Lorie S. Gildea</a:t>
            </a:r>
            <a:r>
              <a:rPr sz="2000">
                <a:latin typeface="Times"/>
                <a:ea typeface="Times"/>
                <a:cs typeface="Times"/>
                <a:sym typeface="Times"/>
              </a:rPr>
              <a:t>. “While we know the vast majority of conservators strive to always work in the best interests of those they serve, we also know that conservators acting unethically, illegally, or negligently can severely harm the quality of life and financial security of a vulnerable individual and his or her family. Through the Conservator Account Auditing Program, Minnesota has put in place one of the strongest safeguards in the nation to protect vulnerable individuals from fraud and mismanagement by conservators.”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Through CAAP, the Minnesota Judicial Branch has modernized and improved the way the state oversees the work of conservators.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Before the implementation of CAAP, conservator records were submitted to the court on </a:t>
            </a:r>
            <a:r>
              <a:rPr b="1" sz="2000">
                <a:latin typeface="Times"/>
                <a:ea typeface="Times"/>
                <a:cs typeface="Times"/>
                <a:sym typeface="Times"/>
              </a:rPr>
              <a:t>paper</a:t>
            </a:r>
            <a:r>
              <a:rPr sz="2000">
                <a:latin typeface="Times"/>
                <a:ea typeface="Times"/>
                <a:cs typeface="Times"/>
                <a:sym typeface="Times"/>
              </a:rPr>
              <a:t>, frequently accompanied by </a:t>
            </a:r>
            <a:r>
              <a:rPr b="1" sz="2000">
                <a:latin typeface="Times"/>
                <a:ea typeface="Times"/>
                <a:cs typeface="Times"/>
                <a:sym typeface="Times"/>
              </a:rPr>
              <a:t>boxes of receipts and other documentation</a:t>
            </a:r>
            <a:r>
              <a:rPr sz="2000">
                <a:latin typeface="Times"/>
                <a:ea typeface="Times"/>
                <a:cs typeface="Times"/>
                <a:sym typeface="Times"/>
              </a:rPr>
              <a:t>. This unwieldy process put a heavy burden on local district court staff responsible for overseeing the work of conservators. The CAAP program changed this process in two fundamental ways:</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	•	Conservators now submit transactions through an intuitive, online reporting system that has the look and feel of many popular financial applications. This system, called MyMNConservator, is the </a:t>
            </a:r>
            <a:r>
              <a:rPr b="1" sz="2000">
                <a:latin typeface="Times"/>
                <a:ea typeface="Times"/>
                <a:cs typeface="Times"/>
                <a:sym typeface="Times"/>
              </a:rPr>
              <a:t>first and only online mandatory reporting tool for conservators in the country</a:t>
            </a:r>
            <a:r>
              <a:rPr sz="2000">
                <a:latin typeface="Times"/>
                <a:ea typeface="Times"/>
                <a:cs typeface="Times"/>
                <a:sym typeface="Times"/>
              </a:rPr>
              <a:t>. It provides text and video support for conservators, automatically performs calculations, and provides ready access to expense and receipt details. Most importantly, the system contains built-in “red flag” logic that automatically reviews filed accounts and alerts auditors to possible errors, inconsistencies, or transactions that require further review.</a:t>
            </a:r>
            <a:endParaRPr sz="2000">
              <a:latin typeface="Times"/>
              <a:ea typeface="Times"/>
              <a:cs typeface="Times"/>
              <a:sym typeface="Times"/>
            </a:endParaRPr>
          </a:p>
          <a:p>
            <a:pPr lvl="0">
              <a:defRPr sz="1800"/>
            </a:pPr>
            <a:r>
              <a:rPr sz="2000">
                <a:latin typeface="Times"/>
                <a:ea typeface="Times"/>
                <a:cs typeface="Times"/>
                <a:sym typeface="Times"/>
              </a:rPr>
              <a:t>	•	The program also established a centralized conservator account auditing center, staffed by a team of trained experts who conduct compliance audits on conservator accounts from across the state. By centralizing this important auditing work, CAAP has led to stronger oversight of conservatorship accounts, while freeing up significant staff resources at the district court level.  </a:t>
            </a:r>
            <a:endParaRPr sz="2000">
              <a:latin typeface="Times"/>
              <a:ea typeface="Times"/>
              <a:cs typeface="Times"/>
              <a:sym typeface="Times"/>
            </a:endParaRPr>
          </a:p>
          <a:p>
            <a:pPr lvl="0">
              <a:defRPr sz="1800"/>
            </a:pPr>
            <a:r>
              <a:rPr sz="2000">
                <a:latin typeface="Times"/>
                <a:ea typeface="Times"/>
                <a:cs typeface="Times"/>
                <a:sym typeface="Times"/>
              </a:rPr>
              <a:t>Today, CAAP is monitoring the assets of 4,600 vulnerable individuals in Minnesota, with assets totaling more than $720 million.</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The stronger oversight of conservator accounts provided by CAAP is already resulting in better protection of elderly and vulnerable adults. In nearly 14 percent of cases audited under the program, auditors have found concerns of loss, inappropriate loans or expenditures, or commingling of funds. Audit letters have frequently prompted repayment of funds from conservators. Hearings held on these audits have resulted in discharge of conservators, judgments and orders for repayment, and criminal prosecution and conviction.</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This enhanced oversight of conservators is especially important considering recent statistics highlighting the growing amount of money lost through exploitation of elders in the United States. A 2011 MetLife Study estimated the national annual financial loss at $2.9 billion dollars – an increase of 12 percent over their findings in 2008. More recently, the 2015 True Link Report on Elder Financial Abuse estimated that seniors lose $36.48 billion each year to elder financial abuse.</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As other states respond to the troubling increase in elder financial abuse, CAAP has quickly become one of the most effective and celebrated conservator auditing programs in the country. The National Center for State Courts is coordinating a plan to share the MyMNConservator online reporting system, along with other program elements, with other states across the country. Staff from the CAAP program have been asked to give presentations about the program to court leaders in other states and other countries, including the Netherlands and Finland.</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“In just a year of full implementation, CAAP has already provided significant benefits to conservators, the court system, and, most importantly, the vulnerable individuals who depend on conservators to protect their financial assets,” said Chief Justice Gildea. “We are honored to receive this national recognition for the CAAP program, and are pleased to see the real impact this program is having on the lives of those who rely on conservators for their financial well-being.”</a:t>
            </a:r>
            <a:endParaRPr sz="2000">
              <a:latin typeface="Times"/>
              <a:ea typeface="Times"/>
              <a:cs typeface="Times"/>
              <a:sym typeface="Times"/>
            </a:endParaRPr>
          </a:p>
          <a:p>
            <a:pPr lvl="0">
              <a:defRPr sz="1800"/>
            </a:pPr>
            <a:r>
              <a:rPr sz="2000">
                <a:latin typeface="Times"/>
                <a:ea typeface="Times"/>
                <a:cs typeface="Times"/>
                <a:sym typeface="Times"/>
              </a:rPr>
              <a:t> </a:t>
            </a:r>
            <a:endParaRPr sz="2000">
              <a:latin typeface="Times"/>
              <a:ea typeface="Times"/>
              <a:cs typeface="Times"/>
              <a:sym typeface="Times"/>
            </a:endParaRPr>
          </a:p>
          <a:p>
            <a:pPr lvl="0">
              <a:defRPr sz="1800"/>
            </a:pPr>
            <a:r>
              <a:rPr sz="2000">
                <a:latin typeface="Times"/>
                <a:ea typeface="Times"/>
                <a:cs typeface="Times"/>
                <a:sym typeface="Times"/>
              </a:rPr>
              <a:t>According to the National Association for Court Management, the Justice Achievement Award was established to “publicly recognize courts and related organizations for meritorious projects and exemplary accomplishments that enhance the administration of justice.” In addition to this national award, the CAAP program will also receive a 2015 State Government Innovation Award from the University of Minnesota’s Humphrey School of Public Affairs later this month.</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http://www.mncourts.gov/Help-Topics/MyMNConservator.aspx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MyMNConservator (MMC) is an online conservator account reporting application that allows conservators to file their inventory and annual accountings electronically.  If you are thinking about becoming a conservator, please view the Guardianship and Conservatorship Educational Video.</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MMC is exclusively for conservator reports.  Guardians responsible for filing annual personal well-being reports must file them electronically through their attorney or on paper.  Forms are available at in Court Forms.</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5" invalidUrl="" action="" tgtFrame="" tooltip="" history="1" highlightClick="0" endSnd="0"/>
              </a:rPr>
              <a:t>http://www.mncourts.gov/Help-Topics/Guardianship-and-Conservatorship.aspx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Conservator Account Auditing Program (CAAP) operates statewide to audit conservator accounts and provide information and recommendations to the district courts and to conservators.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mission of the Conservator Account Auditing Program (CAAP) is to safeguard the assets of protected persons through the oversight of conservators by conducting professional compliance audits.  CAAP will promote public trust and confidence by collaborating with local courts to provide education, establish consistency of best practices in managing conservator accounts and maintain a statewide online system for the reporting of accounts.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CAAP audits all first annual accounts with bondable asset balances over $3000, subsequent accounts at regular intervals and accounts referred for audit by the court.  Accounts $3000 and below are subject to local examination.</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Accounts are directed to the audit queue via programming within the MyMNConservator (MMC) accounting program.  Your report history tab will display reports that are in the audit queue as in the following example:….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7" name="Shape 797"/>
          <p:cNvSpPr/>
          <p:nvPr>
            <p:ph type="sldImg"/>
          </p:nvPr>
        </p:nvSpPr>
        <p:spPr>
          <a:prstGeom prst="rect">
            <a:avLst/>
          </a:prstGeom>
        </p:spPr>
        <p:txBody>
          <a:bodyPr/>
          <a:lstStyle/>
          <a:p>
            <a:pPr lvl="0"/>
          </a:p>
        </p:txBody>
      </p:sp>
      <p:sp>
        <p:nvSpPr>
          <p:cNvPr id="798" name="Shape 798"/>
          <p:cNvSpPr/>
          <p:nvPr>
            <p:ph type="body" sz="quarter" idx="1"/>
          </p:nvPr>
        </p:nvSpPr>
        <p:spPr>
          <a:prstGeom prst="rect">
            <a:avLst/>
          </a:prstGeom>
        </p:spPr>
        <p:txBody>
          <a:bodyPr/>
          <a:lstStyle/>
          <a:p>
            <a:pPr lvl="0">
              <a:lnSpc>
                <a:spcPct val="100000"/>
              </a:lnSpc>
              <a:defRPr sz="1800"/>
            </a:pPr>
            <a:r>
              <a:rPr sz="2000" u="sng">
                <a:latin typeface="Times"/>
                <a:ea typeface="Times"/>
                <a:cs typeface="Times"/>
                <a:sym typeface="Times"/>
                <a:hlinkClick r:id="rId3" invalidUrl="" action="" tgtFrame="" tooltip="" history="1" highlightClick="0" endSnd="0"/>
              </a:rPr>
              <a:t>http://www.eldersandcourts.org/Guardianship/Conservatorship-Accountability-Project.aspx</a:t>
            </a: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Pilot States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A competitive application process was used to designate five pilot states, which were announced on January 15, 2016.  Three states received implementation awards:  Indiana, Iowa and Texas.  Additionally, Nevada and New Mexico were the recipients of planning awards, with the expectation that they will require additional time and planning to move into the implementation phase.  Each state will receive technical assistance from the NCSC team and will form the core of the CAP Network.  The goal of the Network is to share processes, software refinements, products, and data findings.</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How to Participate in the CAP Network</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CAP Network consists of state and/or local courts who are striving to adapt the Minnesota conservatorship software to their jurisdiction.  Courts that have the capacity to carry out this project on their own are invited to do so.  NCSC expects all courts that acquire the MMC source code and are moving toward implementing the software join the CAP Network so that experiences and innovations can be shared among members.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_____</a:t>
            </a:r>
            <a:endParaRPr sz="2000">
              <a:latin typeface="Times"/>
              <a:ea typeface="Times"/>
              <a:cs typeface="Times"/>
              <a:sym typeface="Times"/>
            </a:endParaRPr>
          </a:p>
          <a:p>
            <a:pPr lvl="0">
              <a:lnSpc>
                <a:spcPct val="100000"/>
              </a:lnSpc>
              <a:defRPr sz="1800"/>
            </a:pPr>
            <a:endParaRPr sz="2000">
              <a:latin typeface="Times"/>
              <a:ea typeface="Times"/>
              <a:cs typeface="Times"/>
              <a:sym typeface="Times"/>
            </a:endParaRPr>
          </a:p>
          <a:p>
            <a:pPr lvl="0">
              <a:lnSpc>
                <a:spcPct val="100000"/>
              </a:lnSpc>
              <a:defRPr sz="1800"/>
            </a:pPr>
            <a:r>
              <a:rPr sz="2000">
                <a:latin typeface="Times"/>
                <a:ea typeface="Times"/>
                <a:cs typeface="Times"/>
                <a:sym typeface="Times"/>
              </a:rPr>
              <a:t>From: Williams, Brenda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Sent: Thursday, October 22, 2015 11:08 AM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To: 'CCJ@LISTSERV.NCSCONLINE.ORG' &lt;CCJ@LISTSERV.NCSCONLINE.ORG&gt;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Cc: Uekert, Brenda &lt;buekert@ncsc.org&gt;</a:t>
            </a:r>
            <a:endParaRPr sz="2000">
              <a:latin typeface="Times"/>
              <a:ea typeface="Times"/>
              <a:cs typeface="Times"/>
              <a:sym typeface="Times"/>
            </a:endParaRPr>
          </a:p>
          <a:p>
            <a:pPr lvl="0">
              <a:lnSpc>
                <a:spcPct val="100000"/>
              </a:lnSpc>
              <a:defRPr sz="1800"/>
            </a:pPr>
            <a:r>
              <a:rPr sz="2000">
                <a:latin typeface="Times"/>
                <a:ea typeface="Times"/>
                <a:cs typeface="Times"/>
                <a:sym typeface="Times"/>
              </a:rPr>
              <a:t>Subject: Conservatorship Accountability Project: Call for Pilot States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below message is sent with the approval of Chief Justice VandeWalle and SCA Callie Dietz.</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Dear Chief Justices and State Court Administrators:</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National Center for State Courts is now accepting applications from state courts to be among </a:t>
            </a:r>
            <a:r>
              <a:rPr b="1" sz="2000">
                <a:latin typeface="Times"/>
                <a:ea typeface="Times"/>
                <a:cs typeface="Times"/>
                <a:sym typeface="Times"/>
              </a:rPr>
              <a:t>three states/territories</a:t>
            </a:r>
            <a:r>
              <a:rPr sz="2000">
                <a:latin typeface="Times"/>
                <a:ea typeface="Times"/>
                <a:cs typeface="Times"/>
                <a:sym typeface="Times"/>
              </a:rPr>
              <a:t> to pilot the Conservatorship Accountability Project (CAP).  This project is supported by a generous grant from the State Justice Institute and includes collaboration with the Minnesota Judicial Branch and its Conservator Account Auditing Program (CAAP).  The purposes of the project are to modernize conservatorship accounting and tracking processes and build safeguards to protect vulnerable adults from financial exploitation.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NCSC will provide technical assistance to three states to pilot the conservatorship software.  We anticipate that most TA requests will fall into the following areas: Adapting software to state laws and forms; programming; integrating the software with case management systems; mapping business processes; developing implementation plans; resolving issues in piloted jurisdictions; creating standardized reports; establishing auditing procedures; developing manuals and training materials; training staff on the CAP program; and developing follow-up protocols. States also have the opportunity to develop and implement conservatorship software independently and gain access to the source code used in MyMNConservator.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For information on the CAP project and details on how to apply to become a pilot state, visit the following webpage:</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http://www.eldersandcourts.org/Guardianship/Conservatorship-Accountability-Project.aspx</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site includes a PDF-fillable application form which is best viewed in Internet Explorer)</a:t>
            </a:r>
            <a:endParaRPr sz="2000">
              <a:latin typeface="Times"/>
              <a:ea typeface="Times"/>
              <a:cs typeface="Times"/>
              <a:sym typeface="Times"/>
            </a:endParaRPr>
          </a:p>
          <a:p>
            <a:pPr lvl="0">
              <a:lnSpc>
                <a:spcPct val="100000"/>
              </a:lnSpc>
              <a:defRPr sz="1800"/>
            </a:pPr>
            <a:r>
              <a:rPr sz="2000">
                <a:latin typeface="Times"/>
                <a:ea typeface="Times"/>
                <a:cs typeface="Times"/>
                <a:sym typeface="Times"/>
              </a:rPr>
              <a:t> </a:t>
            </a:r>
            <a:endParaRPr sz="2000">
              <a:latin typeface="Times"/>
              <a:ea typeface="Times"/>
              <a:cs typeface="Times"/>
              <a:sym typeface="Times"/>
            </a:endParaRPr>
          </a:p>
          <a:p>
            <a:pPr lvl="0">
              <a:lnSpc>
                <a:spcPct val="100000"/>
              </a:lnSpc>
              <a:defRPr sz="1800"/>
            </a:pPr>
            <a:r>
              <a:rPr sz="2000">
                <a:latin typeface="Times"/>
                <a:ea typeface="Times"/>
                <a:cs typeface="Times"/>
                <a:sym typeface="Times"/>
              </a:rPr>
              <a:t>The application deadline is Friday, December 11.  Pilot states will be announced in January 2016.  The webpage includes background resources, information on a free demonstration for those unfamiliar with the software, and all application instructions/materials.  Please contact the project director, Dr. Brenda K. Uekert, buekert@ncsc.org, with questions.</a:t>
            </a:r>
            <a:endParaRPr sz="2000">
              <a:latin typeface="Times"/>
              <a:ea typeface="Times"/>
              <a:cs typeface="Times"/>
              <a:sym typeface="Time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3" name="Shape 803"/>
          <p:cNvSpPr/>
          <p:nvPr>
            <p:ph type="sldImg"/>
          </p:nvPr>
        </p:nvSpPr>
        <p:spPr>
          <a:prstGeom prst="rect">
            <a:avLst/>
          </a:prstGeom>
        </p:spPr>
        <p:txBody>
          <a:bodyPr/>
          <a:lstStyle/>
          <a:p>
            <a:pPr lvl="0"/>
          </a:p>
        </p:txBody>
      </p:sp>
      <p:sp>
        <p:nvSpPr>
          <p:cNvPr id="804" name="Shape 804"/>
          <p:cNvSpPr/>
          <p:nvPr>
            <p:ph type="body" sz="quarter" idx="1"/>
          </p:nvPr>
        </p:nvSpPr>
        <p:spPr>
          <a:prstGeom prst="rect">
            <a:avLst/>
          </a:prstGeom>
        </p:spPr>
        <p:txBody>
          <a:bodyPr/>
          <a:lstStyle/>
          <a:p>
            <a:pPr lvl="0">
              <a:defRPr sz="1800"/>
            </a:pPr>
            <a:r>
              <a:rPr sz="2000">
                <a:latin typeface="Times"/>
                <a:ea typeface="Times"/>
                <a:cs typeface="Times"/>
                <a:sym typeface="Times"/>
              </a:rPr>
              <a:t>S.1614 — Court-Appointed Guardian Accountability and Senior Protection Act</a:t>
            </a:r>
            <a:endParaRPr sz="2000">
              <a:latin typeface="Times"/>
              <a:ea typeface="Times"/>
              <a:cs typeface="Times"/>
              <a:sym typeface="Times"/>
            </a:endParaRPr>
          </a:p>
          <a:p>
            <a:pPr lvl="0">
              <a:defRPr sz="1800"/>
            </a:pPr>
            <a:r>
              <a:rPr sz="2000">
                <a:latin typeface="Times"/>
                <a:ea typeface="Times"/>
                <a:cs typeface="Times"/>
                <a:sym typeface="Times"/>
              </a:rPr>
              <a:t>114th Congress (2015-2016)</a:t>
            </a:r>
            <a:endParaRPr sz="2000">
              <a:latin typeface="Times"/>
              <a:ea typeface="Times"/>
              <a:cs typeface="Times"/>
              <a:sym typeface="Times"/>
            </a:endParaRPr>
          </a:p>
          <a:p>
            <a:pPr lvl="0">
              <a:defRPr sz="1800"/>
            </a:pPr>
            <a:r>
              <a:rPr sz="2000">
                <a:latin typeface="Times"/>
                <a:ea typeface="Times"/>
                <a:cs typeface="Times"/>
                <a:sym typeface="Times"/>
              </a:rPr>
              <a:t>Sponsor: Sen. Klobuchar, Amy [D-MN] </a:t>
            </a:r>
            <a:endParaRPr sz="2000">
              <a:latin typeface="Times"/>
              <a:ea typeface="Times"/>
              <a:cs typeface="Times"/>
              <a:sym typeface="Times"/>
            </a:endParaRPr>
          </a:p>
          <a:p>
            <a:pPr lvl="0">
              <a:defRPr sz="1800"/>
            </a:pPr>
            <a:r>
              <a:rPr sz="2000">
                <a:latin typeface="Times"/>
                <a:ea typeface="Times"/>
                <a:cs typeface="Times"/>
                <a:sym typeface="Times"/>
              </a:rPr>
              <a:t>Introduced 06/18/2015</a:t>
            </a:r>
            <a:endParaRPr sz="2000">
              <a:latin typeface="Times"/>
              <a:ea typeface="Times"/>
              <a:cs typeface="Times"/>
              <a:sym typeface="Times"/>
            </a:endParaRPr>
          </a:p>
          <a:p>
            <a:pPr lvl="0">
              <a:defRPr sz="1800"/>
            </a:pPr>
            <a:r>
              <a:rPr sz="2000">
                <a:latin typeface="Times"/>
                <a:ea typeface="Times"/>
                <a:cs typeface="Times"/>
                <a:sym typeface="Times"/>
              </a:rPr>
              <a:t>Committees: Senate - Judiciary</a:t>
            </a:r>
            <a:endParaRPr sz="2000">
              <a:latin typeface="Times"/>
              <a:ea typeface="Times"/>
              <a:cs typeface="Times"/>
              <a:sym typeface="Times"/>
            </a:endParaRPr>
          </a:p>
          <a:p>
            <a:pPr lvl="0">
              <a:defRPr sz="1800"/>
            </a:pPr>
            <a:r>
              <a:rPr sz="2000">
                <a:latin typeface="Times"/>
                <a:ea typeface="Times"/>
                <a:cs typeface="Times"/>
                <a:sym typeface="Times"/>
              </a:rPr>
              <a:t>Latest Action: 06/18/2015 </a:t>
            </a:r>
            <a:endParaRPr sz="2000">
              <a:latin typeface="Times"/>
              <a:ea typeface="Times"/>
              <a:cs typeface="Times"/>
              <a:sym typeface="Times"/>
            </a:endParaRPr>
          </a:p>
          <a:p>
            <a:pPr lvl="0">
              <a:defRPr sz="1800"/>
            </a:pPr>
            <a:r>
              <a:rPr sz="2000">
                <a:latin typeface="Times"/>
                <a:ea typeface="Times"/>
                <a:cs typeface="Times"/>
                <a:sym typeface="Times"/>
              </a:rPr>
              <a:t>Read twice and referred to the Committee on the Judiciary.</a:t>
            </a:r>
            <a:endParaRPr sz="2000">
              <a:latin typeface="Times"/>
              <a:ea typeface="Times"/>
              <a:cs typeface="Times"/>
              <a:sym typeface="Times"/>
            </a:endParaRPr>
          </a:p>
          <a:p>
            <a:pPr lvl="0">
              <a:defRPr sz="1800"/>
            </a:pPr>
            <a:r>
              <a:rPr sz="2000">
                <a:latin typeface="Times"/>
                <a:ea typeface="Times"/>
                <a:cs typeface="Times"/>
                <a:sym typeface="Times"/>
              </a:rPr>
              <a:t>Latest Action: 06/18/2015 Read twice and referred to the Committee on the Judiciary.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Senator Klobuchar’s Guardianship Legislation </a:t>
            </a:r>
            <a:endParaRPr sz="2000">
              <a:latin typeface="Times"/>
              <a:ea typeface="Times"/>
              <a:cs typeface="Times"/>
              <a:sym typeface="Times"/>
            </a:endParaRPr>
          </a:p>
          <a:p>
            <a:pPr lvl="0">
              <a:defRPr sz="1800"/>
            </a:pPr>
            <a:r>
              <a:rPr sz="2000">
                <a:latin typeface="Times"/>
                <a:ea typeface="Times"/>
                <a:cs typeface="Times"/>
                <a:sym typeface="Times"/>
              </a:rPr>
              <a:t>NGA is asking its members to contact their United States Senators to request their support of the Court-Appointed Guardian Accountability and Senior Protection Act (S.1614). This is a bipartisan bill that Senators Klobuchar and Cornyn introduced. The bill was passed by the Senate Judiciary Committee last Congress, but was not taken up by the full Senate. Its primary purpose is to provide funds to state courts to assess access to and the quality of guardianship and implement changes to improve any deficiencies. Please look for an upcoming action alert requesting your help in securing cosponsors for S. 1614. </a:t>
            </a:r>
            <a:endParaRPr sz="2000">
              <a:latin typeface="Times"/>
              <a:ea typeface="Times"/>
              <a:cs typeface="Times"/>
              <a:sym typeface="Times"/>
            </a:endParaRPr>
          </a:p>
          <a:p>
            <a:pPr lvl="0">
              <a:defRPr sz="1800"/>
            </a:pPr>
            <a:r>
              <a:rPr sz="2000">
                <a:latin typeface="Times"/>
                <a:ea typeface="Times"/>
                <a:cs typeface="Times"/>
                <a:sym typeface="Times"/>
              </a:rPr>
              <a:t>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8" name="Shape 808"/>
          <p:cNvSpPr/>
          <p:nvPr>
            <p:ph type="sldImg"/>
          </p:nvPr>
        </p:nvSpPr>
        <p:spPr>
          <a:prstGeom prst="rect">
            <a:avLst/>
          </a:prstGeom>
        </p:spPr>
        <p:txBody>
          <a:bodyPr/>
          <a:lstStyle/>
          <a:p>
            <a:pPr lvl="0"/>
          </a:p>
        </p:txBody>
      </p:sp>
      <p:sp>
        <p:nvSpPr>
          <p:cNvPr id="809" name="Shape 809"/>
          <p:cNvSpPr/>
          <p:nvPr>
            <p:ph type="body" sz="quarter" idx="1"/>
          </p:nvPr>
        </p:nvSpPr>
        <p:spPr>
          <a:prstGeom prst="rect">
            <a:avLst/>
          </a:prstGeom>
        </p:spPr>
        <p:txBody>
          <a:bodyPr/>
          <a:lstStyle/>
          <a:p>
            <a:pPr lvl="0">
              <a:defRPr sz="1800"/>
            </a:pPr>
            <a:r>
              <a:rPr sz="2000">
                <a:latin typeface="Times"/>
                <a:ea typeface="Times"/>
                <a:cs typeface="Times"/>
                <a:sym typeface="Times"/>
              </a:rPr>
              <a:t>ABA PRACTICAL</a:t>
            </a:r>
            <a:endParaRPr sz="2000">
              <a:latin typeface="Times"/>
              <a:ea typeface="Times"/>
              <a:cs typeface="Times"/>
              <a:sym typeface="Times"/>
            </a:endParaRPr>
          </a:p>
          <a:p>
            <a:pPr lvl="0">
              <a:defRPr sz="1800"/>
            </a:pPr>
            <a:r>
              <a:rPr sz="2000">
                <a:latin typeface="Times"/>
                <a:ea typeface="Times"/>
                <a:cs typeface="Times"/>
                <a:sym typeface="Times"/>
              </a:rPr>
              <a:t>aba_guardianship_practical_tool_wood_150900.pdf </a:t>
            </a:r>
            <a:endParaRPr sz="2000">
              <a:latin typeface="Times"/>
              <a:ea typeface="Times"/>
              <a:cs typeface="Times"/>
              <a:sym typeface="Times"/>
            </a:endParaRPr>
          </a:p>
          <a:p>
            <a:pPr lvl="0">
              <a:defRPr sz="1800"/>
            </a:pPr>
            <a:r>
              <a:rPr sz="2000">
                <a:latin typeface="Times"/>
                <a:ea typeface="Times"/>
                <a:cs typeface="Times"/>
                <a:sym typeface="Times"/>
              </a:rPr>
              <a:t>Erica Wood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9 Steps of the PRACTICAL Tool </a:t>
            </a:r>
            <a:endParaRPr sz="2000">
              <a:latin typeface="Times"/>
              <a:ea typeface="Times"/>
              <a:cs typeface="Times"/>
              <a:sym typeface="Times"/>
            </a:endParaRPr>
          </a:p>
          <a:p>
            <a:pPr lvl="0">
              <a:defRPr sz="1800"/>
            </a:pPr>
            <a:r>
              <a:rPr sz="2000">
                <a:latin typeface="Times"/>
                <a:ea typeface="Times"/>
                <a:cs typeface="Times"/>
                <a:sym typeface="Times"/>
              </a:rPr>
              <a:t>Presume</a:t>
            </a:r>
            <a:br>
              <a:rPr sz="2000">
                <a:latin typeface="Times"/>
                <a:ea typeface="Times"/>
                <a:cs typeface="Times"/>
                <a:sym typeface="Times"/>
              </a:rPr>
            </a:br>
            <a:r>
              <a:rPr sz="2000">
                <a:latin typeface="Times"/>
                <a:ea typeface="Times"/>
                <a:cs typeface="Times"/>
                <a:sym typeface="Times"/>
              </a:rPr>
              <a:t>Reason</a:t>
            </a:r>
            <a:br>
              <a:rPr sz="2000">
                <a:latin typeface="Times"/>
                <a:ea typeface="Times"/>
                <a:cs typeface="Times"/>
                <a:sym typeface="Times"/>
              </a:rPr>
            </a:br>
            <a:r>
              <a:rPr sz="2000">
                <a:latin typeface="Times"/>
                <a:ea typeface="Times"/>
                <a:cs typeface="Times"/>
                <a:sym typeface="Times"/>
              </a:rPr>
              <a:t>Ask</a:t>
            </a:r>
            <a:br>
              <a:rPr sz="2000">
                <a:latin typeface="Times"/>
                <a:ea typeface="Times"/>
                <a:cs typeface="Times"/>
                <a:sym typeface="Times"/>
              </a:rPr>
            </a:br>
            <a:r>
              <a:rPr sz="2000">
                <a:latin typeface="Times"/>
                <a:ea typeface="Times"/>
                <a:cs typeface="Times"/>
                <a:sym typeface="Times"/>
              </a:rPr>
              <a:t>Community</a:t>
            </a:r>
            <a:br>
              <a:rPr sz="2000">
                <a:latin typeface="Times"/>
                <a:ea typeface="Times"/>
                <a:cs typeface="Times"/>
                <a:sym typeface="Times"/>
              </a:rPr>
            </a:br>
            <a:r>
              <a:rPr sz="2000">
                <a:latin typeface="Times"/>
                <a:ea typeface="Times"/>
                <a:cs typeface="Times"/>
                <a:sym typeface="Times"/>
              </a:rPr>
              <a:t>Team</a:t>
            </a:r>
            <a:br>
              <a:rPr sz="2000">
                <a:latin typeface="Times"/>
                <a:ea typeface="Times"/>
                <a:cs typeface="Times"/>
                <a:sym typeface="Times"/>
              </a:rPr>
            </a:br>
            <a:r>
              <a:rPr sz="2000">
                <a:latin typeface="Times"/>
                <a:ea typeface="Times"/>
                <a:cs typeface="Times"/>
                <a:sym typeface="Times"/>
              </a:rPr>
              <a:t>Indentify abilities </a:t>
            </a:r>
            <a:endParaRPr sz="2000">
              <a:latin typeface="Times"/>
              <a:ea typeface="Times"/>
              <a:cs typeface="Times"/>
              <a:sym typeface="Times"/>
            </a:endParaRPr>
          </a:p>
          <a:p>
            <a:pPr lvl="0">
              <a:defRPr sz="1800"/>
            </a:pPr>
            <a:r>
              <a:rPr sz="2000">
                <a:latin typeface="Times"/>
                <a:ea typeface="Times"/>
                <a:cs typeface="Times"/>
                <a:sym typeface="Times"/>
              </a:rPr>
              <a:t>Challenges </a:t>
            </a:r>
            <a:endParaRPr sz="2000">
              <a:latin typeface="Times"/>
              <a:ea typeface="Times"/>
              <a:cs typeface="Times"/>
              <a:sym typeface="Times"/>
            </a:endParaRPr>
          </a:p>
          <a:p>
            <a:pPr lvl="0">
              <a:defRPr sz="1800"/>
            </a:pPr>
            <a:r>
              <a:rPr sz="2000">
                <a:latin typeface="Times"/>
                <a:ea typeface="Times"/>
                <a:cs typeface="Times"/>
                <a:sym typeface="Times"/>
              </a:rPr>
              <a:t>Appoint </a:t>
            </a:r>
            <a:endParaRPr sz="2000">
              <a:latin typeface="Times"/>
              <a:ea typeface="Times"/>
              <a:cs typeface="Times"/>
              <a:sym typeface="Times"/>
            </a:endParaRPr>
          </a:p>
          <a:p>
            <a:pPr lvl="0">
              <a:defRPr sz="1800"/>
            </a:pPr>
            <a:r>
              <a:rPr sz="2000">
                <a:latin typeface="Times"/>
                <a:ea typeface="Times"/>
                <a:cs typeface="Times"/>
                <a:sym typeface="Times"/>
              </a:rPr>
              <a:t>Limit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Test a New Practice Tool ­­</a:t>
            </a:r>
            <a:br>
              <a:rPr sz="2000">
                <a:latin typeface="Times"/>
                <a:ea typeface="Times"/>
                <a:cs typeface="Times"/>
                <a:sym typeface="Times"/>
              </a:rPr>
            </a:br>
            <a:r>
              <a:rPr sz="2000">
                <a:latin typeface="Times"/>
                <a:ea typeface="Times"/>
                <a:cs typeface="Times"/>
                <a:sym typeface="Times"/>
              </a:rPr>
              <a:t>Reduce the Need for Guardianship and Support Decision­ Making </a:t>
            </a:r>
            <a:endParaRPr sz="2000">
              <a:latin typeface="Times"/>
              <a:ea typeface="Times"/>
              <a:cs typeface="Times"/>
              <a:sym typeface="Times"/>
            </a:endParaRPr>
          </a:p>
          <a:p>
            <a:pPr lvl="0">
              <a:defRPr sz="1800"/>
            </a:pPr>
            <a:r>
              <a:rPr sz="2000">
                <a:latin typeface="Times"/>
                <a:ea typeface="Times"/>
                <a:cs typeface="Times"/>
                <a:sym typeface="Times"/>
              </a:rPr>
              <a:t>The PRACTICAL tool guides lawyers in identifying decision­making options that are less restrictive than guardianship. PRACTICAL is an acronym for nine steps lawyers can take to identify these options. </a:t>
            </a:r>
            <a:endParaRPr sz="2000">
              <a:latin typeface="Times"/>
              <a:ea typeface="Times"/>
              <a:cs typeface="Times"/>
              <a:sym typeface="Times"/>
            </a:endParaRPr>
          </a:p>
          <a:p>
            <a:pPr lvl="0">
              <a:defRPr sz="1800"/>
            </a:pPr>
            <a:r>
              <a:rPr sz="2000">
                <a:latin typeface="Times"/>
                <a:ea typeface="Times"/>
                <a:cs typeface="Times"/>
                <a:sym typeface="Times"/>
              </a:rPr>
              <a:t>Who Can Volunteer </a:t>
            </a:r>
            <a:endParaRPr sz="2000">
              <a:latin typeface="Times"/>
              <a:ea typeface="Times"/>
              <a:cs typeface="Times"/>
              <a:sym typeface="Times"/>
            </a:endParaRPr>
          </a:p>
          <a:p>
            <a:pPr lvl="0">
              <a:defRPr sz="1800"/>
            </a:pPr>
            <a:r>
              <a:rPr sz="2000">
                <a:latin typeface="Times"/>
                <a:ea typeface="Times"/>
                <a:cs typeface="Times"/>
                <a:sym typeface="Times"/>
              </a:rPr>
              <a:t>Does your practice include counseling and representation on guardianship, health care and financial decision­making? Do you frequently represent petitioners in guardianship cases?</a:t>
            </a:r>
            <a:br>
              <a:rPr sz="2000">
                <a:latin typeface="Times"/>
                <a:ea typeface="Times"/>
                <a:cs typeface="Times"/>
                <a:sym typeface="Times"/>
              </a:rPr>
            </a:br>
            <a:r>
              <a:rPr sz="2000">
                <a:latin typeface="Times"/>
                <a:ea typeface="Times"/>
                <a:cs typeface="Times"/>
                <a:sym typeface="Times"/>
              </a:rPr>
              <a:t>Do you represent respondents in guardianship cases?</a:t>
            </a:r>
            <a:br>
              <a:rPr sz="2000">
                <a:latin typeface="Times"/>
                <a:ea typeface="Times"/>
                <a:cs typeface="Times"/>
                <a:sym typeface="Times"/>
              </a:rPr>
            </a:br>
            <a:r>
              <a:rPr sz="2000">
                <a:latin typeface="Times"/>
                <a:ea typeface="Times"/>
                <a:cs typeface="Times"/>
                <a:sym typeface="Times"/>
              </a:rPr>
              <a:t>Do you serve as guardian ad litem for the court? </a:t>
            </a:r>
            <a:endParaRPr sz="2000">
              <a:latin typeface="Times"/>
              <a:ea typeface="Times"/>
              <a:cs typeface="Times"/>
              <a:sym typeface="Times"/>
            </a:endParaRPr>
          </a:p>
          <a:p>
            <a:pPr lvl="0">
              <a:defRPr sz="1800"/>
            </a:pPr>
            <a:r>
              <a:rPr sz="2000">
                <a:latin typeface="Times"/>
                <a:ea typeface="Times"/>
                <a:cs typeface="Times"/>
                <a:sym typeface="Times"/>
              </a:rPr>
              <a:t>Are you interested in helping to advance practices that support adults with disabilities in decision­making and that may reduce the need for guardianship?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What Volunteering Entails </a:t>
            </a:r>
            <a:endParaRPr sz="2000">
              <a:latin typeface="Times"/>
              <a:ea typeface="Times"/>
              <a:cs typeface="Times"/>
              <a:sym typeface="Times"/>
            </a:endParaRPr>
          </a:p>
          <a:p>
            <a:pPr lvl="0">
              <a:defRPr sz="1800"/>
            </a:pPr>
            <a:r>
              <a:rPr sz="2000">
                <a:latin typeface="Times"/>
                <a:ea typeface="Times"/>
                <a:cs typeface="Times"/>
                <a:sym typeface="Times"/>
              </a:rPr>
              <a:t>Use the PRACTICAL tool in at least 3 cases over 3 months Complete a brief questionnaire about the tool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What Benefits You Get </a:t>
            </a:r>
            <a:endParaRPr sz="2000">
              <a:latin typeface="Times"/>
              <a:ea typeface="Times"/>
              <a:cs typeface="Times"/>
              <a:sym typeface="Times"/>
            </a:endParaRPr>
          </a:p>
          <a:p>
            <a:pPr lvl="0">
              <a:defRPr sz="1800"/>
            </a:pPr>
            <a:r>
              <a:rPr sz="2000">
                <a:latin typeface="Times"/>
                <a:ea typeface="Times"/>
                <a:cs typeface="Times"/>
                <a:sym typeface="Times"/>
              </a:rPr>
              <a:t>Exposure to new practice ideas</a:t>
            </a:r>
            <a:br>
              <a:rPr sz="2000">
                <a:latin typeface="Times"/>
                <a:ea typeface="Times"/>
                <a:cs typeface="Times"/>
                <a:sym typeface="Times"/>
              </a:rPr>
            </a:br>
            <a:r>
              <a:rPr sz="2000">
                <a:latin typeface="Times"/>
                <a:ea typeface="Times"/>
                <a:cs typeface="Times"/>
                <a:sym typeface="Times"/>
              </a:rPr>
              <a:t>Recognition in project materials</a:t>
            </a:r>
            <a:br>
              <a:rPr sz="2000">
                <a:latin typeface="Times"/>
                <a:ea typeface="Times"/>
                <a:cs typeface="Times"/>
                <a:sym typeface="Times"/>
              </a:rPr>
            </a:br>
            <a:r>
              <a:rPr sz="2000">
                <a:latin typeface="Times"/>
                <a:ea typeface="Times"/>
                <a:cs typeface="Times"/>
                <a:sym typeface="Times"/>
              </a:rPr>
              <a:t>Free printed copy of the final tool, background guide, and checklist </a:t>
            </a:r>
            <a:endParaRPr sz="2000">
              <a:latin typeface="Times"/>
              <a:ea typeface="Times"/>
              <a:cs typeface="Times"/>
              <a:sym typeface="Times"/>
            </a:endParaRPr>
          </a:p>
          <a:p>
            <a:pPr lvl="0">
              <a:defRPr sz="1800"/>
            </a:pPr>
            <a:r>
              <a:rPr sz="2000">
                <a:latin typeface="Times"/>
                <a:ea typeface="Times"/>
                <a:cs typeface="Times"/>
                <a:sym typeface="Times"/>
              </a:rPr>
              <a:t>Be on the cutting edge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2" name="Shape 822"/>
          <p:cNvSpPr/>
          <p:nvPr>
            <p:ph type="sldImg"/>
          </p:nvPr>
        </p:nvSpPr>
        <p:spPr>
          <a:prstGeom prst="rect">
            <a:avLst/>
          </a:prstGeom>
        </p:spPr>
        <p:txBody>
          <a:bodyPr/>
          <a:lstStyle/>
          <a:p>
            <a:pPr lvl="0"/>
          </a:p>
        </p:txBody>
      </p:sp>
      <p:sp>
        <p:nvSpPr>
          <p:cNvPr id="823" name="Shape 823"/>
          <p:cNvSpPr/>
          <p:nvPr>
            <p:ph type="body" sz="quarter" idx="1"/>
          </p:nvPr>
        </p:nvSpPr>
        <p:spPr>
          <a:prstGeom prst="rect">
            <a:avLst/>
          </a:prstGeom>
        </p:spPr>
        <p:txBody>
          <a:bodyPr/>
          <a:lstStyle/>
          <a:p>
            <a:pPr lvl="0">
              <a:defRPr sz="1800"/>
            </a:pPr>
            <a:r>
              <a:rPr sz="2000">
                <a:latin typeface="Times"/>
                <a:ea typeface="Times"/>
                <a:cs typeface="Times"/>
                <a:sym typeface="Times"/>
              </a:rPr>
              <a:t>Federal Programs</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wings_2011_introduction.pdf</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 2004 report32 found insufficient oversight and a dire lack of coordination between state guardianship courts and federal representative payment programs in Social Security and the Department of Veterans Affairs. A 2010 report 33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33 — U.S. GOV’T ACCOUNTABILITY OFFICE, GAO-10-1046, GUARDIANSHIPS: CASES OF FINANCIAL EXPLOITATION, NEGLECT, AND ABUSE OF SENIORS (2010), available at http://www.gao.gov/new.items/d101046.pdf. </a:t>
            </a:r>
            <a:endParaRPr sz="2000">
              <a:latin typeface="Times"/>
              <a:ea typeface="Times"/>
              <a:cs typeface="Times"/>
              <a:sym typeface="Times"/>
            </a:endParaRPr>
          </a:p>
          <a:p>
            <a:pPr lvl="0">
              <a:defRPr sz="1800"/>
            </a:pPr>
            <a:r>
              <a:rPr sz="2000">
                <a:latin typeface="Times"/>
                <a:ea typeface="Times"/>
                <a:cs typeface="Times"/>
                <a:sym typeface="Times"/>
              </a:rPr>
              <a:t>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Finally, a July 2011 GAO report 35 again assessed the need for coordination between the Social Security Administration, the Department of Veterans Affairs, and state courts concerning guardians and fiduciaries. It also suggested ways the federal government could support stronger oversight. A senate bill36 introduced in October 2011 aimed to provide grants to state courts for improved screening, monitoring and systems assessment.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It also suggested ways the federal government could support stronger oversight. A senate bill36 introduced in October 2011 aimed to provide grants to state courts for improved screening, monitoring and systems assessment.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35 — 5 U.S. GOV’T ACCOUNTABILITY OFFICE, GAO-11-678, INCAPACITATED ADULTS: OVERSIGHT OF FEDERAL FIDUCIARIES AND COURT-APPOINTED GUARDIANS NEEDS IMPROVEMENT (2011), available at http://www.gao.gov/new.items/d11678.pdf.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36 — S. 1744, 112th Cong. (2011). The bill was introduced by Senator Amy Klobuchar of Minnesota.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37 — See, e.g., NAT’L ORG. TO STOP GUARDIANSHIP ABUSE, http://stopguardianabuse.org (last visited Apr. 8, 2012); NAT’L ORG. TO END GUARDIANSHIP ABUSE, http://www.stopelderabuse.net/index_files/NOEGAMission.htm (last visited Apr. 8, 2012). </a:t>
            </a:r>
            <a:endParaRPr sz="2000">
              <a:latin typeface="Times"/>
              <a:ea typeface="Times"/>
              <a:cs typeface="Times"/>
              <a:sym typeface="Times"/>
            </a:endParaRPr>
          </a:p>
          <a:p>
            <a:pPr lvl="0">
              <a:defRPr sz="1800"/>
            </a:pPr>
            <a:r>
              <a:rPr sz="2000">
                <a:latin typeface="Times"/>
                <a:ea typeface="Times"/>
                <a:cs typeface="Times"/>
                <a:sym typeface="Times"/>
              </a:rPr>
              <a:t>38 Bayles &amp; McCartney, supra note 8. </a:t>
            </a: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ABA Resolution 2013 </a:t>
            </a:r>
            <a:endParaRPr sz="2000">
              <a:latin typeface="Times"/>
              <a:ea typeface="Times"/>
              <a:cs typeface="Times"/>
              <a:sym typeface="Times"/>
            </a:endParaRPr>
          </a:p>
          <a:p>
            <a:pPr lvl="0">
              <a:defRPr sz="1800"/>
            </a:pPr>
            <a:r>
              <a:rPr sz="2000">
                <a:latin typeface="Times"/>
                <a:ea typeface="Times"/>
                <a:cs typeface="Times"/>
                <a:sym typeface="Times"/>
              </a:rPr>
              <a:t>Background. Critical to an understanding of the proposed resolution is information about: (1) demographic changes; (2) three fiduciary systems -- state/territorial guardianship systems, the Social Security Representative Payment Program, the VA Fiduciary Program; and (3) the recent rise in financial exploitation. </a:t>
            </a:r>
            <a:endParaRPr sz="2000">
              <a:latin typeface="Times"/>
              <a:ea typeface="Times"/>
              <a:cs typeface="Times"/>
              <a:sym typeface="Times"/>
            </a:endParaRPr>
          </a:p>
          <a:p>
            <a:pPr lvl="0">
              <a:defRPr sz="1800"/>
            </a:pPr>
            <a:r>
              <a:rPr sz="2000">
                <a:latin typeface="Times"/>
                <a:ea typeface="Times"/>
                <a:cs typeface="Times"/>
                <a:sym typeface="Times"/>
              </a:rPr>
              <a:t>__</a:t>
            </a:r>
            <a:endParaRPr sz="2000">
              <a:latin typeface="Times"/>
              <a:ea typeface="Times"/>
              <a:cs typeface="Times"/>
              <a:sym typeface="Times"/>
            </a:endParaRPr>
          </a:p>
          <a:p>
            <a:pPr lvl="0">
              <a:defRPr sz="1800"/>
            </a:pPr>
            <a:r>
              <a:rPr sz="2000">
                <a:latin typeface="Times"/>
                <a:ea typeface="Times"/>
                <a:cs typeface="Times"/>
                <a:sym typeface="Times"/>
              </a:rPr>
              <a:t>There is no data on the number of adults under guardianship in the U.S.  However, in 2011 the National Center for State Courts estimated that the number of active, pending cases is between 1.5 million and three million, but could range from fewer than 1 million to more than three million.</a:t>
            </a:r>
            <a:endParaRPr sz="2000">
              <a:latin typeface="Times"/>
              <a:ea typeface="Times"/>
              <a:cs typeface="Times"/>
              <a:sym typeface="Times"/>
            </a:endParaRPr>
          </a:p>
          <a:p>
            <a:pPr lvl="0">
              <a:defRPr sz="1800"/>
            </a:pPr>
            <a:r>
              <a:rPr sz="2000">
                <a:latin typeface="Times"/>
                <a:ea typeface="Times"/>
                <a:cs typeface="Times"/>
                <a:sym typeface="Times"/>
              </a:rPr>
              <a:t>Uekert, Brenda &amp; Van Duizend, Richard, “Adult Guardianships: A ‘Best Guess’ National Estimate and the Momentum for Reform, Future Trends in State Courts 2011, National Center for State Courts. </a:t>
            </a:r>
            <a:endParaRPr sz="2000">
              <a:latin typeface="Times"/>
              <a:ea typeface="Times"/>
              <a:cs typeface="Times"/>
              <a:sym typeface="Times"/>
            </a:endParaRPr>
          </a:p>
          <a:p>
            <a:pPr lvl="0">
              <a:defRPr sz="1800"/>
            </a:pPr>
            <a:r>
              <a:rPr sz="2000">
                <a:latin typeface="Times"/>
                <a:ea typeface="Times"/>
                <a:cs typeface="Times"/>
                <a:sym typeface="Times"/>
              </a:rPr>
              <a:t>___</a:t>
            </a:r>
            <a:endParaRPr sz="2000">
              <a:latin typeface="Times"/>
              <a:ea typeface="Times"/>
              <a:cs typeface="Times"/>
              <a:sym typeface="Times"/>
            </a:endParaRPr>
          </a:p>
          <a:p>
            <a:pPr lvl="0">
              <a:defRPr sz="1800"/>
            </a:pPr>
            <a:r>
              <a:rPr sz="2000">
                <a:latin typeface="Times"/>
                <a:ea typeface="Times"/>
                <a:cs typeface="Times"/>
                <a:sym typeface="Times"/>
              </a:rPr>
              <a:t>(2) Social Security Representative Payees.  Social Security's Representative Payment Program provides financial management for the Social Security and SSI payments of beneficiaries who are not able to manage their Social Security or SSI benefits. Close to 5.6 million beneficiaries have representative payees -- including over 3.9 million children and almost 1.6 million adults, of which approximately 700,000 are age 65+. These payees may be family members, other individuals or organizations.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Representative payees must receive the beneficiary’s Social Security funds and use them in the best interest of the beneficiary, paying for current and foreseeable needs.  Payees must keep careful records, and submit reports to the Social Security Administration.  Representative payees are authorized only to manage the agency benefits, not the person’s other funds. </a:t>
            </a:r>
            <a:endParaRPr sz="2000">
              <a:latin typeface="Times"/>
              <a:ea typeface="Times"/>
              <a:cs typeface="Times"/>
              <a:sym typeface="Times"/>
            </a:endParaRPr>
          </a:p>
          <a:p>
            <a:pPr lvl="0">
              <a:defRPr sz="1800"/>
            </a:pPr>
            <a:r>
              <a:rPr sz="2000">
                <a:latin typeface="Times"/>
                <a:ea typeface="Times"/>
                <a:cs typeface="Times"/>
                <a:sym typeface="Times"/>
              </a:rPr>
              <a:t>Social Security Administration, Office of Retirement and Disability Policy, Annual Statistical Supplement, 2012.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Violations and misuse of funds by Social Security and other representative payees have ranged from high visibility egregious cases to more routine exploitation of benefits, control of funds beyond the benefits, charging of excessive fees, and failure to keep records and submit reports.  While misuse and mismanagement is not common, it does occur in the mammoth SSA program. SSA officially reported the amount of misuse in the program as less than 0.01 percent, but a 2007 National Research Council study required by Congress found misuse in 0.2 percent of payees. </a:t>
            </a:r>
            <a:endParaRPr sz="2000">
              <a:latin typeface="Times"/>
              <a:ea typeface="Times"/>
              <a:cs typeface="Times"/>
              <a:sym typeface="Times"/>
            </a:endParaRPr>
          </a:p>
          <a:p>
            <a:pPr lvl="0">
              <a:defRPr sz="1800"/>
            </a:pPr>
            <a:r>
              <a:rPr sz="2000">
                <a:latin typeface="Times"/>
                <a:ea typeface="Times"/>
                <a:cs typeface="Times"/>
                <a:sym typeface="Times"/>
              </a:rPr>
              <a:t> National Research Council, Improving the Social Security Representative Payee program: Serving Beneficiaries and Minimizing Misuse (2007).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An egregious 1988 case involving a boarding home operator payee </a:t>
            </a:r>
            <a:endParaRPr sz="2000">
              <a:latin typeface="Times"/>
              <a:ea typeface="Times"/>
              <a:cs typeface="Times"/>
              <a:sym typeface="Times"/>
            </a:endParaRPr>
          </a:p>
          <a:p>
            <a:pPr lvl="0">
              <a:defRPr sz="1800"/>
            </a:pPr>
            <a:r>
              <a:rPr sz="2000">
                <a:latin typeface="Times"/>
                <a:ea typeface="Times"/>
                <a:cs typeface="Times"/>
                <a:sym typeface="Times"/>
              </a:rPr>
              <a:t>U.S. Senate, Special Committee on Aging, SSA’s Representative Payee Program: Safeguarding Beneficiaries From Abuse, Hearing, Serial No. 101-5, p. 2 (June 1989).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who abused individuals with disabilities led to an SSA contract with the National Disability Rights Network to have state protection and advocacy agencies review selected organizational payees.</a:t>
            </a:r>
            <a:endParaRPr sz="2000">
              <a:latin typeface="Times"/>
              <a:ea typeface="Times"/>
              <a:cs typeface="Times"/>
              <a:sym typeface="Times"/>
            </a:endParaRPr>
          </a:p>
          <a:p>
            <a:pPr lvl="0">
              <a:defRPr sz="1800"/>
            </a:pPr>
            <a:r>
              <a:rPr sz="2000">
                <a:latin typeface="Times"/>
                <a:ea typeface="Times"/>
                <a:cs typeface="Times"/>
                <a:sym typeface="Times"/>
              </a:rPr>
              <a:t> Office of the Inspector General, Social Security Administration, “The Social Security Administration’s Oversight of Employer Representative Payees, Congressional Response Report, A-13-10-20125(2010).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___</a:t>
            </a:r>
            <a:endParaRPr sz="2000">
              <a:latin typeface="Times"/>
              <a:ea typeface="Times"/>
              <a:cs typeface="Times"/>
              <a:sym typeface="Times"/>
            </a:endParaRPr>
          </a:p>
          <a:p>
            <a:pPr lvl="0">
              <a:defRPr sz="1800"/>
            </a:pPr>
            <a:r>
              <a:rPr sz="2000">
                <a:latin typeface="Times"/>
                <a:ea typeface="Times"/>
                <a:cs typeface="Times"/>
                <a:sym typeface="Times"/>
              </a:rPr>
              <a:t>(3) VA Fiduciary Program.  The Veterans Fiduciary Program was established to protect Veterans and other beneficiaries who, due to injury, disease, or age, are unable to manage their financial affairs. Usually, the fiduciary is a family member, but in some cases is a paid fiduciary and may be a court-appointed guardian.  In the fiscal year 2010, the VA reported approximately $696 million in benefits payments to more than 102,000 beneficiaries with a cumulative estate value of $3.1 billion.</a:t>
            </a:r>
            <a:endParaRPr sz="2000">
              <a:latin typeface="Times"/>
              <a:ea typeface="Times"/>
              <a:cs typeface="Times"/>
              <a:sym typeface="Times"/>
            </a:endParaRPr>
          </a:p>
          <a:p>
            <a:pPr lvl="0">
              <a:defRPr sz="1800"/>
            </a:pPr>
            <a:r>
              <a:rPr sz="2000">
                <a:latin typeface="Times"/>
                <a:ea typeface="Times"/>
                <a:cs typeface="Times"/>
                <a:sym typeface="Times"/>
              </a:rPr>
              <a:t>VA Office of Inspector General, Veterans Benefit Administration: Audit of the Fiduciary Program’s Effectiveness in Addressing Potential Misuse of Beneficiary Funds, 09-01999-120 (March 2010).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The VA Office of Inspector General has reported on inappropriate use of  beneficiary funds by VA fiduciaries, and cited concerns with VA efforts to safeguard beneficiary assets.  In 2010, the Government Accountability Office issued a report on the VA fiduciary program, recommending improved approaches to protecting benefits managed by fiduciaries, including better collection and reporting of misuse data.  </a:t>
            </a:r>
            <a:endParaRPr sz="2000">
              <a:latin typeface="Times"/>
              <a:ea typeface="Times"/>
              <a:cs typeface="Times"/>
              <a:sym typeface="Times"/>
            </a:endParaRPr>
          </a:p>
          <a:p>
            <a:pPr lvl="0">
              <a:defRPr sz="1800"/>
            </a:pPr>
            <a:r>
              <a:rPr sz="2000">
                <a:latin typeface="Times"/>
                <a:ea typeface="Times"/>
                <a:cs typeface="Times"/>
                <a:sym typeface="Times"/>
              </a:rPr>
              <a:t> Government Accountability Office, VA’s Fiduciary Program: Improved Compliance and Policies Could Better Safeguard Veterans’ Benefits, GAO-10-241 (February 2010).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(fn 21 note) ).  Note that some coordination does take place through the Uniform Veterans Guardianship Act.  In states that have adopted this Act, state courts must notify the VA when they appoint a guardian for a veteran, and send copies of court orders and accountings.   </a:t>
            </a:r>
            <a:endParaRPr sz="2000">
              <a:latin typeface="Times"/>
              <a:ea typeface="Times"/>
              <a:cs typeface="Times"/>
              <a:sym typeface="Times"/>
            </a:endParaRPr>
          </a:p>
          <a:p>
            <a:pPr lvl="0">
              <a:defRPr sz="1800"/>
            </a:pPr>
            <a:r>
              <a:rPr sz="2000">
                <a:latin typeface="Times"/>
                <a:ea typeface="Times"/>
                <a:cs typeface="Times"/>
                <a:sym typeface="Times"/>
              </a:rPr>
              <a:t>___</a:t>
            </a:r>
            <a:endParaRPr sz="2000">
              <a:latin typeface="Times"/>
              <a:ea typeface="Times"/>
              <a:cs typeface="Times"/>
              <a:sym typeface="Times"/>
            </a:endParaRPr>
          </a:p>
          <a:p>
            <a:pPr lvl="0">
              <a:defRPr sz="1800"/>
            </a:pPr>
            <a:r>
              <a:rPr sz="2000">
                <a:latin typeface="Times"/>
                <a:ea typeface="Times"/>
                <a:cs typeface="Times"/>
                <a:sym typeface="Times"/>
              </a:rPr>
              <a:t>Other Federal/State/Territorial Representative Payment Programs.  Other federal agencies have representative payment programs as well. For example, the Office of Personnel Management has a system which in 2004 had over 11,000 beneficiaries. Railroad Retirement also has a representative payee system.   Some state and territorial agencies have similar programs. </a:t>
            </a:r>
            <a:endParaRPr sz="2000">
              <a:latin typeface="Times"/>
              <a:ea typeface="Times"/>
              <a:cs typeface="Times"/>
              <a:sym typeface="Times"/>
            </a:endParaRPr>
          </a:p>
          <a:p>
            <a:pPr lvl="0">
              <a:defRPr sz="1800"/>
            </a:pPr>
            <a:r>
              <a:rPr sz="2000">
                <a:latin typeface="Times"/>
                <a:ea typeface="Times"/>
                <a:cs typeface="Times"/>
                <a:sym typeface="Times"/>
              </a:rPr>
              <a:t> Government Accountability Office, Guardianships: Collaboration Needed to Protect Incapacitated Elderly People, GAO-04-655 (July 2004). </a:t>
            </a:r>
            <a:endParaRPr sz="2000">
              <a:latin typeface="Times"/>
              <a:ea typeface="Times"/>
              <a:cs typeface="Times"/>
              <a:sym typeface="Times"/>
            </a:endParaRPr>
          </a:p>
          <a:p>
            <a:pPr lvl="0">
              <a:defRPr sz="1800"/>
            </a:pPr>
            <a:r>
              <a:rPr sz="2000">
                <a:latin typeface="Times"/>
                <a:ea typeface="Times"/>
                <a:cs typeface="Times"/>
                <a:sym typeface="Times"/>
              </a:rPr>
              <a:t> See, “Acting for Impaired Railroad Retirement Beneficiaries,” http://www.rrb.gov/opa/qa/pub_1302.asp . </a:t>
            </a:r>
            <a:endParaRPr sz="2000">
              <a:latin typeface="Times"/>
              <a:ea typeface="Times"/>
              <a:cs typeface="Times"/>
              <a:sym typeface="Times"/>
            </a:endParaRPr>
          </a:p>
          <a:p>
            <a:pPr lvl="0">
              <a:defRPr sz="1800"/>
            </a:pPr>
            <a:r>
              <a:rPr sz="2000">
                <a:latin typeface="Times"/>
                <a:ea typeface="Times"/>
                <a:cs typeface="Times"/>
                <a:sym typeface="Times"/>
              </a:rPr>
              <a:t>___</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nickitas_middough_aries_2011_policy_and_politics_for_nurses_and_other_health_professionals_advocacy_and_action  .pdf</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endParaRPr sz="2000">
              <a:latin typeface="Times"/>
              <a:ea typeface="Times"/>
              <a:cs typeface="Times"/>
              <a:sym typeface="Times"/>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9" name="Shape 829"/>
          <p:cNvSpPr/>
          <p:nvPr>
            <p:ph type="sldImg"/>
          </p:nvPr>
        </p:nvSpPr>
        <p:spPr>
          <a:prstGeom prst="rect">
            <a:avLst/>
          </a:prstGeom>
        </p:spPr>
        <p:txBody>
          <a:bodyPr/>
          <a:lstStyle/>
          <a:p>
            <a:pPr lvl="0"/>
          </a:p>
        </p:txBody>
      </p:sp>
      <p:sp>
        <p:nvSpPr>
          <p:cNvPr id="830" name="Shape 830"/>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http://quod.lib.umich.edu/m/moa/ACS1491.0001.001/59?rgn=full+text;view=image;q1=attraction</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http://www.poetryloverspage.com/poets/longfellow/elegiac_verse.html</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Henry Wadsworth Longfellow</a:t>
            </a:r>
            <a:endParaRPr sz="2000">
              <a:latin typeface="Times"/>
              <a:ea typeface="Times"/>
              <a:cs typeface="Times"/>
              <a:sym typeface="Times"/>
            </a:endParaRPr>
          </a:p>
          <a:p>
            <a:pPr lvl="0">
              <a:defRPr sz="1800"/>
            </a:pPr>
            <a:r>
              <a:rPr sz="2000">
                <a:latin typeface="Times"/>
                <a:ea typeface="Times"/>
                <a:cs typeface="Times"/>
                <a:sym typeface="Times"/>
              </a:rPr>
              <a:t>Elegiac Verse</a:t>
            </a:r>
            <a:endParaRPr sz="2000">
              <a:latin typeface="Times"/>
              <a:ea typeface="Times"/>
              <a:cs typeface="Times"/>
              <a:sym typeface="Times"/>
            </a:endParaRPr>
          </a:p>
          <a:p>
            <a:pPr lvl="0">
              <a:defRPr sz="1800"/>
            </a:pPr>
            <a:r>
              <a:rPr sz="2000">
                <a:latin typeface="Times"/>
                <a:ea typeface="Times"/>
                <a:cs typeface="Times"/>
                <a:sym typeface="Times"/>
              </a:rPr>
              <a:t>From In the Harbor</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a:t>
            </a:r>
            <a:endParaRPr sz="2000">
              <a:latin typeface="Times"/>
              <a:ea typeface="Times"/>
              <a:cs typeface="Times"/>
              <a:sym typeface="Times"/>
            </a:endParaRPr>
          </a:p>
          <a:p>
            <a:pPr lvl="0">
              <a:defRPr sz="1800"/>
            </a:pPr>
            <a:r>
              <a:rPr sz="2000">
                <a:latin typeface="Times"/>
                <a:ea typeface="Times"/>
                <a:cs typeface="Times"/>
                <a:sym typeface="Times"/>
              </a:rPr>
              <a:t>Peradventure of old, some bard in Ionian Islands,</a:t>
            </a:r>
            <a:endParaRPr sz="2000">
              <a:latin typeface="Times"/>
              <a:ea typeface="Times"/>
              <a:cs typeface="Times"/>
              <a:sym typeface="Times"/>
            </a:endParaRPr>
          </a:p>
          <a:p>
            <a:pPr lvl="0">
              <a:defRPr sz="1800"/>
            </a:pPr>
            <a:r>
              <a:rPr sz="2000">
                <a:latin typeface="Times"/>
                <a:ea typeface="Times"/>
                <a:cs typeface="Times"/>
                <a:sym typeface="Times"/>
              </a:rPr>
              <a:t>  Walking alone by the sea, hearing the wash of the waves,</a:t>
            </a:r>
            <a:endParaRPr sz="2000">
              <a:latin typeface="Times"/>
              <a:ea typeface="Times"/>
              <a:cs typeface="Times"/>
              <a:sym typeface="Times"/>
            </a:endParaRPr>
          </a:p>
          <a:p>
            <a:pPr lvl="0">
              <a:defRPr sz="1800"/>
            </a:pPr>
            <a:r>
              <a:rPr sz="2000">
                <a:latin typeface="Times"/>
                <a:ea typeface="Times"/>
                <a:cs typeface="Times"/>
                <a:sym typeface="Times"/>
              </a:rPr>
              <a:t>Learned the secret from them of the beautiful verse elegiac,</a:t>
            </a:r>
            <a:endParaRPr sz="2000">
              <a:latin typeface="Times"/>
              <a:ea typeface="Times"/>
              <a:cs typeface="Times"/>
              <a:sym typeface="Times"/>
            </a:endParaRPr>
          </a:p>
          <a:p>
            <a:pPr lvl="0">
              <a:defRPr sz="1800"/>
            </a:pPr>
            <a:r>
              <a:rPr sz="2000">
                <a:latin typeface="Times"/>
                <a:ea typeface="Times"/>
                <a:cs typeface="Times"/>
                <a:sym typeface="Times"/>
              </a:rPr>
              <a:t>  Breathing into his song motion and sound of the sea.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For as the wave of the sea, upheaving in long undulations,</a:t>
            </a:r>
            <a:endParaRPr sz="2000">
              <a:latin typeface="Times"/>
              <a:ea typeface="Times"/>
              <a:cs typeface="Times"/>
              <a:sym typeface="Times"/>
            </a:endParaRPr>
          </a:p>
          <a:p>
            <a:pPr lvl="0">
              <a:defRPr sz="1800"/>
            </a:pPr>
            <a:r>
              <a:rPr sz="2000">
                <a:latin typeface="Times"/>
                <a:ea typeface="Times"/>
                <a:cs typeface="Times"/>
                <a:sym typeface="Times"/>
              </a:rPr>
              <a:t>  Plunges loud on the sands, pauses, and turns, and retreats,</a:t>
            </a:r>
            <a:endParaRPr sz="2000">
              <a:latin typeface="Times"/>
              <a:ea typeface="Times"/>
              <a:cs typeface="Times"/>
              <a:sym typeface="Times"/>
            </a:endParaRPr>
          </a:p>
          <a:p>
            <a:pPr lvl="0">
              <a:defRPr sz="1800"/>
            </a:pPr>
            <a:r>
              <a:rPr sz="2000">
                <a:latin typeface="Times"/>
                <a:ea typeface="Times"/>
                <a:cs typeface="Times"/>
                <a:sym typeface="Times"/>
              </a:rPr>
              <a:t>So the Hexameter, rising and singing, with cadence sonorous,</a:t>
            </a:r>
            <a:endParaRPr sz="2000">
              <a:latin typeface="Times"/>
              <a:ea typeface="Times"/>
              <a:cs typeface="Times"/>
              <a:sym typeface="Times"/>
            </a:endParaRPr>
          </a:p>
          <a:p>
            <a:pPr lvl="0">
              <a:defRPr sz="1800"/>
            </a:pPr>
            <a:r>
              <a:rPr sz="2000">
                <a:latin typeface="Times"/>
                <a:ea typeface="Times"/>
                <a:cs typeface="Times"/>
                <a:sym typeface="Times"/>
              </a:rPr>
              <a:t>  Falls; and in refluent rhythm back the Pentameter flows?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Not in his youth alone, but in age, may the heart of the poet</a:t>
            </a:r>
            <a:endParaRPr sz="2000">
              <a:latin typeface="Times"/>
              <a:ea typeface="Times"/>
              <a:cs typeface="Times"/>
              <a:sym typeface="Times"/>
            </a:endParaRPr>
          </a:p>
          <a:p>
            <a:pPr lvl="0">
              <a:defRPr sz="1800"/>
            </a:pPr>
            <a:r>
              <a:rPr sz="2000">
                <a:latin typeface="Times"/>
                <a:ea typeface="Times"/>
                <a:cs typeface="Times"/>
                <a:sym typeface="Times"/>
              </a:rPr>
              <a:t>  Bloom into song, as the gorse blossoms in autumn and spring.</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Not in tenderness wanting, yet rough are the rhymes of our poet;</a:t>
            </a:r>
            <a:endParaRPr sz="2000">
              <a:latin typeface="Times"/>
              <a:ea typeface="Times"/>
              <a:cs typeface="Times"/>
              <a:sym typeface="Times"/>
            </a:endParaRPr>
          </a:p>
          <a:p>
            <a:pPr lvl="0">
              <a:defRPr sz="1800"/>
            </a:pPr>
            <a:r>
              <a:rPr sz="2000">
                <a:latin typeface="Times"/>
                <a:ea typeface="Times"/>
                <a:cs typeface="Times"/>
                <a:sym typeface="Times"/>
              </a:rPr>
              <a:t>  Though it be Jacob's voice, Esau's, alas! are the hands.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Let us be grateful to writers for what is left in the inkstand;</a:t>
            </a:r>
            <a:endParaRPr sz="2000">
              <a:latin typeface="Times"/>
              <a:ea typeface="Times"/>
              <a:cs typeface="Times"/>
              <a:sym typeface="Times"/>
            </a:endParaRPr>
          </a:p>
          <a:p>
            <a:pPr lvl="0">
              <a:defRPr sz="1800"/>
            </a:pPr>
            <a:r>
              <a:rPr sz="2000">
                <a:latin typeface="Times"/>
                <a:ea typeface="Times"/>
                <a:cs typeface="Times"/>
                <a:sym typeface="Times"/>
              </a:rPr>
              <a:t>  When to leave off is an art only attained by the few.</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How can the Three be One? you ask me; I answer by asking,</a:t>
            </a:r>
            <a:endParaRPr sz="2000">
              <a:latin typeface="Times"/>
              <a:ea typeface="Times"/>
              <a:cs typeface="Times"/>
              <a:sym typeface="Times"/>
            </a:endParaRPr>
          </a:p>
          <a:p>
            <a:pPr lvl="0">
              <a:defRPr sz="1800"/>
            </a:pPr>
            <a:r>
              <a:rPr sz="2000">
                <a:latin typeface="Times"/>
                <a:ea typeface="Times"/>
                <a:cs typeface="Times"/>
                <a:sym typeface="Times"/>
              </a:rPr>
              <a:t>  Hail and snow and rain, are they not three, and yet one?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By the mirage uplifted the land floats vague in the ether,</a:t>
            </a:r>
            <a:endParaRPr sz="2000">
              <a:latin typeface="Times"/>
              <a:ea typeface="Times"/>
              <a:cs typeface="Times"/>
              <a:sym typeface="Times"/>
            </a:endParaRPr>
          </a:p>
          <a:p>
            <a:pPr lvl="0">
              <a:defRPr sz="1800"/>
            </a:pPr>
            <a:r>
              <a:rPr sz="2000">
                <a:latin typeface="Times"/>
                <a:ea typeface="Times"/>
                <a:cs typeface="Times"/>
                <a:sym typeface="Times"/>
              </a:rPr>
              <a:t>  Ships and the shadows of ships hang in the motionless air;</a:t>
            </a:r>
            <a:endParaRPr sz="2000">
              <a:latin typeface="Times"/>
              <a:ea typeface="Times"/>
              <a:cs typeface="Times"/>
              <a:sym typeface="Times"/>
            </a:endParaRPr>
          </a:p>
          <a:p>
            <a:pPr lvl="0">
              <a:defRPr sz="1800"/>
            </a:pPr>
            <a:r>
              <a:rPr sz="2000">
                <a:latin typeface="Times"/>
                <a:ea typeface="Times"/>
                <a:cs typeface="Times"/>
                <a:sym typeface="Times"/>
              </a:rPr>
              <a:t>So by the art of the poet our common life is uplifted,</a:t>
            </a:r>
            <a:endParaRPr sz="2000">
              <a:latin typeface="Times"/>
              <a:ea typeface="Times"/>
              <a:cs typeface="Times"/>
              <a:sym typeface="Times"/>
            </a:endParaRPr>
          </a:p>
          <a:p>
            <a:pPr lvl="0">
              <a:defRPr sz="1800"/>
            </a:pPr>
            <a:r>
              <a:rPr sz="2000">
                <a:latin typeface="Times"/>
                <a:ea typeface="Times"/>
                <a:cs typeface="Times"/>
                <a:sym typeface="Times"/>
              </a:rPr>
              <a:t>  So, transfigured, the world floats in a luminous haze.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Like a French poem is Life; being only perfect in structure</a:t>
            </a:r>
            <a:endParaRPr sz="2000">
              <a:latin typeface="Times"/>
              <a:ea typeface="Times"/>
              <a:cs typeface="Times"/>
              <a:sym typeface="Times"/>
            </a:endParaRPr>
          </a:p>
          <a:p>
            <a:pPr lvl="0">
              <a:defRPr sz="1800"/>
            </a:pPr>
            <a:r>
              <a:rPr sz="2000">
                <a:latin typeface="Times"/>
                <a:ea typeface="Times"/>
                <a:cs typeface="Times"/>
                <a:sym typeface="Times"/>
              </a:rPr>
              <a:t>  When with the masculine rhymes mingled the feminine are.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Down from the mountain descends the brooklet, rejoicing in</a:t>
            </a:r>
            <a:endParaRPr sz="2000">
              <a:latin typeface="Times"/>
              <a:ea typeface="Times"/>
              <a:cs typeface="Times"/>
              <a:sym typeface="Times"/>
            </a:endParaRPr>
          </a:p>
          <a:p>
            <a:pPr lvl="0">
              <a:defRPr sz="1800"/>
            </a:pPr>
            <a:r>
              <a:rPr sz="2000">
                <a:latin typeface="Times"/>
                <a:ea typeface="Times"/>
                <a:cs typeface="Times"/>
                <a:sym typeface="Times"/>
              </a:rPr>
              <a:t>freedom;</a:t>
            </a:r>
            <a:endParaRPr sz="2000">
              <a:latin typeface="Times"/>
              <a:ea typeface="Times"/>
              <a:cs typeface="Times"/>
              <a:sym typeface="Times"/>
            </a:endParaRPr>
          </a:p>
          <a:p>
            <a:pPr lvl="0">
              <a:defRPr sz="1800"/>
            </a:pPr>
            <a:r>
              <a:rPr sz="2000">
                <a:latin typeface="Times"/>
                <a:ea typeface="Times"/>
                <a:cs typeface="Times"/>
                <a:sym typeface="Times"/>
              </a:rPr>
              <a:t>   Little it dreams of the mill hid in the valley below;</a:t>
            </a:r>
            <a:endParaRPr sz="2000">
              <a:latin typeface="Times"/>
              <a:ea typeface="Times"/>
              <a:cs typeface="Times"/>
              <a:sym typeface="Times"/>
            </a:endParaRPr>
          </a:p>
          <a:p>
            <a:pPr lvl="0">
              <a:defRPr sz="1800"/>
            </a:pPr>
            <a:r>
              <a:rPr sz="2000">
                <a:latin typeface="Times"/>
                <a:ea typeface="Times"/>
                <a:cs typeface="Times"/>
                <a:sym typeface="Times"/>
              </a:rPr>
              <a:t>Glad with the joy of existence, the child goes singing and</a:t>
            </a:r>
            <a:endParaRPr sz="2000">
              <a:latin typeface="Times"/>
              <a:ea typeface="Times"/>
              <a:cs typeface="Times"/>
              <a:sym typeface="Times"/>
            </a:endParaRPr>
          </a:p>
          <a:p>
            <a:pPr lvl="0">
              <a:defRPr sz="1800"/>
            </a:pPr>
            <a:r>
              <a:rPr sz="2000">
                <a:latin typeface="Times"/>
                <a:ea typeface="Times"/>
                <a:cs typeface="Times"/>
                <a:sym typeface="Times"/>
              </a:rPr>
              <a:t>laughing,</a:t>
            </a:r>
            <a:endParaRPr sz="2000">
              <a:latin typeface="Times"/>
              <a:ea typeface="Times"/>
              <a:cs typeface="Times"/>
              <a:sym typeface="Times"/>
            </a:endParaRPr>
          </a:p>
          <a:p>
            <a:pPr lvl="0">
              <a:defRPr sz="1800"/>
            </a:pPr>
            <a:r>
              <a:rPr sz="2000">
                <a:latin typeface="Times"/>
                <a:ea typeface="Times"/>
                <a:cs typeface="Times"/>
                <a:sym typeface="Times"/>
              </a:rPr>
              <a:t>  Little dreaming what toils lie in the future concealed.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As the ink from our pen, so flow our thoughts and our feelings</a:t>
            </a:r>
            <a:endParaRPr sz="2000">
              <a:latin typeface="Times"/>
              <a:ea typeface="Times"/>
              <a:cs typeface="Times"/>
              <a:sym typeface="Times"/>
            </a:endParaRPr>
          </a:p>
          <a:p>
            <a:pPr lvl="0">
              <a:defRPr sz="1800"/>
            </a:pPr>
            <a:r>
              <a:rPr sz="2000">
                <a:latin typeface="Times"/>
                <a:ea typeface="Times"/>
                <a:cs typeface="Times"/>
                <a:sym typeface="Times"/>
              </a:rPr>
              <a:t>  When we begin to write, however sluggish before.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Like the Kingdom of Heaven, the Fountain of Youth is within us;</a:t>
            </a:r>
            <a:endParaRPr sz="2000">
              <a:latin typeface="Times"/>
              <a:ea typeface="Times"/>
              <a:cs typeface="Times"/>
              <a:sym typeface="Times"/>
            </a:endParaRPr>
          </a:p>
          <a:p>
            <a:pPr lvl="0">
              <a:defRPr sz="1800"/>
            </a:pPr>
            <a:r>
              <a:rPr sz="2000">
                <a:latin typeface="Times"/>
                <a:ea typeface="Times"/>
                <a:cs typeface="Times"/>
                <a:sym typeface="Times"/>
              </a:rPr>
              <a:t>  If we seek it elsewhere, old shall we grow in the search.</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If you would hit the mark, you must aim a little above it;</a:t>
            </a:r>
            <a:endParaRPr sz="2000">
              <a:latin typeface="Times"/>
              <a:ea typeface="Times"/>
              <a:cs typeface="Times"/>
              <a:sym typeface="Times"/>
            </a:endParaRPr>
          </a:p>
          <a:p>
            <a:pPr lvl="0">
              <a:defRPr sz="1800"/>
            </a:pPr>
            <a:r>
              <a:rPr sz="2000">
                <a:latin typeface="Times"/>
                <a:ea typeface="Times"/>
                <a:cs typeface="Times"/>
                <a:sym typeface="Times"/>
              </a:rPr>
              <a:t>  Every arrow that flies feels the attraction of earth.</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Wisely the Hebrews admit no Present tense in their language;</a:t>
            </a:r>
            <a:endParaRPr sz="2000">
              <a:latin typeface="Times"/>
              <a:ea typeface="Times"/>
              <a:cs typeface="Times"/>
              <a:sym typeface="Times"/>
            </a:endParaRPr>
          </a:p>
          <a:p>
            <a:pPr lvl="0">
              <a:defRPr sz="1800"/>
            </a:pPr>
            <a:r>
              <a:rPr sz="2000">
                <a:latin typeface="Times"/>
                <a:ea typeface="Times"/>
                <a:cs typeface="Times"/>
                <a:sym typeface="Times"/>
              </a:rPr>
              <a:t>  While we are speaking the word, it is is already the Past.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the twilight of age all things seem strange and phantasmal,</a:t>
            </a:r>
            <a:endParaRPr sz="2000">
              <a:latin typeface="Times"/>
              <a:ea typeface="Times"/>
              <a:cs typeface="Times"/>
              <a:sym typeface="Times"/>
            </a:endParaRPr>
          </a:p>
          <a:p>
            <a:pPr lvl="0">
              <a:defRPr sz="1800"/>
            </a:pPr>
            <a:r>
              <a:rPr sz="2000">
                <a:latin typeface="Times"/>
                <a:ea typeface="Times"/>
                <a:cs typeface="Times"/>
                <a:sym typeface="Times"/>
              </a:rPr>
              <a:t>  As between daylight and dark ghost-like the landscape appears.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Great is the art of beginning, but greater the art is of ending;</a:t>
            </a:r>
            <a:endParaRPr sz="2000">
              <a:latin typeface="Times"/>
              <a:ea typeface="Times"/>
              <a:cs typeface="Times"/>
              <a:sym typeface="Times"/>
            </a:endParaRPr>
          </a:p>
          <a:p>
            <a:pPr lvl="0">
              <a:defRPr sz="1800"/>
            </a:pPr>
            <a:r>
              <a:rPr sz="2000">
                <a:latin typeface="Times"/>
                <a:ea typeface="Times"/>
                <a:cs typeface="Times"/>
                <a:sym typeface="Times"/>
              </a:rPr>
              <a:t>  Many a poem is marred by a superfluous verse.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6" name="Shape 836"/>
          <p:cNvSpPr/>
          <p:nvPr>
            <p:ph type="sldImg"/>
          </p:nvPr>
        </p:nvSpPr>
        <p:spPr>
          <a:prstGeom prst="rect">
            <a:avLst/>
          </a:prstGeom>
        </p:spPr>
        <p:txBody>
          <a:bodyPr/>
          <a:lstStyle/>
          <a:p>
            <a:pPr lvl="0"/>
          </a:p>
        </p:txBody>
      </p:sp>
      <p:sp>
        <p:nvSpPr>
          <p:cNvPr id="837" name="Shape 837"/>
          <p:cNvSpPr/>
          <p:nvPr>
            <p:ph type="body" sz="quarter" idx="1"/>
          </p:nvPr>
        </p:nvSpPr>
        <p:spPr>
          <a:prstGeom prst="rect">
            <a:avLst/>
          </a:prstGeom>
        </p:spPr>
        <p:txBody>
          <a:bodyPr/>
          <a:lstStyle/>
          <a:p>
            <a:pPr lvl="0">
              <a:defRPr sz="1800"/>
            </a:pPr>
            <a:r>
              <a:rPr sz="2000" u="sng">
                <a:latin typeface="Times"/>
                <a:ea typeface="Times"/>
                <a:cs typeface="Times"/>
                <a:sym typeface="Times"/>
                <a:hlinkClick r:id="rId3" invalidUrl="" action="" tgtFrame="" tooltip="" history="1" highlightClick="0" endSnd="0"/>
              </a:rPr>
              <a:t>http://quod.lib.umich.edu/m/moa/ACS1491.0001.001/59?rgn=full+text;view=image;q1=attraction</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u="sng">
                <a:latin typeface="Times"/>
                <a:ea typeface="Times"/>
                <a:cs typeface="Times"/>
                <a:sym typeface="Times"/>
                <a:hlinkClick r:id="rId4" invalidUrl="" action="" tgtFrame="" tooltip="" history="1" highlightClick="0" endSnd="0"/>
              </a:rPr>
              <a:t>http://www.poetryloverspage.com/poets/longfellow/elegiac_verse.html</a:t>
            </a:r>
            <a:r>
              <a:rPr sz="2000">
                <a:latin typeface="Times"/>
                <a:ea typeface="Times"/>
                <a:cs typeface="Times"/>
                <a:sym typeface="Times"/>
              </a:rPr>
              <a:t> </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Henry Wadsworth Longfellow</a:t>
            </a:r>
            <a:endParaRPr sz="2000">
              <a:latin typeface="Times"/>
              <a:ea typeface="Times"/>
              <a:cs typeface="Times"/>
              <a:sym typeface="Times"/>
            </a:endParaRPr>
          </a:p>
          <a:p>
            <a:pPr lvl="0">
              <a:defRPr sz="1800"/>
            </a:pPr>
            <a:r>
              <a:rPr sz="2000">
                <a:latin typeface="Times"/>
                <a:ea typeface="Times"/>
                <a:cs typeface="Times"/>
                <a:sym typeface="Times"/>
              </a:rPr>
              <a:t>Elegiac Verse</a:t>
            </a:r>
            <a:endParaRPr sz="2000">
              <a:latin typeface="Times"/>
              <a:ea typeface="Times"/>
              <a:cs typeface="Times"/>
              <a:sym typeface="Times"/>
            </a:endParaRPr>
          </a:p>
          <a:p>
            <a:pPr lvl="0">
              <a:defRPr sz="1800"/>
            </a:pPr>
            <a:r>
              <a:rPr sz="2000">
                <a:latin typeface="Times"/>
                <a:ea typeface="Times"/>
                <a:cs typeface="Times"/>
                <a:sym typeface="Times"/>
              </a:rPr>
              <a:t>From In the Harbor</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a:t>
            </a:r>
            <a:endParaRPr sz="2000">
              <a:latin typeface="Times"/>
              <a:ea typeface="Times"/>
              <a:cs typeface="Times"/>
              <a:sym typeface="Times"/>
            </a:endParaRPr>
          </a:p>
          <a:p>
            <a:pPr lvl="0">
              <a:defRPr sz="1800"/>
            </a:pPr>
            <a:r>
              <a:rPr sz="2000">
                <a:latin typeface="Times"/>
                <a:ea typeface="Times"/>
                <a:cs typeface="Times"/>
                <a:sym typeface="Times"/>
              </a:rPr>
              <a:t>Peradventure of old, some bard in Ionian Islands,</a:t>
            </a:r>
            <a:endParaRPr sz="2000">
              <a:latin typeface="Times"/>
              <a:ea typeface="Times"/>
              <a:cs typeface="Times"/>
              <a:sym typeface="Times"/>
            </a:endParaRPr>
          </a:p>
          <a:p>
            <a:pPr lvl="0">
              <a:defRPr sz="1800"/>
            </a:pPr>
            <a:r>
              <a:rPr sz="2000">
                <a:latin typeface="Times"/>
                <a:ea typeface="Times"/>
                <a:cs typeface="Times"/>
                <a:sym typeface="Times"/>
              </a:rPr>
              <a:t>  Walking alone by the sea, hearing the wash of the waves,</a:t>
            </a:r>
            <a:endParaRPr sz="2000">
              <a:latin typeface="Times"/>
              <a:ea typeface="Times"/>
              <a:cs typeface="Times"/>
              <a:sym typeface="Times"/>
            </a:endParaRPr>
          </a:p>
          <a:p>
            <a:pPr lvl="0">
              <a:defRPr sz="1800"/>
            </a:pPr>
            <a:r>
              <a:rPr sz="2000">
                <a:latin typeface="Times"/>
                <a:ea typeface="Times"/>
                <a:cs typeface="Times"/>
                <a:sym typeface="Times"/>
              </a:rPr>
              <a:t>Learned the secret from them of the beautiful verse elegiac,</a:t>
            </a:r>
            <a:endParaRPr sz="2000">
              <a:latin typeface="Times"/>
              <a:ea typeface="Times"/>
              <a:cs typeface="Times"/>
              <a:sym typeface="Times"/>
            </a:endParaRPr>
          </a:p>
          <a:p>
            <a:pPr lvl="0">
              <a:defRPr sz="1800"/>
            </a:pPr>
            <a:r>
              <a:rPr sz="2000">
                <a:latin typeface="Times"/>
                <a:ea typeface="Times"/>
                <a:cs typeface="Times"/>
                <a:sym typeface="Times"/>
              </a:rPr>
              <a:t>  Breathing into his song motion and sound of the sea.</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For as the wave of the sea, upheaving in long undulations,</a:t>
            </a:r>
            <a:endParaRPr sz="2000">
              <a:latin typeface="Times"/>
              <a:ea typeface="Times"/>
              <a:cs typeface="Times"/>
              <a:sym typeface="Times"/>
            </a:endParaRPr>
          </a:p>
          <a:p>
            <a:pPr lvl="0">
              <a:defRPr sz="1800"/>
            </a:pPr>
            <a:r>
              <a:rPr sz="2000">
                <a:latin typeface="Times"/>
                <a:ea typeface="Times"/>
                <a:cs typeface="Times"/>
                <a:sym typeface="Times"/>
              </a:rPr>
              <a:t>  Plunges loud on the sands, pauses, and turns, and retreats,</a:t>
            </a:r>
            <a:endParaRPr sz="2000">
              <a:latin typeface="Times"/>
              <a:ea typeface="Times"/>
              <a:cs typeface="Times"/>
              <a:sym typeface="Times"/>
            </a:endParaRPr>
          </a:p>
          <a:p>
            <a:pPr lvl="0">
              <a:defRPr sz="1800"/>
            </a:pPr>
            <a:r>
              <a:rPr sz="2000">
                <a:latin typeface="Times"/>
                <a:ea typeface="Times"/>
                <a:cs typeface="Times"/>
                <a:sym typeface="Times"/>
              </a:rPr>
              <a:t>So the Hexameter, rising and singing, with cadence sonorous,</a:t>
            </a:r>
            <a:endParaRPr sz="2000">
              <a:latin typeface="Times"/>
              <a:ea typeface="Times"/>
              <a:cs typeface="Times"/>
              <a:sym typeface="Times"/>
            </a:endParaRPr>
          </a:p>
          <a:p>
            <a:pPr lvl="0">
              <a:defRPr sz="1800"/>
            </a:pPr>
            <a:r>
              <a:rPr sz="2000">
                <a:latin typeface="Times"/>
                <a:ea typeface="Times"/>
                <a:cs typeface="Times"/>
                <a:sym typeface="Times"/>
              </a:rPr>
              <a:t>  Falls; and in refluent rhythm back the Pentameter flows?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Not in his youth alone, but in age, may the heart of the poet</a:t>
            </a:r>
            <a:endParaRPr sz="2000">
              <a:latin typeface="Times"/>
              <a:ea typeface="Times"/>
              <a:cs typeface="Times"/>
              <a:sym typeface="Times"/>
            </a:endParaRPr>
          </a:p>
          <a:p>
            <a:pPr lvl="0">
              <a:defRPr sz="1800"/>
            </a:pPr>
            <a:r>
              <a:rPr sz="2000">
                <a:latin typeface="Times"/>
                <a:ea typeface="Times"/>
                <a:cs typeface="Times"/>
                <a:sym typeface="Times"/>
              </a:rPr>
              <a:t>  Bloom into song, as the gorse blossoms in autumn and spring.</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Not in tenderness wanting, yet rough are the rhymes of our poet;</a:t>
            </a:r>
            <a:endParaRPr sz="2000">
              <a:latin typeface="Times"/>
              <a:ea typeface="Times"/>
              <a:cs typeface="Times"/>
              <a:sym typeface="Times"/>
            </a:endParaRPr>
          </a:p>
          <a:p>
            <a:pPr lvl="0">
              <a:defRPr sz="1800"/>
            </a:pPr>
            <a:r>
              <a:rPr sz="2000">
                <a:latin typeface="Times"/>
                <a:ea typeface="Times"/>
                <a:cs typeface="Times"/>
                <a:sym typeface="Times"/>
              </a:rPr>
              <a:t>  Though it be Jacob's voice, Esau's, alas! are the hands.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Let us be grateful to writers for what is left in the inkstand;</a:t>
            </a:r>
            <a:endParaRPr sz="2000">
              <a:latin typeface="Times"/>
              <a:ea typeface="Times"/>
              <a:cs typeface="Times"/>
              <a:sym typeface="Times"/>
            </a:endParaRPr>
          </a:p>
          <a:p>
            <a:pPr lvl="0">
              <a:defRPr sz="1800"/>
            </a:pPr>
            <a:r>
              <a:rPr sz="2000">
                <a:latin typeface="Times"/>
                <a:ea typeface="Times"/>
                <a:cs typeface="Times"/>
                <a:sym typeface="Times"/>
              </a:rPr>
              <a:t>  When to leave off is an art only attained by the few.</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How can the Three be One? you ask me; I answer by asking,</a:t>
            </a:r>
            <a:endParaRPr sz="2000">
              <a:latin typeface="Times"/>
              <a:ea typeface="Times"/>
              <a:cs typeface="Times"/>
              <a:sym typeface="Times"/>
            </a:endParaRPr>
          </a:p>
          <a:p>
            <a:pPr lvl="0">
              <a:defRPr sz="1800"/>
            </a:pPr>
            <a:r>
              <a:rPr sz="2000">
                <a:latin typeface="Times"/>
                <a:ea typeface="Times"/>
                <a:cs typeface="Times"/>
                <a:sym typeface="Times"/>
              </a:rPr>
              <a:t>  Hail and snow and rain, are they not three, and yet one?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By the mirage uplifted the land floats vague in the ether,</a:t>
            </a:r>
            <a:endParaRPr sz="2000">
              <a:latin typeface="Times"/>
              <a:ea typeface="Times"/>
              <a:cs typeface="Times"/>
              <a:sym typeface="Times"/>
            </a:endParaRPr>
          </a:p>
          <a:p>
            <a:pPr lvl="0">
              <a:defRPr sz="1800"/>
            </a:pPr>
            <a:r>
              <a:rPr sz="2000">
                <a:latin typeface="Times"/>
                <a:ea typeface="Times"/>
                <a:cs typeface="Times"/>
                <a:sym typeface="Times"/>
              </a:rPr>
              <a:t>  Ships and the shadows of ships hang in the motionless air;</a:t>
            </a:r>
            <a:endParaRPr sz="2000">
              <a:latin typeface="Times"/>
              <a:ea typeface="Times"/>
              <a:cs typeface="Times"/>
              <a:sym typeface="Times"/>
            </a:endParaRPr>
          </a:p>
          <a:p>
            <a:pPr lvl="0">
              <a:defRPr sz="1800"/>
            </a:pPr>
            <a:r>
              <a:rPr sz="2000">
                <a:latin typeface="Times"/>
                <a:ea typeface="Times"/>
                <a:cs typeface="Times"/>
                <a:sym typeface="Times"/>
              </a:rPr>
              <a:t>So by the art of the poet our common life is uplifted,</a:t>
            </a:r>
            <a:endParaRPr sz="2000">
              <a:latin typeface="Times"/>
              <a:ea typeface="Times"/>
              <a:cs typeface="Times"/>
              <a:sym typeface="Times"/>
            </a:endParaRPr>
          </a:p>
          <a:p>
            <a:pPr lvl="0">
              <a:defRPr sz="1800"/>
            </a:pPr>
            <a:r>
              <a:rPr sz="2000">
                <a:latin typeface="Times"/>
                <a:ea typeface="Times"/>
                <a:cs typeface="Times"/>
                <a:sym typeface="Times"/>
              </a:rPr>
              <a:t>  So, transfigured, the world floats in a luminous haze.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Like a French poem is Life; being only perfect in structure</a:t>
            </a:r>
            <a:endParaRPr sz="2000">
              <a:latin typeface="Times"/>
              <a:ea typeface="Times"/>
              <a:cs typeface="Times"/>
              <a:sym typeface="Times"/>
            </a:endParaRPr>
          </a:p>
          <a:p>
            <a:pPr lvl="0">
              <a:defRPr sz="1800"/>
            </a:pPr>
            <a:r>
              <a:rPr sz="2000">
                <a:latin typeface="Times"/>
                <a:ea typeface="Times"/>
                <a:cs typeface="Times"/>
                <a:sym typeface="Times"/>
              </a:rPr>
              <a:t>  When with the masculine rhymes mingled the feminine are.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VIII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Down from the mountain descends the brooklet, rejoicing in</a:t>
            </a:r>
            <a:endParaRPr sz="2000">
              <a:latin typeface="Times"/>
              <a:ea typeface="Times"/>
              <a:cs typeface="Times"/>
              <a:sym typeface="Times"/>
            </a:endParaRPr>
          </a:p>
          <a:p>
            <a:pPr lvl="0">
              <a:defRPr sz="1800"/>
            </a:pPr>
            <a:r>
              <a:rPr sz="2000">
                <a:latin typeface="Times"/>
                <a:ea typeface="Times"/>
                <a:cs typeface="Times"/>
                <a:sym typeface="Times"/>
              </a:rPr>
              <a:t>freedom;</a:t>
            </a:r>
            <a:endParaRPr sz="2000">
              <a:latin typeface="Times"/>
              <a:ea typeface="Times"/>
              <a:cs typeface="Times"/>
              <a:sym typeface="Times"/>
            </a:endParaRPr>
          </a:p>
          <a:p>
            <a:pPr lvl="0">
              <a:defRPr sz="1800"/>
            </a:pPr>
            <a:r>
              <a:rPr sz="2000">
                <a:latin typeface="Times"/>
                <a:ea typeface="Times"/>
                <a:cs typeface="Times"/>
                <a:sym typeface="Times"/>
              </a:rPr>
              <a:t>   Little it dreams of the mill hid in the valley below;</a:t>
            </a:r>
            <a:endParaRPr sz="2000">
              <a:latin typeface="Times"/>
              <a:ea typeface="Times"/>
              <a:cs typeface="Times"/>
              <a:sym typeface="Times"/>
            </a:endParaRPr>
          </a:p>
          <a:p>
            <a:pPr lvl="0">
              <a:defRPr sz="1800"/>
            </a:pPr>
            <a:r>
              <a:rPr sz="2000">
                <a:latin typeface="Times"/>
                <a:ea typeface="Times"/>
                <a:cs typeface="Times"/>
                <a:sym typeface="Times"/>
              </a:rPr>
              <a:t>Glad with the joy of existence, the child goes singing and</a:t>
            </a:r>
            <a:endParaRPr sz="2000">
              <a:latin typeface="Times"/>
              <a:ea typeface="Times"/>
              <a:cs typeface="Times"/>
              <a:sym typeface="Times"/>
            </a:endParaRPr>
          </a:p>
          <a:p>
            <a:pPr lvl="0">
              <a:defRPr sz="1800"/>
            </a:pPr>
            <a:r>
              <a:rPr sz="2000">
                <a:latin typeface="Times"/>
                <a:ea typeface="Times"/>
                <a:cs typeface="Times"/>
                <a:sym typeface="Times"/>
              </a:rPr>
              <a:t>laughing,</a:t>
            </a:r>
            <a:endParaRPr sz="2000">
              <a:latin typeface="Times"/>
              <a:ea typeface="Times"/>
              <a:cs typeface="Times"/>
              <a:sym typeface="Times"/>
            </a:endParaRPr>
          </a:p>
          <a:p>
            <a:pPr lvl="0">
              <a:defRPr sz="1800"/>
            </a:pPr>
            <a:r>
              <a:rPr sz="2000">
                <a:latin typeface="Times"/>
                <a:ea typeface="Times"/>
                <a:cs typeface="Times"/>
                <a:sym typeface="Times"/>
              </a:rPr>
              <a:t>  Little dreaming what toils lie in the future concealed.</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As the ink from our pen, so flow our thoughts and our feelings</a:t>
            </a:r>
            <a:endParaRPr sz="2000">
              <a:latin typeface="Times"/>
              <a:ea typeface="Times"/>
              <a:cs typeface="Times"/>
              <a:sym typeface="Times"/>
            </a:endParaRPr>
          </a:p>
          <a:p>
            <a:pPr lvl="0">
              <a:defRPr sz="1800"/>
            </a:pPr>
            <a:r>
              <a:rPr sz="2000">
                <a:latin typeface="Times"/>
                <a:ea typeface="Times"/>
                <a:cs typeface="Times"/>
                <a:sym typeface="Times"/>
              </a:rPr>
              <a:t>  When we begin to write, however sluggish before.</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Like the Kingdom of Heaven, the Fountain of Youth is within us;</a:t>
            </a:r>
            <a:endParaRPr sz="2000">
              <a:latin typeface="Times"/>
              <a:ea typeface="Times"/>
              <a:cs typeface="Times"/>
              <a:sym typeface="Times"/>
            </a:endParaRPr>
          </a:p>
          <a:p>
            <a:pPr lvl="0">
              <a:defRPr sz="1800"/>
            </a:pPr>
            <a:r>
              <a:rPr sz="2000">
                <a:latin typeface="Times"/>
                <a:ea typeface="Times"/>
                <a:cs typeface="Times"/>
                <a:sym typeface="Times"/>
              </a:rPr>
              <a:t>  If we seek it elsewhere, old shall we grow in the search.</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If you would hit the mark, you must aim a little above it;</a:t>
            </a:r>
            <a:endParaRPr sz="2000">
              <a:latin typeface="Times"/>
              <a:ea typeface="Times"/>
              <a:cs typeface="Times"/>
              <a:sym typeface="Times"/>
            </a:endParaRPr>
          </a:p>
          <a:p>
            <a:pPr lvl="0">
              <a:defRPr sz="1800"/>
            </a:pPr>
            <a:r>
              <a:rPr sz="2000">
                <a:latin typeface="Times"/>
                <a:ea typeface="Times"/>
                <a:cs typeface="Times"/>
                <a:sym typeface="Times"/>
              </a:rPr>
              <a:t>  Every arrow that flies feels the attraction of earth.</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Wisely the Hebrews admit no Present tense in their language;</a:t>
            </a:r>
            <a:endParaRPr sz="2000">
              <a:latin typeface="Times"/>
              <a:ea typeface="Times"/>
              <a:cs typeface="Times"/>
              <a:sym typeface="Times"/>
            </a:endParaRPr>
          </a:p>
          <a:p>
            <a:pPr lvl="0">
              <a:defRPr sz="1800"/>
            </a:pPr>
            <a:r>
              <a:rPr sz="2000">
                <a:latin typeface="Times"/>
                <a:ea typeface="Times"/>
                <a:cs typeface="Times"/>
                <a:sym typeface="Times"/>
              </a:rPr>
              <a:t>  While we are speaking the word, it is is already the Past.</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XIII</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In the twilight of age all things seem strange and phantasmal,</a:t>
            </a:r>
            <a:endParaRPr sz="2000">
              <a:latin typeface="Times"/>
              <a:ea typeface="Times"/>
              <a:cs typeface="Times"/>
              <a:sym typeface="Times"/>
            </a:endParaRPr>
          </a:p>
          <a:p>
            <a:pPr lvl="0">
              <a:defRPr sz="1800"/>
            </a:pPr>
            <a:r>
              <a:rPr sz="2000">
                <a:latin typeface="Times"/>
                <a:ea typeface="Times"/>
                <a:cs typeface="Times"/>
                <a:sym typeface="Times"/>
              </a:rPr>
              <a:t>  As between daylight and dark ghost-like the landscape appears.</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XIV</a:t>
            </a:r>
            <a:endParaRPr sz="2000">
              <a:latin typeface="Times"/>
              <a:ea typeface="Times"/>
              <a:cs typeface="Times"/>
              <a:sym typeface="Times"/>
            </a:endParaRPr>
          </a:p>
          <a:p>
            <a:pPr lvl="0">
              <a:defRPr sz="1800"/>
            </a:pPr>
            <a:endParaRPr sz="2000">
              <a:latin typeface="Times"/>
              <a:ea typeface="Times"/>
              <a:cs typeface="Times"/>
              <a:sym typeface="Times"/>
            </a:endParaRPr>
          </a:p>
          <a:p>
            <a:pPr lvl="0">
              <a:defRPr sz="1800"/>
            </a:pPr>
            <a:r>
              <a:rPr sz="2000">
                <a:latin typeface="Times"/>
                <a:ea typeface="Times"/>
                <a:cs typeface="Times"/>
                <a:sym typeface="Times"/>
              </a:rPr>
              <a:t>Great is the art of beginning, but greater the art is of ending;</a:t>
            </a:r>
            <a:endParaRPr sz="2000">
              <a:latin typeface="Times"/>
              <a:ea typeface="Times"/>
              <a:cs typeface="Times"/>
              <a:sym typeface="Times"/>
            </a:endParaRPr>
          </a:p>
          <a:p>
            <a:pPr lvl="0">
              <a:defRPr sz="1800"/>
            </a:pPr>
            <a:r>
              <a:rPr sz="2000">
                <a:latin typeface="Times"/>
                <a:ea typeface="Times"/>
                <a:cs typeface="Times"/>
                <a:sym typeface="Times"/>
              </a:rPr>
              <a:t>  Many a poem is marred by a superfluous verse.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1" name="Shape 841"/>
          <p:cNvSpPr/>
          <p:nvPr>
            <p:ph type="sldImg"/>
          </p:nvPr>
        </p:nvSpPr>
        <p:spPr>
          <a:prstGeom prst="rect">
            <a:avLst/>
          </a:prstGeom>
        </p:spPr>
        <p:txBody>
          <a:bodyPr/>
          <a:lstStyle/>
          <a:p>
            <a:pPr lvl="0"/>
          </a:p>
        </p:txBody>
      </p:sp>
      <p:sp>
        <p:nvSpPr>
          <p:cNvPr id="842" name="Shape 842"/>
          <p:cNvSpPr/>
          <p:nvPr>
            <p:ph type="body" sz="quarter" idx="1"/>
          </p:nvPr>
        </p:nvSpPr>
        <p:spPr>
          <a:prstGeom prst="rect">
            <a:avLst/>
          </a:prstGeom>
        </p:spPr>
        <p:txBody>
          <a:bodyPr/>
          <a:lstStyle>
            <a:lvl1pPr>
              <a:defRPr sz="2000" u="sng">
                <a:latin typeface="Times"/>
                <a:ea typeface="Times"/>
                <a:cs typeface="Times"/>
                <a:sym typeface="Times"/>
                <a:hlinkClick r:id="rId3" invalidUrl="" action="" tgtFrame="" tooltip="" history="1" highlightClick="0" endSnd="0"/>
              </a:defRPr>
            </a:lvl1pPr>
          </a:lstStyle>
          <a:p>
            <a:pPr lvl="0">
              <a:defRPr sz="1800" u="none"/>
            </a:pPr>
            <a:r>
              <a:rPr sz="2000" u="sng">
                <a:hlinkClick r:id="rId3" invalidUrl="" action="" tgtFrame="" tooltip="" history="1" highlightClick="0" endSnd="0"/>
              </a:rPr>
              <a:t>http://beyondbrooke.org</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6" name="Shape 846"/>
          <p:cNvSpPr/>
          <p:nvPr>
            <p:ph type="sldImg"/>
          </p:nvPr>
        </p:nvSpPr>
        <p:spPr>
          <a:prstGeom prst="rect">
            <a:avLst/>
          </a:prstGeom>
        </p:spPr>
        <p:txBody>
          <a:bodyPr/>
          <a:lstStyle/>
          <a:p>
            <a:pPr lvl="0"/>
          </a:p>
        </p:txBody>
      </p:sp>
      <p:sp>
        <p:nvSpPr>
          <p:cNvPr id="847" name="Shape 847"/>
          <p:cNvSpPr/>
          <p:nvPr>
            <p:ph type="body" sz="quarter" idx="1"/>
          </p:nvPr>
        </p:nvSpPr>
        <p:spPr>
          <a:prstGeom prst="rect">
            <a:avLst/>
          </a:prstGeom>
        </p:spPr>
        <p:txBody>
          <a:bodyPr/>
          <a:lstStyle/>
          <a:p>
            <a:pPr lvl="0">
              <a:lnSpc>
                <a:spcPct val="100000"/>
              </a:lnSpc>
              <a:defRPr sz="1800"/>
            </a:pPr>
            <a:endParaRPr sz="2000">
              <a:latin typeface="Times"/>
              <a:ea typeface="Times"/>
              <a:cs typeface="Times"/>
              <a:sym typeface="Times"/>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6" name="Shape 6"/>
          <p:cNvSpPr/>
          <p:nvPr>
            <p:ph type="title"/>
          </p:nvPr>
        </p:nvSpPr>
        <p:spPr>
          <a:xfrm>
            <a:off x="1270000" y="1638300"/>
            <a:ext cx="10464800" cy="3302000"/>
          </a:xfrm>
          <a:prstGeom prst="rect">
            <a:avLst/>
          </a:prstGeom>
        </p:spPr>
        <p:txBody>
          <a:bodyPr anchor="b">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
        <p:nvSpPr>
          <p:cNvPr id="7" name="Shape 7"/>
          <p:cNvSpPr/>
          <p:nvPr>
            <p:ph type="body" idx="1"/>
          </p:nvPr>
        </p:nvSpPr>
        <p:spPr>
          <a:xfrm>
            <a:off x="1270000" y="5029200"/>
            <a:ext cx="10464800" cy="1130300"/>
          </a:xfrm>
          <a:prstGeom prst="rect">
            <a:avLst/>
          </a:prstGeom>
        </p:spPr>
        <p:txBody>
          <a:bodyPr>
            <a:normAutofit fontScale="100000" lnSpcReduction="0"/>
          </a:bodyPr>
          <a:lstStyle>
            <a:lvl1pPr marL="0" marR="0" indent="0" algn="ctr" defTabSz="584200">
              <a:spcBef>
                <a:spcPts val="0"/>
              </a:spcBef>
              <a:buSzTx/>
              <a:buNone/>
              <a:defRPr sz="3200">
                <a:solidFill>
                  <a:srgbClr val="FFFFFF"/>
                </a:solidFill>
                <a:uFillTx/>
                <a:latin typeface="+mn-lt"/>
                <a:ea typeface="+mn-ea"/>
                <a:cs typeface="+mn-cs"/>
                <a:sym typeface="Helvetica Light"/>
              </a:defRPr>
            </a:lvl1pPr>
            <a:lvl2pPr marL="0" marR="0" indent="228600" algn="ctr" defTabSz="584200">
              <a:spcBef>
                <a:spcPts val="0"/>
              </a:spcBef>
              <a:buSzTx/>
              <a:buNone/>
              <a:defRPr sz="3200">
                <a:solidFill>
                  <a:srgbClr val="FFFFFF"/>
                </a:solidFill>
                <a:uFillTx/>
                <a:latin typeface="+mn-lt"/>
                <a:ea typeface="+mn-ea"/>
                <a:cs typeface="+mn-cs"/>
                <a:sym typeface="Helvetica Light"/>
              </a:defRPr>
            </a:lvl2pPr>
            <a:lvl3pPr marL="0" marR="0" indent="457200" algn="ctr" defTabSz="584200">
              <a:spcBef>
                <a:spcPts val="0"/>
              </a:spcBef>
              <a:buSzTx/>
              <a:buNone/>
              <a:defRPr sz="3200">
                <a:solidFill>
                  <a:srgbClr val="FFFFFF"/>
                </a:solidFill>
                <a:uFillTx/>
                <a:latin typeface="+mn-lt"/>
                <a:ea typeface="+mn-ea"/>
                <a:cs typeface="+mn-cs"/>
                <a:sym typeface="Helvetica Light"/>
              </a:defRPr>
            </a:lvl3pPr>
            <a:lvl4pPr marL="0" marR="0" indent="685800" algn="ctr" defTabSz="584200">
              <a:spcBef>
                <a:spcPts val="0"/>
              </a:spcBef>
              <a:buSzTx/>
              <a:buNone/>
              <a:defRPr sz="3200">
                <a:solidFill>
                  <a:srgbClr val="FFFFFF"/>
                </a:solidFill>
                <a:uFillTx/>
                <a:latin typeface="+mn-lt"/>
                <a:ea typeface="+mn-ea"/>
                <a:cs typeface="+mn-cs"/>
                <a:sym typeface="Helvetica Light"/>
              </a:defRPr>
            </a:lvl4pPr>
            <a:lvl5pPr marL="0" marR="0" indent="914400" algn="ctr" defTabSz="584200">
              <a:spcBef>
                <a:spcPts val="0"/>
              </a:spcBef>
              <a:buSzTx/>
              <a:buNone/>
              <a:defRPr sz="3200">
                <a:solidFill>
                  <a:srgbClr val="FFFFFF"/>
                </a:solidFill>
                <a:uFillTx/>
                <a:latin typeface="+mn-lt"/>
                <a:ea typeface="+mn-ea"/>
                <a:cs typeface="+mn-cs"/>
                <a:sym typeface="Helvetica Light"/>
              </a:defRPr>
            </a:lvl5pPr>
          </a:lstStyle>
          <a:p>
            <a:pPr lvl="0">
              <a:defRPr sz="1800">
                <a:solidFill>
                  <a:srgbClr val="000000"/>
                </a:solidFill>
              </a:defRPr>
            </a:pPr>
            <a:r>
              <a:rPr sz="3200">
                <a:solidFill>
                  <a:srgbClr val="FFFFFF"/>
                </a:solidFill>
              </a:rPr>
              <a:t>Body Level One</a:t>
            </a:r>
            <a:endParaRPr sz="3200">
              <a:solidFill>
                <a:srgbClr val="FFFFFF"/>
              </a:solidFill>
            </a:endParaRPr>
          </a:p>
          <a:p>
            <a:pPr lvl="1">
              <a:defRPr sz="1800">
                <a:solidFill>
                  <a:srgbClr val="000000"/>
                </a:solidFill>
              </a:defRPr>
            </a:pPr>
            <a:r>
              <a:rPr sz="3200">
                <a:solidFill>
                  <a:srgbClr val="FFFFFF"/>
                </a:solidFill>
              </a:rPr>
              <a:t>Body Level Two</a:t>
            </a:r>
            <a:endParaRPr sz="3200">
              <a:solidFill>
                <a:srgbClr val="FFFFFF"/>
              </a:solidFill>
            </a:endParaRPr>
          </a:p>
          <a:p>
            <a:pPr lvl="2">
              <a:defRPr sz="1800">
                <a:solidFill>
                  <a:srgbClr val="000000"/>
                </a:solidFill>
              </a:defRPr>
            </a:pPr>
            <a:r>
              <a:rPr sz="3200">
                <a:solidFill>
                  <a:srgbClr val="FFFFFF"/>
                </a:solidFill>
              </a:rPr>
              <a:t>Body Level Three</a:t>
            </a:r>
            <a:endParaRPr sz="3200">
              <a:solidFill>
                <a:srgbClr val="FFFFFF"/>
              </a:solidFill>
            </a:endParaRPr>
          </a:p>
          <a:p>
            <a:pPr lvl="3">
              <a:defRPr sz="1800">
                <a:solidFill>
                  <a:srgbClr val="000000"/>
                </a:solidFill>
              </a:defRPr>
            </a:pPr>
            <a:r>
              <a:rPr sz="3200">
                <a:solidFill>
                  <a:srgbClr val="FFFFFF"/>
                </a:solidFill>
              </a:rPr>
              <a:t>Body Level Four</a:t>
            </a:r>
            <a:endParaRPr sz="3200">
              <a:solidFill>
                <a:srgbClr val="FFFFFF"/>
              </a:solidFill>
            </a:endParaRPr>
          </a:p>
          <a:p>
            <a:pPr lvl="4">
              <a:defRPr sz="1800">
                <a:solidFill>
                  <a:srgbClr val="000000"/>
                </a:solidFill>
              </a:defRPr>
            </a:pPr>
            <a:r>
              <a:rPr sz="3200">
                <a:solidFill>
                  <a:srgbClr val="FFFFFF"/>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9" name="Shape 9"/>
          <p:cNvSpPr/>
          <p:nvPr>
            <p:ph type="title"/>
          </p:nvPr>
        </p:nvSpPr>
        <p:spPr>
          <a:xfrm>
            <a:off x="1270000" y="6718300"/>
            <a:ext cx="10464800" cy="1422400"/>
          </a:xfrm>
          <a:prstGeom prst="rect">
            <a:avLst/>
          </a:prstGeom>
        </p:spPr>
        <p:txBody>
          <a:bodyPr>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
        <p:nvSpPr>
          <p:cNvPr id="10" name="Shape 10"/>
          <p:cNvSpPr/>
          <p:nvPr>
            <p:ph type="body" idx="1"/>
          </p:nvPr>
        </p:nvSpPr>
        <p:spPr>
          <a:xfrm>
            <a:off x="1270000" y="8191500"/>
            <a:ext cx="10464800" cy="1130300"/>
          </a:xfrm>
          <a:prstGeom prst="rect">
            <a:avLst/>
          </a:prstGeom>
        </p:spPr>
        <p:txBody>
          <a:bodyPr>
            <a:normAutofit fontScale="100000" lnSpcReduction="0"/>
          </a:bodyPr>
          <a:lstStyle>
            <a:lvl1pPr marL="0" marR="0" indent="0" algn="ctr" defTabSz="584200">
              <a:spcBef>
                <a:spcPts val="0"/>
              </a:spcBef>
              <a:buSzTx/>
              <a:buNone/>
              <a:defRPr sz="3200">
                <a:solidFill>
                  <a:srgbClr val="FFFFFF"/>
                </a:solidFill>
                <a:uFillTx/>
                <a:latin typeface="+mn-lt"/>
                <a:ea typeface="+mn-ea"/>
                <a:cs typeface="+mn-cs"/>
                <a:sym typeface="Helvetica Light"/>
              </a:defRPr>
            </a:lvl1pPr>
            <a:lvl2pPr marL="0" marR="0" indent="228600" algn="ctr" defTabSz="584200">
              <a:spcBef>
                <a:spcPts val="0"/>
              </a:spcBef>
              <a:buSzTx/>
              <a:buNone/>
              <a:defRPr sz="3200">
                <a:solidFill>
                  <a:srgbClr val="FFFFFF"/>
                </a:solidFill>
                <a:uFillTx/>
                <a:latin typeface="+mn-lt"/>
                <a:ea typeface="+mn-ea"/>
                <a:cs typeface="+mn-cs"/>
                <a:sym typeface="Helvetica Light"/>
              </a:defRPr>
            </a:lvl2pPr>
            <a:lvl3pPr marL="0" marR="0" indent="457200" algn="ctr" defTabSz="584200">
              <a:spcBef>
                <a:spcPts val="0"/>
              </a:spcBef>
              <a:buSzTx/>
              <a:buNone/>
              <a:defRPr sz="3200">
                <a:solidFill>
                  <a:srgbClr val="FFFFFF"/>
                </a:solidFill>
                <a:uFillTx/>
                <a:latin typeface="+mn-lt"/>
                <a:ea typeface="+mn-ea"/>
                <a:cs typeface="+mn-cs"/>
                <a:sym typeface="Helvetica Light"/>
              </a:defRPr>
            </a:lvl3pPr>
            <a:lvl4pPr marL="0" marR="0" indent="685800" algn="ctr" defTabSz="584200">
              <a:spcBef>
                <a:spcPts val="0"/>
              </a:spcBef>
              <a:buSzTx/>
              <a:buNone/>
              <a:defRPr sz="3200">
                <a:solidFill>
                  <a:srgbClr val="FFFFFF"/>
                </a:solidFill>
                <a:uFillTx/>
                <a:latin typeface="+mn-lt"/>
                <a:ea typeface="+mn-ea"/>
                <a:cs typeface="+mn-cs"/>
                <a:sym typeface="Helvetica Light"/>
              </a:defRPr>
            </a:lvl4pPr>
            <a:lvl5pPr marL="0" marR="0" indent="914400" algn="ctr" defTabSz="584200">
              <a:spcBef>
                <a:spcPts val="0"/>
              </a:spcBef>
              <a:buSzTx/>
              <a:buNone/>
              <a:defRPr sz="3200">
                <a:solidFill>
                  <a:srgbClr val="FFFFFF"/>
                </a:solidFill>
                <a:uFillTx/>
                <a:latin typeface="+mn-lt"/>
                <a:ea typeface="+mn-ea"/>
                <a:cs typeface="+mn-cs"/>
                <a:sym typeface="Helvetica Light"/>
              </a:defRPr>
            </a:lvl5pPr>
          </a:lstStyle>
          <a:p>
            <a:pPr lvl="0">
              <a:defRPr sz="1800">
                <a:solidFill>
                  <a:srgbClr val="000000"/>
                </a:solidFill>
              </a:defRPr>
            </a:pPr>
            <a:r>
              <a:rPr sz="3200">
                <a:solidFill>
                  <a:srgbClr val="FFFFFF"/>
                </a:solidFill>
              </a:rPr>
              <a:t>Body Level One</a:t>
            </a:r>
            <a:endParaRPr sz="3200">
              <a:solidFill>
                <a:srgbClr val="FFFFFF"/>
              </a:solidFill>
            </a:endParaRPr>
          </a:p>
          <a:p>
            <a:pPr lvl="1">
              <a:defRPr sz="1800">
                <a:solidFill>
                  <a:srgbClr val="000000"/>
                </a:solidFill>
              </a:defRPr>
            </a:pPr>
            <a:r>
              <a:rPr sz="3200">
                <a:solidFill>
                  <a:srgbClr val="FFFFFF"/>
                </a:solidFill>
              </a:rPr>
              <a:t>Body Level Two</a:t>
            </a:r>
            <a:endParaRPr sz="3200">
              <a:solidFill>
                <a:srgbClr val="FFFFFF"/>
              </a:solidFill>
            </a:endParaRPr>
          </a:p>
          <a:p>
            <a:pPr lvl="2">
              <a:defRPr sz="1800">
                <a:solidFill>
                  <a:srgbClr val="000000"/>
                </a:solidFill>
              </a:defRPr>
            </a:pPr>
            <a:r>
              <a:rPr sz="3200">
                <a:solidFill>
                  <a:srgbClr val="FFFFFF"/>
                </a:solidFill>
              </a:rPr>
              <a:t>Body Level Three</a:t>
            </a:r>
            <a:endParaRPr sz="3200">
              <a:solidFill>
                <a:srgbClr val="FFFFFF"/>
              </a:solidFill>
            </a:endParaRPr>
          </a:p>
          <a:p>
            <a:pPr lvl="3">
              <a:defRPr sz="1800">
                <a:solidFill>
                  <a:srgbClr val="000000"/>
                </a:solidFill>
              </a:defRPr>
            </a:pPr>
            <a:r>
              <a:rPr sz="3200">
                <a:solidFill>
                  <a:srgbClr val="FFFFFF"/>
                </a:solidFill>
              </a:rPr>
              <a:t>Body Level Four</a:t>
            </a:r>
            <a:endParaRPr sz="3200">
              <a:solidFill>
                <a:srgbClr val="FFFFFF"/>
              </a:solidFill>
            </a:endParaRPr>
          </a:p>
          <a:p>
            <a:pPr lvl="4">
              <a:defRPr sz="1800">
                <a:solidFill>
                  <a:srgbClr val="000000"/>
                </a:solidFill>
              </a:defRPr>
            </a:pPr>
            <a:r>
              <a:rPr sz="3200">
                <a:solidFill>
                  <a:srgbClr val="FFFFFF"/>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2" name="Shape 12"/>
          <p:cNvSpPr/>
          <p:nvPr>
            <p:ph type="title"/>
          </p:nvPr>
        </p:nvSpPr>
        <p:spPr>
          <a:xfrm>
            <a:off x="1270000" y="3225800"/>
            <a:ext cx="10464800" cy="3302000"/>
          </a:xfrm>
          <a:prstGeom prst="rect">
            <a:avLst/>
          </a:prstGeom>
        </p:spPr>
        <p:txBody>
          <a:bodyPr>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4" name="Shape 14"/>
          <p:cNvSpPr/>
          <p:nvPr>
            <p:ph type="title"/>
          </p:nvPr>
        </p:nvSpPr>
        <p:spPr>
          <a:xfrm>
            <a:off x="952500" y="635000"/>
            <a:ext cx="5334000" cy="3987800"/>
          </a:xfrm>
          <a:prstGeom prst="rect">
            <a:avLst/>
          </a:prstGeom>
        </p:spPr>
        <p:txBody>
          <a:bodyPr anchor="b">
            <a:normAutofit fontScale="100000" lnSpcReduction="0"/>
          </a:bodyPr>
          <a:lstStyle>
            <a:lvl1pPr marL="0" marR="0" defTabSz="584200">
              <a:defRPr sz="6000">
                <a:solidFill>
                  <a:srgbClr val="FFFFFF"/>
                </a:solidFill>
                <a:uFillTx/>
                <a:latin typeface="+mn-lt"/>
                <a:ea typeface="+mn-ea"/>
                <a:cs typeface="+mn-cs"/>
                <a:sym typeface="Helvetica Light"/>
              </a:defRPr>
            </a:lvl1pPr>
          </a:lstStyle>
          <a:p>
            <a:pPr lvl="0">
              <a:defRPr sz="1800">
                <a:solidFill>
                  <a:srgbClr val="000000"/>
                </a:solidFill>
              </a:defRPr>
            </a:pPr>
            <a:r>
              <a:rPr sz="6000">
                <a:solidFill>
                  <a:srgbClr val="FFFFFF"/>
                </a:solidFill>
              </a:rPr>
              <a:t>Title Text</a:t>
            </a:r>
          </a:p>
        </p:txBody>
      </p:sp>
      <p:sp>
        <p:nvSpPr>
          <p:cNvPr id="15" name="Shape 15"/>
          <p:cNvSpPr/>
          <p:nvPr>
            <p:ph type="body" idx="1"/>
          </p:nvPr>
        </p:nvSpPr>
        <p:spPr>
          <a:xfrm>
            <a:off x="952500" y="4762500"/>
            <a:ext cx="5334000" cy="4114800"/>
          </a:xfrm>
          <a:prstGeom prst="rect">
            <a:avLst/>
          </a:prstGeom>
        </p:spPr>
        <p:txBody>
          <a:bodyPr>
            <a:normAutofit fontScale="100000" lnSpcReduction="0"/>
          </a:bodyPr>
          <a:lstStyle>
            <a:lvl1pPr marL="0" marR="0" indent="0" algn="ctr" defTabSz="584200">
              <a:spcBef>
                <a:spcPts val="0"/>
              </a:spcBef>
              <a:buSzTx/>
              <a:buNone/>
              <a:defRPr sz="3200">
                <a:solidFill>
                  <a:srgbClr val="FFFFFF"/>
                </a:solidFill>
                <a:uFillTx/>
                <a:latin typeface="+mn-lt"/>
                <a:ea typeface="+mn-ea"/>
                <a:cs typeface="+mn-cs"/>
                <a:sym typeface="Helvetica Light"/>
              </a:defRPr>
            </a:lvl1pPr>
            <a:lvl2pPr marL="0" marR="0" indent="228600" algn="ctr" defTabSz="584200">
              <a:spcBef>
                <a:spcPts val="0"/>
              </a:spcBef>
              <a:buSzTx/>
              <a:buNone/>
              <a:defRPr sz="3200">
                <a:solidFill>
                  <a:srgbClr val="FFFFFF"/>
                </a:solidFill>
                <a:uFillTx/>
                <a:latin typeface="+mn-lt"/>
                <a:ea typeface="+mn-ea"/>
                <a:cs typeface="+mn-cs"/>
                <a:sym typeface="Helvetica Light"/>
              </a:defRPr>
            </a:lvl2pPr>
            <a:lvl3pPr marL="0" marR="0" indent="457200" algn="ctr" defTabSz="584200">
              <a:spcBef>
                <a:spcPts val="0"/>
              </a:spcBef>
              <a:buSzTx/>
              <a:buNone/>
              <a:defRPr sz="3200">
                <a:solidFill>
                  <a:srgbClr val="FFFFFF"/>
                </a:solidFill>
                <a:uFillTx/>
                <a:latin typeface="+mn-lt"/>
                <a:ea typeface="+mn-ea"/>
                <a:cs typeface="+mn-cs"/>
                <a:sym typeface="Helvetica Light"/>
              </a:defRPr>
            </a:lvl3pPr>
            <a:lvl4pPr marL="0" marR="0" indent="685800" algn="ctr" defTabSz="584200">
              <a:spcBef>
                <a:spcPts val="0"/>
              </a:spcBef>
              <a:buSzTx/>
              <a:buNone/>
              <a:defRPr sz="3200">
                <a:solidFill>
                  <a:srgbClr val="FFFFFF"/>
                </a:solidFill>
                <a:uFillTx/>
                <a:latin typeface="+mn-lt"/>
                <a:ea typeface="+mn-ea"/>
                <a:cs typeface="+mn-cs"/>
                <a:sym typeface="Helvetica Light"/>
              </a:defRPr>
            </a:lvl4pPr>
            <a:lvl5pPr marL="0" marR="0" indent="914400" algn="ctr" defTabSz="584200">
              <a:spcBef>
                <a:spcPts val="0"/>
              </a:spcBef>
              <a:buSzTx/>
              <a:buNone/>
              <a:defRPr sz="3200">
                <a:solidFill>
                  <a:srgbClr val="FFFFFF"/>
                </a:solidFill>
                <a:uFillTx/>
                <a:latin typeface="+mn-lt"/>
                <a:ea typeface="+mn-ea"/>
                <a:cs typeface="+mn-cs"/>
                <a:sym typeface="Helvetica Light"/>
              </a:defRPr>
            </a:lvl5pPr>
          </a:lstStyle>
          <a:p>
            <a:pPr lvl="0">
              <a:defRPr sz="1800">
                <a:solidFill>
                  <a:srgbClr val="000000"/>
                </a:solidFill>
              </a:defRPr>
            </a:pPr>
            <a:r>
              <a:rPr sz="3200">
                <a:solidFill>
                  <a:srgbClr val="FFFFFF"/>
                </a:solidFill>
              </a:rPr>
              <a:t>Body Level One</a:t>
            </a:r>
            <a:endParaRPr sz="3200">
              <a:solidFill>
                <a:srgbClr val="FFFFFF"/>
              </a:solidFill>
            </a:endParaRPr>
          </a:p>
          <a:p>
            <a:pPr lvl="1">
              <a:defRPr sz="1800">
                <a:solidFill>
                  <a:srgbClr val="000000"/>
                </a:solidFill>
              </a:defRPr>
            </a:pPr>
            <a:r>
              <a:rPr sz="3200">
                <a:solidFill>
                  <a:srgbClr val="FFFFFF"/>
                </a:solidFill>
              </a:rPr>
              <a:t>Body Level Two</a:t>
            </a:r>
            <a:endParaRPr sz="3200">
              <a:solidFill>
                <a:srgbClr val="FFFFFF"/>
              </a:solidFill>
            </a:endParaRPr>
          </a:p>
          <a:p>
            <a:pPr lvl="2">
              <a:defRPr sz="1800">
                <a:solidFill>
                  <a:srgbClr val="000000"/>
                </a:solidFill>
              </a:defRPr>
            </a:pPr>
            <a:r>
              <a:rPr sz="3200">
                <a:solidFill>
                  <a:srgbClr val="FFFFFF"/>
                </a:solidFill>
              </a:rPr>
              <a:t>Body Level Three</a:t>
            </a:r>
            <a:endParaRPr sz="3200">
              <a:solidFill>
                <a:srgbClr val="FFFFFF"/>
              </a:solidFill>
            </a:endParaRPr>
          </a:p>
          <a:p>
            <a:pPr lvl="3">
              <a:defRPr sz="1800">
                <a:solidFill>
                  <a:srgbClr val="000000"/>
                </a:solidFill>
              </a:defRPr>
            </a:pPr>
            <a:r>
              <a:rPr sz="3200">
                <a:solidFill>
                  <a:srgbClr val="FFFFFF"/>
                </a:solidFill>
              </a:rPr>
              <a:t>Body Level Four</a:t>
            </a:r>
            <a:endParaRPr sz="3200">
              <a:solidFill>
                <a:srgbClr val="FFFFFF"/>
              </a:solidFill>
            </a:endParaRPr>
          </a:p>
          <a:p>
            <a:pPr lvl="4">
              <a:defRPr sz="1800">
                <a:solidFill>
                  <a:srgbClr val="000000"/>
                </a:solidFill>
              </a:defRPr>
            </a:pPr>
            <a:r>
              <a:rPr sz="3200">
                <a:solidFill>
                  <a:srgbClr val="FFFFFF"/>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7" name="Shape 17"/>
          <p:cNvSpPr/>
          <p:nvPr>
            <p:ph type="title"/>
          </p:nvPr>
        </p:nvSpPr>
        <p:spPr>
          <a:xfrm>
            <a:off x="952500" y="254000"/>
            <a:ext cx="11099800" cy="2159000"/>
          </a:xfrm>
          <a:prstGeom prst="rect">
            <a:avLst/>
          </a:prstGeom>
        </p:spPr>
        <p:txBody>
          <a:bodyPr>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9" name="Shape 19"/>
          <p:cNvSpPr/>
          <p:nvPr>
            <p:ph type="title"/>
          </p:nvPr>
        </p:nvSpPr>
        <p:spPr>
          <a:xfrm>
            <a:off x="952500" y="254000"/>
            <a:ext cx="11099800" cy="2159000"/>
          </a:xfrm>
          <a:prstGeom prst="rect">
            <a:avLst/>
          </a:prstGeom>
        </p:spPr>
        <p:txBody>
          <a:bodyPr>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
        <p:nvSpPr>
          <p:cNvPr id="20" name="Shape 20"/>
          <p:cNvSpPr/>
          <p:nvPr>
            <p:ph type="body" idx="1"/>
          </p:nvPr>
        </p:nvSpPr>
        <p:spPr>
          <a:xfrm>
            <a:off x="952500" y="2590800"/>
            <a:ext cx="11099800" cy="6286500"/>
          </a:xfrm>
          <a:prstGeom prst="rect">
            <a:avLst/>
          </a:prstGeom>
        </p:spPr>
        <p:txBody>
          <a:bodyPr anchor="ctr">
            <a:normAutofit fontScale="100000" lnSpcReduction="0"/>
          </a:bodyPr>
          <a:lstStyle>
            <a:lvl1pPr marL="444500" marR="0" indent="-444500" defTabSz="584200">
              <a:spcBef>
                <a:spcPts val="4200"/>
              </a:spcBef>
              <a:buSzPct val="75000"/>
              <a:defRPr sz="3800">
                <a:solidFill>
                  <a:srgbClr val="FFFFFF"/>
                </a:solidFill>
                <a:uFillTx/>
                <a:latin typeface="+mn-lt"/>
                <a:ea typeface="+mn-ea"/>
                <a:cs typeface="+mn-cs"/>
                <a:sym typeface="Helvetica Light"/>
              </a:defRPr>
            </a:lvl1pPr>
            <a:lvl2pPr marL="889000" marR="0" indent="-444500" defTabSz="584200">
              <a:spcBef>
                <a:spcPts val="4200"/>
              </a:spcBef>
              <a:buSzPct val="75000"/>
              <a:defRPr sz="3800">
                <a:solidFill>
                  <a:srgbClr val="FFFFFF"/>
                </a:solidFill>
                <a:uFillTx/>
                <a:latin typeface="+mn-lt"/>
                <a:ea typeface="+mn-ea"/>
                <a:cs typeface="+mn-cs"/>
                <a:sym typeface="Helvetica Light"/>
              </a:defRPr>
            </a:lvl2pPr>
            <a:lvl3pPr marL="1333500" marR="0" indent="-444500" defTabSz="584200">
              <a:spcBef>
                <a:spcPts val="4200"/>
              </a:spcBef>
              <a:buSzPct val="75000"/>
              <a:defRPr sz="3800">
                <a:solidFill>
                  <a:srgbClr val="FFFFFF"/>
                </a:solidFill>
                <a:uFillTx/>
                <a:latin typeface="+mn-lt"/>
                <a:ea typeface="+mn-ea"/>
                <a:cs typeface="+mn-cs"/>
                <a:sym typeface="Helvetica Light"/>
              </a:defRPr>
            </a:lvl3pPr>
            <a:lvl4pPr marL="1778000" marR="0" indent="-444500" defTabSz="584200">
              <a:spcBef>
                <a:spcPts val="4200"/>
              </a:spcBef>
              <a:buSzPct val="75000"/>
              <a:defRPr sz="3800">
                <a:solidFill>
                  <a:srgbClr val="FFFFFF"/>
                </a:solidFill>
                <a:uFillTx/>
                <a:latin typeface="+mn-lt"/>
                <a:ea typeface="+mn-ea"/>
                <a:cs typeface="+mn-cs"/>
                <a:sym typeface="Helvetica Light"/>
              </a:defRPr>
            </a:lvl4pPr>
            <a:lvl5pPr marL="2222500" marR="0" indent="-444500" defTabSz="584200">
              <a:spcBef>
                <a:spcPts val="4200"/>
              </a:spcBef>
              <a:buSzPct val="75000"/>
              <a:defRPr sz="3800">
                <a:solidFill>
                  <a:srgbClr val="FFFFFF"/>
                </a:solidFill>
                <a:uFillTx/>
                <a:latin typeface="+mn-lt"/>
                <a:ea typeface="+mn-ea"/>
                <a:cs typeface="+mn-cs"/>
                <a:sym typeface="Helvetica Light"/>
              </a:defRPr>
            </a:lvl5pPr>
          </a:lstStyle>
          <a:p>
            <a:pPr lvl="0">
              <a:defRPr sz="1800">
                <a:solidFill>
                  <a:srgbClr val="000000"/>
                </a:solidFill>
              </a:defRPr>
            </a:pPr>
            <a:r>
              <a:rPr sz="3800">
                <a:solidFill>
                  <a:srgbClr val="FFFFFF"/>
                </a:solidFill>
              </a:rPr>
              <a:t>Body Level One</a:t>
            </a:r>
            <a:endParaRPr sz="3800">
              <a:solidFill>
                <a:srgbClr val="FFFFFF"/>
              </a:solidFill>
            </a:endParaRPr>
          </a:p>
          <a:p>
            <a:pPr lvl="1">
              <a:defRPr sz="1800">
                <a:solidFill>
                  <a:srgbClr val="000000"/>
                </a:solidFill>
              </a:defRPr>
            </a:pPr>
            <a:r>
              <a:rPr sz="3800">
                <a:solidFill>
                  <a:srgbClr val="FFFFFF"/>
                </a:solidFill>
              </a:rPr>
              <a:t>Body Level Two</a:t>
            </a:r>
            <a:endParaRPr sz="3800">
              <a:solidFill>
                <a:srgbClr val="FFFFFF"/>
              </a:solidFill>
            </a:endParaRPr>
          </a:p>
          <a:p>
            <a:pPr lvl="2">
              <a:defRPr sz="1800">
                <a:solidFill>
                  <a:srgbClr val="000000"/>
                </a:solidFill>
              </a:defRPr>
            </a:pPr>
            <a:r>
              <a:rPr sz="3800">
                <a:solidFill>
                  <a:srgbClr val="FFFFFF"/>
                </a:solidFill>
              </a:rPr>
              <a:t>Body Level Three</a:t>
            </a:r>
            <a:endParaRPr sz="3800">
              <a:solidFill>
                <a:srgbClr val="FFFFFF"/>
              </a:solidFill>
            </a:endParaRPr>
          </a:p>
          <a:p>
            <a:pPr lvl="3">
              <a:defRPr sz="1800">
                <a:solidFill>
                  <a:srgbClr val="000000"/>
                </a:solidFill>
              </a:defRPr>
            </a:pPr>
            <a:r>
              <a:rPr sz="3800">
                <a:solidFill>
                  <a:srgbClr val="FFFFFF"/>
                </a:solidFill>
              </a:rPr>
              <a:t>Body Level Four</a:t>
            </a:r>
            <a:endParaRPr sz="3800">
              <a:solidFill>
                <a:srgbClr val="FFFFFF"/>
              </a:solidFill>
            </a:endParaRPr>
          </a:p>
          <a:p>
            <a:pPr lvl="4">
              <a:defRPr sz="1800">
                <a:solidFill>
                  <a:srgbClr val="000000"/>
                </a:solidFill>
              </a:defRPr>
            </a:pPr>
            <a:r>
              <a:rPr sz="3800">
                <a:solidFill>
                  <a:srgbClr val="FFFFFF"/>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2" name="Shape 22"/>
          <p:cNvSpPr/>
          <p:nvPr>
            <p:ph type="title"/>
          </p:nvPr>
        </p:nvSpPr>
        <p:spPr>
          <a:xfrm>
            <a:off x="952500" y="254000"/>
            <a:ext cx="11099800" cy="2159000"/>
          </a:xfrm>
          <a:prstGeom prst="rect">
            <a:avLst/>
          </a:prstGeom>
        </p:spPr>
        <p:txBody>
          <a:bodyPr>
            <a:normAutofit fontScale="100000" lnSpcReduction="0"/>
          </a:bodyPr>
          <a:lstStyle>
            <a:lvl1pPr marL="0" marR="0" defTabSz="584200">
              <a:defRPr sz="8000">
                <a:solidFill>
                  <a:srgbClr val="FFFFFF"/>
                </a:solidFill>
                <a:uFillTx/>
                <a:latin typeface="+mn-lt"/>
                <a:ea typeface="+mn-ea"/>
                <a:cs typeface="+mn-cs"/>
                <a:sym typeface="Helvetica Light"/>
              </a:defRPr>
            </a:lvl1pPr>
          </a:lstStyle>
          <a:p>
            <a:pPr lvl="0">
              <a:defRPr sz="1800">
                <a:solidFill>
                  <a:srgbClr val="000000"/>
                </a:solidFill>
              </a:defRPr>
            </a:pPr>
            <a:r>
              <a:rPr sz="8000">
                <a:solidFill>
                  <a:srgbClr val="FFFFFF"/>
                </a:solidFill>
              </a:rPr>
              <a:t>Title Text</a:t>
            </a:r>
          </a:p>
        </p:txBody>
      </p:sp>
      <p:sp>
        <p:nvSpPr>
          <p:cNvPr id="23" name="Shape 23"/>
          <p:cNvSpPr/>
          <p:nvPr>
            <p:ph type="body" idx="1"/>
          </p:nvPr>
        </p:nvSpPr>
        <p:spPr>
          <a:xfrm>
            <a:off x="952500" y="2590800"/>
            <a:ext cx="5334000" cy="6286500"/>
          </a:xfrm>
          <a:prstGeom prst="rect">
            <a:avLst/>
          </a:prstGeom>
        </p:spPr>
        <p:txBody>
          <a:bodyPr anchor="ctr">
            <a:normAutofit fontScale="100000" lnSpcReduction="0"/>
          </a:bodyPr>
          <a:lstStyle>
            <a:lvl1pPr marL="342900" marR="0" defTabSz="584200">
              <a:spcBef>
                <a:spcPts val="3200"/>
              </a:spcBef>
              <a:buSzPct val="75000"/>
              <a:defRPr sz="2800">
                <a:solidFill>
                  <a:srgbClr val="FFFFFF"/>
                </a:solidFill>
                <a:uFillTx/>
                <a:latin typeface="+mn-lt"/>
                <a:ea typeface="+mn-ea"/>
                <a:cs typeface="+mn-cs"/>
                <a:sym typeface="Helvetica Light"/>
              </a:defRPr>
            </a:lvl1pPr>
            <a:lvl2pPr marL="685800" marR="0" indent="-342900" defTabSz="584200">
              <a:spcBef>
                <a:spcPts val="3200"/>
              </a:spcBef>
              <a:buSzPct val="75000"/>
              <a:defRPr sz="2800">
                <a:solidFill>
                  <a:srgbClr val="FFFFFF"/>
                </a:solidFill>
                <a:uFillTx/>
                <a:latin typeface="+mn-lt"/>
                <a:ea typeface="+mn-ea"/>
                <a:cs typeface="+mn-cs"/>
                <a:sym typeface="Helvetica Light"/>
              </a:defRPr>
            </a:lvl2pPr>
            <a:lvl3pPr marL="1231900" marR="0" indent="-342900" defTabSz="584200">
              <a:spcBef>
                <a:spcPts val="3200"/>
              </a:spcBef>
              <a:buSzPct val="75000"/>
              <a:defRPr sz="2800">
                <a:solidFill>
                  <a:srgbClr val="FFFFFF"/>
                </a:solidFill>
                <a:uFillTx/>
                <a:latin typeface="+mn-lt"/>
                <a:ea typeface="+mn-ea"/>
                <a:cs typeface="+mn-cs"/>
                <a:sym typeface="Helvetica Light"/>
              </a:defRPr>
            </a:lvl3pPr>
            <a:lvl4pPr marL="1676400" marR="0" indent="-342900" defTabSz="584200">
              <a:spcBef>
                <a:spcPts val="3200"/>
              </a:spcBef>
              <a:buSzPct val="75000"/>
              <a:defRPr sz="2800">
                <a:solidFill>
                  <a:srgbClr val="FFFFFF"/>
                </a:solidFill>
                <a:uFillTx/>
                <a:latin typeface="+mn-lt"/>
                <a:ea typeface="+mn-ea"/>
                <a:cs typeface="+mn-cs"/>
                <a:sym typeface="Helvetica Light"/>
              </a:defRPr>
            </a:lvl4pPr>
            <a:lvl5pPr marL="2120900" marR="0" indent="-342900" defTabSz="584200">
              <a:spcBef>
                <a:spcPts val="3200"/>
              </a:spcBef>
              <a:buSzPct val="75000"/>
              <a:defRPr sz="2800">
                <a:solidFill>
                  <a:srgbClr val="FFFFFF"/>
                </a:solidFill>
                <a:uFillTx/>
                <a:latin typeface="+mn-lt"/>
                <a:ea typeface="+mn-ea"/>
                <a:cs typeface="+mn-cs"/>
                <a:sym typeface="Helvetica Light"/>
              </a:defRPr>
            </a:lvl5pPr>
          </a:lstStyle>
          <a:p>
            <a:pPr lvl="0">
              <a:defRPr sz="1800">
                <a:solidFill>
                  <a:srgbClr val="000000"/>
                </a:solidFill>
              </a:defRPr>
            </a:pPr>
            <a:r>
              <a:rPr sz="2800">
                <a:solidFill>
                  <a:srgbClr val="FFFFFF"/>
                </a:solidFill>
              </a:rPr>
              <a:t>Body Level One</a:t>
            </a:r>
            <a:endParaRPr sz="2800">
              <a:solidFill>
                <a:srgbClr val="FFFFFF"/>
              </a:solidFill>
            </a:endParaRPr>
          </a:p>
          <a:p>
            <a:pPr lvl="1">
              <a:defRPr sz="1800">
                <a:solidFill>
                  <a:srgbClr val="000000"/>
                </a:solidFill>
              </a:defRPr>
            </a:pPr>
            <a:r>
              <a:rPr sz="2800">
                <a:solidFill>
                  <a:srgbClr val="FFFFFF"/>
                </a:solidFill>
              </a:rPr>
              <a:t>Body Level Two</a:t>
            </a:r>
            <a:endParaRPr sz="2800">
              <a:solidFill>
                <a:srgbClr val="FFFFFF"/>
              </a:solidFill>
            </a:endParaRPr>
          </a:p>
          <a:p>
            <a:pPr lvl="2">
              <a:defRPr sz="1800">
                <a:solidFill>
                  <a:srgbClr val="000000"/>
                </a:solidFill>
              </a:defRPr>
            </a:pPr>
            <a:r>
              <a:rPr sz="2800">
                <a:solidFill>
                  <a:srgbClr val="FFFFFF"/>
                </a:solidFill>
              </a:rPr>
              <a:t>Body Level Three</a:t>
            </a:r>
            <a:endParaRPr sz="2800">
              <a:solidFill>
                <a:srgbClr val="FFFFFF"/>
              </a:solidFill>
            </a:endParaRPr>
          </a:p>
          <a:p>
            <a:pPr lvl="3">
              <a:defRPr sz="1800">
                <a:solidFill>
                  <a:srgbClr val="000000"/>
                </a:solidFill>
              </a:defRPr>
            </a:pPr>
            <a:r>
              <a:rPr sz="2800">
                <a:solidFill>
                  <a:srgbClr val="FFFFFF"/>
                </a:solidFill>
              </a:rPr>
              <a:t>Body Level Four</a:t>
            </a:r>
            <a:endParaRPr sz="2800">
              <a:solidFill>
                <a:srgbClr val="FFFFFF"/>
              </a:solidFill>
            </a:endParaRPr>
          </a:p>
          <a:p>
            <a:pPr lvl="4">
              <a:defRPr sz="1800">
                <a:solidFill>
                  <a:srgbClr val="000000"/>
                </a:solidFill>
              </a:defRPr>
            </a:pPr>
            <a:r>
              <a:rPr sz="2800">
                <a:solidFill>
                  <a:srgbClr val="FFFFFF"/>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5" name="Shape 25"/>
          <p:cNvSpPr/>
          <p:nvPr>
            <p:ph type="body" idx="1"/>
          </p:nvPr>
        </p:nvSpPr>
        <p:spPr>
          <a:xfrm>
            <a:off x="952500" y="1270000"/>
            <a:ext cx="11099800" cy="7213600"/>
          </a:xfrm>
          <a:prstGeom prst="rect">
            <a:avLst/>
          </a:prstGeom>
        </p:spPr>
        <p:txBody>
          <a:bodyPr anchor="ctr">
            <a:normAutofit fontScale="100000" lnSpcReduction="0"/>
          </a:bodyPr>
          <a:lstStyle>
            <a:lvl1pPr marL="444500" marR="0" indent="-444500" defTabSz="584200">
              <a:spcBef>
                <a:spcPts val="4200"/>
              </a:spcBef>
              <a:buSzPct val="75000"/>
              <a:defRPr sz="3800">
                <a:solidFill>
                  <a:srgbClr val="FFFFFF"/>
                </a:solidFill>
                <a:uFillTx/>
                <a:latin typeface="+mn-lt"/>
                <a:ea typeface="+mn-ea"/>
                <a:cs typeface="+mn-cs"/>
                <a:sym typeface="Helvetica Light"/>
              </a:defRPr>
            </a:lvl1pPr>
            <a:lvl2pPr marL="889000" marR="0" indent="-444500" defTabSz="584200">
              <a:spcBef>
                <a:spcPts val="4200"/>
              </a:spcBef>
              <a:buSzPct val="75000"/>
              <a:defRPr sz="3800">
                <a:solidFill>
                  <a:srgbClr val="FFFFFF"/>
                </a:solidFill>
                <a:uFillTx/>
                <a:latin typeface="+mn-lt"/>
                <a:ea typeface="+mn-ea"/>
                <a:cs typeface="+mn-cs"/>
                <a:sym typeface="Helvetica Light"/>
              </a:defRPr>
            </a:lvl2pPr>
            <a:lvl3pPr marL="1333500" marR="0" indent="-444500" defTabSz="584200">
              <a:spcBef>
                <a:spcPts val="4200"/>
              </a:spcBef>
              <a:buSzPct val="75000"/>
              <a:defRPr sz="3800">
                <a:solidFill>
                  <a:srgbClr val="FFFFFF"/>
                </a:solidFill>
                <a:uFillTx/>
                <a:latin typeface="+mn-lt"/>
                <a:ea typeface="+mn-ea"/>
                <a:cs typeface="+mn-cs"/>
                <a:sym typeface="Helvetica Light"/>
              </a:defRPr>
            </a:lvl3pPr>
            <a:lvl4pPr marL="1778000" marR="0" indent="-444500" defTabSz="584200">
              <a:spcBef>
                <a:spcPts val="4200"/>
              </a:spcBef>
              <a:buSzPct val="75000"/>
              <a:defRPr sz="3800">
                <a:solidFill>
                  <a:srgbClr val="FFFFFF"/>
                </a:solidFill>
                <a:uFillTx/>
                <a:latin typeface="+mn-lt"/>
                <a:ea typeface="+mn-ea"/>
                <a:cs typeface="+mn-cs"/>
                <a:sym typeface="Helvetica Light"/>
              </a:defRPr>
            </a:lvl4pPr>
            <a:lvl5pPr marL="2222500" marR="0" indent="-444500" defTabSz="584200">
              <a:spcBef>
                <a:spcPts val="4200"/>
              </a:spcBef>
              <a:buSzPct val="75000"/>
              <a:defRPr sz="3800">
                <a:solidFill>
                  <a:srgbClr val="FFFFFF"/>
                </a:solidFill>
                <a:uFillTx/>
                <a:latin typeface="+mn-lt"/>
                <a:ea typeface="+mn-ea"/>
                <a:cs typeface="+mn-cs"/>
                <a:sym typeface="Helvetica Light"/>
              </a:defRPr>
            </a:lvl5pPr>
          </a:lstStyle>
          <a:p>
            <a:pPr lvl="0">
              <a:defRPr sz="1800">
                <a:solidFill>
                  <a:srgbClr val="000000"/>
                </a:solidFill>
              </a:defRPr>
            </a:pPr>
            <a:r>
              <a:rPr sz="3800">
                <a:solidFill>
                  <a:srgbClr val="FFFFFF"/>
                </a:solidFill>
              </a:rPr>
              <a:t>Body Level One</a:t>
            </a:r>
            <a:endParaRPr sz="3800">
              <a:solidFill>
                <a:srgbClr val="FFFFFF"/>
              </a:solidFill>
            </a:endParaRPr>
          </a:p>
          <a:p>
            <a:pPr lvl="1">
              <a:defRPr sz="1800">
                <a:solidFill>
                  <a:srgbClr val="000000"/>
                </a:solidFill>
              </a:defRPr>
            </a:pPr>
            <a:r>
              <a:rPr sz="3800">
                <a:solidFill>
                  <a:srgbClr val="FFFFFF"/>
                </a:solidFill>
              </a:rPr>
              <a:t>Body Level Two</a:t>
            </a:r>
            <a:endParaRPr sz="3800">
              <a:solidFill>
                <a:srgbClr val="FFFFFF"/>
              </a:solidFill>
            </a:endParaRPr>
          </a:p>
          <a:p>
            <a:pPr lvl="2">
              <a:defRPr sz="1800">
                <a:solidFill>
                  <a:srgbClr val="000000"/>
                </a:solidFill>
              </a:defRPr>
            </a:pPr>
            <a:r>
              <a:rPr sz="3800">
                <a:solidFill>
                  <a:srgbClr val="FFFFFF"/>
                </a:solidFill>
              </a:rPr>
              <a:t>Body Level Three</a:t>
            </a:r>
            <a:endParaRPr sz="3800">
              <a:solidFill>
                <a:srgbClr val="FFFFFF"/>
              </a:solidFill>
            </a:endParaRPr>
          </a:p>
          <a:p>
            <a:pPr lvl="3">
              <a:defRPr sz="1800">
                <a:solidFill>
                  <a:srgbClr val="000000"/>
                </a:solidFill>
              </a:defRPr>
            </a:pPr>
            <a:r>
              <a:rPr sz="3800">
                <a:solidFill>
                  <a:srgbClr val="FFFFFF"/>
                </a:solidFill>
              </a:rPr>
              <a:t>Body Level Four</a:t>
            </a:r>
            <a:endParaRPr sz="3800">
              <a:solidFill>
                <a:srgbClr val="FFFFFF"/>
              </a:solidFill>
            </a:endParaRPr>
          </a:p>
          <a:p>
            <a:pPr lvl="4">
              <a:defRPr sz="1800">
                <a:solidFill>
                  <a:srgbClr val="000000"/>
                </a:solidFill>
              </a:defRPr>
            </a:pPr>
            <a:r>
              <a:rPr sz="3800">
                <a:solidFill>
                  <a:srgbClr val="FFFFFF"/>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solidFill>
          <a:srgbClr val="A6AAA8"/>
        </a:solid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32" name="Shape 32"/>
          <p:cNvSpPr/>
          <p:nvPr>
            <p:ph type="title"/>
          </p:nvPr>
        </p:nvSpPr>
        <p:spPr>
          <a:xfrm>
            <a:off x="1270000" y="254000"/>
            <a:ext cx="10464800" cy="2438400"/>
          </a:xfrm>
          <a:prstGeom prst="rect">
            <a:avLst/>
          </a:prstGeom>
        </p:spPr>
        <p:txBody>
          <a:bodyPr lIns="50800" tIns="50800" rIns="50800" bIns="50800"/>
          <a:lstStyle>
            <a:lvl1pPr marL="0" marR="0" defTabSz="584200">
              <a:defRPr sz="8400">
                <a:solidFill>
                  <a:srgbClr val="FFFFFF"/>
                </a:solidFill>
                <a:uFillTx/>
                <a:latin typeface="Gill Sans"/>
                <a:ea typeface="Gill Sans"/>
                <a:cs typeface="Gill Sans"/>
                <a:sym typeface="Gill Sans"/>
              </a:defRPr>
            </a:lvl1pPr>
          </a:lstStyle>
          <a:p>
            <a:pPr lvl="0">
              <a:defRPr sz="1800">
                <a:solidFill>
                  <a:srgbClr val="000000"/>
                </a:solidFill>
              </a:defRPr>
            </a:pPr>
            <a:r>
              <a:rPr sz="8400">
                <a:solidFill>
                  <a:srgbClr val="FFFFFF"/>
                </a:solidFill>
              </a:rPr>
              <a:t>Title Text</a:t>
            </a:r>
          </a:p>
        </p:txBody>
      </p:sp>
      <p:sp>
        <p:nvSpPr>
          <p:cNvPr id="33" name="Shape 33"/>
          <p:cNvSpPr/>
          <p:nvPr>
            <p:ph type="body" idx="1"/>
          </p:nvPr>
        </p:nvSpPr>
        <p:spPr>
          <a:xfrm>
            <a:off x="1270000" y="2768600"/>
            <a:ext cx="10464800" cy="5715000"/>
          </a:xfrm>
          <a:prstGeom prst="rect">
            <a:avLst/>
          </a:prstGeom>
        </p:spPr>
        <p:txBody>
          <a:bodyPr lIns="50800" tIns="50800" rIns="50800" bIns="50800" anchor="ctr"/>
          <a:lstStyle>
            <a:lvl1pPr marL="889000" marR="0" indent="-571500" defTabSz="584200">
              <a:spcBef>
                <a:spcPts val="2400"/>
              </a:spcBef>
              <a:buSzPct val="171000"/>
              <a:defRPr sz="4200">
                <a:solidFill>
                  <a:srgbClr val="FFFFFF"/>
                </a:solidFill>
                <a:uFillTx/>
                <a:latin typeface="Gill Sans"/>
                <a:ea typeface="Gill Sans"/>
                <a:cs typeface="Gill Sans"/>
                <a:sym typeface="Gill Sans"/>
              </a:defRPr>
            </a:lvl1pPr>
            <a:lvl2pPr marL="1333500" marR="0" indent="-571500" defTabSz="584200">
              <a:spcBef>
                <a:spcPts val="2400"/>
              </a:spcBef>
              <a:buSzPct val="171000"/>
              <a:defRPr sz="4200">
                <a:solidFill>
                  <a:srgbClr val="FFFFFF"/>
                </a:solidFill>
                <a:uFillTx/>
                <a:latin typeface="Gill Sans"/>
                <a:ea typeface="Gill Sans"/>
                <a:cs typeface="Gill Sans"/>
                <a:sym typeface="Gill Sans"/>
              </a:defRPr>
            </a:lvl2pPr>
            <a:lvl3pPr marL="1778000" marR="0" indent="-571500" defTabSz="584200">
              <a:spcBef>
                <a:spcPts val="2400"/>
              </a:spcBef>
              <a:buSzPct val="171000"/>
              <a:defRPr sz="4200">
                <a:solidFill>
                  <a:srgbClr val="FFFFFF"/>
                </a:solidFill>
                <a:uFillTx/>
                <a:latin typeface="Gill Sans"/>
                <a:ea typeface="Gill Sans"/>
                <a:cs typeface="Gill Sans"/>
                <a:sym typeface="Gill Sans"/>
              </a:defRPr>
            </a:lvl3pPr>
            <a:lvl4pPr marL="2222500" marR="0" indent="-571500" defTabSz="584200">
              <a:spcBef>
                <a:spcPts val="2400"/>
              </a:spcBef>
              <a:buSzPct val="171000"/>
              <a:defRPr sz="4200">
                <a:solidFill>
                  <a:srgbClr val="FFFFFF"/>
                </a:solidFill>
                <a:uFillTx/>
                <a:latin typeface="Gill Sans"/>
                <a:ea typeface="Gill Sans"/>
                <a:cs typeface="Gill Sans"/>
                <a:sym typeface="Gill Sans"/>
              </a:defRPr>
            </a:lvl4pPr>
            <a:lvl5pPr marL="2667000" marR="0" indent="-571500" defTabSz="584200">
              <a:spcBef>
                <a:spcPts val="2400"/>
              </a:spcBef>
              <a:buSzPct val="171000"/>
              <a:defRPr sz="4200">
                <a:solidFill>
                  <a:srgbClr val="FFFFFF"/>
                </a:solidFill>
                <a:uFillTx/>
                <a:latin typeface="Gill Sans"/>
                <a:ea typeface="Gill Sans"/>
                <a:cs typeface="Gill Sans"/>
                <a:sym typeface="Gill Sans"/>
              </a:defRPr>
            </a:lvl5pPr>
          </a:lstStyle>
          <a:p>
            <a:pPr lvl="0">
              <a:defRPr sz="1800">
                <a:solidFill>
                  <a:srgbClr val="000000"/>
                </a:solidFill>
              </a:defRPr>
            </a:pPr>
            <a:r>
              <a:rPr sz="4200">
                <a:solidFill>
                  <a:srgbClr val="FFFFFF"/>
                </a:solidFill>
              </a:rPr>
              <a:t>Body Level One</a:t>
            </a:r>
            <a:endParaRPr sz="4200">
              <a:solidFill>
                <a:srgbClr val="FFFFFF"/>
              </a:solidFill>
            </a:endParaRPr>
          </a:p>
          <a:p>
            <a:pPr lvl="1">
              <a:defRPr sz="1800">
                <a:solidFill>
                  <a:srgbClr val="000000"/>
                </a:solidFill>
              </a:defRPr>
            </a:pPr>
            <a:r>
              <a:rPr sz="4200">
                <a:solidFill>
                  <a:srgbClr val="FFFFFF"/>
                </a:solidFill>
              </a:rPr>
              <a:t>Body Level Two</a:t>
            </a:r>
            <a:endParaRPr sz="4200">
              <a:solidFill>
                <a:srgbClr val="FFFFFF"/>
              </a:solidFill>
            </a:endParaRPr>
          </a:p>
          <a:p>
            <a:pPr lvl="2">
              <a:defRPr sz="1800">
                <a:solidFill>
                  <a:srgbClr val="000000"/>
                </a:solidFill>
              </a:defRPr>
            </a:pPr>
            <a:r>
              <a:rPr sz="4200">
                <a:solidFill>
                  <a:srgbClr val="FFFFFF"/>
                </a:solidFill>
              </a:rPr>
              <a:t>Body Level Three</a:t>
            </a:r>
            <a:endParaRPr sz="4200">
              <a:solidFill>
                <a:srgbClr val="FFFFFF"/>
              </a:solidFill>
            </a:endParaRPr>
          </a:p>
          <a:p>
            <a:pPr lvl="3">
              <a:defRPr sz="1800">
                <a:solidFill>
                  <a:srgbClr val="000000"/>
                </a:solidFill>
              </a:defRPr>
            </a:pPr>
            <a:r>
              <a:rPr sz="4200">
                <a:solidFill>
                  <a:srgbClr val="FFFFFF"/>
                </a:solidFill>
              </a:rPr>
              <a:t>Body Level Four</a:t>
            </a:r>
            <a:endParaRPr sz="4200">
              <a:solidFill>
                <a:srgbClr val="FFFFFF"/>
              </a:solidFill>
            </a:endParaRPr>
          </a:p>
          <a:p>
            <a:pPr lvl="4">
              <a:defRPr sz="1800">
                <a:solidFill>
                  <a:srgbClr val="000000"/>
                </a:solidFill>
              </a:defRPr>
            </a:pPr>
            <a:r>
              <a:rPr sz="4200">
                <a:solidFill>
                  <a:srgbClr val="FFFFFF"/>
                </a:solidFill>
              </a:rPr>
              <a:t>Body Level Five</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35" name="Shape 35"/>
          <p:cNvSpPr/>
          <p:nvPr/>
        </p:nvSpPr>
        <p:spPr>
          <a:xfrm>
            <a:off x="5996657" y="4551679"/>
            <a:ext cx="197839" cy="7239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lvl="0" marL="40639" marR="40639" algn="l" defTabSz="914400">
              <a:defRPr sz="1800">
                <a:solidFill>
                  <a:srgbClr val="000000"/>
                </a:solidFill>
              </a:defRPr>
            </a:pPr>
            <a:endParaRPr>
              <a:solidFill>
                <a:srgbClr val="FFFFFF"/>
              </a:solidFill>
              <a:uFill>
                <a:solidFill/>
              </a:uFill>
              <a:latin typeface="Arial"/>
              <a:ea typeface="Arial"/>
              <a:cs typeface="Arial"/>
              <a:sym typeface="Arial"/>
            </a:endParaRPr>
          </a:p>
        </p:txBody>
      </p:sp>
      <p:sp>
        <p:nvSpPr>
          <p:cNvPr id="36" name="Shape 36"/>
          <p:cNvSpPr/>
          <p:nvPr/>
        </p:nvSpPr>
        <p:spPr>
          <a:xfrm>
            <a:off x="6177279" y="4732302"/>
            <a:ext cx="197839" cy="11430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lvl="0" marL="40639" marR="40639" algn="l" defTabSz="914400">
              <a:defRPr sz="1800">
                <a:solidFill>
                  <a:srgbClr val="000000"/>
                </a:solidFill>
              </a:defRPr>
            </a:pPr>
            <a:endParaRPr sz="3400">
              <a:uFill>
                <a:solidFill/>
              </a:uFill>
              <a:latin typeface="Arial"/>
              <a:ea typeface="Arial"/>
              <a:cs typeface="Arial"/>
              <a:sym typeface="Arial"/>
            </a:endParaRPr>
          </a:p>
        </p:txBody>
      </p:sp>
      <p:sp>
        <p:nvSpPr>
          <p:cNvPr id="37" name="Shape 37"/>
          <p:cNvSpPr/>
          <p:nvPr/>
        </p:nvSpPr>
        <p:spPr>
          <a:xfrm>
            <a:off x="1282417" y="812799"/>
            <a:ext cx="197839" cy="723901"/>
          </a:xfrm>
          <a:prstGeom prst="rect">
            <a:avLst/>
          </a:prstGeom>
          <a:ln w="12700">
            <a:miter lim="400000"/>
          </a:ln>
          <a:extLst>
            <a:ext uri="{C572A759-6A51-4108-AA02-DFA0A04FC94B}">
              <ma14:wrappingTextBoxFlag xmlns:ma14="http://schemas.microsoft.com/office/mac/drawingml/2011/main" val="1"/>
            </a:ext>
          </a:extLst>
        </p:spPr>
        <p:txBody>
          <a:bodyPr wrap="none" lIns="72248" tIns="72248" rIns="72248" bIns="72248">
            <a:spAutoFit/>
          </a:bodyPr>
          <a:lstStyle/>
          <a:p>
            <a:pPr lvl="0" marL="40639" marR="40639" algn="l" defTabSz="914400">
              <a:defRPr sz="1800">
                <a:solidFill>
                  <a:srgbClr val="000000"/>
                </a:solidFill>
              </a:defRPr>
            </a:pPr>
            <a:endParaRPr>
              <a:solidFill>
                <a:srgbClr val="FFFFFF"/>
              </a:solidFill>
              <a:uFill>
                <a:solidFill/>
              </a:uFill>
              <a:latin typeface="Arial"/>
              <a:ea typeface="Arial"/>
              <a:cs typeface="Arial"/>
              <a:sym typeface="Arial"/>
            </a:endParaRPr>
          </a:p>
        </p:txBody>
      </p:sp>
      <p:sp>
        <p:nvSpPr>
          <p:cNvPr id="38" name="Shape 38"/>
          <p:cNvSpPr/>
          <p:nvPr>
            <p:ph type="sldNum" sz="quarter" idx="2"/>
          </p:nvPr>
        </p:nvSpPr>
        <p:spPr>
          <a:xfrm>
            <a:off x="10469037" y="8886613"/>
            <a:ext cx="411472" cy="403720"/>
          </a:xfrm>
          <a:prstGeom prst="rect">
            <a:avLst/>
          </a:prstGeom>
        </p:spPr>
        <p:txBody>
          <a:bodyPr lIns="72248" tIns="72248" rIns="72248" bIns="72248"/>
          <a:lstStyle>
            <a:lvl1pPr defTabSz="457200">
              <a:defRPr>
                <a:latin typeface="Arial"/>
                <a:ea typeface="Arial"/>
                <a:cs typeface="Arial"/>
                <a:sym typeface="Arial"/>
              </a:defRPr>
            </a:lvl1pPr>
          </a:lstStyle>
          <a:p>
            <a:pPr lvl="0"/>
            <a:fld id="{86CB4B4D-7CA3-9044-876B-883B54F8677D}" type="slidenum"/>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40" name="Shape 40"/>
          <p:cNvSpPr/>
          <p:nvPr>
            <p:ph type="title"/>
          </p:nvPr>
        </p:nvSpPr>
        <p:spPr>
          <a:xfrm>
            <a:off x="1270000" y="1638300"/>
            <a:ext cx="10464800" cy="3302000"/>
          </a:xfrm>
          <a:prstGeom prst="rect">
            <a:avLst/>
          </a:prstGeom>
        </p:spPr>
        <p:txBody>
          <a:bodyPr anchor="b"/>
          <a:lstStyle>
            <a:lvl1pPr marL="0" marR="0" defTabSz="584200">
              <a:defRPr sz="8400">
                <a:solidFill>
                  <a:srgbClr val="FFFFFF"/>
                </a:solidFill>
                <a:uFillTx/>
                <a:latin typeface="Gill Sans"/>
                <a:ea typeface="Gill Sans"/>
                <a:cs typeface="Gill Sans"/>
                <a:sym typeface="Gill Sans"/>
              </a:defRPr>
            </a:lvl1pPr>
          </a:lstStyle>
          <a:p>
            <a:pPr lvl="0">
              <a:defRPr sz="1800">
                <a:solidFill>
                  <a:srgbClr val="000000"/>
                </a:solidFill>
              </a:defRPr>
            </a:pPr>
            <a:r>
              <a:rPr sz="8400">
                <a:solidFill>
                  <a:srgbClr val="FFFFFF"/>
                </a:solidFill>
              </a:rPr>
              <a:t>Title Text</a:t>
            </a:r>
          </a:p>
        </p:txBody>
      </p:sp>
      <p:sp>
        <p:nvSpPr>
          <p:cNvPr id="41" name="Shape 41"/>
          <p:cNvSpPr/>
          <p:nvPr>
            <p:ph type="body" idx="1"/>
          </p:nvPr>
        </p:nvSpPr>
        <p:spPr>
          <a:xfrm>
            <a:off x="1270000" y="5029200"/>
            <a:ext cx="10464800" cy="1130300"/>
          </a:xfrm>
          <a:prstGeom prst="rect">
            <a:avLst/>
          </a:prstGeom>
        </p:spPr>
        <p:txBody>
          <a:bodyPr/>
          <a:lstStyle>
            <a:lvl1pPr marL="0" marR="0" indent="0" algn="ctr" defTabSz="584200">
              <a:spcBef>
                <a:spcPts val="0"/>
              </a:spcBef>
              <a:buSzTx/>
              <a:buNone/>
              <a:defRPr sz="3600">
                <a:solidFill>
                  <a:srgbClr val="FFFFFF"/>
                </a:solidFill>
                <a:uFillTx/>
                <a:latin typeface="Gill Sans"/>
                <a:ea typeface="Gill Sans"/>
                <a:cs typeface="Gill Sans"/>
                <a:sym typeface="Gill Sans"/>
              </a:defRPr>
            </a:lvl1pPr>
            <a:lvl2pPr marL="0" marR="0" indent="0" algn="ctr" defTabSz="584200">
              <a:spcBef>
                <a:spcPts val="0"/>
              </a:spcBef>
              <a:buSzTx/>
              <a:buNone/>
              <a:defRPr sz="3600">
                <a:solidFill>
                  <a:srgbClr val="FFFFFF"/>
                </a:solidFill>
                <a:uFillTx/>
                <a:latin typeface="Gill Sans"/>
                <a:ea typeface="Gill Sans"/>
                <a:cs typeface="Gill Sans"/>
                <a:sym typeface="Gill Sans"/>
              </a:defRPr>
            </a:lvl2pPr>
            <a:lvl3pPr marL="0" marR="0" indent="0" algn="ctr" defTabSz="584200">
              <a:spcBef>
                <a:spcPts val="0"/>
              </a:spcBef>
              <a:buSzTx/>
              <a:buNone/>
              <a:defRPr sz="3600">
                <a:solidFill>
                  <a:srgbClr val="FFFFFF"/>
                </a:solidFill>
                <a:uFillTx/>
                <a:latin typeface="Gill Sans"/>
                <a:ea typeface="Gill Sans"/>
                <a:cs typeface="Gill Sans"/>
                <a:sym typeface="Gill Sans"/>
              </a:defRPr>
            </a:lvl3pPr>
            <a:lvl4pPr marL="0" marR="0" indent="0" algn="ctr" defTabSz="584200">
              <a:spcBef>
                <a:spcPts val="0"/>
              </a:spcBef>
              <a:buSzTx/>
              <a:buNone/>
              <a:defRPr sz="3600">
                <a:solidFill>
                  <a:srgbClr val="FFFFFF"/>
                </a:solidFill>
                <a:uFillTx/>
                <a:latin typeface="Gill Sans"/>
                <a:ea typeface="Gill Sans"/>
                <a:cs typeface="Gill Sans"/>
                <a:sym typeface="Gill Sans"/>
              </a:defRPr>
            </a:lvl4pPr>
            <a:lvl5pPr marL="0" marR="0" indent="0" algn="ctr" defTabSz="584200">
              <a:spcBef>
                <a:spcPts val="0"/>
              </a:spcBef>
              <a:buSzTx/>
              <a:buNone/>
              <a:defRPr sz="3600">
                <a:solidFill>
                  <a:srgbClr val="FFFFFF"/>
                </a:solidFill>
                <a:uFillTx/>
                <a:latin typeface="Gill Sans"/>
                <a:ea typeface="Gill Sans"/>
                <a:cs typeface="Gill Sans"/>
                <a:sym typeface="Gill Sans"/>
              </a:defRPr>
            </a:lvl5pPr>
          </a:lstStyle>
          <a:p>
            <a:pPr lvl="0">
              <a:defRPr sz="1800">
                <a:solidFill>
                  <a:srgbClr val="000000"/>
                </a:solidFill>
              </a:defRPr>
            </a:pPr>
            <a:r>
              <a:rPr sz="3600">
                <a:solidFill>
                  <a:srgbClr val="FFFFFF"/>
                </a:solidFill>
              </a:rPr>
              <a:t>Body Level One</a:t>
            </a:r>
            <a:endParaRPr sz="3600">
              <a:solidFill>
                <a:srgbClr val="FFFFFF"/>
              </a:solidFill>
            </a:endParaRPr>
          </a:p>
          <a:p>
            <a:pPr lvl="1">
              <a:defRPr sz="1800">
                <a:solidFill>
                  <a:srgbClr val="000000"/>
                </a:solidFill>
              </a:defRPr>
            </a:pPr>
            <a:r>
              <a:rPr sz="3600">
                <a:solidFill>
                  <a:srgbClr val="FFFFFF"/>
                </a:solidFill>
              </a:rPr>
              <a:t>Body Level Two</a:t>
            </a:r>
            <a:endParaRPr sz="3600">
              <a:solidFill>
                <a:srgbClr val="FFFFFF"/>
              </a:solidFill>
            </a:endParaRPr>
          </a:p>
          <a:p>
            <a:pPr lvl="2">
              <a:defRPr sz="1800">
                <a:solidFill>
                  <a:srgbClr val="000000"/>
                </a:solidFill>
              </a:defRPr>
            </a:pPr>
            <a:r>
              <a:rPr sz="3600">
                <a:solidFill>
                  <a:srgbClr val="FFFFFF"/>
                </a:solidFill>
              </a:rPr>
              <a:t>Body Level Three</a:t>
            </a:r>
            <a:endParaRPr sz="3600">
              <a:solidFill>
                <a:srgbClr val="FFFFFF"/>
              </a:solidFill>
            </a:endParaRPr>
          </a:p>
          <a:p>
            <a:pPr lvl="3">
              <a:defRPr sz="1800">
                <a:solidFill>
                  <a:srgbClr val="000000"/>
                </a:solidFill>
              </a:defRPr>
            </a:pPr>
            <a:r>
              <a:rPr sz="3600">
                <a:solidFill>
                  <a:srgbClr val="FFFFFF"/>
                </a:solidFill>
              </a:rPr>
              <a:t>Body Level Four</a:t>
            </a:r>
            <a:endParaRPr sz="3600">
              <a:solidFill>
                <a:srgbClr val="FFFFFF"/>
              </a:solidFill>
            </a:endParaRPr>
          </a:p>
          <a:p>
            <a:pPr lvl="4">
              <a:defRPr sz="1800">
                <a:solidFill>
                  <a:srgbClr val="000000"/>
                </a:solidFill>
              </a:defRPr>
            </a:pPr>
            <a:r>
              <a:rPr sz="3600">
                <a:solidFill>
                  <a:srgbClr val="FFFFFF"/>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est">
    <p:spTree>
      <p:nvGrpSpPr>
        <p:cNvPr id="1" name=""/>
        <p:cNvGrpSpPr/>
        <p:nvPr/>
      </p:nvGrpSpPr>
      <p:grpSpPr>
        <a:xfrm>
          <a:off x="0" y="0"/>
          <a:ext cx="0" cy="0"/>
          <a:chOff x="0" y="0"/>
          <a:chExt cx="0" cy="0"/>
        </a:xfrm>
      </p:grpSpPr>
      <p:sp>
        <p:nvSpPr>
          <p:cNvPr id="43" name="Shape 43"/>
          <p:cNvSpPr/>
          <p:nvPr>
            <p:ph type="body" idx="1"/>
          </p:nvPr>
        </p:nvSpPr>
        <p:spPr>
          <a:xfrm>
            <a:off x="1219200" y="1041400"/>
            <a:ext cx="10871200" cy="584200"/>
          </a:xfrm>
          <a:prstGeom prst="rect">
            <a:avLst/>
          </a:prstGeom>
        </p:spPr>
        <p:txBody>
          <a:bodyPr/>
          <a:lstStyle>
            <a:lvl1pPr marL="0" marR="0" indent="0" defTabSz="584200">
              <a:spcBef>
                <a:spcPts val="0"/>
              </a:spcBef>
              <a:buSzTx/>
              <a:buNone/>
              <a:defRPr sz="3600">
                <a:solidFill>
                  <a:srgbClr val="FFFFFF"/>
                </a:solidFill>
                <a:uFillTx/>
                <a:latin typeface="Gill Sans"/>
                <a:ea typeface="Gill Sans"/>
                <a:cs typeface="Gill Sans"/>
                <a:sym typeface="Gill Sans"/>
              </a:defRPr>
            </a:lvl1pPr>
            <a:lvl2pPr marL="0" marR="0" indent="0" defTabSz="584200">
              <a:spcBef>
                <a:spcPts val="0"/>
              </a:spcBef>
              <a:buSzTx/>
              <a:buNone/>
              <a:defRPr sz="3600">
                <a:solidFill>
                  <a:srgbClr val="FFFFFF"/>
                </a:solidFill>
                <a:uFillTx/>
                <a:latin typeface="Gill Sans"/>
                <a:ea typeface="Gill Sans"/>
                <a:cs typeface="Gill Sans"/>
                <a:sym typeface="Gill Sans"/>
              </a:defRPr>
            </a:lvl2pPr>
            <a:lvl3pPr marL="0" marR="0" indent="0" defTabSz="584200">
              <a:spcBef>
                <a:spcPts val="0"/>
              </a:spcBef>
              <a:buSzTx/>
              <a:buNone/>
              <a:defRPr sz="3600">
                <a:solidFill>
                  <a:srgbClr val="FFFFFF"/>
                </a:solidFill>
                <a:uFillTx/>
                <a:latin typeface="Gill Sans"/>
                <a:ea typeface="Gill Sans"/>
                <a:cs typeface="Gill Sans"/>
                <a:sym typeface="Gill Sans"/>
              </a:defRPr>
            </a:lvl3pPr>
            <a:lvl4pPr marL="0" marR="0" indent="0" defTabSz="584200">
              <a:spcBef>
                <a:spcPts val="0"/>
              </a:spcBef>
              <a:buSzTx/>
              <a:buNone/>
              <a:defRPr sz="3600">
                <a:solidFill>
                  <a:srgbClr val="FFFFFF"/>
                </a:solidFill>
                <a:uFillTx/>
                <a:latin typeface="Gill Sans"/>
                <a:ea typeface="Gill Sans"/>
                <a:cs typeface="Gill Sans"/>
                <a:sym typeface="Gill Sans"/>
              </a:defRPr>
            </a:lvl4pPr>
            <a:lvl5pPr marL="0" marR="0" indent="0" defTabSz="584200">
              <a:spcBef>
                <a:spcPts val="0"/>
              </a:spcBef>
              <a:buSzTx/>
              <a:buNone/>
              <a:defRPr sz="3600">
                <a:solidFill>
                  <a:srgbClr val="FFFFFF"/>
                </a:solidFill>
                <a:uFillTx/>
                <a:latin typeface="Gill Sans"/>
                <a:ea typeface="Gill Sans"/>
                <a:cs typeface="Gill Sans"/>
                <a:sym typeface="Gill Sans"/>
              </a:defRPr>
            </a:lvl5pPr>
          </a:lstStyle>
          <a:p>
            <a:pPr lvl="0">
              <a:defRPr sz="1800">
                <a:solidFill>
                  <a:srgbClr val="000000"/>
                </a:solidFill>
              </a:defRPr>
            </a:pPr>
            <a:r>
              <a:rPr sz="3600">
                <a:solidFill>
                  <a:srgbClr val="FFFFFF"/>
                </a:solidFill>
              </a:rPr>
              <a:t>Body Level One</a:t>
            </a:r>
            <a:endParaRPr sz="3600">
              <a:solidFill>
                <a:srgbClr val="FFFFFF"/>
              </a:solidFill>
            </a:endParaRPr>
          </a:p>
          <a:p>
            <a:pPr lvl="1">
              <a:defRPr sz="1800">
                <a:solidFill>
                  <a:srgbClr val="000000"/>
                </a:solidFill>
              </a:defRPr>
            </a:pPr>
            <a:r>
              <a:rPr sz="3600">
                <a:solidFill>
                  <a:srgbClr val="FFFFFF"/>
                </a:solidFill>
              </a:rPr>
              <a:t>Body Level Two</a:t>
            </a:r>
            <a:endParaRPr sz="3600">
              <a:solidFill>
                <a:srgbClr val="FFFFFF"/>
              </a:solidFill>
            </a:endParaRPr>
          </a:p>
          <a:p>
            <a:pPr lvl="2">
              <a:defRPr sz="1800">
                <a:solidFill>
                  <a:srgbClr val="000000"/>
                </a:solidFill>
              </a:defRPr>
            </a:pPr>
            <a:r>
              <a:rPr sz="3600">
                <a:solidFill>
                  <a:srgbClr val="FFFFFF"/>
                </a:solidFill>
              </a:rPr>
              <a:t>Body Level Three</a:t>
            </a:r>
            <a:endParaRPr sz="3600">
              <a:solidFill>
                <a:srgbClr val="FFFFFF"/>
              </a:solidFill>
            </a:endParaRPr>
          </a:p>
          <a:p>
            <a:pPr lvl="3">
              <a:defRPr sz="1800">
                <a:solidFill>
                  <a:srgbClr val="000000"/>
                </a:solidFill>
              </a:defRPr>
            </a:pPr>
            <a:r>
              <a:rPr sz="3600">
                <a:solidFill>
                  <a:srgbClr val="FFFFFF"/>
                </a:solidFill>
              </a:rPr>
              <a:t>Body Level Four</a:t>
            </a:r>
            <a:endParaRPr sz="3600">
              <a:solidFill>
                <a:srgbClr val="FFFFFF"/>
              </a:solidFill>
            </a:endParaRPr>
          </a:p>
          <a:p>
            <a:pPr lvl="4">
              <a:defRPr sz="1800">
                <a:solidFill>
                  <a:srgbClr val="000000"/>
                </a:solidFill>
              </a:defRPr>
            </a:pPr>
            <a:r>
              <a:rPr sz="3600">
                <a:solidFill>
                  <a:srgbClr val="FFFFFF"/>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45" name="Shape 45"/>
          <p:cNvSpPr/>
          <p:nvPr>
            <p:ph type="title"/>
          </p:nvPr>
        </p:nvSpPr>
        <p:spPr>
          <a:prstGeom prst="rect">
            <a:avLst/>
          </a:prstGeom>
        </p:spPr>
        <p:txBody>
          <a:bodyPr/>
          <a:lstStyle/>
          <a:p>
            <a:pPr lvl="0">
              <a:defRPr sz="1800">
                <a:uFillTx/>
              </a:defRPr>
            </a:pPr>
            <a:r>
              <a:rPr sz="6200">
                <a:uFill>
                  <a:solidFill/>
                </a:uFill>
              </a:rPr>
              <a:t>Title Text</a:t>
            </a:r>
          </a:p>
        </p:txBody>
      </p:sp>
      <p:sp>
        <p:nvSpPr>
          <p:cNvPr id="46" name="Shape 46"/>
          <p:cNvSpPr/>
          <p:nvPr>
            <p:ph type="body" idx="1"/>
          </p:nvPr>
        </p:nvSpPr>
        <p:spPr>
          <a:prstGeom prst="rect">
            <a:avLst/>
          </a:prstGeom>
        </p:spPr>
        <p:txBody>
          <a:bodyPr/>
          <a:lstStyle>
            <a:lvl2pPr marL="783590" indent="-285750">
              <a:spcBef>
                <a:spcPts val="900"/>
              </a:spcBef>
              <a:buChar char="–"/>
              <a:defRPr sz="3800"/>
            </a:lvl2pPr>
            <a:lvl3pPr marL="1183639" indent="-228600">
              <a:spcBef>
                <a:spcPts val="800"/>
              </a:spcBef>
              <a:defRPr sz="3400"/>
            </a:lvl3pPr>
            <a:lvl4pPr marL="1640839" indent="-228600">
              <a:spcBef>
                <a:spcPts val="600"/>
              </a:spcBef>
              <a:buChar char="–"/>
              <a:defRPr sz="2800"/>
            </a:lvl4pPr>
            <a:lvl5pPr marL="2098039" indent="-228600">
              <a:spcBef>
                <a:spcPts val="600"/>
              </a:spcBef>
              <a:buChar char="»"/>
              <a:defRPr sz="2800"/>
            </a:lvl5pPr>
          </a:lstStyle>
          <a:p>
            <a:pPr lvl="0">
              <a:defRPr sz="1800">
                <a:uFillTx/>
              </a:defRPr>
            </a:pPr>
            <a:r>
              <a:rPr sz="4400">
                <a:uFill>
                  <a:solidFill/>
                </a:uFill>
              </a:rPr>
              <a:t>Body Level One</a:t>
            </a:r>
            <a:endParaRPr sz="4400">
              <a:uFill>
                <a:solidFill/>
              </a:uFill>
            </a:endParaRPr>
          </a:p>
          <a:p>
            <a:pPr lvl="1">
              <a:defRPr sz="1800">
                <a:uFillTx/>
              </a:defRPr>
            </a:pPr>
            <a:r>
              <a:rPr sz="3800">
                <a:uFill>
                  <a:solidFill/>
                </a:uFill>
              </a:rPr>
              <a:t>Body Level Two</a:t>
            </a:r>
            <a:endParaRPr sz="3800">
              <a:uFill>
                <a:solidFill/>
              </a:uFill>
            </a:endParaRPr>
          </a:p>
          <a:p>
            <a:pPr lvl="2">
              <a:defRPr sz="1800">
                <a:uFillTx/>
              </a:defRPr>
            </a:pPr>
            <a:r>
              <a:rPr sz="3400">
                <a:uFill>
                  <a:solidFill/>
                </a:uFill>
              </a:rPr>
              <a:t>Body Level Three</a:t>
            </a:r>
            <a:endParaRPr sz="3400">
              <a:uFill>
                <a:solidFill/>
              </a:uFill>
            </a:endParaRPr>
          </a:p>
          <a:p>
            <a:pPr lvl="3">
              <a:defRPr sz="1800">
                <a:uFillTx/>
              </a:defRPr>
            </a:pPr>
            <a:r>
              <a:rPr sz="2800">
                <a:uFill>
                  <a:solidFill/>
                </a:uFill>
              </a:rPr>
              <a:t>Body Level Four</a:t>
            </a:r>
            <a:endParaRPr sz="2800">
              <a:uFill>
                <a:solidFill/>
              </a:uFill>
            </a:endParaRPr>
          </a:p>
          <a:p>
            <a:pPr lvl="4">
              <a:defRPr sz="1800">
                <a:uFillTx/>
              </a:defRPr>
            </a:pPr>
            <a:r>
              <a:rPr sz="2800">
                <a:uFill>
                  <a:solidFill/>
                </a:uFill>
              </a:rPr>
              <a:t>Body Level Five</a:t>
            </a:r>
          </a:p>
        </p:txBody>
      </p:sp>
      <p:sp>
        <p:nvSpPr>
          <p:cNvPr id="47" name="Shape 4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49" name="Shape 49"/>
          <p:cNvSpPr/>
          <p:nvPr>
            <p:ph type="title"/>
          </p:nvPr>
        </p:nvSpPr>
        <p:spPr>
          <a:xfrm>
            <a:off x="975359" y="541866"/>
            <a:ext cx="11054082" cy="2275841"/>
          </a:xfrm>
          <a:prstGeom prst="rect">
            <a:avLst/>
          </a:prstGeom>
        </p:spPr>
        <p:txBody>
          <a:bodyPr lIns="72248" tIns="72248" rIns="72248" bIns="72248"/>
          <a:lstStyle>
            <a:lvl1pPr marL="40639" marR="40639" defTabSz="914400">
              <a:defRPr>
                <a:solidFill>
                  <a:srgbClr val="E8EFF4"/>
                </a:solidFill>
                <a:uFill>
                  <a:solidFill>
                    <a:srgbClr val="E8EFF4"/>
                  </a:solidFill>
                </a:uFill>
              </a:defRPr>
            </a:lvl1pPr>
          </a:lstStyle>
          <a:p>
            <a:pPr lvl="0">
              <a:defRPr sz="1800">
                <a:solidFill>
                  <a:srgbClr val="000000"/>
                </a:solidFill>
                <a:uFillTx/>
              </a:defRPr>
            </a:pPr>
            <a:r>
              <a:rPr sz="6200">
                <a:solidFill>
                  <a:srgbClr val="E8EFF4"/>
                </a:solidFill>
                <a:uFill>
                  <a:solidFill>
                    <a:srgbClr val="E8EFF4"/>
                  </a:solidFill>
                </a:uFill>
              </a:rPr>
              <a:t>Title Text</a:t>
            </a:r>
          </a:p>
        </p:txBody>
      </p:sp>
      <p:sp>
        <p:nvSpPr>
          <p:cNvPr id="50" name="Shape 50"/>
          <p:cNvSpPr/>
          <p:nvPr>
            <p:ph type="body" idx="1"/>
          </p:nvPr>
        </p:nvSpPr>
        <p:spPr>
          <a:xfrm>
            <a:off x="975359" y="2817706"/>
            <a:ext cx="11054082" cy="6935895"/>
          </a:xfrm>
          <a:prstGeom prst="rect">
            <a:avLst/>
          </a:prstGeom>
        </p:spPr>
        <p:txBody>
          <a:bodyPr lIns="72248" tIns="72248" rIns="72248" bIns="72248"/>
          <a:lstStyle>
            <a:lvl1pPr marL="512127" marR="40639" indent="-471487" defTabSz="914400">
              <a:spcBef>
                <a:spcPts val="700"/>
              </a:spcBef>
              <a:defRPr>
                <a:solidFill>
                  <a:srgbClr val="FFFFFF"/>
                </a:solidFill>
                <a:uFill>
                  <a:solidFill>
                    <a:srgbClr val="FFFFFF"/>
                  </a:solidFill>
                </a:uFill>
              </a:defRPr>
            </a:lvl1pPr>
            <a:lvl2pPr marL="885643" marR="40639" indent="-387803" defTabSz="914400">
              <a:spcBef>
                <a:spcPts val="600"/>
              </a:spcBef>
              <a:buChar char="–"/>
              <a:defRPr sz="3800">
                <a:solidFill>
                  <a:srgbClr val="FFFFFF"/>
                </a:solidFill>
                <a:uFill>
                  <a:solidFill>
                    <a:srgbClr val="FFFFFF"/>
                  </a:solidFill>
                </a:uFill>
              </a:defRPr>
            </a:lvl2pPr>
            <a:lvl3pPr marL="1278889" marR="40639" indent="-323850" defTabSz="914400">
              <a:spcBef>
                <a:spcPts val="500"/>
              </a:spcBef>
              <a:defRPr sz="3400">
                <a:solidFill>
                  <a:srgbClr val="FFFFFF"/>
                </a:solidFill>
                <a:uFill>
                  <a:solidFill>
                    <a:srgbClr val="FFFFFF"/>
                  </a:solidFill>
                </a:uFill>
              </a:defRPr>
            </a:lvl3pPr>
            <a:lvl4pPr marL="1732279" marR="40639" indent="-320039" defTabSz="914400">
              <a:spcBef>
                <a:spcPts val="400"/>
              </a:spcBef>
              <a:buChar char="–"/>
              <a:defRPr sz="2800">
                <a:solidFill>
                  <a:srgbClr val="FFFFFF"/>
                </a:solidFill>
                <a:uFill>
                  <a:solidFill>
                    <a:srgbClr val="FFFFFF"/>
                  </a:solidFill>
                </a:uFill>
              </a:defRPr>
            </a:lvl4pPr>
            <a:lvl5pPr marL="2189479" marR="40639" indent="-320039" defTabSz="914400">
              <a:spcBef>
                <a:spcPts val="400"/>
              </a:spcBef>
              <a:buChar char="»"/>
              <a:defRPr sz="2800">
                <a:solidFill>
                  <a:srgbClr val="FFFFFF"/>
                </a:solidFill>
                <a:uFill>
                  <a:solidFill>
                    <a:srgbClr val="FFFFFF"/>
                  </a:solidFill>
                </a:uFill>
              </a:defRPr>
            </a:lvl5pPr>
          </a:lstStyle>
          <a:p>
            <a:pPr lvl="0">
              <a:defRPr sz="1800">
                <a:solidFill>
                  <a:srgbClr val="000000"/>
                </a:solidFill>
                <a:uFillTx/>
              </a:defRPr>
            </a:pPr>
            <a:r>
              <a:rPr sz="4400">
                <a:solidFill>
                  <a:srgbClr val="FFFFFF"/>
                </a:solidFill>
                <a:uFill>
                  <a:solidFill>
                    <a:srgbClr val="FFFFFF"/>
                  </a:solidFill>
                </a:uFill>
              </a:rPr>
              <a:t>Body Level One</a:t>
            </a:r>
            <a:endParaRPr sz="4400">
              <a:solidFill>
                <a:srgbClr val="FFFFFF"/>
              </a:solidFill>
              <a:uFill>
                <a:solidFill>
                  <a:srgbClr val="FFFFFF"/>
                </a:solidFill>
              </a:uFill>
            </a:endParaRPr>
          </a:p>
          <a:p>
            <a:pPr lvl="1">
              <a:defRPr sz="1800">
                <a:solidFill>
                  <a:srgbClr val="000000"/>
                </a:solidFill>
                <a:uFillTx/>
              </a:defRPr>
            </a:pPr>
            <a:r>
              <a:rPr sz="3800">
                <a:solidFill>
                  <a:srgbClr val="FFFFFF"/>
                </a:solidFill>
                <a:uFill>
                  <a:solidFill>
                    <a:srgbClr val="FFFFFF"/>
                  </a:solidFill>
                </a:uFill>
              </a:rPr>
              <a:t>Body Level Two</a:t>
            </a:r>
            <a:endParaRPr sz="3800">
              <a:solidFill>
                <a:srgbClr val="FFFFFF"/>
              </a:solidFill>
              <a:uFill>
                <a:solidFill>
                  <a:srgbClr val="FFFFFF"/>
                </a:solidFill>
              </a:uFill>
            </a:endParaRPr>
          </a:p>
          <a:p>
            <a:pPr lvl="2">
              <a:defRPr sz="1800">
                <a:solidFill>
                  <a:srgbClr val="000000"/>
                </a:solidFill>
                <a:uFillTx/>
              </a:defRPr>
            </a:pPr>
            <a:r>
              <a:rPr sz="3400">
                <a:solidFill>
                  <a:srgbClr val="FFFFFF"/>
                </a:solidFill>
                <a:uFill>
                  <a:solidFill>
                    <a:srgbClr val="FFFFFF"/>
                  </a:solidFill>
                </a:uFill>
              </a:rPr>
              <a:t>Body Level Three</a:t>
            </a:r>
            <a:endParaRPr sz="3400">
              <a:solidFill>
                <a:srgbClr val="FFFFFF"/>
              </a:solidFill>
              <a:uFill>
                <a:solidFill>
                  <a:srgbClr val="FFFFFF"/>
                </a:solidFill>
              </a:uFill>
            </a:endParaRPr>
          </a:p>
          <a:p>
            <a:pPr lvl="3">
              <a:defRPr sz="1800">
                <a:solidFill>
                  <a:srgbClr val="000000"/>
                </a:solidFill>
                <a:uFillTx/>
              </a:defRPr>
            </a:pPr>
            <a:r>
              <a:rPr sz="2800">
                <a:solidFill>
                  <a:srgbClr val="FFFFFF"/>
                </a:solidFill>
                <a:uFill>
                  <a:solidFill>
                    <a:srgbClr val="FFFFFF"/>
                  </a:solidFill>
                </a:uFill>
              </a:rPr>
              <a:t>Body Level Four</a:t>
            </a:r>
            <a:endParaRPr sz="2800">
              <a:solidFill>
                <a:srgbClr val="FFFFFF"/>
              </a:solidFill>
              <a:uFill>
                <a:solidFill>
                  <a:srgbClr val="FFFFFF"/>
                </a:solidFill>
              </a:uFill>
            </a:endParaRPr>
          </a:p>
          <a:p>
            <a:pPr lvl="4">
              <a:defRPr sz="1800">
                <a:solidFill>
                  <a:srgbClr val="000000"/>
                </a:solidFill>
                <a:uFillTx/>
              </a:defRPr>
            </a:pPr>
            <a:r>
              <a:rPr sz="2800">
                <a:solidFill>
                  <a:srgbClr val="FFFFFF"/>
                </a:solidFill>
                <a:uFill>
                  <a:solidFill>
                    <a:srgbClr val="FFFFFF"/>
                  </a:solidFill>
                </a:uFill>
              </a:rPr>
              <a:t>Body Level Five</a:t>
            </a:r>
          </a:p>
        </p:txBody>
      </p:sp>
      <p:sp>
        <p:nvSpPr>
          <p:cNvPr id="51" name="Shape 51"/>
          <p:cNvSpPr/>
          <p:nvPr>
            <p:ph type="sldNum" sz="quarter" idx="2"/>
          </p:nvPr>
        </p:nvSpPr>
        <p:spPr>
          <a:xfrm>
            <a:off x="10481874" y="8886613"/>
            <a:ext cx="385799" cy="436599"/>
          </a:xfrm>
          <a:prstGeom prst="rect">
            <a:avLst/>
          </a:prstGeom>
        </p:spPr>
        <p:txBody>
          <a:bodyPr lIns="72248" tIns="72248" rIns="72248" bIns="72248"/>
          <a:lstStyle>
            <a:lvl1pPr defTabSz="457200">
              <a:defRPr>
                <a:solidFill>
                  <a:srgbClr val="FFFFFF"/>
                </a:solidFill>
                <a:uFill>
                  <a:solidFill>
                    <a:srgbClr val="FFFFFF"/>
                  </a:solidFill>
                </a:uFill>
              </a:defRPr>
            </a:lvl1pPr>
          </a:lstStyle>
          <a:p>
            <a:pPr lvl="0"/>
            <a:fld id="{86CB4B4D-7CA3-9044-876B-883B54F8677D}" type="slidenum"/>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3" name="Shape 53"/>
          <p:cNvSpPr/>
          <p:nvPr>
            <p:ph type="title"/>
          </p:nvPr>
        </p:nvSpPr>
        <p:spPr>
          <a:xfrm>
            <a:off x="975359" y="541866"/>
            <a:ext cx="11054082" cy="2275841"/>
          </a:xfrm>
          <a:prstGeom prst="rect">
            <a:avLst/>
          </a:prstGeom>
        </p:spPr>
        <p:txBody>
          <a:bodyPr lIns="72248" tIns="72248" rIns="72248" bIns="72248"/>
          <a:lstStyle>
            <a:lvl1pPr marL="40639" marR="40639" defTabSz="914400">
              <a:defRPr>
                <a:solidFill>
                  <a:srgbClr val="E8EFF4"/>
                </a:solidFill>
                <a:uFill>
                  <a:solidFill>
                    <a:srgbClr val="E8EFF4"/>
                  </a:solidFill>
                </a:uFill>
              </a:defRPr>
            </a:lvl1pPr>
          </a:lstStyle>
          <a:p>
            <a:pPr lvl="0">
              <a:defRPr sz="1800">
                <a:solidFill>
                  <a:srgbClr val="000000"/>
                </a:solidFill>
                <a:uFillTx/>
              </a:defRPr>
            </a:pPr>
            <a:r>
              <a:rPr sz="6200">
                <a:solidFill>
                  <a:srgbClr val="E8EFF4"/>
                </a:solidFill>
                <a:uFill>
                  <a:solidFill>
                    <a:srgbClr val="E8EFF4"/>
                  </a:solidFill>
                </a:uFill>
              </a:rPr>
              <a:t>Title Text</a:t>
            </a:r>
          </a:p>
        </p:txBody>
      </p:sp>
      <p:sp>
        <p:nvSpPr>
          <p:cNvPr id="54" name="Shape 54"/>
          <p:cNvSpPr/>
          <p:nvPr>
            <p:ph type="body" idx="1"/>
          </p:nvPr>
        </p:nvSpPr>
        <p:spPr>
          <a:xfrm>
            <a:off x="975359" y="2817706"/>
            <a:ext cx="11054082" cy="6935895"/>
          </a:xfrm>
          <a:prstGeom prst="rect">
            <a:avLst/>
          </a:prstGeom>
        </p:spPr>
        <p:txBody>
          <a:bodyPr lIns="72248" tIns="72248" rIns="72248" bIns="72248"/>
          <a:lstStyle>
            <a:lvl1pPr marL="512127" marR="40639" indent="-471487" defTabSz="914400">
              <a:spcBef>
                <a:spcPts val="700"/>
              </a:spcBef>
              <a:defRPr>
                <a:solidFill>
                  <a:srgbClr val="FFFFFF"/>
                </a:solidFill>
                <a:uFill>
                  <a:solidFill>
                    <a:srgbClr val="FFFFFF"/>
                  </a:solidFill>
                </a:uFill>
              </a:defRPr>
            </a:lvl1pPr>
            <a:lvl2pPr marL="885643" marR="40639" indent="-387803" defTabSz="914400">
              <a:spcBef>
                <a:spcPts val="600"/>
              </a:spcBef>
              <a:buChar char="–"/>
              <a:defRPr sz="3800">
                <a:solidFill>
                  <a:srgbClr val="FFFFFF"/>
                </a:solidFill>
                <a:uFill>
                  <a:solidFill>
                    <a:srgbClr val="FFFFFF"/>
                  </a:solidFill>
                </a:uFill>
              </a:defRPr>
            </a:lvl2pPr>
            <a:lvl3pPr marL="1278889" marR="40639" indent="-323850" defTabSz="914400">
              <a:spcBef>
                <a:spcPts val="500"/>
              </a:spcBef>
              <a:defRPr sz="3400">
                <a:solidFill>
                  <a:srgbClr val="FFFFFF"/>
                </a:solidFill>
                <a:uFill>
                  <a:solidFill>
                    <a:srgbClr val="FFFFFF"/>
                  </a:solidFill>
                </a:uFill>
              </a:defRPr>
            </a:lvl3pPr>
            <a:lvl4pPr marL="1732279" marR="40639" indent="-320039" defTabSz="914400">
              <a:spcBef>
                <a:spcPts val="400"/>
              </a:spcBef>
              <a:buChar char="–"/>
              <a:defRPr sz="2800">
                <a:solidFill>
                  <a:srgbClr val="FFFFFF"/>
                </a:solidFill>
                <a:uFill>
                  <a:solidFill>
                    <a:srgbClr val="FFFFFF"/>
                  </a:solidFill>
                </a:uFill>
              </a:defRPr>
            </a:lvl4pPr>
            <a:lvl5pPr marL="2189479" marR="40639" indent="-320039" defTabSz="914400">
              <a:spcBef>
                <a:spcPts val="400"/>
              </a:spcBef>
              <a:buChar char="»"/>
              <a:defRPr sz="2800">
                <a:solidFill>
                  <a:srgbClr val="FFFFFF"/>
                </a:solidFill>
                <a:uFill>
                  <a:solidFill>
                    <a:srgbClr val="FFFFFF"/>
                  </a:solidFill>
                </a:uFill>
              </a:defRPr>
            </a:lvl5pPr>
          </a:lstStyle>
          <a:p>
            <a:pPr lvl="0">
              <a:defRPr sz="1800">
                <a:solidFill>
                  <a:srgbClr val="000000"/>
                </a:solidFill>
                <a:uFillTx/>
              </a:defRPr>
            </a:pPr>
            <a:r>
              <a:rPr sz="4400">
                <a:solidFill>
                  <a:srgbClr val="FFFFFF"/>
                </a:solidFill>
                <a:uFill>
                  <a:solidFill>
                    <a:srgbClr val="FFFFFF"/>
                  </a:solidFill>
                </a:uFill>
              </a:rPr>
              <a:t>Body Level One</a:t>
            </a:r>
            <a:endParaRPr sz="4400">
              <a:solidFill>
                <a:srgbClr val="FFFFFF"/>
              </a:solidFill>
              <a:uFill>
                <a:solidFill>
                  <a:srgbClr val="FFFFFF"/>
                </a:solidFill>
              </a:uFill>
            </a:endParaRPr>
          </a:p>
          <a:p>
            <a:pPr lvl="1">
              <a:defRPr sz="1800">
                <a:solidFill>
                  <a:srgbClr val="000000"/>
                </a:solidFill>
                <a:uFillTx/>
              </a:defRPr>
            </a:pPr>
            <a:r>
              <a:rPr sz="3800">
                <a:solidFill>
                  <a:srgbClr val="FFFFFF"/>
                </a:solidFill>
                <a:uFill>
                  <a:solidFill>
                    <a:srgbClr val="FFFFFF"/>
                  </a:solidFill>
                </a:uFill>
              </a:rPr>
              <a:t>Body Level Two</a:t>
            </a:r>
            <a:endParaRPr sz="3800">
              <a:solidFill>
                <a:srgbClr val="FFFFFF"/>
              </a:solidFill>
              <a:uFill>
                <a:solidFill>
                  <a:srgbClr val="FFFFFF"/>
                </a:solidFill>
              </a:uFill>
            </a:endParaRPr>
          </a:p>
          <a:p>
            <a:pPr lvl="2">
              <a:defRPr sz="1800">
                <a:solidFill>
                  <a:srgbClr val="000000"/>
                </a:solidFill>
                <a:uFillTx/>
              </a:defRPr>
            </a:pPr>
            <a:r>
              <a:rPr sz="3400">
                <a:solidFill>
                  <a:srgbClr val="FFFFFF"/>
                </a:solidFill>
                <a:uFill>
                  <a:solidFill>
                    <a:srgbClr val="FFFFFF"/>
                  </a:solidFill>
                </a:uFill>
              </a:rPr>
              <a:t>Body Level Three</a:t>
            </a:r>
            <a:endParaRPr sz="3400">
              <a:solidFill>
                <a:srgbClr val="FFFFFF"/>
              </a:solidFill>
              <a:uFill>
                <a:solidFill>
                  <a:srgbClr val="FFFFFF"/>
                </a:solidFill>
              </a:uFill>
            </a:endParaRPr>
          </a:p>
          <a:p>
            <a:pPr lvl="3">
              <a:defRPr sz="1800">
                <a:solidFill>
                  <a:srgbClr val="000000"/>
                </a:solidFill>
                <a:uFillTx/>
              </a:defRPr>
            </a:pPr>
            <a:r>
              <a:rPr sz="2800">
                <a:solidFill>
                  <a:srgbClr val="FFFFFF"/>
                </a:solidFill>
                <a:uFill>
                  <a:solidFill>
                    <a:srgbClr val="FFFFFF"/>
                  </a:solidFill>
                </a:uFill>
              </a:rPr>
              <a:t>Body Level Four</a:t>
            </a:r>
            <a:endParaRPr sz="2800">
              <a:solidFill>
                <a:srgbClr val="FFFFFF"/>
              </a:solidFill>
              <a:uFill>
                <a:solidFill>
                  <a:srgbClr val="FFFFFF"/>
                </a:solidFill>
              </a:uFill>
            </a:endParaRPr>
          </a:p>
          <a:p>
            <a:pPr lvl="4">
              <a:defRPr sz="1800">
                <a:solidFill>
                  <a:srgbClr val="000000"/>
                </a:solidFill>
                <a:uFillTx/>
              </a:defRPr>
            </a:pPr>
            <a:r>
              <a:rPr sz="2800">
                <a:solidFill>
                  <a:srgbClr val="FFFFFF"/>
                </a:solidFill>
                <a:uFill>
                  <a:solidFill>
                    <a:srgbClr val="FFFFFF"/>
                  </a:solidFill>
                </a:uFill>
              </a:rPr>
              <a:t>Body Level Five</a:t>
            </a:r>
          </a:p>
        </p:txBody>
      </p:sp>
      <p:sp>
        <p:nvSpPr>
          <p:cNvPr id="55" name="Shape 55"/>
          <p:cNvSpPr/>
          <p:nvPr>
            <p:ph type="sldNum" sz="quarter" idx="2"/>
          </p:nvPr>
        </p:nvSpPr>
        <p:spPr>
          <a:xfrm>
            <a:off x="10481874" y="8886613"/>
            <a:ext cx="385799" cy="436599"/>
          </a:xfrm>
          <a:prstGeom prst="rect">
            <a:avLst/>
          </a:prstGeom>
        </p:spPr>
        <p:txBody>
          <a:bodyPr lIns="72248" tIns="72248" rIns="72248" bIns="72248"/>
          <a:lstStyle>
            <a:lvl1pPr defTabSz="457200">
              <a:defRPr>
                <a:solidFill>
                  <a:srgbClr val="FFFFFF"/>
                </a:solidFill>
                <a:uFill>
                  <a:solidFill>
                    <a:srgbClr val="FFFFFF"/>
                  </a:solidFill>
                </a:uFill>
              </a:defRPr>
            </a:lvl1pPr>
          </a:lstStyle>
          <a:p>
            <a:pPr lvl="0"/>
            <a:fld id="{86CB4B4D-7CA3-9044-876B-883B54F8677D}" type="slidenum"/>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7" name="Shape 57"/>
          <p:cNvSpPr/>
          <p:nvPr>
            <p:ph type="title"/>
          </p:nvPr>
        </p:nvSpPr>
        <p:spPr>
          <a:xfrm>
            <a:off x="975359" y="541866"/>
            <a:ext cx="11054082" cy="2275841"/>
          </a:xfrm>
          <a:prstGeom prst="rect">
            <a:avLst/>
          </a:prstGeom>
        </p:spPr>
        <p:txBody>
          <a:bodyPr lIns="72248" tIns="72248" rIns="72248" bIns="72248"/>
          <a:lstStyle>
            <a:lvl1pPr marL="40639" marR="40639" defTabSz="914400">
              <a:defRPr>
                <a:solidFill>
                  <a:srgbClr val="E8EFF4"/>
                </a:solidFill>
                <a:uFill>
                  <a:solidFill>
                    <a:srgbClr val="E8EFF4"/>
                  </a:solidFill>
                </a:uFill>
              </a:defRPr>
            </a:lvl1pPr>
          </a:lstStyle>
          <a:p>
            <a:pPr lvl="0">
              <a:defRPr sz="1800">
                <a:solidFill>
                  <a:srgbClr val="000000"/>
                </a:solidFill>
                <a:uFillTx/>
              </a:defRPr>
            </a:pPr>
            <a:r>
              <a:rPr sz="6200">
                <a:solidFill>
                  <a:srgbClr val="E8EFF4"/>
                </a:solidFill>
                <a:uFill>
                  <a:solidFill>
                    <a:srgbClr val="E8EFF4"/>
                  </a:solidFill>
                </a:uFill>
              </a:rPr>
              <a:t>Title Text</a:t>
            </a:r>
          </a:p>
        </p:txBody>
      </p:sp>
      <p:sp>
        <p:nvSpPr>
          <p:cNvPr id="58" name="Shape 58"/>
          <p:cNvSpPr/>
          <p:nvPr>
            <p:ph type="body" idx="1"/>
          </p:nvPr>
        </p:nvSpPr>
        <p:spPr>
          <a:xfrm>
            <a:off x="975359" y="2817706"/>
            <a:ext cx="11054082" cy="6935895"/>
          </a:xfrm>
          <a:prstGeom prst="rect">
            <a:avLst/>
          </a:prstGeom>
        </p:spPr>
        <p:txBody>
          <a:bodyPr lIns="72248" tIns="72248" rIns="72248" bIns="72248"/>
          <a:lstStyle>
            <a:lvl1pPr marL="512127" marR="40639" indent="-471487" defTabSz="914400">
              <a:spcBef>
                <a:spcPts val="700"/>
              </a:spcBef>
              <a:defRPr>
                <a:solidFill>
                  <a:srgbClr val="FFFFFF"/>
                </a:solidFill>
                <a:uFill>
                  <a:solidFill>
                    <a:srgbClr val="FFFFFF"/>
                  </a:solidFill>
                </a:uFill>
              </a:defRPr>
            </a:lvl1pPr>
            <a:lvl2pPr marL="885643" marR="40639" indent="-387803" defTabSz="914400">
              <a:spcBef>
                <a:spcPts val="600"/>
              </a:spcBef>
              <a:buChar char="–"/>
              <a:defRPr sz="3800">
                <a:solidFill>
                  <a:srgbClr val="FFFFFF"/>
                </a:solidFill>
                <a:uFill>
                  <a:solidFill>
                    <a:srgbClr val="FFFFFF"/>
                  </a:solidFill>
                </a:uFill>
              </a:defRPr>
            </a:lvl2pPr>
            <a:lvl3pPr marL="1278889" marR="40639" indent="-323850" defTabSz="914400">
              <a:spcBef>
                <a:spcPts val="500"/>
              </a:spcBef>
              <a:defRPr sz="3400">
                <a:solidFill>
                  <a:srgbClr val="FFFFFF"/>
                </a:solidFill>
                <a:uFill>
                  <a:solidFill>
                    <a:srgbClr val="FFFFFF"/>
                  </a:solidFill>
                </a:uFill>
              </a:defRPr>
            </a:lvl3pPr>
            <a:lvl4pPr marL="1732279" marR="40639" indent="-320039" defTabSz="914400">
              <a:spcBef>
                <a:spcPts val="400"/>
              </a:spcBef>
              <a:buChar char="–"/>
              <a:defRPr sz="2800">
                <a:solidFill>
                  <a:srgbClr val="FFFFFF"/>
                </a:solidFill>
                <a:uFill>
                  <a:solidFill>
                    <a:srgbClr val="FFFFFF"/>
                  </a:solidFill>
                </a:uFill>
              </a:defRPr>
            </a:lvl4pPr>
            <a:lvl5pPr marL="2189479" marR="40639" indent="-320039" defTabSz="914400">
              <a:spcBef>
                <a:spcPts val="400"/>
              </a:spcBef>
              <a:buChar char="»"/>
              <a:defRPr sz="2800">
                <a:solidFill>
                  <a:srgbClr val="FFFFFF"/>
                </a:solidFill>
                <a:uFill>
                  <a:solidFill>
                    <a:srgbClr val="FFFFFF"/>
                  </a:solidFill>
                </a:uFill>
              </a:defRPr>
            </a:lvl5pPr>
          </a:lstStyle>
          <a:p>
            <a:pPr lvl="0">
              <a:defRPr sz="1800">
                <a:solidFill>
                  <a:srgbClr val="000000"/>
                </a:solidFill>
                <a:uFillTx/>
              </a:defRPr>
            </a:pPr>
            <a:r>
              <a:rPr sz="4400">
                <a:solidFill>
                  <a:srgbClr val="FFFFFF"/>
                </a:solidFill>
                <a:uFill>
                  <a:solidFill>
                    <a:srgbClr val="FFFFFF"/>
                  </a:solidFill>
                </a:uFill>
              </a:rPr>
              <a:t>Body Level One</a:t>
            </a:r>
            <a:endParaRPr sz="4400">
              <a:solidFill>
                <a:srgbClr val="FFFFFF"/>
              </a:solidFill>
              <a:uFill>
                <a:solidFill>
                  <a:srgbClr val="FFFFFF"/>
                </a:solidFill>
              </a:uFill>
            </a:endParaRPr>
          </a:p>
          <a:p>
            <a:pPr lvl="1">
              <a:defRPr sz="1800">
                <a:solidFill>
                  <a:srgbClr val="000000"/>
                </a:solidFill>
                <a:uFillTx/>
              </a:defRPr>
            </a:pPr>
            <a:r>
              <a:rPr sz="3800">
                <a:solidFill>
                  <a:srgbClr val="FFFFFF"/>
                </a:solidFill>
                <a:uFill>
                  <a:solidFill>
                    <a:srgbClr val="FFFFFF"/>
                  </a:solidFill>
                </a:uFill>
              </a:rPr>
              <a:t>Body Level Two</a:t>
            </a:r>
            <a:endParaRPr sz="3800">
              <a:solidFill>
                <a:srgbClr val="FFFFFF"/>
              </a:solidFill>
              <a:uFill>
                <a:solidFill>
                  <a:srgbClr val="FFFFFF"/>
                </a:solidFill>
              </a:uFill>
            </a:endParaRPr>
          </a:p>
          <a:p>
            <a:pPr lvl="2">
              <a:defRPr sz="1800">
                <a:solidFill>
                  <a:srgbClr val="000000"/>
                </a:solidFill>
                <a:uFillTx/>
              </a:defRPr>
            </a:pPr>
            <a:r>
              <a:rPr sz="3400">
                <a:solidFill>
                  <a:srgbClr val="FFFFFF"/>
                </a:solidFill>
                <a:uFill>
                  <a:solidFill>
                    <a:srgbClr val="FFFFFF"/>
                  </a:solidFill>
                </a:uFill>
              </a:rPr>
              <a:t>Body Level Three</a:t>
            </a:r>
            <a:endParaRPr sz="3400">
              <a:solidFill>
                <a:srgbClr val="FFFFFF"/>
              </a:solidFill>
              <a:uFill>
                <a:solidFill>
                  <a:srgbClr val="FFFFFF"/>
                </a:solidFill>
              </a:uFill>
            </a:endParaRPr>
          </a:p>
          <a:p>
            <a:pPr lvl="3">
              <a:defRPr sz="1800">
                <a:solidFill>
                  <a:srgbClr val="000000"/>
                </a:solidFill>
                <a:uFillTx/>
              </a:defRPr>
            </a:pPr>
            <a:r>
              <a:rPr sz="2800">
                <a:solidFill>
                  <a:srgbClr val="FFFFFF"/>
                </a:solidFill>
                <a:uFill>
                  <a:solidFill>
                    <a:srgbClr val="FFFFFF"/>
                  </a:solidFill>
                </a:uFill>
              </a:rPr>
              <a:t>Body Level Four</a:t>
            </a:r>
            <a:endParaRPr sz="2800">
              <a:solidFill>
                <a:srgbClr val="FFFFFF"/>
              </a:solidFill>
              <a:uFill>
                <a:solidFill>
                  <a:srgbClr val="FFFFFF"/>
                </a:solidFill>
              </a:uFill>
            </a:endParaRPr>
          </a:p>
          <a:p>
            <a:pPr lvl="4">
              <a:defRPr sz="1800">
                <a:solidFill>
                  <a:srgbClr val="000000"/>
                </a:solidFill>
                <a:uFillTx/>
              </a:defRPr>
            </a:pPr>
            <a:r>
              <a:rPr sz="2800">
                <a:solidFill>
                  <a:srgbClr val="FFFFFF"/>
                </a:solidFill>
                <a:uFill>
                  <a:solidFill>
                    <a:srgbClr val="FFFFFF"/>
                  </a:solidFill>
                </a:uFill>
              </a:rPr>
              <a:t>Body Level Five</a:t>
            </a:r>
          </a:p>
        </p:txBody>
      </p:sp>
      <p:sp>
        <p:nvSpPr>
          <p:cNvPr id="59" name="Shape 59"/>
          <p:cNvSpPr/>
          <p:nvPr>
            <p:ph type="sldNum" sz="quarter" idx="2"/>
          </p:nvPr>
        </p:nvSpPr>
        <p:spPr>
          <a:xfrm>
            <a:off x="10481874" y="8886613"/>
            <a:ext cx="385799" cy="436599"/>
          </a:xfrm>
          <a:prstGeom prst="rect">
            <a:avLst/>
          </a:prstGeom>
        </p:spPr>
        <p:txBody>
          <a:bodyPr lIns="72248" tIns="72248" rIns="72248" bIns="72248"/>
          <a:lstStyle>
            <a:lvl1pPr defTabSz="457200">
              <a:defRPr>
                <a:solidFill>
                  <a:srgbClr val="FFFFFF"/>
                </a:solidFill>
                <a:uFill>
                  <a:solidFill>
                    <a:srgbClr val="FFFFFF"/>
                  </a:solidFill>
                </a:uFill>
              </a:defRPr>
            </a:lvl1pPr>
          </a:lstStyle>
          <a:p>
            <a:pPr lvl="0"/>
            <a:fld id="{86CB4B4D-7CA3-9044-876B-883B54F8677D}" type="slidenum"/>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Shape 61"/>
          <p:cNvSpPr/>
          <p:nvPr>
            <p:ph type="title"/>
          </p:nvPr>
        </p:nvSpPr>
        <p:spPr>
          <a:xfrm>
            <a:off x="975359" y="541866"/>
            <a:ext cx="11054082" cy="2275841"/>
          </a:xfrm>
          <a:prstGeom prst="rect">
            <a:avLst/>
          </a:prstGeom>
        </p:spPr>
        <p:txBody>
          <a:bodyPr lIns="72248" tIns="72248" rIns="72248" bIns="72248"/>
          <a:lstStyle>
            <a:lvl1pPr marL="40639" marR="40639" defTabSz="914400">
              <a:defRPr>
                <a:solidFill>
                  <a:srgbClr val="E8EFF4"/>
                </a:solidFill>
                <a:uFill>
                  <a:solidFill>
                    <a:srgbClr val="E8EFF4"/>
                  </a:solidFill>
                </a:uFill>
              </a:defRPr>
            </a:lvl1pPr>
          </a:lstStyle>
          <a:p>
            <a:pPr lvl="0">
              <a:defRPr sz="1800">
                <a:solidFill>
                  <a:srgbClr val="000000"/>
                </a:solidFill>
                <a:uFillTx/>
              </a:defRPr>
            </a:pPr>
            <a:r>
              <a:rPr sz="6200">
                <a:solidFill>
                  <a:srgbClr val="E8EFF4"/>
                </a:solidFill>
                <a:uFill>
                  <a:solidFill>
                    <a:srgbClr val="E8EFF4"/>
                  </a:solidFill>
                </a:uFill>
              </a:rPr>
              <a:t>Title Text</a:t>
            </a:r>
          </a:p>
        </p:txBody>
      </p:sp>
      <p:sp>
        <p:nvSpPr>
          <p:cNvPr id="62" name="Shape 62"/>
          <p:cNvSpPr/>
          <p:nvPr>
            <p:ph type="body" idx="1"/>
          </p:nvPr>
        </p:nvSpPr>
        <p:spPr>
          <a:xfrm>
            <a:off x="975359" y="2817706"/>
            <a:ext cx="11054082" cy="6935895"/>
          </a:xfrm>
          <a:prstGeom prst="rect">
            <a:avLst/>
          </a:prstGeom>
        </p:spPr>
        <p:txBody>
          <a:bodyPr lIns="72248" tIns="72248" rIns="72248" bIns="72248"/>
          <a:lstStyle>
            <a:lvl1pPr marL="512127" marR="40639" indent="-471487" defTabSz="914400">
              <a:spcBef>
                <a:spcPts val="700"/>
              </a:spcBef>
              <a:defRPr>
                <a:solidFill>
                  <a:srgbClr val="FFFFFF"/>
                </a:solidFill>
                <a:uFill>
                  <a:solidFill>
                    <a:srgbClr val="FFFFFF"/>
                  </a:solidFill>
                </a:uFill>
              </a:defRPr>
            </a:lvl1pPr>
            <a:lvl2pPr marL="885643" marR="40639" indent="-387803" defTabSz="914400">
              <a:spcBef>
                <a:spcPts val="600"/>
              </a:spcBef>
              <a:buChar char="–"/>
              <a:defRPr sz="3800">
                <a:solidFill>
                  <a:srgbClr val="FFFFFF"/>
                </a:solidFill>
                <a:uFill>
                  <a:solidFill>
                    <a:srgbClr val="FFFFFF"/>
                  </a:solidFill>
                </a:uFill>
              </a:defRPr>
            </a:lvl2pPr>
            <a:lvl3pPr marL="1278889" marR="40639" indent="-323850" defTabSz="914400">
              <a:spcBef>
                <a:spcPts val="500"/>
              </a:spcBef>
              <a:defRPr sz="3400">
                <a:solidFill>
                  <a:srgbClr val="FFFFFF"/>
                </a:solidFill>
                <a:uFill>
                  <a:solidFill>
                    <a:srgbClr val="FFFFFF"/>
                  </a:solidFill>
                </a:uFill>
              </a:defRPr>
            </a:lvl3pPr>
            <a:lvl4pPr marL="1732279" marR="40639" indent="-320039" defTabSz="914400">
              <a:spcBef>
                <a:spcPts val="400"/>
              </a:spcBef>
              <a:buChar char="–"/>
              <a:defRPr sz="2800">
                <a:solidFill>
                  <a:srgbClr val="FFFFFF"/>
                </a:solidFill>
                <a:uFill>
                  <a:solidFill>
                    <a:srgbClr val="FFFFFF"/>
                  </a:solidFill>
                </a:uFill>
              </a:defRPr>
            </a:lvl4pPr>
            <a:lvl5pPr marL="2189479" marR="40639" indent="-320039" defTabSz="914400">
              <a:spcBef>
                <a:spcPts val="400"/>
              </a:spcBef>
              <a:buChar char="»"/>
              <a:defRPr sz="2800">
                <a:solidFill>
                  <a:srgbClr val="FFFFFF"/>
                </a:solidFill>
                <a:uFill>
                  <a:solidFill>
                    <a:srgbClr val="FFFFFF"/>
                  </a:solidFill>
                </a:uFill>
              </a:defRPr>
            </a:lvl5pPr>
          </a:lstStyle>
          <a:p>
            <a:pPr lvl="0">
              <a:defRPr sz="1800">
                <a:solidFill>
                  <a:srgbClr val="000000"/>
                </a:solidFill>
                <a:uFillTx/>
              </a:defRPr>
            </a:pPr>
            <a:r>
              <a:rPr sz="4400">
                <a:solidFill>
                  <a:srgbClr val="FFFFFF"/>
                </a:solidFill>
                <a:uFill>
                  <a:solidFill>
                    <a:srgbClr val="FFFFFF"/>
                  </a:solidFill>
                </a:uFill>
              </a:rPr>
              <a:t>Body Level One</a:t>
            </a:r>
            <a:endParaRPr sz="4400">
              <a:solidFill>
                <a:srgbClr val="FFFFFF"/>
              </a:solidFill>
              <a:uFill>
                <a:solidFill>
                  <a:srgbClr val="FFFFFF"/>
                </a:solidFill>
              </a:uFill>
            </a:endParaRPr>
          </a:p>
          <a:p>
            <a:pPr lvl="1">
              <a:defRPr sz="1800">
                <a:solidFill>
                  <a:srgbClr val="000000"/>
                </a:solidFill>
                <a:uFillTx/>
              </a:defRPr>
            </a:pPr>
            <a:r>
              <a:rPr sz="3800">
                <a:solidFill>
                  <a:srgbClr val="FFFFFF"/>
                </a:solidFill>
                <a:uFill>
                  <a:solidFill>
                    <a:srgbClr val="FFFFFF"/>
                  </a:solidFill>
                </a:uFill>
              </a:rPr>
              <a:t>Body Level Two</a:t>
            </a:r>
            <a:endParaRPr sz="3800">
              <a:solidFill>
                <a:srgbClr val="FFFFFF"/>
              </a:solidFill>
              <a:uFill>
                <a:solidFill>
                  <a:srgbClr val="FFFFFF"/>
                </a:solidFill>
              </a:uFill>
            </a:endParaRPr>
          </a:p>
          <a:p>
            <a:pPr lvl="2">
              <a:defRPr sz="1800">
                <a:solidFill>
                  <a:srgbClr val="000000"/>
                </a:solidFill>
                <a:uFillTx/>
              </a:defRPr>
            </a:pPr>
            <a:r>
              <a:rPr sz="3400">
                <a:solidFill>
                  <a:srgbClr val="FFFFFF"/>
                </a:solidFill>
                <a:uFill>
                  <a:solidFill>
                    <a:srgbClr val="FFFFFF"/>
                  </a:solidFill>
                </a:uFill>
              </a:rPr>
              <a:t>Body Level Three</a:t>
            </a:r>
            <a:endParaRPr sz="3400">
              <a:solidFill>
                <a:srgbClr val="FFFFFF"/>
              </a:solidFill>
              <a:uFill>
                <a:solidFill>
                  <a:srgbClr val="FFFFFF"/>
                </a:solidFill>
              </a:uFill>
            </a:endParaRPr>
          </a:p>
          <a:p>
            <a:pPr lvl="3">
              <a:defRPr sz="1800">
                <a:solidFill>
                  <a:srgbClr val="000000"/>
                </a:solidFill>
                <a:uFillTx/>
              </a:defRPr>
            </a:pPr>
            <a:r>
              <a:rPr sz="2800">
                <a:solidFill>
                  <a:srgbClr val="FFFFFF"/>
                </a:solidFill>
                <a:uFill>
                  <a:solidFill>
                    <a:srgbClr val="FFFFFF"/>
                  </a:solidFill>
                </a:uFill>
              </a:rPr>
              <a:t>Body Level Four</a:t>
            </a:r>
            <a:endParaRPr sz="2800">
              <a:solidFill>
                <a:srgbClr val="FFFFFF"/>
              </a:solidFill>
              <a:uFill>
                <a:solidFill>
                  <a:srgbClr val="FFFFFF"/>
                </a:solidFill>
              </a:uFill>
            </a:endParaRPr>
          </a:p>
          <a:p>
            <a:pPr lvl="4">
              <a:defRPr sz="1800">
                <a:solidFill>
                  <a:srgbClr val="000000"/>
                </a:solidFill>
                <a:uFillTx/>
              </a:defRPr>
            </a:pPr>
            <a:r>
              <a:rPr sz="2800">
                <a:solidFill>
                  <a:srgbClr val="FFFFFF"/>
                </a:solidFill>
                <a:uFill>
                  <a:solidFill>
                    <a:srgbClr val="FFFFFF"/>
                  </a:solidFill>
                </a:uFill>
              </a:rPr>
              <a:t>Body Level Five</a:t>
            </a:r>
          </a:p>
        </p:txBody>
      </p:sp>
      <p:sp>
        <p:nvSpPr>
          <p:cNvPr id="63" name="Shape 63"/>
          <p:cNvSpPr/>
          <p:nvPr>
            <p:ph type="sldNum" sz="quarter" idx="2"/>
          </p:nvPr>
        </p:nvSpPr>
        <p:spPr>
          <a:xfrm>
            <a:off x="10481874" y="8886613"/>
            <a:ext cx="385799" cy="436599"/>
          </a:xfrm>
          <a:prstGeom prst="rect">
            <a:avLst/>
          </a:prstGeom>
        </p:spPr>
        <p:txBody>
          <a:bodyPr lIns="72248" tIns="72248" rIns="72248" bIns="72248"/>
          <a:lstStyle>
            <a:lvl1pPr defTabSz="457200">
              <a:defRPr>
                <a:solidFill>
                  <a:srgbClr val="FFFFFF"/>
                </a:solidFill>
                <a:uFill>
                  <a:solidFill>
                    <a:srgbClr val="FFFFFF"/>
                  </a:solidFill>
                </a:uFill>
              </a:defRPr>
            </a:lvl1p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p:bgPr>
    </p:bg>
    <p:spTree>
      <p:nvGrpSpPr>
        <p:cNvPr id="1" name=""/>
        <p:cNvGrpSpPr/>
        <p:nvPr/>
      </p:nvGrpSpPr>
      <p:grpSpPr>
        <a:xfrm>
          <a:off x="0" y="0"/>
          <a:ext cx="0" cy="0"/>
          <a:chOff x="0" y="0"/>
          <a:chExt cx="0" cy="0"/>
        </a:xfrm>
      </p:grpSpPr>
      <p:sp>
        <p:nvSpPr>
          <p:cNvPr id="2" name="Shape 2"/>
          <p:cNvSpPr/>
          <p:nvPr>
            <p:ph type="title"/>
          </p:nvPr>
        </p:nvSpPr>
        <p:spPr>
          <a:xfrm>
            <a:off x="977900" y="546100"/>
            <a:ext cx="11049000" cy="22733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p>
            <a:pPr lvl="0">
              <a:defRPr sz="1800">
                <a:uFillTx/>
              </a:defRPr>
            </a:pPr>
            <a:r>
              <a:rPr sz="6200">
                <a:uFill>
                  <a:solidFill/>
                </a:uFill>
              </a:rPr>
              <a:t>Title Text</a:t>
            </a:r>
          </a:p>
        </p:txBody>
      </p:sp>
      <p:sp>
        <p:nvSpPr>
          <p:cNvPr id="3" name="Shape 3"/>
          <p:cNvSpPr/>
          <p:nvPr>
            <p:ph type="body" idx="1"/>
          </p:nvPr>
        </p:nvSpPr>
        <p:spPr>
          <a:xfrm>
            <a:off x="977900" y="2819400"/>
            <a:ext cx="11049000" cy="69342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2pPr marL="783590" indent="-285750">
              <a:spcBef>
                <a:spcPts val="900"/>
              </a:spcBef>
              <a:buChar char="–"/>
              <a:defRPr sz="3800"/>
            </a:lvl2pPr>
            <a:lvl3pPr marL="1183639" indent="-228600">
              <a:spcBef>
                <a:spcPts val="800"/>
              </a:spcBef>
              <a:defRPr sz="3400"/>
            </a:lvl3pPr>
            <a:lvl4pPr marL="1640839" indent="-228600">
              <a:spcBef>
                <a:spcPts val="600"/>
              </a:spcBef>
              <a:buChar char="–"/>
              <a:defRPr sz="2800"/>
            </a:lvl4pPr>
            <a:lvl5pPr marL="2098039" indent="-228600">
              <a:spcBef>
                <a:spcPts val="600"/>
              </a:spcBef>
              <a:buChar char="»"/>
              <a:defRPr sz="2800"/>
            </a:lvl5pPr>
          </a:lstStyle>
          <a:p>
            <a:pPr lvl="0">
              <a:defRPr sz="1800">
                <a:uFillTx/>
              </a:defRPr>
            </a:pPr>
            <a:r>
              <a:rPr sz="4400">
                <a:uFill>
                  <a:solidFill/>
                </a:uFill>
              </a:rPr>
              <a:t>Body Level One</a:t>
            </a:r>
            <a:endParaRPr sz="4400">
              <a:uFill>
                <a:solidFill/>
              </a:uFill>
            </a:endParaRPr>
          </a:p>
          <a:p>
            <a:pPr lvl="1">
              <a:defRPr sz="1800">
                <a:uFillTx/>
              </a:defRPr>
            </a:pPr>
            <a:r>
              <a:rPr sz="3800">
                <a:uFill>
                  <a:solidFill/>
                </a:uFill>
              </a:rPr>
              <a:t>Body Level Two</a:t>
            </a:r>
            <a:endParaRPr sz="3800">
              <a:uFill>
                <a:solidFill/>
              </a:uFill>
            </a:endParaRPr>
          </a:p>
          <a:p>
            <a:pPr lvl="2">
              <a:defRPr sz="1800">
                <a:uFillTx/>
              </a:defRPr>
            </a:pPr>
            <a:r>
              <a:rPr sz="3400">
                <a:uFill>
                  <a:solidFill/>
                </a:uFill>
              </a:rPr>
              <a:t>Body Level Three</a:t>
            </a:r>
            <a:endParaRPr sz="3400">
              <a:uFill>
                <a:solidFill/>
              </a:uFill>
            </a:endParaRPr>
          </a:p>
          <a:p>
            <a:pPr lvl="3">
              <a:defRPr sz="1800">
                <a:uFillTx/>
              </a:defRPr>
            </a:pPr>
            <a:r>
              <a:rPr sz="2800">
                <a:uFill>
                  <a:solidFill/>
                </a:uFill>
              </a:rPr>
              <a:t>Body Level Four</a:t>
            </a:r>
            <a:endParaRPr sz="2800">
              <a:uFill>
                <a:solidFill/>
              </a:uFill>
            </a:endParaRPr>
          </a:p>
          <a:p>
            <a:pPr lvl="4">
              <a:defRPr sz="1800">
                <a:uFillTx/>
              </a:defRPr>
            </a:pPr>
            <a:r>
              <a:rPr sz="2800">
                <a:uFill>
                  <a:solidFill/>
                </a:uFill>
              </a:rPr>
              <a:t>Body Level Five</a:t>
            </a:r>
          </a:p>
        </p:txBody>
      </p:sp>
      <p:sp>
        <p:nvSpPr>
          <p:cNvPr id="4" name="Shape 4"/>
          <p:cNvSpPr/>
          <p:nvPr>
            <p:ph type="sldNum" sz="quarter" idx="2"/>
          </p:nvPr>
        </p:nvSpPr>
        <p:spPr>
          <a:xfrm>
            <a:off x="10505158" y="8890000"/>
            <a:ext cx="342901" cy="393700"/>
          </a:xfrm>
          <a:prstGeom prst="rect">
            <a:avLst/>
          </a:prstGeom>
          <a:ln w="12700">
            <a:miter lim="400000"/>
          </a:ln>
        </p:spPr>
        <p:txBody>
          <a:bodyPr wrap="none" lIns="0" tIns="0" rIns="0" bIns="0">
            <a:spAutoFit/>
          </a:bodyPr>
          <a:lstStyle>
            <a:lvl1pPr defTabSz="647700">
              <a:defRPr sz="1800">
                <a:solidFill>
                  <a:srgbClr val="000000"/>
                </a:solidFill>
                <a:uFill>
                  <a:solidFill/>
                </a:uFill>
                <a:latin typeface="Times"/>
                <a:ea typeface="Times"/>
                <a:cs typeface="Times"/>
                <a:sym typeface="Times"/>
              </a:defRPr>
            </a:lvl1pPr>
          </a:lstStyle>
          <a:p>
            <a:pPr lvl="0"/>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med" advClick="1"/>
  <p:txStyles>
    <p:titleStyle>
      <a:lvl1pPr marL="57799" marR="57799" algn="ctr" defTabSz="1295400">
        <a:defRPr sz="6200">
          <a:uFill>
            <a:solidFill/>
          </a:uFill>
          <a:latin typeface="Times"/>
          <a:ea typeface="Times"/>
          <a:cs typeface="Times"/>
          <a:sym typeface="Times"/>
        </a:defRPr>
      </a:lvl1pPr>
      <a:lvl2pPr marL="57799" marR="57799" indent="228600" algn="ctr" defTabSz="1295400">
        <a:defRPr sz="6200">
          <a:uFill>
            <a:solidFill/>
          </a:uFill>
          <a:latin typeface="Times"/>
          <a:ea typeface="Times"/>
          <a:cs typeface="Times"/>
          <a:sym typeface="Times"/>
        </a:defRPr>
      </a:lvl2pPr>
      <a:lvl3pPr marL="57799" marR="57799" indent="457200" algn="ctr" defTabSz="1295400">
        <a:defRPr sz="6200">
          <a:uFill>
            <a:solidFill/>
          </a:uFill>
          <a:latin typeface="Times"/>
          <a:ea typeface="Times"/>
          <a:cs typeface="Times"/>
          <a:sym typeface="Times"/>
        </a:defRPr>
      </a:lvl3pPr>
      <a:lvl4pPr marL="57799" marR="57799" indent="685800" algn="ctr" defTabSz="1295400">
        <a:defRPr sz="6200">
          <a:uFill>
            <a:solidFill/>
          </a:uFill>
          <a:latin typeface="Times"/>
          <a:ea typeface="Times"/>
          <a:cs typeface="Times"/>
          <a:sym typeface="Times"/>
        </a:defRPr>
      </a:lvl4pPr>
      <a:lvl5pPr marL="57799" marR="57799" indent="914400" algn="ctr" defTabSz="1295400">
        <a:defRPr sz="6200">
          <a:uFill>
            <a:solidFill/>
          </a:uFill>
          <a:latin typeface="Times"/>
          <a:ea typeface="Times"/>
          <a:cs typeface="Times"/>
          <a:sym typeface="Times"/>
        </a:defRPr>
      </a:lvl5pPr>
      <a:lvl6pPr marL="57799" marR="57799" indent="1143000" algn="ctr" defTabSz="1295400">
        <a:defRPr sz="6200">
          <a:uFill>
            <a:solidFill/>
          </a:uFill>
          <a:latin typeface="Times"/>
          <a:ea typeface="Times"/>
          <a:cs typeface="Times"/>
          <a:sym typeface="Times"/>
        </a:defRPr>
      </a:lvl6pPr>
      <a:lvl7pPr marL="57799" marR="57799" indent="1371600" algn="ctr" defTabSz="1295400">
        <a:defRPr sz="6200">
          <a:uFill>
            <a:solidFill/>
          </a:uFill>
          <a:latin typeface="Times"/>
          <a:ea typeface="Times"/>
          <a:cs typeface="Times"/>
          <a:sym typeface="Times"/>
        </a:defRPr>
      </a:lvl7pPr>
      <a:lvl8pPr marL="57799" marR="57799" indent="1600200" algn="ctr" defTabSz="1295400">
        <a:defRPr sz="6200">
          <a:uFill>
            <a:solidFill/>
          </a:uFill>
          <a:latin typeface="Times"/>
          <a:ea typeface="Times"/>
          <a:cs typeface="Times"/>
          <a:sym typeface="Times"/>
        </a:defRPr>
      </a:lvl8pPr>
      <a:lvl9pPr marL="57799" marR="57799" indent="1828800" algn="ctr" defTabSz="1295400">
        <a:defRPr sz="6200">
          <a:uFill>
            <a:solidFill/>
          </a:uFill>
          <a:latin typeface="Times"/>
          <a:ea typeface="Times"/>
          <a:cs typeface="Times"/>
          <a:sym typeface="Times"/>
        </a:defRPr>
      </a:lvl9pPr>
    </p:titleStyle>
    <p:bodyStyle>
      <a:lvl1pPr marL="383540" marR="57799" indent="-342900" defTabSz="1295400">
        <a:spcBef>
          <a:spcPts val="1000"/>
        </a:spcBef>
        <a:buSzPct val="100000"/>
        <a:buChar char="•"/>
        <a:defRPr sz="4400">
          <a:uFill>
            <a:solidFill/>
          </a:uFill>
          <a:latin typeface="Times"/>
          <a:ea typeface="Times"/>
          <a:cs typeface="Times"/>
          <a:sym typeface="Times"/>
        </a:defRPr>
      </a:lvl1pPr>
      <a:lvl2pPr marL="828708" marR="57799" indent="-330868" defTabSz="1295400">
        <a:spcBef>
          <a:spcPts val="1000"/>
        </a:spcBef>
        <a:buSzPct val="100000"/>
        <a:buChar char="•"/>
        <a:defRPr sz="4400">
          <a:uFill>
            <a:solidFill/>
          </a:uFill>
          <a:latin typeface="Times"/>
          <a:ea typeface="Times"/>
          <a:cs typeface="Times"/>
          <a:sym typeface="Times"/>
        </a:defRPr>
      </a:lvl2pPr>
      <a:lvl3pPr marL="1250875" marR="57799" indent="-295835" defTabSz="1295400">
        <a:spcBef>
          <a:spcPts val="1000"/>
        </a:spcBef>
        <a:buSzPct val="100000"/>
        <a:buChar char="•"/>
        <a:defRPr sz="4400">
          <a:uFill>
            <a:solidFill/>
          </a:uFill>
          <a:latin typeface="Times"/>
          <a:ea typeface="Times"/>
          <a:cs typeface="Times"/>
          <a:sym typeface="Times"/>
        </a:defRPr>
      </a:lvl3pPr>
      <a:lvl4pPr marL="1771468" marR="57799" indent="-359228" defTabSz="1295400">
        <a:spcBef>
          <a:spcPts val="1000"/>
        </a:spcBef>
        <a:buSzPct val="100000"/>
        <a:buChar char="•"/>
        <a:defRPr sz="4400">
          <a:uFill>
            <a:solidFill/>
          </a:uFill>
          <a:latin typeface="Times"/>
          <a:ea typeface="Times"/>
          <a:cs typeface="Times"/>
          <a:sym typeface="Times"/>
        </a:defRPr>
      </a:lvl4pPr>
      <a:lvl5pPr marL="2228668" marR="57799" indent="-359228" defTabSz="1295400">
        <a:spcBef>
          <a:spcPts val="1000"/>
        </a:spcBef>
        <a:buSzPct val="100000"/>
        <a:buChar char="•"/>
        <a:defRPr sz="4400">
          <a:uFill>
            <a:solidFill/>
          </a:uFill>
          <a:latin typeface="Times"/>
          <a:ea typeface="Times"/>
          <a:cs typeface="Times"/>
          <a:sym typeface="Times"/>
        </a:defRPr>
      </a:lvl5pPr>
      <a:lvl6pPr marL="2228668" marR="57799" indent="-359228" defTabSz="1295400">
        <a:spcBef>
          <a:spcPts val="1000"/>
        </a:spcBef>
        <a:buSzPct val="100000"/>
        <a:buChar char="•"/>
        <a:defRPr sz="4400">
          <a:uFill>
            <a:solidFill/>
          </a:uFill>
          <a:latin typeface="Times"/>
          <a:ea typeface="Times"/>
          <a:cs typeface="Times"/>
          <a:sym typeface="Times"/>
        </a:defRPr>
      </a:lvl6pPr>
      <a:lvl7pPr marL="2228668" marR="57799" indent="-359228" defTabSz="1295400">
        <a:spcBef>
          <a:spcPts val="1000"/>
        </a:spcBef>
        <a:buSzPct val="100000"/>
        <a:buChar char="•"/>
        <a:defRPr sz="4400">
          <a:uFill>
            <a:solidFill/>
          </a:uFill>
          <a:latin typeface="Times"/>
          <a:ea typeface="Times"/>
          <a:cs typeface="Times"/>
          <a:sym typeface="Times"/>
        </a:defRPr>
      </a:lvl7pPr>
      <a:lvl8pPr marL="2228668" marR="57799" indent="-359228" defTabSz="1295400">
        <a:spcBef>
          <a:spcPts val="1000"/>
        </a:spcBef>
        <a:buSzPct val="100000"/>
        <a:buChar char="•"/>
        <a:defRPr sz="4400">
          <a:uFill>
            <a:solidFill/>
          </a:uFill>
          <a:latin typeface="Times"/>
          <a:ea typeface="Times"/>
          <a:cs typeface="Times"/>
          <a:sym typeface="Times"/>
        </a:defRPr>
      </a:lvl8pPr>
      <a:lvl9pPr marL="2228668" marR="57799" indent="-359228" defTabSz="1295400">
        <a:spcBef>
          <a:spcPts val="1000"/>
        </a:spcBef>
        <a:buSzPct val="100000"/>
        <a:buChar char="•"/>
        <a:defRPr sz="4400">
          <a:uFill>
            <a:solidFill/>
          </a:uFill>
          <a:latin typeface="Times"/>
          <a:ea typeface="Times"/>
          <a:cs typeface="Times"/>
          <a:sym typeface="Times"/>
        </a:defRPr>
      </a:lvl9pPr>
    </p:bodyStyle>
    <p:otherStyle>
      <a:lvl1pPr algn="ctr" defTabSz="647700">
        <a:defRPr>
          <a:solidFill>
            <a:schemeClr val="tx1"/>
          </a:solidFill>
          <a:uFill>
            <a:solidFill/>
          </a:uFill>
          <a:latin typeface="+mn-lt"/>
          <a:ea typeface="+mn-ea"/>
          <a:cs typeface="+mn-cs"/>
          <a:sym typeface="Times"/>
        </a:defRPr>
      </a:lvl1pPr>
      <a:lvl2pPr indent="228600" algn="ctr" defTabSz="647700">
        <a:defRPr>
          <a:solidFill>
            <a:schemeClr val="tx1"/>
          </a:solidFill>
          <a:uFill>
            <a:solidFill/>
          </a:uFill>
          <a:latin typeface="+mn-lt"/>
          <a:ea typeface="+mn-ea"/>
          <a:cs typeface="+mn-cs"/>
          <a:sym typeface="Times"/>
        </a:defRPr>
      </a:lvl2pPr>
      <a:lvl3pPr indent="457200" algn="ctr" defTabSz="647700">
        <a:defRPr>
          <a:solidFill>
            <a:schemeClr val="tx1"/>
          </a:solidFill>
          <a:uFill>
            <a:solidFill/>
          </a:uFill>
          <a:latin typeface="+mn-lt"/>
          <a:ea typeface="+mn-ea"/>
          <a:cs typeface="+mn-cs"/>
          <a:sym typeface="Times"/>
        </a:defRPr>
      </a:lvl3pPr>
      <a:lvl4pPr indent="685800" algn="ctr" defTabSz="647700">
        <a:defRPr>
          <a:solidFill>
            <a:schemeClr val="tx1"/>
          </a:solidFill>
          <a:uFill>
            <a:solidFill/>
          </a:uFill>
          <a:latin typeface="+mn-lt"/>
          <a:ea typeface="+mn-ea"/>
          <a:cs typeface="+mn-cs"/>
          <a:sym typeface="Times"/>
        </a:defRPr>
      </a:lvl4pPr>
      <a:lvl5pPr indent="914400" algn="ctr" defTabSz="647700">
        <a:defRPr>
          <a:solidFill>
            <a:schemeClr val="tx1"/>
          </a:solidFill>
          <a:uFill>
            <a:solidFill/>
          </a:uFill>
          <a:latin typeface="+mn-lt"/>
          <a:ea typeface="+mn-ea"/>
          <a:cs typeface="+mn-cs"/>
          <a:sym typeface="Times"/>
        </a:defRPr>
      </a:lvl5pPr>
      <a:lvl6pPr indent="1143000" algn="ctr" defTabSz="647700">
        <a:defRPr>
          <a:solidFill>
            <a:schemeClr val="tx1"/>
          </a:solidFill>
          <a:uFill>
            <a:solidFill/>
          </a:uFill>
          <a:latin typeface="+mn-lt"/>
          <a:ea typeface="+mn-ea"/>
          <a:cs typeface="+mn-cs"/>
          <a:sym typeface="Times"/>
        </a:defRPr>
      </a:lvl6pPr>
      <a:lvl7pPr indent="1371600" algn="ctr" defTabSz="647700">
        <a:defRPr>
          <a:solidFill>
            <a:schemeClr val="tx1"/>
          </a:solidFill>
          <a:uFill>
            <a:solidFill/>
          </a:uFill>
          <a:latin typeface="+mn-lt"/>
          <a:ea typeface="+mn-ea"/>
          <a:cs typeface="+mn-cs"/>
          <a:sym typeface="Times"/>
        </a:defRPr>
      </a:lvl7pPr>
      <a:lvl8pPr indent="1600200" algn="ctr" defTabSz="647700">
        <a:defRPr>
          <a:solidFill>
            <a:schemeClr val="tx1"/>
          </a:solidFill>
          <a:uFill>
            <a:solidFill/>
          </a:uFill>
          <a:latin typeface="+mn-lt"/>
          <a:ea typeface="+mn-ea"/>
          <a:cs typeface="+mn-cs"/>
          <a:sym typeface="Times"/>
        </a:defRPr>
      </a:lvl8pPr>
      <a:lvl9pPr indent="1828800" algn="ctr" defTabSz="647700">
        <a:defRPr>
          <a:solidFill>
            <a:schemeClr val="tx1"/>
          </a:solidFill>
          <a:uFill>
            <a:solidFill/>
          </a:uFill>
          <a:latin typeface="+mn-lt"/>
          <a:ea typeface="+mn-ea"/>
          <a:cs typeface="+mn-cs"/>
          <a:sym typeface="Time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mailto:philipcmarshall@gmail.com" TargetMode="External"/><Relationship Id="rId4" Type="http://schemas.openxmlformats.org/officeDocument/2006/relationships/hyperlink" Target="http://beyondbrooke.org" TargetMode="Externa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hyperlink" Target="mailto:philipcmarshall@gmail.com" TargetMode="External"/><Relationship Id="rId4" Type="http://schemas.openxmlformats.org/officeDocument/2006/relationships/hyperlink" Target="http://beyondbrooke.org"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5.jpe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6.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6.jpeg"/><Relationship Id="rId4" Type="http://schemas.openxmlformats.org/officeDocument/2006/relationships/image" Target="../media/image17.jpe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8.jpeg"/><Relationship Id="rId4" Type="http://schemas.openxmlformats.org/officeDocument/2006/relationships/image" Target="../media/image19.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0.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1.jpe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2.jpeg"/><Relationship Id="rId3" Type="http://schemas.openxmlformats.org/officeDocument/2006/relationships/image" Target="../media/image23.jpe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jpe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5.jpe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6.jpe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7.jpe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8.jpe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hyperlink" Target="http://FindLaw.com" TargetMode="External"/><Relationship Id="rId4" Type="http://schemas.openxmlformats.org/officeDocument/2006/relationships/image" Target="../media/image29.jpe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0.jpeg"/><Relationship Id="rId3" Type="http://schemas.openxmlformats.org/officeDocument/2006/relationships/image" Target="../media/image31.jpe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2.jpe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3.jpe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34.jpe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5.jpeg"/><Relationship Id="rId3" Type="http://schemas.openxmlformats.org/officeDocument/2006/relationships/hyperlink" Target="http://monabrooks.com" TargetMode="Externa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6.jpeg"/><Relationship Id="rId3" Type="http://schemas.openxmlformats.org/officeDocument/2006/relationships/hyperlink" Target="http://www.aging.senate.gov/hearings/broken-trust_combating-financial-exploitation-of-vulnerable-seniors" TargetMode="Externa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7.jpe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8.jpeg"/><Relationship Id="rId4" Type="http://schemas.openxmlformats.org/officeDocument/2006/relationships/hyperlink" Target="http://www.ndcourts.gov/court/news/guard0115.htm" TargetMode="External"/><Relationship Id="rId5" Type="http://schemas.openxmlformats.org/officeDocument/2006/relationships/hyperlink" Target="http://www.ndcourts.gov/" TargetMode="Externa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7.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9.jpe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0.jpe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41.jpe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hyperlink" Target="https://www.ml.com" TargetMode="External"/><Relationship Id="rId4" Type="http://schemas.openxmlformats.org/officeDocument/2006/relationships/image" Target="../media/image42.jpe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9.pn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9.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3.jpe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hyperlink" Target="http://supporteddecisionmaking.org/" TargetMode="Externa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png"/><Relationship Id="rId4" Type="http://schemas.openxmlformats.org/officeDocument/2006/relationships/image" Target="../media/image4.png"/></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10.png"/><Relationship Id="rId4" Type="http://schemas.openxmlformats.org/officeDocument/2006/relationships/image" Target="../media/image1.pn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4.xml"/><Relationship Id="rId3" Type="http://schemas.openxmlformats.org/officeDocument/2006/relationships/image" Target="../media/image11.png"/></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44.jpeg"/></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2.png"/></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45.jpe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6.jpeg"/><Relationship Id="rId3" Type="http://schemas.openxmlformats.org/officeDocument/2006/relationships/image" Target="../media/image47.jpeg"/></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40.jpeg"/></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1.png"/></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1.png"/></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gif"/><Relationship Id="rId4" Type="http://schemas.openxmlformats.org/officeDocument/2006/relationships/hyperlink" Target="http://www.cdc.gov/cancer/crccp/sem.htm" TargetMode="Externa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Relationship Id="rId3" Type="http://schemas.openxmlformats.org/officeDocument/2006/relationships/image" Target="../media/image1.png"/><Relationship Id="rId4" Type="http://schemas.openxmlformats.org/officeDocument/2006/relationships/image" Target="../media/image48.jpeg"/></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 Id="rId3" Type="http://schemas.openxmlformats.org/officeDocument/2006/relationships/image" Target="../media/image1.png"/><Relationship Id="rId4" Type="http://schemas.openxmlformats.org/officeDocument/2006/relationships/image" Target="../media/image48.jpeg"/></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8.jpeg"/></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 Id="rId3" Type="http://schemas.openxmlformats.org/officeDocument/2006/relationships/image" Target="../media/image1.png"/><Relationship Id="rId4" Type="http://schemas.openxmlformats.org/officeDocument/2006/relationships/image" Target="../media/image13.png"/></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hyperlink" Target="http://ccj.ncsc.org/~/media/Microsites/Files/CCJ/Resolutions/08012009-Encouraging-Collection-of-Data-on-Adult-Guardianship-Adult-Conservatorship.ashx" TargetMode="External"/><Relationship Id="rId4" Type="http://schemas.openxmlformats.org/officeDocument/2006/relationships/hyperlink" Target="http://www.courtstatistics.org/~/media/Microsites/Files/CSP/State%20Court%20Guide%20to%20Statistical%20Reporting%20v%202point1%20final.ashx" TargetMode="Externa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hyperlink" Target="http://www.courts.wa.gov/programs_orgs/Guardian/" TargetMode="External"/><Relationship Id="rId4" Type="http://schemas.openxmlformats.org/officeDocument/2006/relationships/image" Target="../media/image14.png"/><Relationship Id="rId5" Type="http://schemas.openxmlformats.org/officeDocument/2006/relationships/image" Target="../media/image15.png"/></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hyperlink" Target="http://www.moddcouncil.org/uploaded/MO%20Guardianship%20RESOURCE%20GUIDE%20rev%20Dec%202010.pdf" TargetMode="External"/><Relationship Id="rId4" Type="http://schemas.openxmlformats.org/officeDocument/2006/relationships/image" Target="../media/image49.jpeg"/></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50.jpeg"/></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51.jpeg"/><Relationship Id="rId4" Type="http://schemas.openxmlformats.org/officeDocument/2006/relationships/hyperlink" Target="http://www.nccdglobal.org/blog/the-structured-decision-making-model-in-adult-protection-in-minnesota" TargetMode="External"/></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6.png"/><Relationship Id="rId4" Type="http://schemas.openxmlformats.org/officeDocument/2006/relationships/image" Target="../media/image17.png"/></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52.jpeg"/></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8.png"/></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 Id="rId3" Type="http://schemas.openxmlformats.org/officeDocument/2006/relationships/image" Target="../media/image1.png"/></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36.jpeg"/></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tif"/><Relationship Id="rId4" Type="http://schemas.openxmlformats.org/officeDocument/2006/relationships/hyperlink" Target="http://www.uniformlaws.org/" TargetMode="External"/></Relationships>

</file>

<file path=ppt/slides/_rels/slide1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6.png"/><Relationship Id="rId4" Type="http://schemas.openxmlformats.org/officeDocument/2006/relationships/image" Target="../media/image17.png"/></Relationships>

</file>

<file path=ppt/slides/_rels/slide1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1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9.png"/><Relationship Id="rId4" Type="http://schemas.openxmlformats.org/officeDocument/2006/relationships/hyperlink" Target="https://www.congress.gov/bill/114th-congress/senate-bill/1614" TargetMode="External"/></Relationships>

</file>

<file path=ppt/slides/_rels/slide1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20.png"/></Relationships>

</file>

<file path=ppt/slides/_rels/slide1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png"/></Relationships>

</file>

<file path=ppt/slides/_rels/slide11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3.xml"/></Relationships>

</file>

<file path=ppt/slides/_rels/slide11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4.xml"/></Relationships>

</file>

<file path=ppt/slides/_rels/slide12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jpeg"/><Relationship Id="rId4" Type="http://schemas.openxmlformats.org/officeDocument/2006/relationships/hyperlink" Target="mailto:philipcmarshall@gmail.com" TargetMode="External"/><Relationship Id="rId5" Type="http://schemas.openxmlformats.org/officeDocument/2006/relationships/hyperlink" Target="http://beyondbrooke.org" TargetMode="External"/></Relationships>

</file>

<file path=ppt/slides/_rels/slide1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67" name="Shape 67"/>
          <p:cNvSpPr/>
          <p:nvPr/>
        </p:nvSpPr>
        <p:spPr>
          <a:xfrm>
            <a:off x="1215030" y="514350"/>
            <a:ext cx="11354629" cy="8724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3500"/>
              </a:spcBef>
              <a:defRPr sz="1800">
                <a:solidFill>
                  <a:srgbClr val="000000"/>
                </a:solidFill>
              </a:defRPr>
            </a:pPr>
            <a:r>
              <a:rPr sz="6100">
                <a:solidFill>
                  <a:srgbClr val="FFFFFF"/>
                </a:solidFill>
                <a:latin typeface="Gill Sans SemiBold"/>
                <a:ea typeface="Gill Sans SemiBold"/>
                <a:cs typeface="Gill Sans SemiBold"/>
                <a:sym typeface="Gill Sans SemiBold"/>
              </a:rPr>
              <a:t>A Systems-Based Approach to Elder Justice, with Guardians at the Forefront and Center Stage </a:t>
            </a:r>
            <a:endParaRPr sz="6100">
              <a:solidFill>
                <a:srgbClr val="FFFFFF"/>
              </a:solidFill>
              <a:latin typeface="Gill Sans"/>
              <a:ea typeface="Gill Sans"/>
              <a:cs typeface="Gill Sans"/>
              <a:sym typeface="Gill Sans"/>
            </a:endParaRPr>
          </a:p>
          <a:p>
            <a:pPr lvl="0" algn="l" defTabSz="457200">
              <a:spcBef>
                <a:spcPts val="3500"/>
              </a:spcBef>
              <a:defRPr sz="1800">
                <a:solidFill>
                  <a:srgbClr val="000000"/>
                </a:solidFill>
              </a:defRPr>
            </a:pPr>
            <a:r>
              <a:rPr sz="5500">
                <a:solidFill>
                  <a:srgbClr val="FFFFFF"/>
                </a:solidFill>
                <a:latin typeface="Gill Sans"/>
                <a:ea typeface="Gill Sans"/>
                <a:cs typeface="Gill Sans"/>
                <a:sym typeface="Gill Sans"/>
              </a:rPr>
              <a:t>WINGS Conference 2016, Seattle</a:t>
            </a:r>
            <a:br>
              <a:rPr sz="5500">
                <a:solidFill>
                  <a:srgbClr val="FFFFFF"/>
                </a:solidFill>
                <a:latin typeface="Gill Sans"/>
                <a:ea typeface="Gill Sans"/>
                <a:cs typeface="Gill Sans"/>
                <a:sym typeface="Gill Sans"/>
              </a:rPr>
            </a:br>
            <a:r>
              <a:rPr sz="5500">
                <a:solidFill>
                  <a:srgbClr val="FFFFFF"/>
                </a:solidFill>
                <a:latin typeface="Gill Sans"/>
                <a:ea typeface="Gill Sans"/>
                <a:cs typeface="Gill Sans"/>
                <a:sym typeface="Gill Sans"/>
              </a:rPr>
              <a:t>Thursday, March 17, 2016 </a:t>
            </a:r>
            <a:endParaRPr sz="5500">
              <a:solidFill>
                <a:srgbClr val="FFFFFF"/>
              </a:solidFill>
              <a:latin typeface="Gill Sans"/>
              <a:ea typeface="Gill Sans"/>
              <a:cs typeface="Gill Sans"/>
              <a:sym typeface="Gill Sans"/>
            </a:endParaRPr>
          </a:p>
          <a:p>
            <a:pPr lvl="0" algn="l" defTabSz="457200">
              <a:spcBef>
                <a:spcPts val="1200"/>
              </a:spcBef>
              <a:defRPr sz="1800">
                <a:solidFill>
                  <a:srgbClr val="000000"/>
                </a:solidFill>
              </a:defRPr>
            </a:pPr>
            <a:r>
              <a:rPr sz="5500">
                <a:solidFill>
                  <a:srgbClr val="FFFFFF"/>
                </a:solidFill>
                <a:latin typeface="Gill Sans"/>
                <a:ea typeface="Gill Sans"/>
                <a:cs typeface="Gill Sans"/>
                <a:sym typeface="Gill Sans"/>
              </a:rPr>
              <a:t>Philip C. Marshall</a:t>
            </a:r>
            <a:br>
              <a:rPr sz="5500">
                <a:solidFill>
                  <a:srgbClr val="FFFFFF"/>
                </a:solidFill>
                <a:latin typeface="Gill Sans"/>
                <a:ea typeface="Gill Sans"/>
                <a:cs typeface="Gill Sans"/>
                <a:sym typeface="Gill Sans"/>
              </a:rPr>
            </a:br>
            <a:r>
              <a:rPr sz="5500" u="sng">
                <a:solidFill>
                  <a:srgbClr val="FFFFFF"/>
                </a:solidFill>
                <a:latin typeface="Gill Sans"/>
                <a:ea typeface="Gill Sans"/>
                <a:cs typeface="Gill Sans"/>
                <a:sym typeface="Gill Sans"/>
                <a:hlinkClick r:id="rId3" invalidUrl="" action="" tgtFrame="" tooltip="" history="1" highlightClick="0" endSnd="0"/>
              </a:rPr>
              <a:t>philipcmarshall@gmail.com</a:t>
            </a:r>
            <a:r>
              <a:rPr sz="5500">
                <a:solidFill>
                  <a:srgbClr val="FFFFFF"/>
                </a:solidFill>
                <a:latin typeface="Gill Sans"/>
                <a:ea typeface="Gill Sans"/>
                <a:cs typeface="Gill Sans"/>
                <a:sym typeface="Gill Sans"/>
              </a:rPr>
              <a:t> </a:t>
            </a:r>
            <a:br>
              <a:rPr sz="5500">
                <a:solidFill>
                  <a:srgbClr val="FFFFFF"/>
                </a:solidFill>
                <a:latin typeface="Gill Sans"/>
                <a:ea typeface="Gill Sans"/>
                <a:cs typeface="Gill Sans"/>
                <a:sym typeface="Gill Sans"/>
              </a:rPr>
            </a:br>
            <a:r>
              <a:rPr sz="5500" u="sng">
                <a:solidFill>
                  <a:srgbClr val="FFFFFF"/>
                </a:solidFill>
                <a:latin typeface="Gill Sans"/>
                <a:ea typeface="Gill Sans"/>
                <a:cs typeface="Gill Sans"/>
                <a:sym typeface="Gill Sans"/>
                <a:hlinkClick r:id="rId4" invalidUrl="" action="" tgtFrame="" tooltip="" history="1" highlightClick="0" endSnd="0"/>
              </a:rPr>
              <a:t>www.beyondbrooke.org</a:t>
            </a:r>
            <a:r>
              <a:rPr sz="5500">
                <a:solidFill>
                  <a:srgbClr val="FFFFFF"/>
                </a:solidFill>
                <a:latin typeface="Gill Sans"/>
                <a:ea typeface="Gill Sans"/>
                <a:cs typeface="Gill Sans"/>
                <a:sym typeface="Gill Sans"/>
              </a:rPr>
              <a:t> </a:t>
            </a:r>
            <a:endParaRPr sz="5500">
              <a:solidFill>
                <a:srgbClr val="FFFFFF"/>
              </a:solidFill>
              <a:latin typeface="Gill Sans"/>
              <a:ea typeface="Gill Sans"/>
              <a:cs typeface="Gill Sans"/>
              <a:sym typeface="Gill Sans"/>
            </a:endParaRPr>
          </a:p>
          <a:p>
            <a:pPr lvl="0" algn="l" defTabSz="457200">
              <a:spcBef>
                <a:spcPts val="1200"/>
              </a:spcBef>
              <a:defRPr sz="1800">
                <a:solidFill>
                  <a:srgbClr val="000000"/>
                </a:solidFill>
              </a:defRPr>
            </a:pPr>
            <a:r>
              <a:rPr sz="5500">
                <a:solidFill>
                  <a:srgbClr val="FFFFFF"/>
                </a:solidFill>
                <a:latin typeface="Gill Sans"/>
                <a:ea typeface="Gill Sans"/>
                <a:cs typeface="Gill Sans"/>
                <a:sym typeface="Gill Sans"/>
              </a:rPr>
              <a:t>#beyondbrooke </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1" name="beyond_brooke_index_page.jpg"/>
          <p:cNvPicPr/>
          <p:nvPr/>
        </p:nvPicPr>
        <p:blipFill>
          <a:blip r:embed="rId2">
            <a:extLst/>
          </a:blip>
          <a:stretch>
            <a:fillRect/>
          </a:stretch>
        </p:blipFill>
        <p:spPr>
          <a:xfrm>
            <a:off x="1290485" y="747304"/>
            <a:ext cx="10423830" cy="6879449"/>
          </a:xfrm>
          <a:prstGeom prst="rect">
            <a:avLst/>
          </a:prstGeom>
          <a:ln w="12700">
            <a:miter lim="400000"/>
          </a:ln>
        </p:spPr>
      </p:pic>
      <p:sp>
        <p:nvSpPr>
          <p:cNvPr id="72" name="Shape 72"/>
          <p:cNvSpPr/>
          <p:nvPr/>
        </p:nvSpPr>
        <p:spPr>
          <a:xfrm>
            <a:off x="1290485" y="7888259"/>
            <a:ext cx="10423830" cy="11813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400">
                <a:solidFill>
                  <a:srgbClr val="FFFFFF"/>
                </a:solidFill>
                <a:latin typeface="Gill Sans"/>
                <a:ea typeface="Gill Sans"/>
                <a:cs typeface="Gill Sans"/>
                <a:sym typeface="Gill Sans"/>
              </a:rPr>
              <a:t>Philip C. Marshall  •  </a:t>
            </a:r>
            <a:r>
              <a:rPr sz="3400" u="sng">
                <a:solidFill>
                  <a:srgbClr val="FFFFFF"/>
                </a:solidFill>
                <a:latin typeface="Gill Sans"/>
                <a:ea typeface="Gill Sans"/>
                <a:cs typeface="Gill Sans"/>
                <a:sym typeface="Gill Sans"/>
                <a:hlinkClick r:id="rId3" invalidUrl="" action="" tgtFrame="" tooltip="" history="1" highlightClick="0" endSnd="0"/>
              </a:rPr>
              <a:t>philipcmarshall@gmail.com</a:t>
            </a:r>
            <a:endParaRPr sz="34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400">
                <a:solidFill>
                  <a:srgbClr val="FFFFFF"/>
                </a:solidFill>
                <a:latin typeface="Gill Sans"/>
                <a:ea typeface="Gill Sans"/>
                <a:cs typeface="Gill Sans"/>
                <a:sym typeface="Gill Sans"/>
              </a:rPr>
              <a:t>508.951.8562  •  </a:t>
            </a:r>
            <a:r>
              <a:rPr sz="3400" u="sng">
                <a:solidFill>
                  <a:srgbClr val="FFFFFF"/>
                </a:solidFill>
                <a:latin typeface="Gill Sans"/>
                <a:ea typeface="Gill Sans"/>
                <a:cs typeface="Gill Sans"/>
                <a:sym typeface="Gill Sans"/>
                <a:hlinkClick r:id="rId4" invalidUrl="" action="" tgtFrame="" tooltip="" history="1" highlightClick="0" endSnd="0"/>
              </a:rPr>
              <a:t>www.beyondbrooke.org</a:t>
            </a:r>
            <a:r>
              <a:rPr sz="3400">
                <a:solidFill>
                  <a:srgbClr val="FFFFFF"/>
                </a:solidFill>
                <a:latin typeface="Gill Sans"/>
                <a:ea typeface="Gill Sans"/>
                <a:cs typeface="Gill Sans"/>
                <a:sym typeface="Gill Sans"/>
              </a:rPr>
              <a:t> </a:t>
            </a:r>
          </a:p>
        </p:txBody>
      </p:sp>
    </p:spTree>
  </p:cSld>
  <p:clrMapOvr>
    <a:masterClrMapping/>
  </p:clrMapOvr>
  <p:transition spd="med"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4" name="brooke_beijing_temple_of_heaven_at_10_640.jpg"/>
          <p:cNvPicPr/>
          <p:nvPr/>
        </p:nvPicPr>
        <p:blipFill>
          <a:blip r:embed="rId3">
            <a:extLst/>
          </a:blip>
          <a:stretch>
            <a:fillRect/>
          </a:stretch>
        </p:blipFill>
        <p:spPr>
          <a:xfrm>
            <a:off x="3389238" y="1604699"/>
            <a:ext cx="5985402" cy="5985402"/>
          </a:xfrm>
          <a:prstGeom prst="rect">
            <a:avLst/>
          </a:prstGeom>
          <a:ln w="6350">
            <a:solidFill>
              <a:srgbClr val="424242"/>
            </a:solidFill>
            <a:miter lim="400000"/>
          </a:ln>
        </p:spPr>
      </p:pic>
      <p:sp>
        <p:nvSpPr>
          <p:cNvPr id="75" name="Shape 75"/>
          <p:cNvSpPr/>
          <p:nvPr/>
        </p:nvSpPr>
        <p:spPr>
          <a:xfrm>
            <a:off x="3386063" y="7593145"/>
            <a:ext cx="6232674" cy="144254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a:t>
            </a:r>
            <a:r>
              <a:rPr i="1" sz="3000">
                <a:solidFill>
                  <a:srgbClr val="FFFFFF"/>
                </a:solidFill>
                <a:latin typeface="Gill Sans"/>
                <a:ea typeface="Gill Sans"/>
                <a:cs typeface="Gill Sans"/>
                <a:sym typeface="Gill Sans"/>
              </a:rPr>
              <a:t>Temple of Heaven with Tarere (Little Peach) aged 10</a:t>
            </a:r>
            <a:r>
              <a:rPr sz="3000">
                <a:solidFill>
                  <a:srgbClr val="FFFFFF"/>
                </a:solidFill>
                <a:latin typeface="Gill Sans"/>
                <a:ea typeface="Gill Sans"/>
                <a:cs typeface="Gill Sans"/>
                <a:sym typeface="Gill Sans"/>
              </a:rPr>
              <a:t>,” Brooke Astor,  </a:t>
            </a:r>
            <a:endParaRPr sz="3000">
              <a:solidFill>
                <a:srgbClr val="FFFFFF"/>
              </a:solidFill>
              <a:latin typeface="Gill Sans"/>
              <a:ea typeface="Gill Sans"/>
              <a:cs typeface="Gill Sans"/>
              <a:sym typeface="Gill Sans"/>
            </a:endParaRPr>
          </a:p>
          <a:p>
            <a:pPr lvl="0" algn="l" defTabSz="457200">
              <a:defRPr sz="1800">
                <a:solidFill>
                  <a:srgbClr val="000000"/>
                </a:solidFill>
              </a:defRPr>
            </a:pPr>
            <a:r>
              <a:rPr sz="3000">
                <a:solidFill>
                  <a:srgbClr val="FFFFFF"/>
                </a:solidFill>
                <a:latin typeface="Gill Sans"/>
                <a:ea typeface="Gill Sans"/>
                <a:cs typeface="Gill Sans"/>
                <a:sym typeface="Gill Sans"/>
              </a:rPr>
              <a:t>Bĕijīng, 1912. Personal collection. </a:t>
            </a:r>
          </a:p>
        </p:txBody>
      </p:sp>
    </p:spTree>
  </p:cSld>
  <p:clrMapOvr>
    <a:masterClrMapping/>
  </p:clrMapOvr>
  <p:transition spd="med" advClick="1">
    <p:dissolve/>
  </p:transition>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9" name="Shape 79"/>
          <p:cNvSpPr/>
          <p:nvPr/>
        </p:nvSpPr>
        <p:spPr>
          <a:xfrm>
            <a:off x="6502400" y="7725047"/>
            <a:ext cx="5749479" cy="10857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lnSpc>
                <a:spcPct val="117999"/>
              </a:lnSpc>
              <a:defRPr sz="1800">
                <a:solidFill>
                  <a:srgbClr val="000000"/>
                </a:solidFill>
              </a:defRPr>
            </a:pPr>
            <a:r>
              <a:rPr sz="3000">
                <a:solidFill>
                  <a:srgbClr val="FFFFFF"/>
                </a:solidFill>
                <a:latin typeface="Helvetica Neue"/>
                <a:ea typeface="Helvetica Neue"/>
                <a:cs typeface="Helvetica Neue"/>
                <a:sym typeface="Helvetica Neue"/>
              </a:rPr>
              <a:t>Astor, Brooke. </a:t>
            </a:r>
            <a:r>
              <a:rPr i="1" sz="3000">
                <a:solidFill>
                  <a:srgbClr val="FFFFFF"/>
                </a:solidFill>
                <a:latin typeface="Helvetica Neue"/>
                <a:ea typeface="Helvetica Neue"/>
                <a:cs typeface="Helvetica Neue"/>
                <a:sym typeface="Helvetica Neue"/>
              </a:rPr>
              <a:t>Patchwork Child</a:t>
            </a:r>
            <a:r>
              <a:rPr sz="3000">
                <a:solidFill>
                  <a:srgbClr val="FFFFFF"/>
                </a:solidFill>
                <a:latin typeface="Helvetica Neue"/>
                <a:ea typeface="Helvetica Neue"/>
                <a:cs typeface="Helvetica Neue"/>
                <a:sym typeface="Helvetica Neue"/>
              </a:rPr>
              <a:t>. New York: Random House. 1962 </a:t>
            </a:r>
          </a:p>
        </p:txBody>
      </p:sp>
      <p:pic>
        <p:nvPicPr>
          <p:cNvPr id="80" name="patchwork_768.jpg"/>
          <p:cNvPicPr/>
          <p:nvPr/>
        </p:nvPicPr>
        <p:blipFill>
          <a:blip r:embed="rId3">
            <a:extLst/>
          </a:blip>
          <a:stretch>
            <a:fillRect/>
          </a:stretch>
        </p:blipFill>
        <p:spPr>
          <a:xfrm>
            <a:off x="1268151" y="946019"/>
            <a:ext cx="4770948" cy="7861562"/>
          </a:xfrm>
          <a:prstGeom prst="rect">
            <a:avLst/>
          </a:prstGeom>
          <a:ln w="6350">
            <a:solidFill>
              <a:srgbClr val="424242"/>
            </a:solidFill>
            <a:miter lim="400000"/>
          </a:ln>
        </p:spPr>
      </p:pic>
    </p:spTree>
  </p:cSld>
  <p:clrMapOvr>
    <a:masterClrMapping/>
  </p:clrMapOvr>
  <p:transition spd="med" advClick="1">
    <p:dissolve/>
  </p:transition>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 name="Shape 84"/>
          <p:cNvSpPr/>
          <p:nvPr/>
        </p:nvSpPr>
        <p:spPr>
          <a:xfrm>
            <a:off x="2782766" y="7512050"/>
            <a:ext cx="7620001" cy="159512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President, The Vincent Astor Foundation beginning January 27, 1960 (at age 59) until 1997 (at age 95).</a:t>
            </a:r>
          </a:p>
        </p:txBody>
      </p:sp>
      <p:pic>
        <p:nvPicPr>
          <p:cNvPr id="85" name="brooke_astor_founation_01.jpg"/>
          <p:cNvPicPr/>
          <p:nvPr/>
        </p:nvPicPr>
        <p:blipFill>
          <a:blip r:embed="rId3">
            <a:extLst/>
          </a:blip>
          <a:stretch>
            <a:fillRect/>
          </a:stretch>
        </p:blipFill>
        <p:spPr>
          <a:xfrm>
            <a:off x="2782766" y="2241550"/>
            <a:ext cx="7620001" cy="5270500"/>
          </a:xfrm>
          <a:prstGeom prst="rect">
            <a:avLst/>
          </a:prstGeom>
          <a:ln w="12700">
            <a:miter lim="400000"/>
          </a:ln>
        </p:spPr>
      </p:pic>
    </p:spTree>
  </p:cSld>
  <p:clrMapOvr>
    <a:masterClrMapping/>
  </p:clrMapOvr>
  <p:transition spd="med" advClick="1">
    <p:dissolve/>
  </p:transition>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 name="Shape 89"/>
          <p:cNvSpPr/>
          <p:nvPr/>
        </p:nvSpPr>
        <p:spPr>
          <a:xfrm>
            <a:off x="2940875" y="8162604"/>
            <a:ext cx="7303784"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Brooke Astor. Photographer: Mark Peterson/CORBIS for </a:t>
            </a:r>
            <a:r>
              <a:rPr i="1" sz="3000">
                <a:solidFill>
                  <a:srgbClr val="FFFFFF"/>
                </a:solidFill>
                <a:latin typeface="Gill Sans"/>
                <a:ea typeface="Gill Sans"/>
                <a:cs typeface="Gill Sans"/>
                <a:sym typeface="Gill Sans"/>
              </a:rPr>
              <a:t>The New York Times Magazine</a:t>
            </a:r>
            <a:r>
              <a:rPr sz="3000">
                <a:solidFill>
                  <a:srgbClr val="FFFFFF"/>
                </a:solidFill>
                <a:latin typeface="Gill Sans"/>
                <a:ea typeface="Gill Sans"/>
                <a:cs typeface="Gill Sans"/>
                <a:sym typeface="Gill Sans"/>
              </a:rPr>
              <a:t>,</a:t>
            </a:r>
          </a:p>
        </p:txBody>
      </p:sp>
      <p:pic>
        <p:nvPicPr>
          <p:cNvPr id="90" name="brooke_limo_corbis.jpg"/>
          <p:cNvPicPr/>
          <p:nvPr/>
        </p:nvPicPr>
        <p:blipFill>
          <a:blip r:embed="rId3">
            <a:extLst/>
          </a:blip>
          <a:stretch>
            <a:fillRect/>
          </a:stretch>
        </p:blipFill>
        <p:spPr>
          <a:xfrm>
            <a:off x="2940874" y="858821"/>
            <a:ext cx="7303784" cy="7303784"/>
          </a:xfrm>
          <a:prstGeom prst="rect">
            <a:avLst/>
          </a:prstGeom>
          <a:ln w="12700">
            <a:miter lim="400000"/>
          </a:ln>
        </p:spPr>
      </p:pic>
    </p:spTree>
  </p:cSld>
  <p:clrMapOvr>
    <a:masterClrMapping/>
  </p:clrMapOvr>
  <p:transition spd="med" advClick="1">
    <p:dissolve/>
  </p:transition>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94" name="new_york_880429_top_20_768.jpg"/>
          <p:cNvPicPr/>
          <p:nvPr/>
        </p:nvPicPr>
        <p:blipFill>
          <a:blip r:embed="rId3">
            <a:extLst/>
          </a:blip>
          <a:stretch>
            <a:fillRect/>
          </a:stretch>
        </p:blipFill>
        <p:spPr>
          <a:xfrm>
            <a:off x="3483406" y="844474"/>
            <a:ext cx="6037988" cy="8064652"/>
          </a:xfrm>
          <a:prstGeom prst="rect">
            <a:avLst/>
          </a:prstGeom>
          <a:ln w="12700">
            <a:miter lim="400000"/>
          </a:ln>
        </p:spPr>
      </p:pic>
      <p:sp>
        <p:nvSpPr>
          <p:cNvPr id="95" name="Shape 95"/>
          <p:cNvSpPr/>
          <p:nvPr/>
        </p:nvSpPr>
        <p:spPr>
          <a:xfrm>
            <a:off x="3483406" y="8909125"/>
            <a:ext cx="5147163"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New York,</a:t>
            </a:r>
            <a:r>
              <a:rPr sz="3000">
                <a:solidFill>
                  <a:srgbClr val="FFFFFF"/>
                </a:solidFill>
                <a:latin typeface="Gill Sans"/>
                <a:ea typeface="Gill Sans"/>
                <a:cs typeface="Gill Sans"/>
                <a:sym typeface="Gill Sans"/>
              </a:rPr>
              <a:t> cover.  April 25, 1988.</a:t>
            </a:r>
          </a:p>
        </p:txBody>
      </p:sp>
    </p:spTree>
  </p:cSld>
  <p:clrMapOvr>
    <a:masterClrMapping/>
  </p:clrMapOvr>
  <p:transition spd="med" advClick="1">
    <p:dissolve/>
  </p:transition>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nvSpPr>
        <p:spPr>
          <a:xfrm>
            <a:off x="3007397" y="7751260"/>
            <a:ext cx="7425767"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(at age 96) and President Clinton, 1998. Photographer: Harry Hamburg.</a:t>
            </a:r>
          </a:p>
        </p:txBody>
      </p:sp>
      <p:pic>
        <p:nvPicPr>
          <p:cNvPr id="100" name="FullSizeRender.jpg"/>
          <p:cNvPicPr/>
          <p:nvPr/>
        </p:nvPicPr>
        <p:blipFill>
          <a:blip r:embed="rId3">
            <a:extLst/>
          </a:blip>
          <a:stretch>
            <a:fillRect/>
          </a:stretch>
        </p:blipFill>
        <p:spPr>
          <a:xfrm>
            <a:off x="3045497" y="2002339"/>
            <a:ext cx="7200325" cy="5748922"/>
          </a:xfrm>
          <a:prstGeom prst="rect">
            <a:avLst/>
          </a:prstGeom>
          <a:ln w="12700">
            <a:miter lim="400000"/>
          </a:ln>
        </p:spPr>
      </p:pic>
    </p:spTree>
  </p:cSld>
  <p:clrMapOvr>
    <a:masterClrMapping/>
  </p:clrMapOvr>
  <p:transition spd="med" advClick="1">
    <p:dissolve/>
  </p:transition>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104" name="Shape 104"/>
          <p:cNvSpPr/>
          <p:nvPr/>
        </p:nvSpPr>
        <p:spPr>
          <a:xfrm>
            <a:off x="1897316" y="7712275"/>
            <a:ext cx="9448392" cy="1435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and David Rockefeller (right), who hosted her 100th-birthday party at the Rockefeller estate, Pocantico Hills, New York, March 2002.  </a:t>
            </a:r>
          </a:p>
        </p:txBody>
      </p:sp>
      <p:pic>
        <p:nvPicPr>
          <p:cNvPr id="105" name="astor_100th_birthday_02_ba_and_david_rockefeller_on_right.jpg"/>
          <p:cNvPicPr/>
          <p:nvPr/>
        </p:nvPicPr>
        <p:blipFill>
          <a:blip r:embed="rId3">
            <a:extLst/>
          </a:blip>
          <a:stretch>
            <a:fillRect/>
          </a:stretch>
        </p:blipFill>
        <p:spPr>
          <a:xfrm>
            <a:off x="1897316" y="804651"/>
            <a:ext cx="9210168" cy="6907626"/>
          </a:xfrm>
          <a:prstGeom prst="rect">
            <a:avLst/>
          </a:prstGeom>
          <a:ln w="12700">
            <a:miter lim="400000"/>
          </a:ln>
        </p:spPr>
      </p:pic>
    </p:spTree>
  </p:cSld>
  <p:clrMapOvr>
    <a:masterClrMapping/>
  </p:clrMapOvr>
  <p:transition spd="med" advClick="1">
    <p:dissolve/>
  </p:transition>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109" name="Shape 109"/>
          <p:cNvSpPr/>
          <p:nvPr/>
        </p:nvSpPr>
        <p:spPr>
          <a:xfrm>
            <a:off x="905084" y="8102600"/>
            <a:ext cx="10795000"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Cakes at Brooke Astor’s100th-birthday party hosted by David Rockefeller, Pocantico Hills, New York, March 2002.  </a:t>
            </a:r>
          </a:p>
        </p:txBody>
      </p:sp>
      <p:pic>
        <p:nvPicPr>
          <p:cNvPr id="110" name="astor_100th_birthday_cake_01 copy.jpg"/>
          <p:cNvPicPr/>
          <p:nvPr/>
        </p:nvPicPr>
        <p:blipFill>
          <a:blip r:embed="rId3">
            <a:extLst/>
          </a:blip>
          <a:stretch>
            <a:fillRect/>
          </a:stretch>
        </p:blipFill>
        <p:spPr>
          <a:xfrm>
            <a:off x="905084" y="0"/>
            <a:ext cx="10795001" cy="8102601"/>
          </a:xfrm>
          <a:prstGeom prst="rect">
            <a:avLst/>
          </a:prstGeom>
          <a:ln w="12700">
            <a:miter lim="400000"/>
          </a:ln>
        </p:spPr>
      </p:pic>
    </p:spTree>
  </p:cSld>
  <p:clrMapOvr>
    <a:masterClrMapping/>
  </p:clrMapOvr>
  <p:transition spd="med" advClick="1">
    <p:dissolve/>
  </p:transition>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 name="Shape 114"/>
          <p:cNvSpPr/>
          <p:nvPr/>
        </p:nvSpPr>
        <p:spPr>
          <a:xfrm>
            <a:off x="7675408" y="5375922"/>
            <a:ext cx="4237987" cy="36781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Front page, </a:t>
            </a:r>
            <a:r>
              <a:rPr i="1" sz="3000">
                <a:solidFill>
                  <a:srgbClr val="FFFFFF"/>
                </a:solidFill>
                <a:latin typeface="Gill Sans"/>
                <a:ea typeface="Gill Sans"/>
                <a:cs typeface="Gill Sans"/>
                <a:sym typeface="Gill Sans"/>
              </a:rPr>
              <a:t>New York Daily News</a:t>
            </a:r>
            <a:r>
              <a:rPr sz="3000">
                <a:solidFill>
                  <a:srgbClr val="FFFFFF"/>
                </a:solidFill>
                <a:latin typeface="Gill Sans"/>
                <a:ea typeface="Gill Sans"/>
                <a:cs typeface="Gill Sans"/>
                <a:sym typeface="Gill Sans"/>
              </a:rPr>
              <a:t>, July 26, 2006, Headline: Disaster for Mrs. Astor, Stunning Court Allegations. Getty Images, </a:t>
            </a:r>
            <a:r>
              <a:rPr i="1" sz="3000">
                <a:solidFill>
                  <a:srgbClr val="FFFFFF"/>
                </a:solidFill>
                <a:latin typeface="Gill Sans"/>
                <a:ea typeface="Gill Sans"/>
                <a:cs typeface="Gill Sans"/>
                <a:sym typeface="Gill Sans"/>
              </a:rPr>
              <a:t>New York Daily News </a:t>
            </a:r>
            <a:r>
              <a:rPr sz="3000">
                <a:solidFill>
                  <a:srgbClr val="FFFFFF"/>
                </a:solidFill>
                <a:latin typeface="Gill Sans"/>
                <a:ea typeface="Gill Sans"/>
                <a:cs typeface="Gill Sans"/>
                <a:sym typeface="Gill Sans"/>
              </a:rPr>
              <a:t>archives. </a:t>
            </a:r>
          </a:p>
        </p:txBody>
      </p:sp>
      <p:pic>
        <p:nvPicPr>
          <p:cNvPr id="115" name="disaster_for_mrs_astor_97294210.jpg"/>
          <p:cNvPicPr/>
          <p:nvPr/>
        </p:nvPicPr>
        <p:blipFill>
          <a:blip r:embed="rId3">
            <a:extLst/>
          </a:blip>
          <a:stretch>
            <a:fillRect/>
          </a:stretch>
        </p:blipFill>
        <p:spPr>
          <a:xfrm>
            <a:off x="826822" y="684517"/>
            <a:ext cx="6351944" cy="8384566"/>
          </a:xfrm>
          <a:prstGeom prst="rect">
            <a:avLst/>
          </a:prstGeom>
          <a:ln w="12700">
            <a:miter lim="400000"/>
          </a:ln>
        </p:spPr>
      </p:pic>
    </p:spTree>
  </p:cSld>
  <p:clrMapOvr>
    <a:masterClrMapping/>
  </p:clrMapOvr>
  <p:transition spd="med" advClick="1">
    <p:dissolve/>
  </p:transition>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Shape 119"/>
          <p:cNvSpPr/>
          <p:nvPr/>
        </p:nvSpPr>
        <p:spPr>
          <a:xfrm>
            <a:off x="1048444" y="8449107"/>
            <a:ext cx="10197038"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and Chris Ely, Holly Hill, Briarcliff Manor, NY. 2002.  </a:t>
            </a:r>
          </a:p>
        </p:txBody>
      </p:sp>
      <p:pic>
        <p:nvPicPr>
          <p:cNvPr id="120" name="ba_chris_boxwood_1024.jpg"/>
          <p:cNvPicPr/>
          <p:nvPr/>
        </p:nvPicPr>
        <p:blipFill>
          <a:blip r:embed="rId3">
            <a:extLst/>
          </a:blip>
          <a:stretch>
            <a:fillRect/>
          </a:stretch>
        </p:blipFill>
        <p:spPr>
          <a:xfrm>
            <a:off x="1111944" y="801330"/>
            <a:ext cx="10197038" cy="7647778"/>
          </a:xfrm>
          <a:prstGeom prst="rect">
            <a:avLst/>
          </a:prstGeom>
          <a:ln w="12700">
            <a:miter lim="400000"/>
          </a:ln>
        </p:spPr>
      </p:pic>
    </p:spTree>
  </p:cSld>
  <p:clrMapOvr>
    <a:masterClrMapping/>
  </p:clrMapOvr>
  <p:transition spd="med" advClick="1">
    <p:dissolve/>
  </p:transition>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4" name="Guardianship petition 7-14-06_p_1_clip.jpg"/>
          <p:cNvPicPr/>
          <p:nvPr/>
        </p:nvPicPr>
        <p:blipFill>
          <a:blip r:embed="rId3">
            <a:extLst/>
          </a:blip>
          <a:stretch>
            <a:fillRect/>
          </a:stretch>
        </p:blipFill>
        <p:spPr>
          <a:xfrm>
            <a:off x="489271" y="376535"/>
            <a:ext cx="7158318" cy="9000530"/>
          </a:xfrm>
          <a:prstGeom prst="rect">
            <a:avLst/>
          </a:prstGeom>
          <a:ln w="12700">
            <a:miter lim="400000"/>
          </a:ln>
        </p:spPr>
      </p:pic>
      <p:sp>
        <p:nvSpPr>
          <p:cNvPr id="125" name="Shape 125"/>
          <p:cNvSpPr/>
          <p:nvPr/>
        </p:nvSpPr>
        <p:spPr>
          <a:xfrm>
            <a:off x="7946727" y="7103764"/>
            <a:ext cx="4504358" cy="2324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Guardianship Petition by Philip Marshall for Brooke Astor, Supreme Court of the State of New York, July 14, 2006, draft.</a:t>
            </a:r>
          </a:p>
        </p:txBody>
      </p:sp>
    </p:spTree>
  </p:cSld>
  <p:clrMapOvr>
    <a:masterClrMapping/>
  </p:clrMapOvr>
  <p:transition spd="med" advClick="1">
    <p:dissolve/>
  </p:transition>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 name="Shape 129"/>
          <p:cNvSpPr/>
          <p:nvPr/>
        </p:nvSpPr>
        <p:spPr>
          <a:xfrm>
            <a:off x="828728" y="1681276"/>
            <a:ext cx="11558176" cy="3200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000">
                <a:latin typeface="Times"/>
                <a:ea typeface="Times"/>
                <a:cs typeface="Times"/>
                <a:sym typeface="Times"/>
              </a:rPr>
              <a:t>“Her bedroom is so cold in the winter that my grandmother is forced to sleep in the TV room in torn nightgowns on a filthy couch that smells, probably from dog urine.” </a:t>
            </a:r>
            <a:endParaRPr sz="4000">
              <a:latin typeface="Times"/>
              <a:ea typeface="Times"/>
              <a:cs typeface="Times"/>
              <a:sym typeface="Times"/>
            </a:endParaRPr>
          </a:p>
          <a:p>
            <a:pPr lvl="0" algn="l" defTabSz="457200">
              <a:spcBef>
                <a:spcPts val="1200"/>
              </a:spcBef>
              <a:defRPr sz="1800">
                <a:solidFill>
                  <a:srgbClr val="000000"/>
                </a:solidFill>
              </a:defRPr>
            </a:pPr>
            <a:endParaRPr sz="1200">
              <a:latin typeface="Times"/>
              <a:ea typeface="Times"/>
              <a:cs typeface="Times"/>
              <a:sym typeface="Times"/>
            </a:endParaRPr>
          </a:p>
        </p:txBody>
      </p:sp>
      <p:sp>
        <p:nvSpPr>
          <p:cNvPr id="130" name="Shape 130"/>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a:t>
            </a:r>
          </a:p>
        </p:txBody>
      </p:sp>
      <p:sp>
        <p:nvSpPr>
          <p:cNvPr id="131" name="Shape 131"/>
          <p:cNvSpPr/>
          <p:nvPr/>
        </p:nvSpPr>
        <p:spPr>
          <a:xfrm>
            <a:off x="828728" y="4386376"/>
            <a:ext cx="11558176"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Guardianship Petition by Philip Marshall for Brooke Astor </a:t>
            </a:r>
            <a:endParaRPr sz="3000">
              <a:solidFill>
                <a:srgbClr val="FFFFFF"/>
              </a:solidFill>
              <a:latin typeface="Gill Sans"/>
              <a:ea typeface="Gill Sans"/>
              <a:cs typeface="Gill Sans"/>
              <a:sym typeface="Gill Sans"/>
            </a:endParaRPr>
          </a:p>
          <a:p>
            <a:pPr lvl="0" algn="l" defTabSz="457200">
              <a:defRPr sz="1800">
                <a:solidFill>
                  <a:srgbClr val="000000"/>
                </a:solidFill>
              </a:defRPr>
            </a:pPr>
            <a:r>
              <a:rPr sz="3000">
                <a:solidFill>
                  <a:srgbClr val="FFFFFF"/>
                </a:solidFill>
                <a:latin typeface="Gill Sans"/>
                <a:ea typeface="Gill Sans"/>
                <a:cs typeface="Gill Sans"/>
                <a:sym typeface="Gill Sans"/>
              </a:rPr>
              <a:t>Supreme Court of the State of New York. July 14, 2006, draft.</a:t>
            </a:r>
          </a:p>
        </p:txBody>
      </p:sp>
      <p:pic>
        <p:nvPicPr>
          <p:cNvPr id="132" name="astor_778_park_060402_dining_room_2632.jpg"/>
          <p:cNvPicPr/>
          <p:nvPr/>
        </p:nvPicPr>
        <p:blipFill>
          <a:blip r:embed="rId2">
            <a:extLst/>
          </a:blip>
          <a:stretch>
            <a:fillRect/>
          </a:stretch>
        </p:blipFill>
        <p:spPr>
          <a:xfrm>
            <a:off x="828728" y="5558183"/>
            <a:ext cx="5079409" cy="3812545"/>
          </a:xfrm>
          <a:prstGeom prst="rect">
            <a:avLst/>
          </a:prstGeom>
          <a:ln w="12700">
            <a:miter lim="400000"/>
          </a:ln>
        </p:spPr>
      </p:pic>
      <p:sp>
        <p:nvSpPr>
          <p:cNvPr id="133" name="Shape 133"/>
          <p:cNvSpPr/>
          <p:nvPr/>
        </p:nvSpPr>
        <p:spPr>
          <a:xfrm>
            <a:off x="6116788" y="7986427"/>
            <a:ext cx="4590389" cy="143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Dining room </a:t>
            </a:r>
            <a:endParaRPr sz="3000">
              <a:solidFill>
                <a:srgbClr val="FFFFFF"/>
              </a:solidFill>
              <a:latin typeface="Gill Sans"/>
              <a:ea typeface="Gill Sans"/>
              <a:cs typeface="Gill Sans"/>
              <a:sym typeface="Gill Sans"/>
            </a:endParaRPr>
          </a:p>
          <a:p>
            <a:pPr lvl="0" algn="l" defTabSz="457200">
              <a:defRPr sz="1800">
                <a:solidFill>
                  <a:srgbClr val="000000"/>
                </a:solidFill>
              </a:defRPr>
            </a:pPr>
            <a:r>
              <a:rPr sz="3000">
                <a:solidFill>
                  <a:srgbClr val="FFFFFF"/>
                </a:solidFill>
                <a:latin typeface="Gill Sans"/>
                <a:ea typeface="Gill Sans"/>
                <a:cs typeface="Gill Sans"/>
                <a:sym typeface="Gill Sans"/>
              </a:rPr>
              <a:t>778 Park Avenue, New York  April 2, 2006. </a:t>
            </a:r>
          </a:p>
        </p:txBody>
      </p:sp>
    </p:spTree>
  </p:cSld>
  <p:clrMapOvr>
    <a:masterClrMapping/>
  </p:clrMapOvr>
  <p:transition spd="med" advClick="1">
    <p:dissolve/>
  </p:transition>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Shape 135"/>
          <p:cNvSpPr/>
          <p:nvPr/>
        </p:nvSpPr>
        <p:spPr>
          <a:xfrm>
            <a:off x="828728" y="1681276"/>
            <a:ext cx="11100174" cy="5740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4000">
                <a:solidFill>
                  <a:srgbClr val="000000"/>
                </a:solidFill>
                <a:latin typeface="Times"/>
                <a:ea typeface="Times"/>
                <a:cs typeface="Times"/>
                <a:sym typeface="Times"/>
              </a:defRPr>
            </a:lvl1pPr>
          </a:lstStyle>
          <a:p>
            <a:pPr lvl="0">
              <a:defRPr sz="1800"/>
            </a:pPr>
            <a:r>
              <a:rPr sz="4000"/>
              <a:t>“Now, because my grandmother’s weekday cook is poorly supervised by my father, my grandmother is reduced to eating oatmeal, Ensure and hot water for breakfast; pureed carrots and liver for lunch; and pea soup and ice water for dinner, Monday through Friday, week after week. A motivated weekend cook provides my grandmother with a variety of much tastier food.” </a:t>
            </a:r>
            <a:endParaRPr sz="4000"/>
          </a:p>
        </p:txBody>
      </p:sp>
      <p:sp>
        <p:nvSpPr>
          <p:cNvPr id="136" name="Shape 136"/>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a:t>
            </a:r>
          </a:p>
        </p:txBody>
      </p:sp>
      <p:sp>
        <p:nvSpPr>
          <p:cNvPr id="137" name="Shape 137"/>
          <p:cNvSpPr/>
          <p:nvPr/>
        </p:nvSpPr>
        <p:spPr>
          <a:xfrm>
            <a:off x="828728" y="8101051"/>
            <a:ext cx="11558176"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Guardianship Petition by Philip Marshall for Brooke Astor</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Supreme Court of the State of New York. July 14, 2006, draft.</a:t>
            </a:r>
          </a:p>
        </p:txBody>
      </p:sp>
    </p:spTree>
  </p:cSld>
  <p:clrMapOvr>
    <a:masterClrMapping/>
  </p:clrMapOvr>
  <p:transition spd="med" advClick="1">
    <p:dissolve/>
  </p:transition>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nvSpPr>
        <p:spPr>
          <a:xfrm>
            <a:off x="828728" y="1681276"/>
            <a:ext cx="10949954" cy="4521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4000">
                <a:solidFill>
                  <a:srgbClr val="000000"/>
                </a:solidFill>
                <a:latin typeface="Times"/>
                <a:ea typeface="Times"/>
                <a:cs typeface="Times"/>
                <a:sym typeface="Times"/>
              </a:defRPr>
            </a:lvl1pPr>
          </a:lstStyle>
          <a:p>
            <a:pPr lvl="0">
              <a:defRPr sz="1800"/>
            </a:pPr>
            <a:r>
              <a:rPr sz="4000"/>
              <a:t>“My father is engaging in a consistent pattern of enriching himself at the expense of my grandmother. For example, in 2005 he took $2,384,999.92 in salary from her, presumably for overseeing her care and managing her affairs. (Anthony D. Marshall’s 2005 W-2 attached as Exhibit “D”).” </a:t>
            </a:r>
            <a:endParaRPr sz="4000"/>
          </a:p>
        </p:txBody>
      </p:sp>
      <p:sp>
        <p:nvSpPr>
          <p:cNvPr id="140" name="Shape 140"/>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a:t>
            </a:r>
          </a:p>
        </p:txBody>
      </p:sp>
      <p:sp>
        <p:nvSpPr>
          <p:cNvPr id="141" name="Shape 141"/>
          <p:cNvSpPr/>
          <p:nvPr/>
        </p:nvSpPr>
        <p:spPr>
          <a:xfrm>
            <a:off x="828728" y="8101051"/>
            <a:ext cx="11558176"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Guardianship Petition by Philip Marshall for Brooke Astor</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Supreme Court of the State of New York. July 14, 2006, draft.</a:t>
            </a:r>
          </a:p>
        </p:txBody>
      </p:sp>
    </p:spTree>
  </p:cSld>
  <p:clrMapOvr>
    <a:masterClrMapping/>
  </p:clrMapOvr>
  <p:transition spd="med" advClick="1">
    <p:dissolve/>
  </p:transition>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nvSpPr>
        <p:spPr>
          <a:xfrm>
            <a:off x="828728" y="1681276"/>
            <a:ext cx="10837485" cy="5740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4000">
                <a:solidFill>
                  <a:srgbClr val="000000"/>
                </a:solidFill>
                <a:latin typeface="Times"/>
                <a:ea typeface="Times"/>
                <a:cs typeface="Times"/>
                <a:sym typeface="Times"/>
              </a:defRPr>
            </a:lvl1pPr>
          </a:lstStyle>
          <a:p>
            <a:pPr lvl="0">
              <a:defRPr sz="1800"/>
            </a:pPr>
            <a:r>
              <a:rPr sz="4000"/>
              <a:t>“One of the aides who takes care of my grandmother was present this past spring when my father questioned my grandmother’s physical therapist about the continuing need for physical therapy three times per week. The physical therapist expressed the opinion that physical therapy three times per week was in her best interest. Shortly thereafter, the frequency of physical therapy was reduced…” </a:t>
            </a:r>
            <a:endParaRPr sz="4000"/>
          </a:p>
        </p:txBody>
      </p:sp>
      <p:sp>
        <p:nvSpPr>
          <p:cNvPr id="144" name="Shape 144"/>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a:t>
            </a:r>
          </a:p>
        </p:txBody>
      </p:sp>
      <p:sp>
        <p:nvSpPr>
          <p:cNvPr id="145" name="Shape 145"/>
          <p:cNvSpPr/>
          <p:nvPr/>
        </p:nvSpPr>
        <p:spPr>
          <a:xfrm>
            <a:off x="2908441" y="6948418"/>
            <a:ext cx="8279397" cy="21196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Guardianship Petition by Philip Marshall for Brooke Astor,. Supreme Court of the State of New York.</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July 14, 2006, draft.</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Brooke Astor with therapist, June 20, 2006. </a:t>
            </a:r>
          </a:p>
        </p:txBody>
      </p:sp>
      <p:pic>
        <p:nvPicPr>
          <p:cNvPr id="146" name="ba_phy_th_060620_4 copy.jpg"/>
          <p:cNvPicPr/>
          <p:nvPr/>
        </p:nvPicPr>
        <p:blipFill>
          <a:blip r:embed="rId2">
            <a:extLst/>
          </a:blip>
          <a:stretch>
            <a:fillRect/>
          </a:stretch>
        </p:blipFill>
        <p:spPr>
          <a:xfrm>
            <a:off x="828728" y="7024618"/>
            <a:ext cx="1593708" cy="2119631"/>
          </a:xfrm>
          <a:prstGeom prst="rect">
            <a:avLst/>
          </a:prstGeom>
          <a:ln w="12700">
            <a:miter lim="400000"/>
          </a:ln>
        </p:spPr>
      </p:pic>
    </p:spTree>
  </p:cSld>
  <p:clrMapOvr>
    <a:masterClrMapping/>
  </p:clrMapOvr>
  <p:transition spd="med" advClick="1">
    <p:dissolve/>
  </p:transition>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nvSpPr>
        <p:spPr>
          <a:xfrm>
            <a:off x="828728" y="1681276"/>
            <a:ext cx="11002211" cy="6959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4000">
                <a:solidFill>
                  <a:srgbClr val="000000"/>
                </a:solidFill>
                <a:latin typeface="Times"/>
                <a:ea typeface="Times"/>
                <a:cs typeface="Times"/>
                <a:sym typeface="Times"/>
              </a:defRPr>
            </a:lvl1pPr>
          </a:lstStyle>
          <a:p>
            <a:pPr lvl="0">
              <a:defRPr sz="1800"/>
            </a:pPr>
            <a:r>
              <a:rPr sz="4000"/>
              <a:t>“She is unable to make decisions for herself. She is, however, alert and aware of her surroundings. She will smile when she sees a friend or a caretaker whom she likes. If there is something happening that she does not like, she will comment in some manner or use a gesture to maker her objection known. There is no doubt in my mind that my grandmother, BROOKE ASTOR, is in need of Guardians as provided for in Article 81 of the Mental Hygiene Law (MHL)…” </a:t>
            </a:r>
            <a:endParaRPr sz="4000"/>
          </a:p>
        </p:txBody>
      </p:sp>
      <p:sp>
        <p:nvSpPr>
          <p:cNvPr id="149" name="Shape 149"/>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a:t>
            </a:r>
          </a:p>
        </p:txBody>
      </p:sp>
      <p:sp>
        <p:nvSpPr>
          <p:cNvPr id="150" name="Shape 150"/>
          <p:cNvSpPr/>
          <p:nvPr/>
        </p:nvSpPr>
        <p:spPr>
          <a:xfrm>
            <a:off x="828728" y="8101051"/>
            <a:ext cx="11558176"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Guardianship Petition by Philip Marshall for Brooke Astor </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Supreme Court of the State of New York. July 14, 2006, draft.</a:t>
            </a:r>
          </a:p>
        </p:txBody>
      </p:sp>
    </p:spTree>
  </p:cSld>
  <p:clrMapOvr>
    <a:masterClrMapping/>
  </p:clrMapOvr>
  <p:transition spd="med" advClick="1">
    <p:dissolve/>
  </p:transition>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hape 152"/>
          <p:cNvSpPr/>
          <p:nvPr/>
        </p:nvSpPr>
        <p:spPr>
          <a:xfrm>
            <a:off x="828728" y="8523218"/>
            <a:ext cx="10788883"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Personal notes</a:t>
            </a:r>
            <a:r>
              <a:rPr sz="3000">
                <a:solidFill>
                  <a:srgbClr val="FFFFFF"/>
                </a:solidFill>
                <a:latin typeface="Gill Sans"/>
                <a:ea typeface="Gill Sans"/>
                <a:cs typeface="Gill Sans"/>
                <a:sym typeface="Gill Sans"/>
              </a:rPr>
              <a:t>, Philip Marshall. July 23, 2006. </a:t>
            </a:r>
          </a:p>
        </p:txBody>
      </p:sp>
      <p:sp>
        <p:nvSpPr>
          <p:cNvPr id="153" name="Shape 153"/>
          <p:cNvSpPr/>
          <p:nvPr/>
        </p:nvSpPr>
        <p:spPr>
          <a:xfrm>
            <a:off x="828728" y="1681276"/>
            <a:ext cx="11558176" cy="6400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b="1" sz="3700">
                <a:latin typeface="Times"/>
                <a:ea typeface="Times"/>
                <a:cs typeface="Times"/>
                <a:sym typeface="Times"/>
              </a:rPr>
              <a:t>778 Park Avenue (BA residence) </a:t>
            </a:r>
            <a:br>
              <a:rPr b="1" sz="3700">
                <a:latin typeface="Times"/>
                <a:ea typeface="Times"/>
                <a:cs typeface="Times"/>
                <a:sym typeface="Times"/>
              </a:rPr>
            </a:br>
            <a:r>
              <a:rPr sz="3700">
                <a:latin typeface="Times"/>
                <a:ea typeface="Times"/>
                <a:cs typeface="Times"/>
                <a:sym typeface="Times"/>
              </a:rPr>
              <a:t>Daniel Billy – keep away from office, retain laptop computer, lay off</a:t>
            </a:r>
            <a:endParaRPr sz="3700">
              <a:latin typeface="Times"/>
              <a:ea typeface="Times"/>
              <a:cs typeface="Times"/>
              <a:sym typeface="Times"/>
            </a:endParaRPr>
          </a:p>
          <a:p>
            <a:pPr lvl="0" marR="457200" algn="l" defTabSz="457200">
              <a:defRPr sz="1800">
                <a:solidFill>
                  <a:srgbClr val="000000"/>
                </a:solidFill>
              </a:defRPr>
            </a:pPr>
            <a:r>
              <a:rPr sz="3700">
                <a:latin typeface="Times"/>
                <a:ea typeface="Times"/>
                <a:cs typeface="Times"/>
                <a:sym typeface="Times"/>
              </a:rPr>
              <a:t>Charlene Marshall – keep away from Brooke at all times</a:t>
            </a:r>
            <a:endParaRPr sz="3700">
              <a:latin typeface="Times"/>
              <a:ea typeface="Times"/>
              <a:cs typeface="Times"/>
              <a:sym typeface="Times"/>
            </a:endParaRPr>
          </a:p>
          <a:p>
            <a:pPr lvl="0" marR="457200" algn="l" defTabSz="457200">
              <a:defRPr sz="1800">
                <a:solidFill>
                  <a:srgbClr val="000000"/>
                </a:solidFill>
              </a:defRPr>
            </a:pPr>
            <a:r>
              <a:rPr sz="3700">
                <a:latin typeface="Times"/>
                <a:ea typeface="Times"/>
                <a:cs typeface="Times"/>
                <a:sym typeface="Times"/>
              </a:rPr>
              <a:t>Tony Marshall – only allow when caretaker is in attendance</a:t>
            </a:r>
            <a:endParaRPr sz="3700">
              <a:latin typeface="Times"/>
              <a:ea typeface="Times"/>
              <a:cs typeface="Times"/>
              <a:sym typeface="Times"/>
            </a:endParaRPr>
          </a:p>
          <a:p>
            <a:pPr lvl="0" marR="457200" algn="l" defTabSz="457200">
              <a:defRPr sz="1800">
                <a:solidFill>
                  <a:srgbClr val="000000"/>
                </a:solidFill>
              </a:defRPr>
            </a:pPr>
            <a:r>
              <a:rPr sz="3700">
                <a:latin typeface="Times"/>
                <a:ea typeface="Times"/>
                <a:cs typeface="Times"/>
                <a:sym typeface="Times"/>
              </a:rPr>
              <a:t>When can Brooke’s friends start visiting? </a:t>
            </a:r>
            <a:endParaRPr sz="3700">
              <a:latin typeface="Times"/>
              <a:ea typeface="Times"/>
              <a:cs typeface="Times"/>
              <a:sym typeface="Times"/>
            </a:endParaRPr>
          </a:p>
          <a:p>
            <a:pPr lvl="0" marR="457200" algn="l" defTabSz="457200">
              <a:defRPr sz="1800">
                <a:solidFill>
                  <a:srgbClr val="000000"/>
                </a:solidFill>
              </a:defRPr>
            </a:pPr>
            <a:endParaRPr sz="3700">
              <a:latin typeface="Times"/>
              <a:ea typeface="Times"/>
              <a:cs typeface="Times"/>
              <a:sym typeface="Times"/>
            </a:endParaRPr>
          </a:p>
          <a:p>
            <a:pPr lvl="0" marR="457200" algn="l" defTabSz="457200">
              <a:defRPr sz="1800">
                <a:solidFill>
                  <a:srgbClr val="000000"/>
                </a:solidFill>
              </a:defRPr>
            </a:pPr>
            <a:r>
              <a:rPr b="1" sz="3700">
                <a:latin typeface="Times"/>
                <a:ea typeface="Times"/>
                <a:cs typeface="Times"/>
                <a:sym typeface="Times"/>
              </a:rPr>
              <a:t>Country House, “Holly Hill” in Briarcliff</a:t>
            </a:r>
            <a:endParaRPr b="1" sz="3700">
              <a:latin typeface="Times"/>
              <a:ea typeface="Times"/>
              <a:cs typeface="Times"/>
              <a:sym typeface="Times"/>
            </a:endParaRPr>
          </a:p>
          <a:p>
            <a:pPr lvl="0" marR="457200" algn="l" defTabSz="457200">
              <a:defRPr sz="1800">
                <a:solidFill>
                  <a:srgbClr val="000000"/>
                </a:solidFill>
              </a:defRPr>
            </a:pPr>
            <a:r>
              <a:rPr sz="3700">
                <a:latin typeface="Times"/>
                <a:ea typeface="Times"/>
                <a:cs typeface="Times"/>
                <a:sym typeface="Times"/>
              </a:rPr>
              <a:t>Chris Ely, former estate manager – rehire  </a:t>
            </a:r>
            <a:endParaRPr sz="3700">
              <a:latin typeface="Times"/>
              <a:ea typeface="Times"/>
              <a:cs typeface="Times"/>
              <a:sym typeface="Times"/>
            </a:endParaRPr>
          </a:p>
          <a:p>
            <a:pPr lvl="0" marR="457200" indent="457200" algn="l" defTabSz="457200">
              <a:defRPr sz="1800">
                <a:solidFill>
                  <a:srgbClr val="000000"/>
                </a:solidFill>
              </a:defRPr>
            </a:pPr>
            <a:r>
              <a:rPr sz="3700">
                <a:latin typeface="Times"/>
                <a:ea typeface="Times"/>
                <a:cs typeface="Times"/>
                <a:sym typeface="Times"/>
              </a:rPr>
              <a:t>When can Chris be rehired? </a:t>
            </a:r>
          </a:p>
        </p:txBody>
      </p:sp>
      <p:sp>
        <p:nvSpPr>
          <p:cNvPr id="154" name="Shape 154"/>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Guardianship (notes) </a:t>
            </a:r>
          </a:p>
        </p:txBody>
      </p:sp>
    </p:spTree>
  </p:cSld>
  <p:clrMapOvr>
    <a:masterClrMapping/>
  </p:clrMapOvr>
  <p:transition spd="med" advClick="1">
    <p:dissolve/>
  </p:transition>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nvSpPr>
        <p:spPr>
          <a:xfrm>
            <a:off x="826822" y="1682195"/>
            <a:ext cx="11539204" cy="248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16300">
                <a:solidFill>
                  <a:srgbClr val="5E5E5E"/>
                </a:solidFill>
                <a:latin typeface="Gill Sans"/>
                <a:ea typeface="Gill Sans"/>
                <a:cs typeface="Gill Sans"/>
                <a:sym typeface="Gill Sans"/>
              </a:rPr>
              <a:t>elder ec</a:t>
            </a:r>
            <a:r>
              <a:rPr sz="16300">
                <a:solidFill>
                  <a:srgbClr val="EBEBEB"/>
                </a:solidFill>
                <a:latin typeface="Gill Sans"/>
                <a:ea typeface="Gill Sans"/>
                <a:cs typeface="Gill Sans"/>
                <a:sym typeface="Gill Sans"/>
              </a:rPr>
              <a:t>o</a:t>
            </a:r>
            <a:r>
              <a:rPr sz="16300">
                <a:solidFill>
                  <a:srgbClr val="5E5E5E"/>
                </a:solidFill>
                <a:latin typeface="Gill Sans"/>
                <a:ea typeface="Gill Sans"/>
                <a:cs typeface="Gill Sans"/>
                <a:sym typeface="Gill Sans"/>
              </a:rPr>
              <a:t>logy</a:t>
            </a:r>
          </a:p>
        </p:txBody>
      </p:sp>
    </p:spTree>
  </p:cSld>
  <p:clrMapOvr>
    <a:masterClrMapping/>
  </p:clrMapOvr>
  <p:transition spd="med" advClick="1">
    <p:dissolve/>
  </p:transition>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62" name="Group 162"/>
          <p:cNvGrpSpPr/>
          <p:nvPr/>
        </p:nvGrpSpPr>
        <p:grpSpPr>
          <a:xfrm>
            <a:off x="2655134" y="-2370522"/>
            <a:ext cx="11031000" cy="11031000"/>
            <a:chOff x="-76200" y="-76200"/>
            <a:chExt cx="11030999" cy="11030999"/>
          </a:xfrm>
        </p:grpSpPr>
        <p:sp>
          <p:nvSpPr>
            <p:cNvPr id="161" name="Shape 161"/>
            <p:cNvSpPr/>
            <p:nvPr/>
          </p:nvSpPr>
          <p:spPr>
            <a:xfrm>
              <a:off x="0" y="0"/>
              <a:ext cx="10878600" cy="1087860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alphaModFix amt="98085"/>
              </a:blip>
              <a:srcRect l="0" t="0" r="0" b="0"/>
              <a:tile tx="0" ty="0" sx="100000" sy="100000" flip="none" algn="tl"/>
            </a:blipFill>
            <a:ln>
              <a:noFill/>
            </a:ln>
            <a:effectLst/>
          </p:spPr>
          <p:txBody>
            <a:bodyPr wrap="square" lIns="0" tIns="0" rIns="0" bIns="0" numCol="1" anchor="ctr">
              <a:noAutofit/>
            </a:bodyPr>
            <a:lstStyle/>
            <a:p>
              <a:pPr lvl="0">
                <a:defRPr sz="2600"/>
              </a:pPr>
            </a:p>
          </p:txBody>
        </p:sp>
        <p:pic>
          <p:nvPicPr>
            <p:cNvPr id="160" name=""/>
            <p:cNvPicPr/>
            <p:nvPr/>
          </p:nvPicPr>
          <p:blipFill>
            <a:blip r:embed="rId4">
              <a:alphaModFix amt="98085"/>
              <a:extLst/>
            </a:blip>
            <a:stretch>
              <a:fillRect/>
            </a:stretch>
          </p:blipFill>
          <p:spPr>
            <a:xfrm>
              <a:off x="-76200" y="-76200"/>
              <a:ext cx="11031000" cy="11031000"/>
            </a:xfrm>
            <a:prstGeom prst="rect">
              <a:avLst/>
            </a:prstGeom>
            <a:effectLst/>
          </p:spPr>
        </p:pic>
      </p:grpSp>
      <p:sp>
        <p:nvSpPr>
          <p:cNvPr id="163" name="Shape 163"/>
          <p:cNvSpPr/>
          <p:nvPr/>
        </p:nvSpPr>
        <p:spPr>
          <a:xfrm>
            <a:off x="4152632" y="-873024"/>
            <a:ext cx="8036004" cy="803600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5"/>
          </a:blipFill>
          <a:ln w="12700">
            <a:miter lim="400000"/>
          </a:ln>
        </p:spPr>
        <p:txBody>
          <a:bodyPr lIns="0" tIns="0" rIns="0" bIns="0" anchor="ctr"/>
          <a:lstStyle/>
          <a:p>
            <a:pPr lvl="0">
              <a:defRPr sz="2600"/>
            </a:pPr>
          </a:p>
        </p:txBody>
      </p:sp>
      <p:sp>
        <p:nvSpPr>
          <p:cNvPr id="164" name="Shape 164"/>
          <p:cNvSpPr/>
          <p:nvPr/>
        </p:nvSpPr>
        <p:spPr>
          <a:xfrm>
            <a:off x="5507658" y="513644"/>
            <a:ext cx="5325952" cy="532595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165" name="Shape 165"/>
          <p:cNvSpPr/>
          <p:nvPr/>
        </p:nvSpPr>
        <p:spPr>
          <a:xfrm>
            <a:off x="6707851" y="1682195"/>
            <a:ext cx="2925566" cy="2925566"/>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5"/>
          </a:blipFill>
          <a:ln w="12700">
            <a:miter lim="400000"/>
          </a:ln>
        </p:spPr>
        <p:txBody>
          <a:bodyPr lIns="0" tIns="0" rIns="0" bIns="0" anchor="ctr"/>
          <a:lstStyle/>
          <a:p>
            <a:pPr lvl="0">
              <a:defRPr sz="2600"/>
            </a:pPr>
          </a:p>
        </p:txBody>
      </p:sp>
      <p:sp>
        <p:nvSpPr>
          <p:cNvPr id="166" name="Shape 166"/>
          <p:cNvSpPr/>
          <p:nvPr/>
        </p:nvSpPr>
        <p:spPr>
          <a:xfrm>
            <a:off x="7681738" y="2687724"/>
            <a:ext cx="977792" cy="97779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167" name="Shape 167"/>
          <p:cNvSpPr/>
          <p:nvPr/>
        </p:nvSpPr>
        <p:spPr>
          <a:xfrm>
            <a:off x="826822" y="1682195"/>
            <a:ext cx="11539204" cy="248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16300">
                <a:solidFill>
                  <a:srgbClr val="5E5E5E"/>
                </a:solidFill>
                <a:latin typeface="Gill Sans"/>
                <a:ea typeface="Gill Sans"/>
                <a:cs typeface="Gill Sans"/>
                <a:sym typeface="Gill Sans"/>
              </a:rPr>
              <a:t>elder ec</a:t>
            </a:r>
            <a:r>
              <a:rPr sz="16300">
                <a:solidFill>
                  <a:srgbClr val="EBEBEB"/>
                </a:solidFill>
                <a:latin typeface="Gill Sans"/>
                <a:ea typeface="Gill Sans"/>
                <a:cs typeface="Gill Sans"/>
                <a:sym typeface="Gill Sans"/>
              </a:rPr>
              <a:t>  </a:t>
            </a:r>
            <a:r>
              <a:rPr sz="16300">
                <a:solidFill>
                  <a:srgbClr val="5E5E5E"/>
                </a:solidFill>
                <a:latin typeface="Gill Sans"/>
                <a:ea typeface="Gill Sans"/>
                <a:cs typeface="Gill Sans"/>
                <a:sym typeface="Gill Sans"/>
              </a:rPr>
              <a:t>logy</a:t>
            </a:r>
          </a:p>
        </p:txBody>
      </p:sp>
      <p:sp>
        <p:nvSpPr>
          <p:cNvPr id="168" name="Shape 168"/>
          <p:cNvSpPr/>
          <p:nvPr/>
        </p:nvSpPr>
        <p:spPr>
          <a:xfrm>
            <a:off x="7629028" y="7299369"/>
            <a:ext cx="1651830"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macro-</a:t>
            </a:r>
          </a:p>
        </p:txBody>
      </p:sp>
      <p:sp>
        <p:nvSpPr>
          <p:cNvPr id="169" name="Shape 169"/>
          <p:cNvSpPr/>
          <p:nvPr/>
        </p:nvSpPr>
        <p:spPr>
          <a:xfrm>
            <a:off x="7599902" y="4876799"/>
            <a:ext cx="1414067"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meso-</a:t>
            </a:r>
          </a:p>
        </p:txBody>
      </p:sp>
      <p:sp>
        <p:nvSpPr>
          <p:cNvPr id="170" name="Shape 170"/>
          <p:cNvSpPr/>
          <p:nvPr/>
        </p:nvSpPr>
        <p:spPr>
          <a:xfrm>
            <a:off x="7599902" y="3665515"/>
            <a:ext cx="147285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solidFill>
                  <a:srgbClr val="000000"/>
                </a:solidFill>
                <a:latin typeface="Gill Sans"/>
                <a:ea typeface="Gill Sans"/>
                <a:cs typeface="Gill Sans"/>
                <a:sym typeface="Gill Sans"/>
              </a:defRPr>
            </a:lvl1pPr>
          </a:lstStyle>
          <a:p>
            <a:pPr lvl="0">
              <a:defRPr sz="1800"/>
            </a:pPr>
            <a:r>
              <a:rPr sz="4000"/>
              <a:t>micro-</a:t>
            </a:r>
          </a:p>
        </p:txBody>
      </p:sp>
      <p:sp>
        <p:nvSpPr>
          <p:cNvPr id="171" name="Shape 171"/>
          <p:cNvSpPr/>
          <p:nvPr/>
        </p:nvSpPr>
        <p:spPr>
          <a:xfrm>
            <a:off x="7629028" y="6088084"/>
            <a:ext cx="1083212"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000">
                <a:solidFill>
                  <a:srgbClr val="000000"/>
                </a:solidFill>
                <a:latin typeface="Gill Sans"/>
                <a:ea typeface="Gill Sans"/>
                <a:cs typeface="Gill Sans"/>
                <a:sym typeface="Gill Sans"/>
              </a:defRPr>
            </a:lvl1pPr>
          </a:lstStyle>
          <a:p>
            <a:pPr lvl="0">
              <a:defRPr sz="1800"/>
            </a:pPr>
            <a:r>
              <a:rPr sz="4000"/>
              <a:t>exo-</a:t>
            </a:r>
          </a:p>
        </p:txBody>
      </p:sp>
      <p:sp>
        <p:nvSpPr>
          <p:cNvPr id="172" name="Shape 172"/>
          <p:cNvSpPr/>
          <p:nvPr/>
        </p:nvSpPr>
        <p:spPr>
          <a:xfrm>
            <a:off x="7599902" y="8690574"/>
            <a:ext cx="3371157"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chrono-systems</a:t>
            </a:r>
          </a:p>
        </p:txBody>
      </p:sp>
      <p:sp>
        <p:nvSpPr>
          <p:cNvPr id="173" name="Shape 173"/>
          <p:cNvSpPr/>
          <p:nvPr/>
        </p:nvSpPr>
        <p:spPr>
          <a:xfrm>
            <a:off x="826822" y="7913842"/>
            <a:ext cx="6651620" cy="14625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Helvetica Neue"/>
                <a:ea typeface="Helvetica Neue"/>
                <a:cs typeface="Helvetica Neue"/>
                <a:sym typeface="Helvetica Neue"/>
              </a:rPr>
              <a:t>Bronfenbrenner, Uri. </a:t>
            </a:r>
            <a:endParaRPr sz="3000">
              <a:solidFill>
                <a:srgbClr val="FFFFFF"/>
              </a:solidFill>
              <a:latin typeface="Helvetica Neue"/>
              <a:ea typeface="Helvetica Neue"/>
              <a:cs typeface="Helvetica Neue"/>
              <a:sym typeface="Helvetica Neue"/>
            </a:endParaRPr>
          </a:p>
          <a:p>
            <a:pPr lvl="0" algn="l" defTabSz="457200">
              <a:defRPr sz="1800">
                <a:solidFill>
                  <a:srgbClr val="000000"/>
                </a:solidFill>
              </a:defRPr>
            </a:pPr>
            <a:r>
              <a:rPr i="1" sz="3000">
                <a:solidFill>
                  <a:srgbClr val="FFFFFF"/>
                </a:solidFill>
                <a:latin typeface="Helvetica Neue"/>
                <a:ea typeface="Helvetica Neue"/>
                <a:cs typeface="Helvetica Neue"/>
                <a:sym typeface="Helvetica Neue"/>
              </a:rPr>
              <a:t>Ecological Model of Human Development</a:t>
            </a:r>
            <a:r>
              <a:rPr sz="3000">
                <a:solidFill>
                  <a:srgbClr val="FFFFFF"/>
                </a:solidFill>
                <a:latin typeface="Helvetica Neue"/>
                <a:ea typeface="Helvetica Neue"/>
                <a:cs typeface="Helvetica Neue"/>
                <a:sym typeface="Helvetica Neue"/>
              </a:rPr>
              <a:t>. Adapted.</a:t>
            </a:r>
          </a:p>
        </p:txBody>
      </p:sp>
    </p:spTree>
  </p:cSld>
  <p:clrMapOvr>
    <a:masterClrMapping/>
  </p:clrMapOvr>
  <p:transition spd="med" advClick="1">
    <p:dissolve/>
  </p:transition>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177" name="Shape 177"/>
          <p:cNvSpPr/>
          <p:nvPr/>
        </p:nvSpPr>
        <p:spPr>
          <a:xfrm>
            <a:off x="795504" y="7452795"/>
            <a:ext cx="11413791" cy="1866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Assessment of Older Adults with Diminished Capacity: A Handbook for Psychologists,</a:t>
            </a:r>
            <a:r>
              <a:rPr sz="3000">
                <a:solidFill>
                  <a:srgbClr val="FFFFFF"/>
                </a:solidFill>
                <a:latin typeface="Gill Sans"/>
                <a:ea typeface="Gill Sans"/>
                <a:cs typeface="Gill Sans"/>
                <a:sym typeface="Gill Sans"/>
              </a:rPr>
              <a:t> American Bar Association Commission on Law and Aging, American Psychological Society, Association Assessment of Capacity in Older Adults Project Working Group, p. 29, 2008. </a:t>
            </a:r>
          </a:p>
        </p:txBody>
      </p:sp>
      <p:sp>
        <p:nvSpPr>
          <p:cNvPr id="178" name="Shape 178"/>
          <p:cNvSpPr/>
          <p:nvPr/>
        </p:nvSpPr>
        <p:spPr>
          <a:xfrm>
            <a:off x="1105119" y="1540506"/>
            <a:ext cx="1270001" cy="5478788"/>
          </a:xfrm>
          <a:prstGeom prst="rect">
            <a:avLst/>
          </a:prstGeom>
          <a:gradFill>
            <a:gsLst>
              <a:gs pos="0">
                <a:srgbClr val="0065C1"/>
              </a:gs>
              <a:gs pos="54422">
                <a:srgbClr val="4B3F6C"/>
              </a:gs>
              <a:gs pos="100000">
                <a:srgbClr val="971817"/>
              </a:gs>
            </a:gsLst>
            <a:lin ang="5400000"/>
          </a:gradFill>
          <a:ln w="12700">
            <a:miter lim="400000"/>
          </a:ln>
        </p:spPr>
        <p:txBody>
          <a:bodyPr lIns="0" tIns="0" rIns="0" bIns="0" anchor="ctr"/>
          <a:lstStyle/>
          <a:p>
            <a:pPr lvl="0">
              <a:defRPr sz="2600"/>
            </a:pPr>
          </a:p>
        </p:txBody>
      </p:sp>
      <p:sp>
        <p:nvSpPr>
          <p:cNvPr id="179" name="Shape 179"/>
          <p:cNvSpPr/>
          <p:nvPr/>
        </p:nvSpPr>
        <p:spPr>
          <a:xfrm>
            <a:off x="7210322" y="1540506"/>
            <a:ext cx="1270001" cy="2739394"/>
          </a:xfrm>
          <a:prstGeom prst="rect">
            <a:avLst/>
          </a:prstGeom>
          <a:blipFill>
            <a:blip r:embed="rId3"/>
          </a:blipFill>
          <a:ln w="12700">
            <a:miter lim="400000"/>
          </a:ln>
        </p:spPr>
        <p:txBody>
          <a:bodyPr lIns="50800" tIns="50800" rIns="50800" bIns="50800" anchor="ctr"/>
          <a:lstStyle/>
          <a:p>
            <a:pPr lvl="0">
              <a:defRPr sz="2600"/>
            </a:pPr>
          </a:p>
        </p:txBody>
      </p:sp>
      <p:sp>
        <p:nvSpPr>
          <p:cNvPr id="180" name="Shape 180"/>
          <p:cNvSpPr/>
          <p:nvPr/>
        </p:nvSpPr>
        <p:spPr>
          <a:xfrm>
            <a:off x="7210322" y="4279899"/>
            <a:ext cx="1270001" cy="2739394"/>
          </a:xfrm>
          <a:prstGeom prst="rect">
            <a:avLst/>
          </a:prstGeom>
          <a:blipFill>
            <a:blip r:embed="rId4"/>
          </a:blipFill>
          <a:ln w="12700">
            <a:miter lim="400000"/>
          </a:ln>
        </p:spPr>
        <p:txBody>
          <a:bodyPr lIns="50800" tIns="50800" rIns="50800" bIns="50800" anchor="ctr"/>
          <a:lstStyle/>
          <a:p>
            <a:pPr lvl="0">
              <a:defRPr sz="2600"/>
            </a:pPr>
          </a:p>
        </p:txBody>
      </p:sp>
      <p:sp>
        <p:nvSpPr>
          <p:cNvPr id="181" name="Shape 181"/>
          <p:cNvSpPr/>
          <p:nvPr/>
        </p:nvSpPr>
        <p:spPr>
          <a:xfrm>
            <a:off x="795504" y="268803"/>
            <a:ext cx="5369555"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Clinical Capacity</a:t>
            </a:r>
          </a:p>
        </p:txBody>
      </p:sp>
      <p:sp>
        <p:nvSpPr>
          <p:cNvPr id="182" name="Shape 182"/>
          <p:cNvSpPr/>
          <p:nvPr/>
        </p:nvSpPr>
        <p:spPr>
          <a:xfrm>
            <a:off x="2564046" y="1981378"/>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solidFill>
                  <a:srgbClr val="EBEBEB"/>
                </a:solidFill>
                <a:latin typeface="Gill Sans"/>
                <a:ea typeface="Gill Sans"/>
                <a:cs typeface="Gill Sans"/>
                <a:sym typeface="Gill Sans"/>
              </a:defRPr>
            </a:lvl1pPr>
          </a:lstStyle>
          <a:p>
            <a:pPr lvl="0">
              <a:defRPr sz="1800">
                <a:solidFill>
                  <a:srgbClr val="000000"/>
                </a:solidFill>
              </a:defRPr>
            </a:pPr>
            <a:r>
              <a:rPr sz="4000">
                <a:solidFill>
                  <a:srgbClr val="EBEBEB"/>
                </a:solidFill>
              </a:rPr>
              <a:t>has capacity</a:t>
            </a:r>
          </a:p>
        </p:txBody>
      </p:sp>
      <p:sp>
        <p:nvSpPr>
          <p:cNvPr id="183" name="Shape 183"/>
          <p:cNvSpPr/>
          <p:nvPr/>
        </p:nvSpPr>
        <p:spPr>
          <a:xfrm>
            <a:off x="7021395" y="268803"/>
            <a:ext cx="678027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Capacity Judgement</a:t>
            </a:r>
          </a:p>
        </p:txBody>
      </p:sp>
      <p:sp>
        <p:nvSpPr>
          <p:cNvPr id="184" name="Shape 184"/>
          <p:cNvSpPr/>
          <p:nvPr/>
        </p:nvSpPr>
        <p:spPr>
          <a:xfrm>
            <a:off x="2564046" y="3936999"/>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diminished capacity</a:t>
            </a:r>
          </a:p>
        </p:txBody>
      </p:sp>
      <p:sp>
        <p:nvSpPr>
          <p:cNvPr id="185" name="Shape 185"/>
          <p:cNvSpPr/>
          <p:nvPr/>
        </p:nvSpPr>
        <p:spPr>
          <a:xfrm>
            <a:off x="8669249" y="1975901"/>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has capacity</a:t>
            </a:r>
          </a:p>
        </p:txBody>
      </p:sp>
      <p:sp>
        <p:nvSpPr>
          <p:cNvPr id="186" name="Shape 186"/>
          <p:cNvSpPr/>
          <p:nvPr/>
        </p:nvSpPr>
        <p:spPr>
          <a:xfrm>
            <a:off x="2564046" y="5892620"/>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lacks capacity</a:t>
            </a:r>
          </a:p>
        </p:txBody>
      </p:sp>
      <p:sp>
        <p:nvSpPr>
          <p:cNvPr id="187" name="Shape 187"/>
          <p:cNvSpPr/>
          <p:nvPr/>
        </p:nvSpPr>
        <p:spPr>
          <a:xfrm>
            <a:off x="8669249" y="5892620"/>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lacks capacity</a:t>
            </a:r>
          </a:p>
        </p:txBody>
      </p:sp>
    </p:spTree>
  </p:cSld>
  <p:clrMapOvr>
    <a:masterClrMapping/>
  </p:clrMapOvr>
  <p:transition spd="med" advClick="1">
    <p:dissolve/>
  </p:transition>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191" name="001226_adm_fillet_p_02_clip.jpg"/>
          <p:cNvPicPr/>
          <p:nvPr/>
        </p:nvPicPr>
        <p:blipFill>
          <a:blip r:embed="rId3">
            <a:extLst/>
          </a:blip>
          <a:stretch>
            <a:fillRect/>
          </a:stretch>
        </p:blipFill>
        <p:spPr>
          <a:xfrm>
            <a:off x="1741560" y="549226"/>
            <a:ext cx="9521680" cy="7691852"/>
          </a:xfrm>
          <a:prstGeom prst="rect">
            <a:avLst/>
          </a:prstGeom>
          <a:ln w="12700">
            <a:miter lim="400000"/>
          </a:ln>
        </p:spPr>
      </p:pic>
      <p:sp>
        <p:nvSpPr>
          <p:cNvPr id="192" name="Shape 192"/>
          <p:cNvSpPr/>
          <p:nvPr/>
        </p:nvSpPr>
        <p:spPr>
          <a:xfrm>
            <a:off x="1741560" y="8241077"/>
            <a:ext cx="10073565" cy="10053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Helvetica Neue"/>
                <a:ea typeface="Helvetica Neue"/>
                <a:cs typeface="Helvetica Neue"/>
                <a:sym typeface="Helvetica Neue"/>
              </a:defRPr>
            </a:lvl1pPr>
          </a:lstStyle>
          <a:p>
            <a:pPr lvl="0">
              <a:defRPr sz="1800">
                <a:solidFill>
                  <a:srgbClr val="000000"/>
                </a:solidFill>
              </a:defRPr>
            </a:pPr>
            <a:r>
              <a:rPr sz="3000">
                <a:solidFill>
                  <a:srgbClr val="FFFFFF"/>
                </a:solidFill>
              </a:rPr>
              <a:t>Letter from Anthony D. Marshall to Howard Fillit, M.D., neurologist, gerontologist, December 26, 2000. </a:t>
            </a:r>
          </a:p>
        </p:txBody>
      </p:sp>
    </p:spTree>
  </p:cSld>
  <p:clrMapOvr>
    <a:masterClrMapping/>
  </p:clrMapOvr>
  <p:transition spd="med" advClick="1">
    <p:dissolve/>
  </p:transition>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196" name="Shape 196"/>
          <p:cNvSpPr/>
          <p:nvPr/>
        </p:nvSpPr>
        <p:spPr>
          <a:xfrm>
            <a:off x="1715953" y="8259093"/>
            <a:ext cx="10046097"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Durable General Power of Attorney by Brooke Astor to Anthony Marshall and Henry Christensen. May 18, 2000. </a:t>
            </a:r>
          </a:p>
        </p:txBody>
      </p:sp>
      <p:pic>
        <p:nvPicPr>
          <p:cNvPr id="197" name="000518_poa_gifts.pdf"/>
          <p:cNvPicPr/>
          <p:nvPr/>
        </p:nvPicPr>
        <p:blipFill>
          <a:blip r:embed="rId3">
            <a:extLst/>
          </a:blip>
          <a:stretch>
            <a:fillRect/>
          </a:stretch>
        </p:blipFill>
        <p:spPr>
          <a:xfrm>
            <a:off x="1715953" y="6876466"/>
            <a:ext cx="9645702" cy="1174649"/>
          </a:xfrm>
          <a:prstGeom prst="rect">
            <a:avLst/>
          </a:prstGeom>
          <a:ln w="12700">
            <a:miter lim="400000"/>
          </a:ln>
        </p:spPr>
      </p:pic>
      <p:pic>
        <p:nvPicPr>
          <p:cNvPr id="198" name="000518_poa_signature.pdf"/>
          <p:cNvPicPr/>
          <p:nvPr/>
        </p:nvPicPr>
        <p:blipFill>
          <a:blip r:embed="rId4">
            <a:extLst/>
          </a:blip>
          <a:stretch>
            <a:fillRect/>
          </a:stretch>
        </p:blipFill>
        <p:spPr>
          <a:xfrm>
            <a:off x="1715953" y="646619"/>
            <a:ext cx="9645702" cy="5877372"/>
          </a:xfrm>
          <a:prstGeom prst="rect">
            <a:avLst/>
          </a:prstGeom>
          <a:ln w="12700">
            <a:miter lim="400000"/>
          </a:ln>
        </p:spPr>
      </p:pic>
    </p:spTree>
  </p:cSld>
  <p:clrMapOvr>
    <a:masterClrMapping/>
  </p:clrMapOvr>
  <p:transition spd="med" advClick="1">
    <p:dissolve/>
  </p:transition>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02" name="Shape 202"/>
          <p:cNvSpPr/>
          <p:nvPr/>
        </p:nvSpPr>
        <p:spPr>
          <a:xfrm>
            <a:off x="6938863" y="2703846"/>
            <a:ext cx="5595160" cy="1879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28600" indent="-228600" algn="l" defTabSz="457200">
              <a:buSzPct val="100000"/>
              <a:buChar char="•"/>
              <a:defRPr sz="1800">
                <a:solidFill>
                  <a:srgbClr val="000000"/>
                </a:solidFill>
              </a:defRPr>
            </a:pPr>
            <a:r>
              <a:rPr sz="3000">
                <a:solidFill>
                  <a:srgbClr val="FFFFFF"/>
                </a:solidFill>
                <a:latin typeface="Gill Sans"/>
                <a:ea typeface="Gill Sans"/>
                <a:cs typeface="Gill Sans"/>
                <a:sym typeface="Gill Sans"/>
              </a:rPr>
              <a:t>Brooke Astor, hiking in Maine above Northeast Harbor., c.1976 </a:t>
            </a:r>
            <a:endParaRPr sz="3000">
              <a:solidFill>
                <a:srgbClr val="FFFFFF"/>
              </a:solidFill>
              <a:latin typeface="Gill Sans"/>
              <a:ea typeface="Gill Sans"/>
              <a:cs typeface="Gill Sans"/>
              <a:sym typeface="Gill Sans"/>
            </a:endParaRPr>
          </a:p>
          <a:p>
            <a:pPr lvl="0" marL="228600" indent="-228600" algn="l" defTabSz="457200">
              <a:buSzPct val="100000"/>
              <a:buChar char="•"/>
              <a:defRPr sz="1800">
                <a:solidFill>
                  <a:srgbClr val="000000"/>
                </a:solidFill>
              </a:defRPr>
            </a:pPr>
            <a:r>
              <a:rPr sz="3000">
                <a:solidFill>
                  <a:srgbClr val="FFFFFF"/>
                </a:solidFill>
                <a:latin typeface="Gill Sans"/>
                <a:ea typeface="Gill Sans"/>
                <a:cs typeface="Gill Sans"/>
                <a:sym typeface="Gill Sans"/>
              </a:rPr>
              <a:t>Cove End, Northeast Harbor, Maine. </a:t>
            </a:r>
          </a:p>
        </p:txBody>
      </p:sp>
      <p:pic>
        <p:nvPicPr>
          <p:cNvPr id="203" name="ba_maine_hiking_alec_768.jpg"/>
          <p:cNvPicPr/>
          <p:nvPr/>
        </p:nvPicPr>
        <p:blipFill>
          <a:blip r:embed="rId3">
            <a:extLst/>
          </a:blip>
          <a:stretch>
            <a:fillRect/>
          </a:stretch>
        </p:blipFill>
        <p:spPr>
          <a:xfrm>
            <a:off x="553085" y="474995"/>
            <a:ext cx="5949315" cy="8803610"/>
          </a:xfrm>
          <a:prstGeom prst="rect">
            <a:avLst/>
          </a:prstGeom>
          <a:ln w="12700">
            <a:miter lim="400000"/>
          </a:ln>
        </p:spPr>
      </p:pic>
      <p:pic>
        <p:nvPicPr>
          <p:cNvPr id="204" name="astor_maine_cove_end_house_2000_640.jpg"/>
          <p:cNvPicPr/>
          <p:nvPr/>
        </p:nvPicPr>
        <p:blipFill>
          <a:blip r:embed="rId4">
            <a:extLst/>
          </a:blip>
          <a:stretch>
            <a:fillRect/>
          </a:stretch>
        </p:blipFill>
        <p:spPr>
          <a:xfrm>
            <a:off x="6938863" y="4889494"/>
            <a:ext cx="5827865" cy="4389111"/>
          </a:xfrm>
          <a:prstGeom prst="rect">
            <a:avLst/>
          </a:prstGeom>
          <a:ln w="12700">
            <a:miter lim="400000"/>
          </a:ln>
        </p:spPr>
      </p:pic>
    </p:spTree>
  </p:cSld>
  <p:clrMapOvr>
    <a:masterClrMapping/>
  </p:clrMapOvr>
  <p:transition spd="med" advClick="1">
    <p:dissolve/>
  </p:transition>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208" name="010523_hassam_ba_library_tweaked.jpg"/>
          <p:cNvPicPr/>
          <p:nvPr/>
        </p:nvPicPr>
        <p:blipFill>
          <a:blip r:embed="rId3">
            <a:extLst/>
          </a:blip>
          <a:stretch>
            <a:fillRect/>
          </a:stretch>
        </p:blipFill>
        <p:spPr>
          <a:xfrm>
            <a:off x="951557" y="992435"/>
            <a:ext cx="5550843" cy="7401123"/>
          </a:xfrm>
          <a:prstGeom prst="rect">
            <a:avLst/>
          </a:prstGeom>
          <a:ln w="12700">
            <a:miter lim="400000"/>
          </a:ln>
        </p:spPr>
      </p:pic>
      <p:pic>
        <p:nvPicPr>
          <p:cNvPr id="209" name="b1999bf359b1e901c4dddb373aa736b2.jpg"/>
          <p:cNvPicPr/>
          <p:nvPr/>
        </p:nvPicPr>
        <p:blipFill>
          <a:blip r:embed="rId4">
            <a:extLst/>
          </a:blip>
          <a:stretch>
            <a:fillRect/>
          </a:stretch>
        </p:blipFill>
        <p:spPr>
          <a:xfrm>
            <a:off x="6899936" y="992435"/>
            <a:ext cx="5080001" cy="3378201"/>
          </a:xfrm>
          <a:prstGeom prst="rect">
            <a:avLst/>
          </a:prstGeom>
          <a:ln w="12700">
            <a:miter lim="400000"/>
          </a:ln>
        </p:spPr>
      </p:pic>
      <p:sp>
        <p:nvSpPr>
          <p:cNvPr id="210" name="Shape 210"/>
          <p:cNvSpPr/>
          <p:nvPr/>
        </p:nvSpPr>
        <p:spPr>
          <a:xfrm>
            <a:off x="6899936" y="4692996"/>
            <a:ext cx="4965534" cy="3213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28600" indent="-228600" algn="l" defTabSz="457200">
              <a:buSzPct val="100000"/>
              <a:buChar char="•"/>
              <a:defRPr sz="1800">
                <a:solidFill>
                  <a:srgbClr val="000000"/>
                </a:solidFill>
              </a:defRPr>
            </a:pPr>
            <a:r>
              <a:rPr sz="3000">
                <a:solidFill>
                  <a:srgbClr val="FFFFFF"/>
                </a:solidFill>
                <a:latin typeface="Gill Sans"/>
                <a:ea typeface="Gill Sans"/>
                <a:cs typeface="Gill Sans"/>
                <a:sym typeface="Gill Sans"/>
              </a:rPr>
              <a:t>Childe Hassam. </a:t>
            </a:r>
            <a:r>
              <a:rPr i="1" sz="3000">
                <a:solidFill>
                  <a:srgbClr val="FFFFFF"/>
                </a:solidFill>
                <a:latin typeface="Gill Sans"/>
                <a:ea typeface="Gill Sans"/>
                <a:cs typeface="Gill Sans"/>
                <a:sym typeface="Gill Sans"/>
              </a:rPr>
              <a:t>Flags, Fifth Avenue</a:t>
            </a:r>
            <a:r>
              <a:rPr sz="3000">
                <a:solidFill>
                  <a:srgbClr val="FFFFFF"/>
                </a:solidFill>
                <a:latin typeface="Gill Sans"/>
                <a:ea typeface="Gill Sans"/>
                <a:cs typeface="Gill Sans"/>
                <a:sym typeface="Gill Sans"/>
              </a:rPr>
              <a:t> in Brooke Astor’s Library, 778 Park Avenue, NY, May 23, 2001. </a:t>
            </a:r>
            <a:endParaRPr sz="3000">
              <a:solidFill>
                <a:srgbClr val="FFFFFF"/>
              </a:solidFill>
              <a:latin typeface="Gill Sans"/>
              <a:ea typeface="Gill Sans"/>
              <a:cs typeface="Gill Sans"/>
              <a:sym typeface="Gill Sans"/>
            </a:endParaRPr>
          </a:p>
          <a:p>
            <a:pPr lvl="0" marL="228600" indent="-228600" algn="l" defTabSz="457200">
              <a:buSzPct val="100000"/>
              <a:buChar char="•"/>
              <a:defRPr sz="1800">
                <a:solidFill>
                  <a:srgbClr val="000000"/>
                </a:solidFill>
              </a:defRPr>
            </a:pPr>
            <a:r>
              <a:rPr sz="3000">
                <a:solidFill>
                  <a:srgbClr val="FFFFFF"/>
                </a:solidFill>
                <a:latin typeface="Gill Sans"/>
                <a:ea typeface="Gill Sans"/>
                <a:cs typeface="Gill Sans"/>
                <a:sym typeface="Gill Sans"/>
              </a:rPr>
              <a:t>Brooke Astor’s Library, 778 Park Avenue, New York, circa 2007. </a:t>
            </a:r>
          </a:p>
        </p:txBody>
      </p:sp>
    </p:spTree>
  </p:cSld>
  <p:clrMapOvr>
    <a:masterClrMapping/>
  </p:clrMapOvr>
  <p:transition spd="med" advClick="1">
    <p:dissolve/>
  </p:transition>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14" name="Shape 214"/>
          <p:cNvSpPr/>
          <p:nvPr/>
        </p:nvSpPr>
        <p:spPr>
          <a:xfrm>
            <a:off x="1332305" y="8058739"/>
            <a:ext cx="10162390"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and Philip Marshall in the library, 778 Park Avenue, NY. October 3, 2002. </a:t>
            </a:r>
          </a:p>
        </p:txBody>
      </p:sp>
      <p:pic>
        <p:nvPicPr>
          <p:cNvPr id="215" name="brooke_philip_778_library_c_031000.jpg"/>
          <p:cNvPicPr/>
          <p:nvPr/>
        </p:nvPicPr>
        <p:blipFill>
          <a:blip r:embed="rId3">
            <a:extLst/>
          </a:blip>
          <a:stretch>
            <a:fillRect/>
          </a:stretch>
        </p:blipFill>
        <p:spPr>
          <a:xfrm>
            <a:off x="1421205" y="846721"/>
            <a:ext cx="10162390" cy="7212019"/>
          </a:xfrm>
          <a:prstGeom prst="rect">
            <a:avLst/>
          </a:prstGeom>
          <a:ln w="12700">
            <a:miter lim="400000"/>
          </a:ln>
        </p:spPr>
      </p:pic>
    </p:spTree>
  </p:cSld>
  <p:clrMapOvr>
    <a:masterClrMapping/>
  </p:clrMapOvr>
  <p:transition spd="med" advClick="1">
    <p:dissolve/>
  </p:transition>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19" name="Shape 219"/>
          <p:cNvSpPr/>
          <p:nvPr/>
        </p:nvSpPr>
        <p:spPr>
          <a:xfrm>
            <a:off x="2448062" y="6665492"/>
            <a:ext cx="6969916"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First and Final Codicil, Last Will and Testament of Brooke Russell Astor.</a:t>
            </a:r>
            <a:r>
              <a:rPr sz="3000">
                <a:solidFill>
                  <a:srgbClr val="FFFFFF"/>
                </a:solidFill>
                <a:latin typeface="Gill Sans"/>
                <a:ea typeface="Gill Sans"/>
                <a:cs typeface="Gill Sans"/>
                <a:sym typeface="Gill Sans"/>
              </a:rPr>
              <a:t> Dated: December 18, 2003. Executed by Henry Christensen III, Senior Partner, Trust and Estates, Sullivan &amp; Cromwell LLP</a:t>
            </a:r>
          </a:p>
        </p:txBody>
      </p:sp>
      <p:pic>
        <p:nvPicPr>
          <p:cNvPr id="220" name="031218_first-final_codicil_cover_clip.jpg"/>
          <p:cNvPicPr/>
          <p:nvPr/>
        </p:nvPicPr>
        <p:blipFill>
          <a:blip r:embed="rId3">
            <a:extLst/>
          </a:blip>
          <a:stretch>
            <a:fillRect/>
          </a:stretch>
        </p:blipFill>
        <p:spPr>
          <a:xfrm>
            <a:off x="2448062" y="615294"/>
            <a:ext cx="7090356" cy="6012099"/>
          </a:xfrm>
          <a:prstGeom prst="rect">
            <a:avLst/>
          </a:prstGeom>
          <a:ln w="12700">
            <a:miter lim="400000"/>
          </a:ln>
        </p:spPr>
      </p:pic>
    </p:spTree>
  </p:cSld>
  <p:clrMapOvr>
    <a:masterClrMapping/>
  </p:clrMapOvr>
  <p:transition spd="med" advClick="1">
    <p:dissolve/>
  </p:transition>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4" name="Shape 224"/>
          <p:cNvSpPr/>
          <p:nvPr/>
        </p:nvSpPr>
        <p:spPr>
          <a:xfrm>
            <a:off x="2203475" y="7935825"/>
            <a:ext cx="8750999" cy="143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Letter from G. Warren Whitaker to Henry Christiansen, III, signed by Brooke Astor, re: Brooke Russell Astor [Power of Attorney], February 4, 2004, two versions.</a:t>
            </a:r>
          </a:p>
        </p:txBody>
      </p:sp>
      <p:pic>
        <p:nvPicPr>
          <p:cNvPr id="225" name="040205_gww_hc_poa_v1_clip.jpg"/>
          <p:cNvPicPr/>
          <p:nvPr/>
        </p:nvPicPr>
        <p:blipFill>
          <a:blip r:embed="rId2">
            <a:extLst/>
          </a:blip>
          <a:stretch>
            <a:fillRect/>
          </a:stretch>
        </p:blipFill>
        <p:spPr>
          <a:xfrm>
            <a:off x="2203475" y="674774"/>
            <a:ext cx="8597850" cy="3448097"/>
          </a:xfrm>
          <a:prstGeom prst="rect">
            <a:avLst/>
          </a:prstGeom>
          <a:ln w="12700">
            <a:miter lim="400000"/>
          </a:ln>
        </p:spPr>
      </p:pic>
      <p:pic>
        <p:nvPicPr>
          <p:cNvPr id="226" name="040205_gww_hc_poa_v2_clip.jpg"/>
          <p:cNvPicPr/>
          <p:nvPr/>
        </p:nvPicPr>
        <p:blipFill>
          <a:blip r:embed="rId3">
            <a:extLst/>
          </a:blip>
          <a:stretch>
            <a:fillRect/>
          </a:stretch>
        </p:blipFill>
        <p:spPr>
          <a:xfrm>
            <a:off x="2203475" y="4357133"/>
            <a:ext cx="8597850" cy="3502493"/>
          </a:xfrm>
          <a:prstGeom prst="rect">
            <a:avLst/>
          </a:prstGeom>
          <a:ln w="12700">
            <a:miter lim="400000"/>
          </a:ln>
        </p:spPr>
      </p:pic>
    </p:spTree>
  </p:cSld>
  <p:clrMapOvr>
    <a:masterClrMapping/>
  </p:clrMapOvr>
  <p:transition spd="med" advClick="1">
    <p:dissolve/>
  </p:transition>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228" name="brooke_chris.jpg"/>
          <p:cNvPicPr/>
          <p:nvPr/>
        </p:nvPicPr>
        <p:blipFill>
          <a:blip r:embed="rId3">
            <a:extLst/>
          </a:blip>
          <a:stretch>
            <a:fillRect/>
          </a:stretch>
        </p:blipFill>
        <p:spPr>
          <a:xfrm>
            <a:off x="1299639" y="1067950"/>
            <a:ext cx="10156934" cy="7617700"/>
          </a:xfrm>
          <a:prstGeom prst="rect">
            <a:avLst/>
          </a:prstGeom>
          <a:ln w="12700">
            <a:miter lim="400000"/>
          </a:ln>
        </p:spPr>
      </p:pic>
      <p:sp>
        <p:nvSpPr>
          <p:cNvPr id="229" name="Shape 229"/>
          <p:cNvSpPr/>
          <p:nvPr/>
        </p:nvSpPr>
        <p:spPr>
          <a:xfrm>
            <a:off x="1223439" y="8686665"/>
            <a:ext cx="9485396"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and Chris Ely, Briarcliff Manor, NY. 2003. </a:t>
            </a:r>
          </a:p>
        </p:txBody>
      </p:sp>
    </p:spTree>
  </p:cSld>
  <p:clrMapOvr>
    <a:masterClrMapping/>
  </p:clrMapOvr>
  <p:transition spd="med" advClick="1">
    <p:dissolve/>
  </p:transition>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33" name="Shape 233"/>
          <p:cNvSpPr/>
          <p:nvPr/>
        </p:nvSpPr>
        <p:spPr>
          <a:xfrm>
            <a:off x="1345017" y="8344476"/>
            <a:ext cx="10162365"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Personal records to be shredded. Mrs. Astor’s office, 778 Park Avenue, New York. Early 2006. </a:t>
            </a:r>
          </a:p>
        </p:txBody>
      </p:sp>
      <p:pic>
        <p:nvPicPr>
          <p:cNvPr id="234" name="astor_778_park_060402_shred_01_1024.jpg"/>
          <p:cNvPicPr/>
          <p:nvPr/>
        </p:nvPicPr>
        <p:blipFill>
          <a:blip r:embed="rId2">
            <a:extLst/>
          </a:blip>
          <a:stretch>
            <a:fillRect/>
          </a:stretch>
        </p:blipFill>
        <p:spPr>
          <a:xfrm>
            <a:off x="1421217" y="722702"/>
            <a:ext cx="10162366" cy="7621775"/>
          </a:xfrm>
          <a:prstGeom prst="rect">
            <a:avLst/>
          </a:prstGeom>
          <a:ln w="12700">
            <a:miter lim="400000"/>
          </a:ln>
        </p:spPr>
      </p:pic>
    </p:spTree>
  </p:cSld>
  <p:clrMapOvr>
    <a:masterClrMapping/>
  </p:clrMapOvr>
  <p:transition spd="med" advClick="1">
    <p:dissolve/>
  </p:transition>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36" name="Shape 236"/>
          <p:cNvSpPr/>
          <p:nvPr/>
        </p:nvSpPr>
        <p:spPr>
          <a:xfrm>
            <a:off x="1347037" y="7754153"/>
            <a:ext cx="10412326"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1970s. Photograph from trash in downstairs office, 778 Park Avenue, New York, early 2006. </a:t>
            </a:r>
          </a:p>
        </p:txBody>
      </p:sp>
      <p:pic>
        <p:nvPicPr>
          <p:cNvPr id="237" name="brooke_yacht_1024.jpg"/>
          <p:cNvPicPr/>
          <p:nvPr/>
        </p:nvPicPr>
        <p:blipFill>
          <a:blip r:embed="rId2">
            <a:extLst/>
          </a:blip>
          <a:stretch>
            <a:fillRect/>
          </a:stretch>
        </p:blipFill>
        <p:spPr>
          <a:xfrm>
            <a:off x="1423478" y="853906"/>
            <a:ext cx="10285085" cy="6900248"/>
          </a:xfrm>
          <a:prstGeom prst="rect">
            <a:avLst/>
          </a:prstGeom>
          <a:ln w="12700">
            <a:miter lim="400000"/>
          </a:ln>
        </p:spPr>
      </p:pic>
    </p:spTree>
  </p:cSld>
  <p:clrMapOvr>
    <a:masterClrMapping/>
  </p:clrMapOvr>
  <p:transition spd="med" advClick="1">
    <p:dissolve/>
  </p:transition>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Shape 239"/>
          <p:cNvSpPr/>
          <p:nvPr/>
        </p:nvSpPr>
        <p:spPr>
          <a:xfrm>
            <a:off x="828728" y="8391204"/>
            <a:ext cx="10788883"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Guardianship of Brooke Astor. Judge John E. H. Stackhouse, December 4, 2006</a:t>
            </a:r>
          </a:p>
        </p:txBody>
      </p:sp>
      <p:sp>
        <p:nvSpPr>
          <p:cNvPr id="240" name="Shape 240"/>
          <p:cNvSpPr/>
          <p:nvPr/>
        </p:nvSpPr>
        <p:spPr>
          <a:xfrm>
            <a:off x="865550" y="1668576"/>
            <a:ext cx="11273700" cy="6426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500">
                <a:latin typeface="Times"/>
                <a:ea typeface="Times"/>
                <a:cs typeface="Times"/>
                <a:sym typeface="Times"/>
              </a:rPr>
              <a:t>“Although this matter voluntarily settled before the hearing, I find the petitioner Philip Marshall was the prevailing party…” </a:t>
            </a:r>
            <a:endParaRPr sz="4500">
              <a:latin typeface="Times"/>
              <a:ea typeface="Times"/>
              <a:cs typeface="Times"/>
              <a:sym typeface="Times"/>
            </a:endParaRPr>
          </a:p>
          <a:p>
            <a:pPr lvl="0" algn="l" defTabSz="457200">
              <a:spcBef>
                <a:spcPts val="1200"/>
              </a:spcBef>
              <a:defRPr sz="1800">
                <a:solidFill>
                  <a:srgbClr val="000000"/>
                </a:solidFill>
              </a:defRPr>
            </a:pPr>
            <a:r>
              <a:rPr sz="4500">
                <a:latin typeface="Times"/>
                <a:ea typeface="Times"/>
                <a:cs typeface="Times"/>
                <a:sym typeface="Times"/>
              </a:rPr>
              <a:t>“I make this ruling based on the conclusion of the court evaluator that the allegations in the petition regarding Mrs. Astor’s medical and dental care, and the other </a:t>
            </a:r>
            <a:r>
              <a:rPr b="1" sz="4500">
                <a:latin typeface="Times"/>
                <a:ea typeface="Times"/>
                <a:cs typeface="Times"/>
                <a:sym typeface="Times"/>
              </a:rPr>
              <a:t>allegations of intentional elder abuse</a:t>
            </a:r>
            <a:r>
              <a:rPr sz="4500">
                <a:latin typeface="Times"/>
                <a:ea typeface="Times"/>
                <a:cs typeface="Times"/>
                <a:sym typeface="Times"/>
              </a:rPr>
              <a:t> by the Marshalls, </a:t>
            </a:r>
            <a:r>
              <a:rPr b="1" sz="4500">
                <a:latin typeface="Times"/>
                <a:ea typeface="Times"/>
                <a:cs typeface="Times"/>
                <a:sym typeface="Times"/>
              </a:rPr>
              <a:t>were not substantiated</a:t>
            </a:r>
            <a:r>
              <a:rPr i="1" sz="4500">
                <a:latin typeface="Times"/>
                <a:ea typeface="Times"/>
                <a:cs typeface="Times"/>
                <a:sym typeface="Times"/>
              </a:rPr>
              <a:t>.</a:t>
            </a:r>
            <a:r>
              <a:rPr sz="4500">
                <a:latin typeface="Times"/>
                <a:ea typeface="Times"/>
                <a:cs typeface="Times"/>
                <a:sym typeface="Times"/>
              </a:rPr>
              <a:t>” </a:t>
            </a:r>
          </a:p>
        </p:txBody>
      </p:sp>
      <p:sp>
        <p:nvSpPr>
          <p:cNvPr id="241" name="Shape 241"/>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Elder Abuse</a:t>
            </a:r>
          </a:p>
        </p:txBody>
      </p:sp>
    </p:spTree>
  </p:cSld>
  <p:clrMapOvr>
    <a:masterClrMapping/>
  </p:clrMapOvr>
  <p:transition spd="med" advClick="1">
    <p:dissolve/>
  </p:transition>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45" name="Shape 245"/>
          <p:cNvSpPr/>
          <p:nvPr/>
        </p:nvSpPr>
        <p:spPr>
          <a:xfrm>
            <a:off x="1762983" y="8153786"/>
            <a:ext cx="9478834" cy="107061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with family and caregivers at Holly Hill, Briarcliff Manor, New York. July 2007. </a:t>
            </a:r>
          </a:p>
        </p:txBody>
      </p:sp>
      <p:pic>
        <p:nvPicPr>
          <p:cNvPr id="246" name="brooke_wheelchair_small.jpg"/>
          <p:cNvPicPr/>
          <p:nvPr/>
        </p:nvPicPr>
        <p:blipFill>
          <a:blip r:embed="rId3">
            <a:extLst/>
          </a:blip>
          <a:stretch>
            <a:fillRect/>
          </a:stretch>
        </p:blipFill>
        <p:spPr>
          <a:xfrm>
            <a:off x="1828284" y="1142613"/>
            <a:ext cx="9348232" cy="7011174"/>
          </a:xfrm>
          <a:prstGeom prst="rect">
            <a:avLst/>
          </a:prstGeom>
          <a:ln w="12700">
            <a:miter lim="400000"/>
          </a:ln>
        </p:spPr>
      </p:pic>
    </p:spTree>
  </p:cSld>
  <p:clrMapOvr>
    <a:masterClrMapping/>
  </p:clrMapOvr>
  <p:transition spd="med" advClick="1">
    <p:dissolve/>
  </p:transition>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50" name="Shape 250"/>
          <p:cNvSpPr/>
          <p:nvPr/>
        </p:nvSpPr>
        <p:spPr>
          <a:xfrm>
            <a:off x="1397300" y="7425080"/>
            <a:ext cx="10159400" cy="1435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Annette de la Renta and David Rockefeller at Brooke Astor’s funeral, St. Thomas Church, New York. August 17, 2007. </a:t>
            </a:r>
            <a:r>
              <a:rPr i="1" sz="3000">
                <a:solidFill>
                  <a:srgbClr val="FFFFFF"/>
                </a:solidFill>
                <a:latin typeface="Gill Sans"/>
                <a:ea typeface="Gill Sans"/>
                <a:cs typeface="Gill Sans"/>
                <a:sym typeface="Gill Sans"/>
              </a:rPr>
              <a:t>New York Daily News</a:t>
            </a:r>
            <a:r>
              <a:rPr sz="3000">
                <a:solidFill>
                  <a:srgbClr val="FFFFFF"/>
                </a:solidFill>
                <a:latin typeface="Gill Sans"/>
                <a:ea typeface="Gill Sans"/>
                <a:cs typeface="Gill Sans"/>
                <a:sym typeface="Gill Sans"/>
              </a:rPr>
              <a:t>. </a:t>
            </a:r>
          </a:p>
        </p:txBody>
      </p:sp>
      <p:pic>
        <p:nvPicPr>
          <p:cNvPr id="251" name="gal-astor10-jpg.jpg"/>
          <p:cNvPicPr/>
          <p:nvPr/>
        </p:nvPicPr>
        <p:blipFill>
          <a:blip r:embed="rId3">
            <a:extLst/>
          </a:blip>
          <a:stretch>
            <a:fillRect/>
          </a:stretch>
        </p:blipFill>
        <p:spPr>
          <a:xfrm>
            <a:off x="1422700" y="1134719"/>
            <a:ext cx="10159400" cy="6290362"/>
          </a:xfrm>
          <a:prstGeom prst="rect">
            <a:avLst/>
          </a:prstGeom>
          <a:ln w="12700">
            <a:miter lim="400000"/>
          </a:ln>
        </p:spPr>
      </p:pic>
    </p:spTree>
  </p:cSld>
  <p:clrMapOvr>
    <a:masterClrMapping/>
  </p:clrMapOvr>
  <p:transition spd="med" advClick="1">
    <p:dissolve/>
  </p:transition>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55" name="Shape 255"/>
          <p:cNvSpPr/>
          <p:nvPr/>
        </p:nvSpPr>
        <p:spPr>
          <a:xfrm>
            <a:off x="1181879" y="7992972"/>
            <a:ext cx="10641043"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Brooke Astor's Son and Son's Attorney Are Indicted by a New York Grand Jury on Charges Alleging They Conspired to Defraud and Steal Millions From Her Estate, </a:t>
            </a:r>
            <a:r>
              <a:rPr i="1" sz="3000" u="sng">
                <a:solidFill>
                  <a:srgbClr val="FFFFFF"/>
                </a:solidFill>
                <a:latin typeface="Gill Sans"/>
                <a:ea typeface="Gill Sans"/>
                <a:cs typeface="Gill Sans"/>
                <a:sym typeface="Gill Sans"/>
                <a:hlinkClick r:id="rId3" invalidUrl="" action="" tgtFrame="" tooltip="" history="1" highlightClick="0" endSnd="0"/>
              </a:rPr>
              <a:t>FindLaw.com</a:t>
            </a:r>
            <a:r>
              <a:rPr i="1" sz="3000">
                <a:solidFill>
                  <a:srgbClr val="FFFFFF"/>
                </a:solidFill>
                <a:latin typeface="Gill Sans"/>
                <a:ea typeface="Gill Sans"/>
                <a:cs typeface="Gill Sans"/>
                <a:sym typeface="Gill Sans"/>
              </a:rPr>
              <a:t>, November 2007</a:t>
            </a:r>
          </a:p>
        </p:txBody>
      </p:sp>
      <p:pic>
        <p:nvPicPr>
          <p:cNvPr id="256" name="marhsall_anthony_grand_jury_indictment_clip.jpg"/>
          <p:cNvPicPr/>
          <p:nvPr/>
        </p:nvPicPr>
        <p:blipFill>
          <a:blip r:embed="rId4">
            <a:extLst/>
          </a:blip>
          <a:stretch>
            <a:fillRect/>
          </a:stretch>
        </p:blipFill>
        <p:spPr>
          <a:xfrm>
            <a:off x="1271353" y="442325"/>
            <a:ext cx="10462094" cy="7472924"/>
          </a:xfrm>
          <a:prstGeom prst="rect">
            <a:avLst/>
          </a:prstGeom>
          <a:ln w="12700">
            <a:miter lim="400000"/>
          </a:ln>
        </p:spPr>
      </p:pic>
    </p:spTree>
  </p:cSld>
  <p:clrMapOvr>
    <a:masterClrMapping/>
  </p:clrMapOvr>
  <p:transition spd="med" advClick="1">
    <p:dissolve/>
  </p:transition>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60" name="Shape 260"/>
          <p:cNvSpPr/>
          <p:nvPr/>
        </p:nvSpPr>
        <p:spPr>
          <a:xfrm>
            <a:off x="508738" y="8499663"/>
            <a:ext cx="4349214"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New York Post</a:t>
            </a:r>
            <a:r>
              <a:rPr sz="3000">
                <a:solidFill>
                  <a:srgbClr val="FFFFFF"/>
                </a:solidFill>
                <a:latin typeface="Gill Sans"/>
                <a:ea typeface="Gill Sans"/>
                <a:cs typeface="Gill Sans"/>
                <a:sym typeface="Gill Sans"/>
              </a:rPr>
              <a:t>. May 6, 2009. </a:t>
            </a:r>
            <a:endParaRPr sz="30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Reporting on criminal trail. </a:t>
            </a:r>
          </a:p>
        </p:txBody>
      </p:sp>
      <p:pic>
        <p:nvPicPr>
          <p:cNvPr id="261" name="090506_nypost_astor_graphic.jpg"/>
          <p:cNvPicPr/>
          <p:nvPr/>
        </p:nvPicPr>
        <p:blipFill>
          <a:blip r:embed="rId2">
            <a:extLst/>
          </a:blip>
          <a:stretch>
            <a:fillRect/>
          </a:stretch>
        </p:blipFill>
        <p:spPr>
          <a:xfrm>
            <a:off x="572238" y="437775"/>
            <a:ext cx="4349214" cy="8067792"/>
          </a:xfrm>
          <a:prstGeom prst="rect">
            <a:avLst/>
          </a:prstGeom>
          <a:ln w="12700">
            <a:miter lim="400000"/>
          </a:ln>
        </p:spPr>
      </p:pic>
      <p:pic>
        <p:nvPicPr>
          <p:cNvPr id="262" name="090506_nypost_astor_graphic_quotes.jpg"/>
          <p:cNvPicPr/>
          <p:nvPr/>
        </p:nvPicPr>
        <p:blipFill>
          <a:blip r:embed="rId3">
            <a:extLst/>
          </a:blip>
          <a:stretch>
            <a:fillRect/>
          </a:stretch>
        </p:blipFill>
        <p:spPr>
          <a:xfrm>
            <a:off x="5421601" y="3093308"/>
            <a:ext cx="7091311" cy="5412259"/>
          </a:xfrm>
          <a:prstGeom prst="rect">
            <a:avLst/>
          </a:prstGeom>
          <a:ln w="12700">
            <a:miter lim="400000"/>
          </a:ln>
        </p:spPr>
      </p:pic>
      <p:sp>
        <p:nvSpPr>
          <p:cNvPr id="263" name="Shape 263"/>
          <p:cNvSpPr/>
          <p:nvPr/>
        </p:nvSpPr>
        <p:spPr>
          <a:xfrm>
            <a:off x="5421601" y="8727816"/>
            <a:ext cx="7091311"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At age 90………………and 98.</a:t>
            </a:r>
          </a:p>
        </p:txBody>
      </p:sp>
    </p:spTree>
  </p:cSld>
  <p:clrMapOvr>
    <a:masterClrMapping/>
  </p:clrMapOvr>
  <p:transition spd="med" advClick="1">
    <p:dissolve/>
  </p:transition>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65" name="Shape 265"/>
          <p:cNvSpPr/>
          <p:nvPr/>
        </p:nvSpPr>
        <p:spPr>
          <a:xfrm>
            <a:off x="1550778" y="8095391"/>
            <a:ext cx="9798531" cy="1435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“Brooke Astor was not all there, ex-butler Chris Ely says in trial of Astor's son Anthony Marshall.” Joanna Molloy, </a:t>
            </a:r>
            <a:r>
              <a:rPr i="1" sz="3000">
                <a:solidFill>
                  <a:srgbClr val="FFFFFF"/>
                </a:solidFill>
                <a:latin typeface="Gill Sans"/>
                <a:ea typeface="Gill Sans"/>
                <a:cs typeface="Gill Sans"/>
                <a:sym typeface="Gill Sans"/>
              </a:rPr>
              <a:t>New York Daily News</a:t>
            </a:r>
            <a:r>
              <a:rPr sz="3000">
                <a:solidFill>
                  <a:srgbClr val="FFFFFF"/>
                </a:solidFill>
                <a:latin typeface="Gill Sans"/>
                <a:ea typeface="Gill Sans"/>
                <a:cs typeface="Gill Sans"/>
                <a:sym typeface="Gill Sans"/>
              </a:rPr>
              <a:t>, June 9, 2009. Sketch: Jane Rosenberg. </a:t>
            </a:r>
          </a:p>
        </p:txBody>
      </p:sp>
      <p:pic>
        <p:nvPicPr>
          <p:cNvPr id="266" name="alg-astor-sketch-jpg.jpg"/>
          <p:cNvPicPr/>
          <p:nvPr/>
        </p:nvPicPr>
        <p:blipFill>
          <a:blip r:embed="rId3">
            <a:extLst/>
          </a:blip>
          <a:stretch>
            <a:fillRect/>
          </a:stretch>
        </p:blipFill>
        <p:spPr>
          <a:xfrm>
            <a:off x="1550778" y="756407"/>
            <a:ext cx="9903244" cy="7258975"/>
          </a:xfrm>
          <a:prstGeom prst="rect">
            <a:avLst/>
          </a:prstGeom>
          <a:ln w="12700">
            <a:miter lim="400000"/>
          </a:ln>
        </p:spPr>
      </p:pic>
    </p:spTree>
  </p:cSld>
  <p:clrMapOvr>
    <a:masterClrMapping/>
  </p:clrMapOvr>
  <p:transition spd="med" advClick="1">
    <p:dissolve/>
  </p:transition>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0" name="Shape 270"/>
          <p:cNvSpPr/>
          <p:nvPr/>
        </p:nvSpPr>
        <p:spPr>
          <a:xfrm>
            <a:off x="826822" y="7855898"/>
            <a:ext cx="10966329" cy="10706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Brooke Astor’s Son Guilty in Scheme to Defraud Her,  John Eligon, </a:t>
            </a:r>
            <a:r>
              <a:rPr i="1" sz="3000">
                <a:solidFill>
                  <a:srgbClr val="FFFFFF"/>
                </a:solidFill>
                <a:latin typeface="Gill Sans"/>
                <a:ea typeface="Gill Sans"/>
                <a:cs typeface="Gill Sans"/>
                <a:sym typeface="Gill Sans"/>
              </a:rPr>
              <a:t>The New York Times</a:t>
            </a:r>
            <a:r>
              <a:rPr sz="3000">
                <a:solidFill>
                  <a:srgbClr val="FFFFFF"/>
                </a:solidFill>
                <a:latin typeface="Gill Sans"/>
                <a:ea typeface="Gill Sans"/>
                <a:cs typeface="Gill Sans"/>
                <a:sym typeface="Gill Sans"/>
              </a:rPr>
              <a:t>, October 8, 2009</a:t>
            </a:r>
          </a:p>
        </p:txBody>
      </p:sp>
      <p:sp>
        <p:nvSpPr>
          <p:cNvPr id="271" name="Shape 271"/>
          <p:cNvSpPr/>
          <p:nvPr/>
        </p:nvSpPr>
        <p:spPr>
          <a:xfrm>
            <a:off x="800405" y="1754016"/>
            <a:ext cx="11273700" cy="558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500">
                <a:latin typeface="Times"/>
                <a:ea typeface="Times"/>
                <a:cs typeface="Times"/>
                <a:sym typeface="Times"/>
              </a:rPr>
              <a:t>“Paul Saunders, a lawyer for Mrs. de la Renta, said the main defense argument — that Mrs. Astor understood and consented to what her son was doing — had been undermined by the criminal verdict. ‘The jury clearly found that she did not,’ he said. ‘That’s important because </a:t>
            </a:r>
            <a:r>
              <a:rPr b="1" sz="4500">
                <a:latin typeface="Times"/>
                <a:ea typeface="Times"/>
                <a:cs typeface="Times"/>
                <a:sym typeface="Times"/>
              </a:rPr>
              <a:t>her mental capacity is the central issue in the will contest</a:t>
            </a:r>
            <a:r>
              <a:rPr sz="4500">
                <a:latin typeface="Times"/>
                <a:ea typeface="Times"/>
                <a:cs typeface="Times"/>
                <a:sym typeface="Times"/>
              </a:rPr>
              <a:t>.’”</a:t>
            </a:r>
          </a:p>
        </p:txBody>
      </p:sp>
      <p:sp>
        <p:nvSpPr>
          <p:cNvPr id="272" name="Shape 272"/>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Mental Capacity</a:t>
            </a:r>
          </a:p>
        </p:txBody>
      </p:sp>
    </p:spTree>
  </p:cSld>
  <p:clrMapOvr>
    <a:masterClrMapping/>
  </p:clrMapOvr>
  <p:transition spd="med" advClick="1">
    <p:dissolve/>
  </p:transition>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274" name="Shape 274"/>
          <p:cNvSpPr/>
          <p:nvPr/>
        </p:nvSpPr>
        <p:spPr>
          <a:xfrm>
            <a:off x="732004" y="7651011"/>
            <a:ext cx="10742982" cy="17179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2600">
                <a:solidFill>
                  <a:srgbClr val="FFFFFF"/>
                </a:solidFill>
                <a:latin typeface="Helvetica Neue"/>
                <a:ea typeface="Helvetica Neue"/>
                <a:cs typeface="Helvetica Neue"/>
                <a:sym typeface="Helvetica Neue"/>
              </a:rPr>
              <a:t>Assessment of Older Adults with Diminished Capacity: A Handbook for Psychologists,</a:t>
            </a:r>
            <a:r>
              <a:rPr sz="2600">
                <a:solidFill>
                  <a:srgbClr val="FFFFFF"/>
                </a:solidFill>
                <a:latin typeface="Helvetica Neue"/>
                <a:ea typeface="Helvetica Neue"/>
                <a:cs typeface="Helvetica Neue"/>
                <a:sym typeface="Helvetica Neue"/>
              </a:rPr>
              <a:t> American Bar Association Commission on Law and Aging, American Psychological Society, Association Assessment of Capacity in Older Adults Project Working Group, p.117, 2008. </a:t>
            </a:r>
          </a:p>
        </p:txBody>
      </p:sp>
      <p:pic>
        <p:nvPicPr>
          <p:cNvPr id="275" name="aba-apa_2008_assessment_of_older_adults_with_diminished_capacity_handbook_for_psychologist_p_117_summary_of_undue_influences.jpg"/>
          <p:cNvPicPr/>
          <p:nvPr/>
        </p:nvPicPr>
        <p:blipFill>
          <a:blip r:embed="rId3">
            <a:extLst/>
          </a:blip>
          <a:stretch>
            <a:fillRect/>
          </a:stretch>
        </p:blipFill>
        <p:spPr>
          <a:xfrm>
            <a:off x="795504" y="1346441"/>
            <a:ext cx="10390221" cy="6198265"/>
          </a:xfrm>
          <a:prstGeom prst="rect">
            <a:avLst/>
          </a:prstGeom>
          <a:ln w="12700">
            <a:miter lim="400000"/>
          </a:ln>
        </p:spPr>
      </p:pic>
      <p:sp>
        <p:nvSpPr>
          <p:cNvPr id="276" name="Shape 276"/>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Undue Influence</a:t>
            </a:r>
          </a:p>
        </p:txBody>
      </p:sp>
    </p:spTree>
  </p:cSld>
  <p:clrMapOvr>
    <a:masterClrMapping/>
  </p:clrMapOvr>
  <p:transition spd="med" advClick="1">
    <p:dissolve/>
  </p:transition>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0" name="Shape 280"/>
          <p:cNvSpPr/>
          <p:nvPr/>
        </p:nvSpPr>
        <p:spPr>
          <a:xfrm>
            <a:off x="1947167" y="8928039"/>
            <a:ext cx="7672484"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The New York Times</a:t>
            </a:r>
            <a:r>
              <a:rPr sz="3000">
                <a:solidFill>
                  <a:srgbClr val="FFFFFF"/>
                </a:solidFill>
                <a:latin typeface="Gill Sans"/>
                <a:ea typeface="Gill Sans"/>
                <a:cs typeface="Gill Sans"/>
                <a:sym typeface="Gill Sans"/>
              </a:rPr>
              <a:t>, October 9, 2009. </a:t>
            </a:r>
          </a:p>
        </p:txBody>
      </p:sp>
      <p:pic>
        <p:nvPicPr>
          <p:cNvPr id="281" name="091009_nytimes_verdict_from_page_1024.jpg"/>
          <p:cNvPicPr/>
          <p:nvPr/>
        </p:nvPicPr>
        <p:blipFill>
          <a:blip r:embed="rId3">
            <a:extLst/>
          </a:blip>
          <a:stretch>
            <a:fillRect/>
          </a:stretch>
        </p:blipFill>
        <p:spPr>
          <a:xfrm>
            <a:off x="2036067" y="621017"/>
            <a:ext cx="8932666" cy="8243523"/>
          </a:xfrm>
          <a:prstGeom prst="rect">
            <a:avLst/>
          </a:prstGeom>
          <a:ln w="12700">
            <a:miter lim="400000"/>
          </a:ln>
        </p:spPr>
      </p:pic>
    </p:spTree>
  </p:cSld>
  <p:clrMapOvr>
    <a:masterClrMapping/>
  </p:clrMapOvr>
  <p:transition spd="med" advClick="1">
    <p:dissolve/>
  </p:transition>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5" name="efpn_2011_rooney_marshall.jpg"/>
          <p:cNvPicPr/>
          <p:nvPr/>
        </p:nvPicPr>
        <p:blipFill>
          <a:blip r:embed="rId2">
            <a:extLst/>
          </a:blip>
          <a:stretch>
            <a:fillRect/>
          </a:stretch>
        </p:blipFill>
        <p:spPr>
          <a:xfrm>
            <a:off x="1106823" y="891856"/>
            <a:ext cx="10791154" cy="7189606"/>
          </a:xfrm>
          <a:prstGeom prst="rect">
            <a:avLst/>
          </a:prstGeom>
          <a:ln w="12700">
            <a:miter lim="400000"/>
          </a:ln>
        </p:spPr>
      </p:pic>
      <p:sp>
        <p:nvSpPr>
          <p:cNvPr id="286" name="Shape 286"/>
          <p:cNvSpPr/>
          <p:nvPr/>
        </p:nvSpPr>
        <p:spPr>
          <a:xfrm>
            <a:off x="1056023" y="8081461"/>
            <a:ext cx="10791153"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Elder Financial Protection Network, San Francisco, Conference. March 31, 2011. Photograph: Mona T. Brooks, </a:t>
            </a:r>
            <a:r>
              <a:rPr sz="3000" u="sng">
                <a:solidFill>
                  <a:srgbClr val="FFFFFF"/>
                </a:solidFill>
                <a:latin typeface="Gill Sans"/>
                <a:ea typeface="Gill Sans"/>
                <a:cs typeface="Gill Sans"/>
                <a:sym typeface="Gill Sans"/>
                <a:hlinkClick r:id="rId3" invalidUrl="" action="" tgtFrame="" tooltip="" history="1" highlightClick="0" endSnd="0"/>
              </a:rPr>
              <a:t>http://monabrooks.com</a:t>
            </a:r>
            <a:r>
              <a:rPr sz="3000">
                <a:solidFill>
                  <a:srgbClr val="FFFFFF"/>
                </a:solidFill>
                <a:latin typeface="Gill Sans"/>
                <a:ea typeface="Gill Sans"/>
                <a:cs typeface="Gill Sans"/>
                <a:sym typeface="Gill Sans"/>
              </a:rPr>
              <a:t> </a:t>
            </a:r>
          </a:p>
        </p:txBody>
      </p:sp>
    </p:spTree>
  </p:cSld>
  <p:clrMapOvr>
    <a:masterClrMapping/>
  </p:clrMapOvr>
  <p:transition spd="med" advClick="1">
    <p:dissolve/>
  </p:transition>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288" name="marshall_150204_us_senate_special_committee_on_aging_testimony.jpg"/>
          <p:cNvPicPr/>
          <p:nvPr/>
        </p:nvPicPr>
        <p:blipFill>
          <a:blip r:embed="rId2">
            <a:extLst/>
          </a:blip>
          <a:stretch>
            <a:fillRect/>
          </a:stretch>
        </p:blipFill>
        <p:spPr>
          <a:xfrm>
            <a:off x="790507" y="884093"/>
            <a:ext cx="11423786" cy="6867814"/>
          </a:xfrm>
          <a:prstGeom prst="rect">
            <a:avLst/>
          </a:prstGeom>
          <a:ln w="12700">
            <a:miter lim="400000"/>
          </a:ln>
        </p:spPr>
      </p:pic>
      <p:sp>
        <p:nvSpPr>
          <p:cNvPr id="289" name="Shape 289"/>
          <p:cNvSpPr/>
          <p:nvPr/>
        </p:nvSpPr>
        <p:spPr>
          <a:xfrm>
            <a:off x="738616" y="7751906"/>
            <a:ext cx="11527567"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hlinkClick r:id="rId3" invalidUrl="" action="" tgtFrame="" tooltip="" history="1" highlightClick="0" endSnd="0"/>
              </a:rPr>
              <a:t>Broken Trust: Combating Financial Exploitation of Vulnerable Seniors</a:t>
            </a:r>
            <a:r>
              <a:rPr sz="3000">
                <a:solidFill>
                  <a:srgbClr val="FFFFFF"/>
                </a:solidFill>
                <a:latin typeface="Gill Sans"/>
                <a:ea typeface="Gill Sans"/>
                <a:cs typeface="Gill Sans"/>
                <a:sym typeface="Gill Sans"/>
              </a:rPr>
              <a:t>, hearing and testimony, U.S. Senate Special Committee on Aging. February 4, 2015.</a:t>
            </a:r>
          </a:p>
        </p:txBody>
      </p:sp>
    </p:spTree>
  </p:cSld>
  <p:clrMapOvr>
    <a:masterClrMapping/>
  </p:clrMapOvr>
  <p:transition spd="med" advClick="1">
    <p:dissolve/>
  </p:transition>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91" name="150615_weead_diane_noel.jpg"/>
          <p:cNvPicPr/>
          <p:nvPr/>
        </p:nvPicPr>
        <p:blipFill>
          <a:blip r:embed="rId3">
            <a:extLst/>
          </a:blip>
          <a:stretch>
            <a:fillRect/>
          </a:stretch>
        </p:blipFill>
        <p:spPr>
          <a:xfrm>
            <a:off x="856456" y="1107088"/>
            <a:ext cx="6459645" cy="6459645"/>
          </a:xfrm>
          <a:prstGeom prst="rect">
            <a:avLst/>
          </a:prstGeom>
          <a:ln w="12700">
            <a:solidFill>
              <a:srgbClr val="424242"/>
            </a:solidFill>
            <a:miter lim="400000"/>
          </a:ln>
        </p:spPr>
      </p:pic>
      <p:sp>
        <p:nvSpPr>
          <p:cNvPr id="292" name="Shape 292"/>
          <p:cNvSpPr/>
          <p:nvPr/>
        </p:nvSpPr>
        <p:spPr>
          <a:xfrm>
            <a:off x="7578608" y="2216358"/>
            <a:ext cx="4606876" cy="5384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Philip Marshall presentation, </a:t>
            </a:r>
            <a:r>
              <a:rPr i="1" sz="3000">
                <a:solidFill>
                  <a:srgbClr val="FFFFFF"/>
                </a:solidFill>
                <a:latin typeface="Gill Sans"/>
                <a:ea typeface="Gill Sans"/>
                <a:cs typeface="Gill Sans"/>
                <a:sym typeface="Gill Sans"/>
              </a:rPr>
              <a:t>How a Systems-Based Approach to Elder Justice and Big-Data Analytics will Help the Arrest of and Response to Elder Financial Exploitation</a:t>
            </a:r>
            <a:r>
              <a:rPr sz="3000">
                <a:solidFill>
                  <a:srgbClr val="FFFFFF"/>
                </a:solidFill>
                <a:latin typeface="Gill Sans"/>
                <a:ea typeface="Gill Sans"/>
                <a:cs typeface="Gill Sans"/>
                <a:sym typeface="Gill Sans"/>
              </a:rPr>
              <a:t>. First Global Summit, World Elder Abuse Awareness Day, 10th Anniversary.  June 15, 2015. Securities and Exchange Commission Building, Washington, DC.</a:t>
            </a:r>
          </a:p>
        </p:txBody>
      </p:sp>
      <p:sp>
        <p:nvSpPr>
          <p:cNvPr id="293" name="Shape 293"/>
          <p:cNvSpPr/>
          <p:nvPr/>
        </p:nvSpPr>
        <p:spPr>
          <a:xfrm>
            <a:off x="799306" y="7601158"/>
            <a:ext cx="6472345"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Photograph courtesy of Diana Noel,  Twitter, @D_firstNoel, June 15, 2015.</a:t>
            </a:r>
          </a:p>
        </p:txBody>
      </p:sp>
    </p:spTree>
  </p:cSld>
  <p:clrMapOvr>
    <a:masterClrMapping/>
  </p:clrMapOvr>
  <p:transition spd="med" advClick="1">
    <p:dissolve/>
  </p:transition>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297" name="nd_greenwood_uekhart_150311.jpg"/>
          <p:cNvPicPr/>
          <p:nvPr/>
        </p:nvPicPr>
        <p:blipFill>
          <a:blip r:embed="rId3">
            <a:extLst/>
          </a:blip>
          <a:stretch>
            <a:fillRect/>
          </a:stretch>
        </p:blipFill>
        <p:spPr>
          <a:xfrm>
            <a:off x="1701013" y="601238"/>
            <a:ext cx="9446058" cy="7264828"/>
          </a:xfrm>
          <a:prstGeom prst="rect">
            <a:avLst/>
          </a:prstGeom>
          <a:ln w="12700">
            <a:miter lim="400000"/>
          </a:ln>
        </p:spPr>
      </p:pic>
      <p:sp>
        <p:nvSpPr>
          <p:cNvPr id="298" name="Shape 298"/>
          <p:cNvSpPr/>
          <p:nvPr/>
        </p:nvSpPr>
        <p:spPr>
          <a:xfrm>
            <a:off x="1637513" y="7866065"/>
            <a:ext cx="9790135" cy="143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Paul R. Greenwood, Brenda K. Uekert, and Philip Marshall. </a:t>
            </a:r>
            <a:r>
              <a:rPr sz="3000">
                <a:solidFill>
                  <a:srgbClr val="FFFFFF"/>
                </a:solidFill>
                <a:latin typeface="Gill Sans"/>
                <a:ea typeface="Gill Sans"/>
                <a:cs typeface="Gill Sans"/>
                <a:sym typeface="Gill Sans"/>
                <a:hlinkClick r:id="rId4" invalidUrl="" action="" tgtFrame="" tooltip="" history="1" highlightClick="0" endSnd="0"/>
              </a:rPr>
              <a:t>North Dakota Adult Guardianship / Elder Justice Symposium</a:t>
            </a:r>
            <a:r>
              <a:rPr sz="3000">
                <a:solidFill>
                  <a:srgbClr val="FFFFFF"/>
                </a:solidFill>
                <a:latin typeface="Gill Sans"/>
                <a:ea typeface="Gill Sans"/>
                <a:cs typeface="Gill Sans"/>
                <a:sym typeface="Gill Sans"/>
              </a:rPr>
              <a:t>, </a:t>
            </a:r>
            <a:r>
              <a:rPr sz="3000">
                <a:solidFill>
                  <a:srgbClr val="FFFFFF"/>
                </a:solidFill>
                <a:latin typeface="Gill Sans"/>
                <a:ea typeface="Gill Sans"/>
                <a:cs typeface="Gill Sans"/>
                <a:sym typeface="Gill Sans"/>
                <a:hlinkClick r:id="rId5" invalidUrl="" action="" tgtFrame="" tooltip="" history="1" highlightClick="0" endSnd="0"/>
              </a:rPr>
              <a:t>North Dakota Supreme Court</a:t>
            </a:r>
            <a:r>
              <a:rPr sz="3000">
                <a:solidFill>
                  <a:srgbClr val="FFFFFF"/>
                </a:solidFill>
                <a:latin typeface="Gill Sans"/>
                <a:ea typeface="Gill Sans"/>
                <a:cs typeface="Gill Sans"/>
                <a:sym typeface="Gill Sans"/>
              </a:rPr>
              <a:t>, Bismarck. March 11-12, 2015. </a:t>
            </a:r>
          </a:p>
        </p:txBody>
      </p:sp>
    </p:spTree>
  </p:cSld>
  <p:clrMapOvr>
    <a:masterClrMapping/>
  </p:clrMapOvr>
  <p:transition spd="med" advClick="1">
    <p:dissolve/>
  </p:transition>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Shape 302"/>
          <p:cNvSpPr/>
          <p:nvPr/>
        </p:nvSpPr>
        <p:spPr>
          <a:xfrm>
            <a:off x="828728"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Systemic Approach</a:t>
            </a:r>
          </a:p>
        </p:txBody>
      </p:sp>
      <p:sp>
        <p:nvSpPr>
          <p:cNvPr id="303" name="Shape 303"/>
          <p:cNvSpPr/>
          <p:nvPr/>
        </p:nvSpPr>
        <p:spPr>
          <a:xfrm>
            <a:off x="828728" y="1874936"/>
            <a:ext cx="10794387" cy="4597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3000"/>
              </a:spcBef>
              <a:defRPr sz="1800">
                <a:solidFill>
                  <a:srgbClr val="000000"/>
                </a:solidFill>
              </a:defRPr>
            </a:pPr>
            <a:r>
              <a:rPr sz="4500">
                <a:latin typeface="Times"/>
                <a:ea typeface="Times"/>
                <a:cs typeface="Times"/>
                <a:sym typeface="Times"/>
              </a:rPr>
              <a:t>“…elders conceptualize elder abuse on a </a:t>
            </a:r>
            <a:r>
              <a:rPr b="1" sz="4500">
                <a:latin typeface="Times"/>
                <a:ea typeface="Times"/>
                <a:cs typeface="Times"/>
                <a:sym typeface="Times"/>
              </a:rPr>
              <a:t>societal level</a:t>
            </a:r>
            <a:r>
              <a:rPr sz="4500">
                <a:latin typeface="Times"/>
                <a:ea typeface="Times"/>
                <a:cs typeface="Times"/>
                <a:sym typeface="Times"/>
              </a:rPr>
              <a:t> as well as an </a:t>
            </a:r>
            <a:r>
              <a:rPr b="1" sz="4500">
                <a:latin typeface="Times"/>
                <a:ea typeface="Times"/>
                <a:cs typeface="Times"/>
                <a:sym typeface="Times"/>
              </a:rPr>
              <a:t>individual level</a:t>
            </a:r>
            <a:r>
              <a:rPr sz="4500">
                <a:latin typeface="Times"/>
                <a:ea typeface="Times"/>
                <a:cs typeface="Times"/>
                <a:sym typeface="Times"/>
              </a:rPr>
              <a:t>. </a:t>
            </a:r>
            <a:endParaRPr sz="4500">
              <a:latin typeface="Times"/>
              <a:ea typeface="Times"/>
              <a:cs typeface="Times"/>
              <a:sym typeface="Times"/>
            </a:endParaRPr>
          </a:p>
          <a:p>
            <a:pPr lvl="0" algn="l" defTabSz="457200">
              <a:spcBef>
                <a:spcPts val="1200"/>
              </a:spcBef>
              <a:defRPr sz="1800">
                <a:solidFill>
                  <a:srgbClr val="000000"/>
                </a:solidFill>
              </a:defRPr>
            </a:pPr>
            <a:r>
              <a:rPr sz="4500">
                <a:latin typeface="Times"/>
                <a:ea typeface="Times"/>
                <a:cs typeface="Times"/>
                <a:sym typeface="Times"/>
              </a:rPr>
              <a:t>“It is therefore necessary to develop a </a:t>
            </a:r>
            <a:r>
              <a:rPr b="1" sz="4500">
                <a:latin typeface="Times"/>
                <a:ea typeface="Times"/>
                <a:cs typeface="Times"/>
                <a:sym typeface="Times"/>
              </a:rPr>
              <a:t>systemic approach</a:t>
            </a:r>
            <a:r>
              <a:rPr sz="4500">
                <a:latin typeface="Times"/>
                <a:ea typeface="Times"/>
                <a:cs typeface="Times"/>
                <a:sym typeface="Times"/>
              </a:rPr>
              <a:t> to addressing the issue that can complement the current individualistic investigation model.”</a:t>
            </a:r>
          </a:p>
        </p:txBody>
      </p:sp>
      <p:sp>
        <p:nvSpPr>
          <p:cNvPr id="304" name="Shape 304"/>
          <p:cNvSpPr/>
          <p:nvPr/>
        </p:nvSpPr>
        <p:spPr>
          <a:xfrm>
            <a:off x="828728" y="7943494"/>
            <a:ext cx="11347344"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Killick, Campbell, et al. Older People’s Conceptualization of Abuse: </a:t>
            </a:r>
            <a:endParaRPr sz="3000">
              <a:solidFill>
                <a:srgbClr val="FFFFFF"/>
              </a:solidFill>
              <a:latin typeface="Gill Sans"/>
              <a:ea typeface="Gill Sans"/>
              <a:cs typeface="Gill Sans"/>
              <a:sym typeface="Gill Sans"/>
            </a:endParaRPr>
          </a:p>
          <a:p>
            <a:pPr lvl="0" algn="l" defTabSz="457200">
              <a:defRPr sz="1800">
                <a:solidFill>
                  <a:srgbClr val="000000"/>
                </a:solidFill>
              </a:defRPr>
            </a:pPr>
            <a:r>
              <a:rPr sz="3000">
                <a:solidFill>
                  <a:srgbClr val="FFFFFF"/>
                </a:solidFill>
                <a:latin typeface="Gill Sans"/>
                <a:ea typeface="Gill Sans"/>
                <a:cs typeface="Gill Sans"/>
                <a:sym typeface="Gill Sans"/>
              </a:rPr>
              <a:t>A Systematic Review. </a:t>
            </a:r>
            <a:r>
              <a:rPr i="1" sz="3000">
                <a:solidFill>
                  <a:srgbClr val="FFFFFF"/>
                </a:solidFill>
                <a:latin typeface="Gill Sans"/>
                <a:ea typeface="Gill Sans"/>
                <a:cs typeface="Gill Sans"/>
                <a:sym typeface="Gill Sans"/>
              </a:rPr>
              <a:t>Journal of Elder Abuse &amp; Neglect</a:t>
            </a:r>
            <a:r>
              <a:rPr sz="3000">
                <a:solidFill>
                  <a:srgbClr val="FFFFFF"/>
                </a:solidFill>
                <a:latin typeface="Gill Sans"/>
                <a:ea typeface="Gill Sans"/>
                <a:cs typeface="Gill Sans"/>
                <a:sym typeface="Gill Sans"/>
              </a:rPr>
              <a:t>, 27:100–120, 2015. </a:t>
            </a:r>
          </a:p>
        </p:txBody>
      </p:sp>
    </p:spTree>
  </p:cSld>
  <p:clrMapOvr>
    <a:masterClrMapping/>
  </p:clrMapOvr>
  <p:transition spd="med" advClick="1">
    <p:dissolve/>
  </p:transition>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308" name="Social_Network_Analysis_Visualization.png"/>
          <p:cNvPicPr/>
          <p:nvPr/>
        </p:nvPicPr>
        <p:blipFill>
          <a:blip r:embed="rId3">
            <a:extLst/>
          </a:blip>
          <a:stretch>
            <a:fillRect/>
          </a:stretch>
        </p:blipFill>
        <p:spPr>
          <a:xfrm>
            <a:off x="1759702" y="761320"/>
            <a:ext cx="9485396" cy="7068021"/>
          </a:xfrm>
          <a:prstGeom prst="rect">
            <a:avLst/>
          </a:prstGeom>
          <a:ln w="12700">
            <a:solidFill/>
            <a:miter lim="400000"/>
          </a:ln>
        </p:spPr>
      </p:pic>
      <p:sp>
        <p:nvSpPr>
          <p:cNvPr id="309" name="Shape 309"/>
          <p:cNvSpPr/>
          <p:nvPr/>
        </p:nvSpPr>
        <p:spPr>
          <a:xfrm>
            <a:off x="1702552" y="7837595"/>
            <a:ext cx="9125414"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Grandjean, Martin. "La connaissance est un réseau.” </a:t>
            </a:r>
            <a:r>
              <a:rPr i="1" sz="3000">
                <a:solidFill>
                  <a:srgbClr val="FFFFFF"/>
                </a:solidFill>
                <a:latin typeface="Gill Sans"/>
                <a:ea typeface="Gill Sans"/>
                <a:cs typeface="Gill Sans"/>
                <a:sym typeface="Gill Sans"/>
              </a:rPr>
              <a:t>Les Cahiers du Numérique</a:t>
            </a:r>
            <a:r>
              <a:rPr sz="3000">
                <a:solidFill>
                  <a:srgbClr val="FFFFFF"/>
                </a:solidFill>
                <a:latin typeface="Gill Sans"/>
                <a:ea typeface="Gill Sans"/>
                <a:cs typeface="Gill Sans"/>
                <a:sym typeface="Gill Sans"/>
              </a:rPr>
              <a:t> 10 (3): 37–54, 2014. Detail. </a:t>
            </a:r>
          </a:p>
        </p:txBody>
      </p:sp>
    </p:spTree>
  </p:cSld>
  <p:clrMapOvr>
    <a:masterClrMapping/>
  </p:clrMapOvr>
  <p:transition spd="med" advClick="1">
    <p:dissolve/>
  </p:transition>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13" name="Shape 313"/>
          <p:cNvSpPr/>
          <p:nvPr/>
        </p:nvSpPr>
        <p:spPr>
          <a:xfrm>
            <a:off x="4061790" y="2436190"/>
            <a:ext cx="4881220" cy="488122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4" name="Shape 314"/>
          <p:cNvSpPr/>
          <p:nvPr/>
        </p:nvSpPr>
        <p:spPr>
          <a:xfrm>
            <a:off x="9870408" y="268833"/>
            <a:ext cx="1677953" cy="167795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5" name="Shape 315"/>
          <p:cNvSpPr/>
          <p:nvPr/>
        </p:nvSpPr>
        <p:spPr>
          <a:xfrm>
            <a:off x="434537" y="3606800"/>
            <a:ext cx="2106836" cy="210683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6" name="Shape 316"/>
          <p:cNvSpPr/>
          <p:nvPr/>
        </p:nvSpPr>
        <p:spPr>
          <a:xfrm>
            <a:off x="-719332" y="6963773"/>
            <a:ext cx="3264507" cy="3264507"/>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7" name="Shape 317"/>
          <p:cNvSpPr/>
          <p:nvPr/>
        </p:nvSpPr>
        <p:spPr>
          <a:xfrm>
            <a:off x="10991831" y="3953983"/>
            <a:ext cx="3519303" cy="351930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8" name="Shape 318"/>
          <p:cNvSpPr/>
          <p:nvPr/>
        </p:nvSpPr>
        <p:spPr>
          <a:xfrm>
            <a:off x="159431" y="-1"/>
            <a:ext cx="2385744" cy="238574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19" name="Shape 319"/>
          <p:cNvSpPr/>
          <p:nvPr/>
        </p:nvSpPr>
        <p:spPr>
          <a:xfrm>
            <a:off x="7154879" y="8870515"/>
            <a:ext cx="2715530" cy="2715529"/>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20" name="Shape 320"/>
          <p:cNvSpPr/>
          <p:nvPr/>
        </p:nvSpPr>
        <p:spPr>
          <a:xfrm>
            <a:off x="3486375" y="278909"/>
            <a:ext cx="2036252" cy="203625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321" name="Shape 321"/>
          <p:cNvSpPr/>
          <p:nvPr/>
        </p:nvSpPr>
        <p:spPr>
          <a:xfrm flipH="1" flipV="1">
            <a:off x="5045150" y="2168910"/>
            <a:ext cx="289685" cy="534562"/>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22" name="Shape 322"/>
          <p:cNvSpPr/>
          <p:nvPr/>
        </p:nvSpPr>
        <p:spPr>
          <a:xfrm flipH="1">
            <a:off x="2241164" y="6381802"/>
            <a:ext cx="2385745" cy="1330872"/>
          </a:xfrm>
          <a:prstGeom prst="line">
            <a:avLst/>
          </a:prstGeom>
          <a:ln w="63500">
            <a:solidFill>
              <a:srgbClr val="FFFFFF"/>
            </a:solidFill>
            <a:miter lim="400000"/>
            <a:headEnd type="triangle"/>
            <a:tailEnd type="triangle"/>
          </a:ln>
        </p:spPr>
        <p:txBody>
          <a:bodyPr lIns="0" tIns="0" rIns="0" bIns="0" anchor="ctr"/>
          <a:lstStyle/>
          <a:p>
            <a:pPr lvl="0">
              <a:defRPr sz="2600"/>
            </a:pPr>
          </a:p>
        </p:txBody>
      </p:sp>
      <p:sp>
        <p:nvSpPr>
          <p:cNvPr id="323" name="Shape 323"/>
          <p:cNvSpPr/>
          <p:nvPr/>
        </p:nvSpPr>
        <p:spPr>
          <a:xfrm flipH="1" flipV="1">
            <a:off x="2541372" y="4711374"/>
            <a:ext cx="1500324" cy="118666"/>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24" name="Shape 324"/>
          <p:cNvSpPr/>
          <p:nvPr/>
        </p:nvSpPr>
        <p:spPr>
          <a:xfrm flipH="1" flipV="1">
            <a:off x="7157016" y="7047238"/>
            <a:ext cx="900035" cy="1872911"/>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25" name="Shape 325"/>
          <p:cNvSpPr/>
          <p:nvPr/>
        </p:nvSpPr>
        <p:spPr>
          <a:xfrm flipH="1">
            <a:off x="7156316" y="-164893"/>
            <a:ext cx="882378" cy="2715530"/>
          </a:xfrm>
          <a:prstGeom prst="line">
            <a:avLst/>
          </a:prstGeom>
          <a:ln w="38100">
            <a:solidFill>
              <a:srgbClr val="FFFFFF"/>
            </a:solidFill>
            <a:miter lim="400000"/>
            <a:headEnd type="triangle"/>
            <a:tailEnd type="triangle"/>
          </a:ln>
        </p:spPr>
        <p:txBody>
          <a:bodyPr lIns="0" tIns="0" rIns="0" bIns="0" anchor="ctr"/>
          <a:lstStyle/>
          <a:p>
            <a:pPr lvl="0">
              <a:defRPr sz="2600"/>
            </a:pPr>
          </a:p>
        </p:txBody>
      </p:sp>
      <p:sp>
        <p:nvSpPr>
          <p:cNvPr id="326" name="Shape 326"/>
          <p:cNvSpPr/>
          <p:nvPr/>
        </p:nvSpPr>
        <p:spPr>
          <a:xfrm flipH="1">
            <a:off x="8362190" y="1628028"/>
            <a:ext cx="1677953" cy="1677952"/>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27" name="Shape 327"/>
          <p:cNvSpPr/>
          <p:nvPr/>
        </p:nvSpPr>
        <p:spPr>
          <a:xfrm flipH="1" flipV="1">
            <a:off x="11060292" y="1847148"/>
            <a:ext cx="976135" cy="2216170"/>
          </a:xfrm>
          <a:prstGeom prst="line">
            <a:avLst/>
          </a:prstGeom>
          <a:ln w="38100">
            <a:solidFill>
              <a:srgbClr val="FFFFFF"/>
            </a:solidFill>
            <a:miter lim="400000"/>
            <a:headEnd type="triangle"/>
            <a:tailEnd type="triangle"/>
          </a:ln>
        </p:spPr>
        <p:txBody>
          <a:bodyPr lIns="0" tIns="0" rIns="0" bIns="0" anchor="ctr"/>
          <a:lstStyle/>
          <a:p>
            <a:pPr lvl="0">
              <a:defRPr sz="2600"/>
            </a:pPr>
          </a:p>
        </p:txBody>
      </p:sp>
      <p:sp>
        <p:nvSpPr>
          <p:cNvPr id="328" name="Shape 328"/>
          <p:cNvSpPr/>
          <p:nvPr/>
        </p:nvSpPr>
        <p:spPr>
          <a:xfrm flipV="1">
            <a:off x="958088" y="5713634"/>
            <a:ext cx="356275" cy="1250140"/>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29" name="Shape 329"/>
          <p:cNvSpPr/>
          <p:nvPr/>
        </p:nvSpPr>
        <p:spPr>
          <a:xfrm flipH="1" flipV="1">
            <a:off x="8512643" y="6275204"/>
            <a:ext cx="4958376" cy="3686460"/>
          </a:xfrm>
          <a:prstGeom prst="line">
            <a:avLst/>
          </a:prstGeom>
          <a:ln w="12700">
            <a:solidFill>
              <a:srgbClr val="FFFFFF"/>
            </a:solidFill>
            <a:miter lim="400000"/>
            <a:headEnd type="triangle"/>
            <a:tailEnd type="triangle"/>
          </a:ln>
        </p:spPr>
        <p:txBody>
          <a:bodyPr lIns="0" tIns="0" rIns="0" bIns="0" anchor="ctr"/>
          <a:lstStyle/>
          <a:p>
            <a:pPr lvl="0">
              <a:defRPr sz="2600"/>
            </a:pPr>
          </a:p>
        </p:txBody>
      </p:sp>
      <p:sp>
        <p:nvSpPr>
          <p:cNvPr id="330" name="Shape 330"/>
          <p:cNvSpPr/>
          <p:nvPr/>
        </p:nvSpPr>
        <p:spPr>
          <a:xfrm flipH="1" flipV="1">
            <a:off x="8884996" y="5290792"/>
            <a:ext cx="2106835" cy="378506"/>
          </a:xfrm>
          <a:prstGeom prst="line">
            <a:avLst/>
          </a:prstGeom>
          <a:ln w="63500">
            <a:solidFill>
              <a:srgbClr val="FFFFFF"/>
            </a:solidFill>
            <a:miter lim="400000"/>
            <a:headEnd type="triangle"/>
            <a:tailEnd type="triangle"/>
          </a:ln>
        </p:spPr>
        <p:txBody>
          <a:bodyPr lIns="0" tIns="0" rIns="0" bIns="0" anchor="ctr"/>
          <a:lstStyle/>
          <a:p>
            <a:pPr lvl="0">
              <a:defRPr sz="2600"/>
            </a:pPr>
          </a:p>
        </p:txBody>
      </p:sp>
      <p:sp>
        <p:nvSpPr>
          <p:cNvPr id="331" name="Shape 331"/>
          <p:cNvSpPr/>
          <p:nvPr/>
        </p:nvSpPr>
        <p:spPr>
          <a:xfrm flipH="1">
            <a:off x="3831901" y="7221762"/>
            <a:ext cx="2036252" cy="3006518"/>
          </a:xfrm>
          <a:prstGeom prst="line">
            <a:avLst/>
          </a:prstGeom>
          <a:ln w="25400">
            <a:solidFill>
              <a:srgbClr val="FFFFFF"/>
            </a:solidFill>
            <a:miter lim="400000"/>
            <a:headEnd type="arrow"/>
            <a:tailEnd type="arrow"/>
          </a:ln>
        </p:spPr>
        <p:txBody>
          <a:bodyPr lIns="50800" tIns="50800" rIns="50800" bIns="50800" anchor="ctr"/>
          <a:lstStyle/>
          <a:p>
            <a:pPr lvl="0">
              <a:defRPr sz="2600"/>
            </a:pPr>
          </a:p>
        </p:txBody>
      </p:sp>
      <p:sp>
        <p:nvSpPr>
          <p:cNvPr id="332" name="Shape 332"/>
          <p:cNvSpPr/>
          <p:nvPr/>
        </p:nvSpPr>
        <p:spPr>
          <a:xfrm flipH="1" flipV="1">
            <a:off x="2118757" y="1946785"/>
            <a:ext cx="2385797" cy="1508990"/>
          </a:xfrm>
          <a:prstGeom prst="line">
            <a:avLst/>
          </a:prstGeom>
          <a:ln w="25400">
            <a:solidFill>
              <a:srgbClr val="FFFFFF"/>
            </a:solidFill>
            <a:miter lim="400000"/>
            <a:headEnd type="arrow"/>
            <a:tailEnd type="triangle"/>
          </a:ln>
        </p:spPr>
        <p:txBody>
          <a:bodyPr lIns="50800" tIns="50800" rIns="50800" bIns="50800" anchor="ctr"/>
          <a:lstStyle/>
          <a:p>
            <a:pPr lvl="0">
              <a:defRPr sz="2600"/>
            </a:pPr>
          </a:p>
        </p:txBody>
      </p:sp>
      <p:sp>
        <p:nvSpPr>
          <p:cNvPr id="333" name="Shape 333"/>
          <p:cNvSpPr/>
          <p:nvPr/>
        </p:nvSpPr>
        <p:spPr>
          <a:xfrm flipH="1" flipV="1">
            <a:off x="2519990" y="1146111"/>
            <a:ext cx="941202" cy="93521"/>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34" name="Shape 334"/>
          <p:cNvSpPr/>
          <p:nvPr/>
        </p:nvSpPr>
        <p:spPr>
          <a:xfrm>
            <a:off x="4876429" y="2747887"/>
            <a:ext cx="3251942" cy="4102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5500">
                <a:solidFill>
                  <a:srgbClr val="EBEBEB"/>
                </a:solidFill>
                <a:latin typeface="Gill Sans"/>
                <a:ea typeface="Gill Sans"/>
                <a:cs typeface="Gill Sans"/>
                <a:sym typeface="Gill Sans"/>
              </a:rPr>
              <a:t>Adult</a:t>
            </a:r>
            <a:endParaRPr sz="5500">
              <a:solidFill>
                <a:srgbClr val="EBEBEB"/>
              </a:solidFill>
              <a:latin typeface="Gill Sans"/>
              <a:ea typeface="Gill Sans"/>
              <a:cs typeface="Gill Sans"/>
              <a:sym typeface="Gill Sans"/>
            </a:endParaRPr>
          </a:p>
          <a:p>
            <a:pPr lvl="0">
              <a:defRPr sz="1800">
                <a:solidFill>
                  <a:srgbClr val="000000"/>
                </a:solidFill>
              </a:defRPr>
            </a:pPr>
            <a:r>
              <a:rPr sz="5500">
                <a:solidFill>
                  <a:srgbClr val="EBEBEB"/>
                </a:solidFill>
                <a:latin typeface="Gill Sans"/>
                <a:ea typeface="Gill Sans"/>
                <a:cs typeface="Gill Sans"/>
                <a:sym typeface="Gill Sans"/>
              </a:rPr>
              <a:t>Protective </a:t>
            </a:r>
            <a:endParaRPr sz="5500">
              <a:solidFill>
                <a:srgbClr val="EBEBEB"/>
              </a:solidFill>
              <a:latin typeface="Gill Sans"/>
              <a:ea typeface="Gill Sans"/>
              <a:cs typeface="Gill Sans"/>
              <a:sym typeface="Gill Sans"/>
            </a:endParaRPr>
          </a:p>
          <a:p>
            <a:pPr lvl="0">
              <a:defRPr sz="1800">
                <a:solidFill>
                  <a:srgbClr val="000000"/>
                </a:solidFill>
              </a:defRPr>
            </a:pPr>
            <a:r>
              <a:rPr sz="5500">
                <a:solidFill>
                  <a:srgbClr val="EBEBEB"/>
                </a:solidFill>
                <a:latin typeface="Gill Sans"/>
                <a:ea typeface="Gill Sans"/>
                <a:cs typeface="Gill Sans"/>
                <a:sym typeface="Gill Sans"/>
              </a:rPr>
              <a:t>Services with</a:t>
            </a:r>
            <a:endParaRPr sz="5500">
              <a:solidFill>
                <a:srgbClr val="EBEBEB"/>
              </a:solidFill>
              <a:latin typeface="Gill Sans"/>
              <a:ea typeface="Gill Sans"/>
              <a:cs typeface="Gill Sans"/>
              <a:sym typeface="Gill Sans"/>
            </a:endParaRPr>
          </a:p>
          <a:p>
            <a:pPr lvl="0">
              <a:defRPr sz="1800">
                <a:solidFill>
                  <a:srgbClr val="000000"/>
                </a:solidFill>
              </a:defRPr>
            </a:pPr>
            <a:r>
              <a:rPr sz="5500">
                <a:solidFill>
                  <a:srgbClr val="EBEBEB"/>
                </a:solidFill>
                <a:latin typeface="Gill Sans"/>
                <a:ea typeface="Gill Sans"/>
                <a:cs typeface="Gill Sans"/>
                <a:sym typeface="Gill Sans"/>
              </a:rPr>
              <a:t>MDTs</a:t>
            </a:r>
          </a:p>
        </p:txBody>
      </p:sp>
      <p:sp>
        <p:nvSpPr>
          <p:cNvPr id="335" name="Shape 335"/>
          <p:cNvSpPr/>
          <p:nvPr/>
        </p:nvSpPr>
        <p:spPr>
          <a:xfrm flipH="1">
            <a:off x="11548360" y="-164893"/>
            <a:ext cx="2035329" cy="1019405"/>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36" name="Shape 336"/>
          <p:cNvSpPr/>
          <p:nvPr/>
        </p:nvSpPr>
        <p:spPr>
          <a:xfrm>
            <a:off x="-2398744" y="3526543"/>
            <a:ext cx="2833282" cy="854880"/>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337" name="Shape 337"/>
          <p:cNvSpPr/>
          <p:nvPr/>
        </p:nvSpPr>
        <p:spPr>
          <a:xfrm flipH="1" flipV="1">
            <a:off x="-781771" y="807751"/>
            <a:ext cx="941203" cy="93521"/>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Tree>
  </p:cSld>
  <p:clrMapOvr>
    <a:masterClrMapping/>
  </p:clrMapOvr>
  <p:transition spd="med" advClick="1">
    <p:dissolve/>
  </p:transition>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41" name="Shape 341"/>
          <p:cNvSpPr/>
          <p:nvPr/>
        </p:nvSpPr>
        <p:spPr>
          <a:xfrm>
            <a:off x="8464087" y="4313601"/>
            <a:ext cx="4023519" cy="4533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Teaster, Pamela B., Lisa Nerenberg. </a:t>
            </a:r>
            <a:r>
              <a:rPr i="1" sz="3000">
                <a:solidFill>
                  <a:srgbClr val="FFFFFF"/>
                </a:solidFill>
                <a:latin typeface="Gill Sans"/>
                <a:ea typeface="Gill Sans"/>
                <a:cs typeface="Gill Sans"/>
                <a:sym typeface="Gill Sans"/>
              </a:rPr>
              <a:t>A National Look at Elder Abuse Multidisciplinary Teams</a:t>
            </a:r>
            <a:r>
              <a:rPr sz="3000">
                <a:solidFill>
                  <a:srgbClr val="FFFFFF"/>
                </a:solidFill>
                <a:latin typeface="Gill Sans"/>
                <a:ea typeface="Gill Sans"/>
                <a:cs typeface="Gill Sans"/>
                <a:sym typeface="Gill Sans"/>
              </a:rPr>
              <a:t>. Report for the National Committee for the Prevention of Elder Abuse Partner, National Center on Elder Abuse, 2002. </a:t>
            </a:r>
          </a:p>
        </p:txBody>
      </p:sp>
      <p:pic>
        <p:nvPicPr>
          <p:cNvPr id="342" name="teaster_2000_mdt_table_4_professionals_represented_clip.jpg"/>
          <p:cNvPicPr/>
          <p:nvPr/>
        </p:nvPicPr>
        <p:blipFill>
          <a:blip r:embed="rId3">
            <a:extLst/>
          </a:blip>
          <a:stretch>
            <a:fillRect/>
          </a:stretch>
        </p:blipFill>
        <p:spPr>
          <a:xfrm>
            <a:off x="730359" y="1942229"/>
            <a:ext cx="7392168" cy="6790973"/>
          </a:xfrm>
          <a:prstGeom prst="rect">
            <a:avLst/>
          </a:prstGeom>
          <a:ln w="12700">
            <a:miter lim="400000"/>
          </a:ln>
        </p:spPr>
      </p:pic>
      <p:sp>
        <p:nvSpPr>
          <p:cNvPr id="343" name="Shape 343"/>
          <p:cNvSpPr/>
          <p:nvPr/>
        </p:nvSpPr>
        <p:spPr>
          <a:xfrm>
            <a:off x="730359"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Multi-disciplinary Teams</a:t>
            </a:r>
          </a:p>
        </p:txBody>
      </p:sp>
    </p:spTree>
  </p:cSld>
  <p:clrMapOvr>
    <a:masterClrMapping/>
  </p:clrMapOvr>
  <p:transition spd="med" advClick="1">
    <p:dissolve/>
  </p:transition>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47" name="Shape 347"/>
          <p:cNvSpPr/>
          <p:nvPr/>
        </p:nvSpPr>
        <p:spPr>
          <a:xfrm>
            <a:off x="1759303" y="7772249"/>
            <a:ext cx="9125414" cy="1070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Grandjean, Martin. "La connaissance est un réseau.” </a:t>
            </a:r>
            <a:r>
              <a:rPr i="1" sz="3000">
                <a:solidFill>
                  <a:srgbClr val="FFFFFF"/>
                </a:solidFill>
                <a:latin typeface="Gill Sans"/>
                <a:ea typeface="Gill Sans"/>
                <a:cs typeface="Gill Sans"/>
                <a:sym typeface="Gill Sans"/>
              </a:rPr>
              <a:t>Les Cahiers du Numérique</a:t>
            </a:r>
            <a:r>
              <a:rPr sz="3000">
                <a:solidFill>
                  <a:srgbClr val="FFFFFF"/>
                </a:solidFill>
                <a:latin typeface="Gill Sans"/>
                <a:ea typeface="Gill Sans"/>
                <a:cs typeface="Gill Sans"/>
                <a:sym typeface="Gill Sans"/>
              </a:rPr>
              <a:t> 10 (3): 37–54, 2014. Detail. </a:t>
            </a:r>
          </a:p>
        </p:txBody>
      </p:sp>
      <p:pic>
        <p:nvPicPr>
          <p:cNvPr id="348" name="Social_Network_Analysis_Visualization_clip.jpg"/>
          <p:cNvPicPr/>
          <p:nvPr/>
        </p:nvPicPr>
        <p:blipFill>
          <a:blip r:embed="rId3">
            <a:extLst/>
          </a:blip>
          <a:stretch>
            <a:fillRect/>
          </a:stretch>
        </p:blipFill>
        <p:spPr>
          <a:xfrm>
            <a:off x="1765653" y="741064"/>
            <a:ext cx="9473494" cy="7024836"/>
          </a:xfrm>
          <a:prstGeom prst="rect">
            <a:avLst/>
          </a:prstGeom>
          <a:ln w="12700">
            <a:solidFill/>
            <a:miter lim="400000"/>
          </a:ln>
        </p:spPr>
      </p:pic>
    </p:spTree>
  </p:cSld>
  <p:clrMapOvr>
    <a:masterClrMapping/>
  </p:clrMapOvr>
  <p:transition spd="med" advClick="1">
    <p:dissolve/>
  </p:transition>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Shape 352"/>
          <p:cNvSpPr/>
          <p:nvPr/>
        </p:nvSpPr>
        <p:spPr>
          <a:xfrm>
            <a:off x="826822" y="1024036"/>
            <a:ext cx="1124650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“Guardianship as last resort.”</a:t>
            </a:r>
          </a:p>
        </p:txBody>
      </p:sp>
      <p:sp>
        <p:nvSpPr>
          <p:cNvPr id="353" name="Shape 353"/>
          <p:cNvSpPr/>
          <p:nvPr/>
        </p:nvSpPr>
        <p:spPr>
          <a:xfrm>
            <a:off x="4844859" y="3193766"/>
            <a:ext cx="3315082" cy="3366068"/>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0" tIns="0" rIns="0" bIns="0" anchor="ctr"/>
          <a:lstStyle/>
          <a:p>
            <a:pPr lvl="0">
              <a:defRPr sz="3000">
                <a:latin typeface="Gill Sans"/>
                <a:ea typeface="Gill Sans"/>
                <a:cs typeface="Gill Sans"/>
                <a:sym typeface="Gill Sans"/>
              </a:defRPr>
            </a:pPr>
          </a:p>
        </p:txBody>
      </p:sp>
      <p:sp>
        <p:nvSpPr>
          <p:cNvPr id="354" name="Shape 354"/>
          <p:cNvSpPr/>
          <p:nvPr/>
        </p:nvSpPr>
        <p:spPr>
          <a:xfrm>
            <a:off x="5097115" y="4533899"/>
            <a:ext cx="2810570"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Guardianship</a:t>
            </a:r>
          </a:p>
        </p:txBody>
      </p:sp>
      <p:sp>
        <p:nvSpPr>
          <p:cNvPr id="355" name="Shape 355"/>
          <p:cNvSpPr/>
          <p:nvPr/>
        </p:nvSpPr>
        <p:spPr>
          <a:xfrm>
            <a:off x="826822" y="4876800"/>
            <a:ext cx="3852929" cy="0"/>
          </a:xfrm>
          <a:prstGeom prst="line">
            <a:avLst/>
          </a:prstGeom>
          <a:ln w="127000" cap="rnd">
            <a:solidFill>
              <a:srgbClr val="5E5E5E"/>
            </a:solidFill>
            <a:custDash>
              <a:ds d="100000" sp="200000"/>
            </a:custDash>
            <a:round/>
            <a:headEnd type="triangle" len="sm"/>
            <a:tailEnd type="stealth"/>
          </a:ln>
        </p:spPr>
        <p:txBody>
          <a:bodyPr lIns="0" tIns="0" rIns="0" bIns="0" anchor="ctr"/>
          <a:lstStyle/>
          <a:p>
            <a:pPr lvl="0">
              <a:defRPr sz="2600"/>
            </a:pPr>
          </a:p>
        </p:txBody>
      </p:sp>
    </p:spTree>
  </p:cSld>
  <p:clrMapOvr>
    <a:masterClrMapping/>
  </p:clrMapOvr>
  <p:transition spd="med" advClick="1">
    <p:dissolve/>
  </p:transition>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9" name="Shape 359"/>
          <p:cNvSpPr/>
          <p:nvPr/>
        </p:nvSpPr>
        <p:spPr>
          <a:xfrm>
            <a:off x="826822" y="1024036"/>
            <a:ext cx="1124650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“Guardians as leaders, moving forward.”</a:t>
            </a:r>
          </a:p>
        </p:txBody>
      </p:sp>
      <p:sp>
        <p:nvSpPr>
          <p:cNvPr id="360" name="Shape 360"/>
          <p:cNvSpPr/>
          <p:nvPr/>
        </p:nvSpPr>
        <p:spPr>
          <a:xfrm>
            <a:off x="4844859" y="3193766"/>
            <a:ext cx="3315082" cy="3366068"/>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0" tIns="0" rIns="0" bIns="0" anchor="ctr"/>
          <a:lstStyle/>
          <a:p>
            <a:pPr lvl="0">
              <a:defRPr sz="3000">
                <a:latin typeface="Gill Sans"/>
                <a:ea typeface="Gill Sans"/>
                <a:cs typeface="Gill Sans"/>
                <a:sym typeface="Gill Sans"/>
              </a:defRPr>
            </a:pPr>
          </a:p>
        </p:txBody>
      </p:sp>
      <p:sp>
        <p:nvSpPr>
          <p:cNvPr id="361" name="Shape 361"/>
          <p:cNvSpPr/>
          <p:nvPr/>
        </p:nvSpPr>
        <p:spPr>
          <a:xfrm>
            <a:off x="5406801" y="4533899"/>
            <a:ext cx="2191198"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Guardians</a:t>
            </a:r>
          </a:p>
        </p:txBody>
      </p:sp>
      <p:sp>
        <p:nvSpPr>
          <p:cNvPr id="362" name="Shape 362"/>
          <p:cNvSpPr/>
          <p:nvPr/>
        </p:nvSpPr>
        <p:spPr>
          <a:xfrm>
            <a:off x="8236263" y="4876800"/>
            <a:ext cx="3837068" cy="0"/>
          </a:xfrm>
          <a:prstGeom prst="line">
            <a:avLst/>
          </a:prstGeom>
          <a:ln w="127000">
            <a:solidFill>
              <a:srgbClr val="5E5E5E"/>
            </a:solidFill>
            <a:miter lim="400000"/>
            <a:headEnd type="triangle" len="sm"/>
            <a:tailEnd type="stealth"/>
          </a:ln>
        </p:spPr>
        <p:txBody>
          <a:bodyPr lIns="0" tIns="0" rIns="0" bIns="0" anchor="ctr"/>
          <a:lstStyle/>
          <a:p>
            <a:pPr lvl="0">
              <a:defRPr sz="2600"/>
            </a:pPr>
          </a:p>
        </p:txBody>
      </p:sp>
    </p:spTree>
  </p:cSld>
  <p:clrMapOvr>
    <a:masterClrMapping/>
  </p:clrMapOvr>
  <p:transition spd="med" advClick="1">
    <p:dissolve/>
  </p:transition>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66" name="Shape 366"/>
          <p:cNvSpPr/>
          <p:nvPr/>
        </p:nvSpPr>
        <p:spPr>
          <a:xfrm>
            <a:off x="3069733" y="1530350"/>
            <a:ext cx="8897334" cy="6692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r">
              <a:defRPr sz="1800">
                <a:solidFill>
                  <a:srgbClr val="000000"/>
                </a:solidFill>
              </a:defRPr>
            </a:pPr>
            <a:r>
              <a:rPr strike="sngStrike" sz="15000">
                <a:solidFill>
                  <a:srgbClr val="424242"/>
                </a:solidFill>
                <a:latin typeface="Gill Sans"/>
                <a:ea typeface="Gill Sans"/>
                <a:cs typeface="Gill Sans"/>
                <a:sym typeface="Gill Sans"/>
              </a:rPr>
              <a:t>by</a:t>
            </a:r>
            <a:r>
              <a:rPr sz="15000">
                <a:solidFill>
                  <a:srgbClr val="424242"/>
                </a:solidFill>
                <a:latin typeface="Gill Sans"/>
                <a:ea typeface="Gill Sans"/>
                <a:cs typeface="Gill Sans"/>
                <a:sym typeface="Gill Sans"/>
              </a:rPr>
              <a:t> elders</a:t>
            </a:r>
            <a:endParaRPr sz="15000">
              <a:solidFill>
                <a:srgbClr val="424242"/>
              </a:solidFill>
              <a:latin typeface="Gill Sans"/>
              <a:ea typeface="Gill Sans"/>
              <a:cs typeface="Gill Sans"/>
              <a:sym typeface="Gill Sans"/>
            </a:endParaRPr>
          </a:p>
          <a:p>
            <a:pPr lvl="0" algn="r">
              <a:defRPr sz="1800">
                <a:solidFill>
                  <a:srgbClr val="000000"/>
                </a:solidFill>
              </a:defRPr>
            </a:pPr>
            <a:r>
              <a:rPr strike="sngStrike" sz="15000">
                <a:solidFill>
                  <a:srgbClr val="424242"/>
                </a:solidFill>
                <a:latin typeface="Gill Sans"/>
                <a:ea typeface="Gill Sans"/>
                <a:cs typeface="Gill Sans"/>
                <a:sym typeface="Gill Sans"/>
              </a:rPr>
              <a:t>for</a:t>
            </a:r>
            <a:r>
              <a:rPr sz="15000">
                <a:solidFill>
                  <a:srgbClr val="424242"/>
                </a:solidFill>
                <a:latin typeface="Gill Sans"/>
                <a:ea typeface="Gill Sans"/>
                <a:cs typeface="Gill Sans"/>
                <a:sym typeface="Gill Sans"/>
              </a:rPr>
              <a:t> elders</a:t>
            </a:r>
            <a:endParaRPr sz="15000">
              <a:solidFill>
                <a:srgbClr val="424242"/>
              </a:solidFill>
              <a:latin typeface="Gill Sans"/>
              <a:ea typeface="Gill Sans"/>
              <a:cs typeface="Gill Sans"/>
              <a:sym typeface="Gill Sans"/>
            </a:endParaRPr>
          </a:p>
          <a:p>
            <a:pPr lvl="0" algn="r">
              <a:defRPr sz="1800">
                <a:solidFill>
                  <a:srgbClr val="000000"/>
                </a:solidFill>
              </a:defRPr>
            </a:pPr>
            <a:r>
              <a:rPr sz="15000">
                <a:solidFill>
                  <a:srgbClr val="D6D6D6"/>
                </a:solidFill>
                <a:latin typeface="Gill Sans"/>
                <a:ea typeface="Gill Sans"/>
                <a:cs typeface="Gill Sans"/>
                <a:sym typeface="Gill Sans"/>
              </a:rPr>
              <a:t>with</a:t>
            </a:r>
            <a:r>
              <a:rPr sz="5000">
                <a:latin typeface="Gill Sans"/>
                <a:ea typeface="Gill Sans"/>
                <a:cs typeface="Gill Sans"/>
                <a:sym typeface="Gill Sans"/>
              </a:rPr>
              <a:t> </a:t>
            </a:r>
            <a:r>
              <a:rPr sz="15000">
                <a:solidFill>
                  <a:srgbClr val="424242"/>
                </a:solidFill>
                <a:latin typeface="Gill Sans"/>
                <a:ea typeface="Gill Sans"/>
                <a:cs typeface="Gill Sans"/>
                <a:sym typeface="Gill Sans"/>
              </a:rPr>
              <a:t>elders</a:t>
            </a:r>
            <a:r>
              <a:rPr sz="15000">
                <a:latin typeface="Gill Sans"/>
                <a:ea typeface="Gill Sans"/>
                <a:cs typeface="Gill Sans"/>
                <a:sym typeface="Gill Sans"/>
              </a:rPr>
              <a:t> </a:t>
            </a:r>
          </a:p>
        </p:txBody>
      </p:sp>
    </p:spTree>
  </p:cSld>
  <p:clrMapOvr>
    <a:masterClrMapping/>
  </p:clrMapOvr>
  <p:transition spd="med" advClick="1">
    <p:dissolve/>
  </p:transition>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70" name="Shape 370"/>
          <p:cNvSpPr/>
          <p:nvPr/>
        </p:nvSpPr>
        <p:spPr>
          <a:xfrm>
            <a:off x="3069733" y="1530350"/>
            <a:ext cx="8897334" cy="4495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r">
              <a:defRPr sz="1800">
                <a:solidFill>
                  <a:srgbClr val="000000"/>
                </a:solidFill>
              </a:defRPr>
            </a:pPr>
            <a:r>
              <a:rPr strike="sngStrike" sz="15000">
                <a:solidFill>
                  <a:srgbClr val="424242"/>
                </a:solidFill>
                <a:latin typeface="Gill Sans"/>
                <a:ea typeface="Gill Sans"/>
                <a:cs typeface="Gill Sans"/>
                <a:sym typeface="Gill Sans"/>
              </a:rPr>
              <a:t> by</a:t>
            </a:r>
            <a:r>
              <a:rPr sz="15000">
                <a:solidFill>
                  <a:srgbClr val="424242"/>
                </a:solidFill>
                <a:latin typeface="Gill Sans"/>
                <a:ea typeface="Gill Sans"/>
                <a:cs typeface="Gill Sans"/>
                <a:sym typeface="Gill Sans"/>
              </a:rPr>
              <a:t> elders</a:t>
            </a:r>
            <a:endParaRPr sz="15000">
              <a:solidFill>
                <a:srgbClr val="424242"/>
              </a:solidFill>
              <a:latin typeface="Gill Sans"/>
              <a:ea typeface="Gill Sans"/>
              <a:cs typeface="Gill Sans"/>
              <a:sym typeface="Gill Sans"/>
            </a:endParaRPr>
          </a:p>
        </p:txBody>
      </p:sp>
    </p:spTree>
  </p:cSld>
  <p:clrMapOvr>
    <a:masterClrMapping/>
  </p:clrMapOvr>
  <p:transition spd="med" advClick="1">
    <p:dissolve/>
  </p:transition>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74" name="150501_gia_gauging_aging_frameworks_report_cover.jpg"/>
          <p:cNvPicPr/>
          <p:nvPr/>
        </p:nvPicPr>
        <p:blipFill>
          <a:blip r:embed="rId3">
            <a:extLst/>
          </a:blip>
          <a:stretch>
            <a:fillRect/>
          </a:stretch>
        </p:blipFill>
        <p:spPr>
          <a:xfrm>
            <a:off x="898333" y="904059"/>
            <a:ext cx="6134988" cy="7945482"/>
          </a:xfrm>
          <a:prstGeom prst="rect">
            <a:avLst/>
          </a:prstGeom>
          <a:ln w="12700">
            <a:miter lim="400000"/>
          </a:ln>
        </p:spPr>
      </p:pic>
      <p:sp>
        <p:nvSpPr>
          <p:cNvPr id="375" name="Shape 375"/>
          <p:cNvSpPr/>
          <p:nvPr/>
        </p:nvSpPr>
        <p:spPr>
          <a:xfrm>
            <a:off x="7346213" y="6627040"/>
            <a:ext cx="4856245" cy="228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Gauging Aging: Mapping the Gaps between Expert and Public Understandings of Aging in America</a:t>
            </a:r>
            <a:r>
              <a:rPr sz="3000">
                <a:solidFill>
                  <a:srgbClr val="FFFFFF"/>
                </a:solidFill>
                <a:latin typeface="Gill Sans"/>
                <a:ea typeface="Gill Sans"/>
                <a:cs typeface="Gill Sans"/>
                <a:sym typeface="Gill Sans"/>
              </a:rPr>
              <a:t>, FrameWorks Institute, 2015</a:t>
            </a:r>
          </a:p>
        </p:txBody>
      </p:sp>
    </p:spTree>
  </p:cSld>
  <p:clrMapOvr>
    <a:masterClrMapping/>
  </p:clrMapOvr>
  <p:transition spd="med" advClick="1">
    <p:dissolve/>
  </p:transition>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79" name="Shape 379"/>
          <p:cNvSpPr/>
          <p:nvPr/>
        </p:nvSpPr>
        <p:spPr>
          <a:xfrm>
            <a:off x="2297276" y="2410254"/>
            <a:ext cx="11871667" cy="2298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15000">
                <a:solidFill>
                  <a:srgbClr val="424242"/>
                </a:solidFill>
                <a:latin typeface="Gill Sans"/>
                <a:ea typeface="Gill Sans"/>
                <a:cs typeface="Gill Sans"/>
                <a:sym typeface="Gill Sans"/>
              </a:defRPr>
            </a:lvl1pPr>
          </a:lstStyle>
          <a:p>
            <a:pPr lvl="0">
              <a:defRPr sz="1800">
                <a:solidFill>
                  <a:srgbClr val="000000"/>
                </a:solidFill>
              </a:defRPr>
            </a:pPr>
            <a:r>
              <a:rPr sz="15000">
                <a:solidFill>
                  <a:srgbClr val="424242"/>
                </a:solidFill>
              </a:rPr>
              <a:t>“cognitive</a:t>
            </a:r>
          </a:p>
        </p:txBody>
      </p:sp>
      <p:sp>
        <p:nvSpPr>
          <p:cNvPr id="380" name="Shape 380"/>
          <p:cNvSpPr/>
          <p:nvPr/>
        </p:nvSpPr>
        <p:spPr>
          <a:xfrm>
            <a:off x="3110076" y="4493054"/>
            <a:ext cx="11871667" cy="2298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15000">
                <a:solidFill>
                  <a:srgbClr val="424242"/>
                </a:solidFill>
                <a:latin typeface="Gill Sans"/>
                <a:ea typeface="Gill Sans"/>
                <a:cs typeface="Gill Sans"/>
                <a:sym typeface="Gill Sans"/>
              </a:defRPr>
            </a:lvl1pPr>
          </a:lstStyle>
          <a:p>
            <a:pPr lvl="0">
              <a:defRPr sz="1800">
                <a:solidFill>
                  <a:srgbClr val="000000"/>
                </a:solidFill>
              </a:defRPr>
            </a:pPr>
            <a:r>
              <a:rPr sz="15000">
                <a:solidFill>
                  <a:srgbClr val="424242"/>
                </a:solidFill>
              </a:rPr>
              <a:t>capacity”</a:t>
            </a:r>
          </a:p>
        </p:txBody>
      </p:sp>
    </p:spTree>
  </p:cSld>
  <p:clrMapOvr>
    <a:masterClrMapping/>
  </p:clrMapOvr>
  <p:transition spd="med" advClick="1">
    <p:dissolve/>
  </p:transition>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82" name="Shape 382"/>
          <p:cNvSpPr/>
          <p:nvPr/>
        </p:nvSpPr>
        <p:spPr>
          <a:xfrm>
            <a:off x="134760" y="1682868"/>
            <a:ext cx="12083558" cy="5930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40000">
                <a:solidFill>
                  <a:srgbClr val="005493"/>
                </a:solidFill>
                <a:latin typeface="Gill Sans"/>
                <a:ea typeface="Gill Sans"/>
                <a:cs typeface="Gill Sans"/>
                <a:sym typeface="Gill Sans"/>
              </a:defRPr>
            </a:lvl1pPr>
          </a:lstStyle>
          <a:p>
            <a:pPr lvl="0">
              <a:defRPr sz="1800">
                <a:solidFill>
                  <a:srgbClr val="000000"/>
                </a:solidFill>
              </a:defRPr>
            </a:pPr>
            <a:r>
              <a:rPr sz="40000">
                <a:solidFill>
                  <a:srgbClr val="005493"/>
                </a:solidFill>
              </a:rPr>
              <a:t>ideal</a:t>
            </a:r>
          </a:p>
        </p:txBody>
      </p:sp>
      <p:sp>
        <p:nvSpPr>
          <p:cNvPr id="383" name="Shape 383"/>
          <p:cNvSpPr/>
          <p:nvPr/>
        </p:nvSpPr>
        <p:spPr>
          <a:xfrm>
            <a:off x="13266763" y="3435468"/>
            <a:ext cx="12176073" cy="2425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5000">
                <a:latin typeface="Times"/>
                <a:ea typeface="Times"/>
                <a:cs typeface="Times"/>
                <a:sym typeface="Times"/>
              </a:rPr>
              <a:t>“</a:t>
            </a:r>
            <a:r>
              <a:rPr i="1" sz="5000">
                <a:latin typeface="Times"/>
                <a:ea typeface="Times"/>
                <a:cs typeface="Times"/>
                <a:sym typeface="Times"/>
              </a:rPr>
              <a:t>This distinction between the </a:t>
            </a:r>
            <a:r>
              <a:rPr i="1" sz="5000" u="sng">
                <a:latin typeface="Times"/>
                <a:ea typeface="Times"/>
                <a:cs typeface="Times"/>
                <a:sym typeface="Times"/>
              </a:rPr>
              <a:t>ideal</a:t>
            </a:r>
            <a:r>
              <a:rPr i="1" sz="5000">
                <a:latin typeface="Times"/>
                <a:ea typeface="Times"/>
                <a:cs typeface="Times"/>
                <a:sym typeface="Times"/>
              </a:rPr>
              <a:t> and the </a:t>
            </a:r>
            <a:r>
              <a:rPr i="1" sz="5000" u="sng">
                <a:latin typeface="Times"/>
                <a:ea typeface="Times"/>
                <a:cs typeface="Times"/>
                <a:sym typeface="Times"/>
              </a:rPr>
              <a:t>real</a:t>
            </a:r>
            <a:r>
              <a:rPr i="1" sz="5000">
                <a:latin typeface="Times"/>
                <a:ea typeface="Times"/>
                <a:cs typeface="Times"/>
                <a:sym typeface="Times"/>
              </a:rPr>
              <a:t> is central in structuring the way that the public thinks about aging issues.”</a:t>
            </a:r>
          </a:p>
        </p:txBody>
      </p:sp>
      <p:sp>
        <p:nvSpPr>
          <p:cNvPr id="384" name="Shape 384"/>
          <p:cNvSpPr/>
          <p:nvPr/>
        </p:nvSpPr>
        <p:spPr>
          <a:xfrm>
            <a:off x="13266763" y="6058161"/>
            <a:ext cx="12176072" cy="105562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Gauging Aging: Mapping the Gaps between Expert and Public Understandings of Aging in America</a:t>
            </a:r>
            <a:r>
              <a:rPr sz="3000">
                <a:solidFill>
                  <a:srgbClr val="FFFFFF"/>
                </a:solidFill>
                <a:latin typeface="Gill Sans"/>
                <a:ea typeface="Gill Sans"/>
                <a:cs typeface="Gill Sans"/>
                <a:sym typeface="Gill Sans"/>
              </a:rPr>
              <a:t>, Frameworks Institute, 2015, p. 6 </a:t>
            </a:r>
          </a:p>
        </p:txBody>
      </p:sp>
    </p:spTree>
  </p:cSld>
  <p:clrMapOvr>
    <a:masterClrMapping/>
  </p:clrMapOvr>
  <p:transition spd="med" advClick="1">
    <p:dissolve/>
  </p:transition>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88" name="Shape 388"/>
          <p:cNvSpPr/>
          <p:nvPr/>
        </p:nvSpPr>
        <p:spPr>
          <a:xfrm>
            <a:off x="134760" y="1682868"/>
            <a:ext cx="12083558" cy="5930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40000">
                <a:solidFill>
                  <a:srgbClr val="005493"/>
                </a:solidFill>
                <a:latin typeface="Gill Sans"/>
                <a:ea typeface="Gill Sans"/>
                <a:cs typeface="Gill Sans"/>
                <a:sym typeface="Gill Sans"/>
              </a:defRPr>
            </a:lvl1pPr>
          </a:lstStyle>
          <a:p>
            <a:pPr lvl="0">
              <a:defRPr sz="1800">
                <a:solidFill>
                  <a:srgbClr val="000000"/>
                </a:solidFill>
              </a:defRPr>
            </a:pPr>
            <a:r>
              <a:rPr sz="40000">
                <a:solidFill>
                  <a:srgbClr val="005493"/>
                </a:solidFill>
              </a:rPr>
              <a:t>real</a:t>
            </a:r>
          </a:p>
        </p:txBody>
      </p:sp>
    </p:spTree>
  </p:cSld>
  <p:clrMapOvr>
    <a:masterClrMapping/>
  </p:clrMapOvr>
  <p:transition spd="med" advClick="1">
    <p:dissolve/>
  </p:transition>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92" name="Shape 392"/>
          <p:cNvSpPr/>
          <p:nvPr/>
        </p:nvSpPr>
        <p:spPr>
          <a:xfrm>
            <a:off x="414364" y="1377640"/>
            <a:ext cx="11902074" cy="58293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5000">
                <a:latin typeface="Times"/>
                <a:ea typeface="Times"/>
                <a:cs typeface="Times"/>
                <a:sym typeface="Times"/>
              </a:rPr>
              <a:t>“The public holds a set of aspirational models of the aging process structured by the </a:t>
            </a:r>
            <a:r>
              <a:rPr b="1" sz="5000">
                <a:latin typeface="Times"/>
                <a:ea typeface="Times"/>
                <a:cs typeface="Times"/>
                <a:sym typeface="Times"/>
              </a:rPr>
              <a:t>ideals of self sufficiency</a:t>
            </a:r>
            <a:r>
              <a:rPr sz="5000">
                <a:latin typeface="Times"/>
                <a:ea typeface="Times"/>
                <a:cs typeface="Times"/>
                <a:sym typeface="Times"/>
              </a:rPr>
              <a:t>.</a:t>
            </a:r>
            <a:endParaRPr sz="5000">
              <a:latin typeface="Times"/>
              <a:ea typeface="Times"/>
              <a:cs typeface="Times"/>
              <a:sym typeface="Times"/>
            </a:endParaRPr>
          </a:p>
          <a:p>
            <a:pPr lvl="0" algn="l" defTabSz="457200">
              <a:defRPr sz="1800">
                <a:solidFill>
                  <a:srgbClr val="000000"/>
                </a:solidFill>
              </a:defRPr>
            </a:pPr>
            <a:r>
              <a:rPr sz="2000">
                <a:latin typeface="Times"/>
                <a:ea typeface="Times"/>
                <a:cs typeface="Times"/>
                <a:sym typeface="Times"/>
              </a:rPr>
              <a:t> </a:t>
            </a:r>
            <a:endParaRPr sz="2000">
              <a:latin typeface="Times"/>
              <a:ea typeface="Times"/>
              <a:cs typeface="Times"/>
              <a:sym typeface="Times"/>
            </a:endParaRPr>
          </a:p>
          <a:p>
            <a:pPr lvl="0" algn="l" defTabSz="457200">
              <a:defRPr sz="1800">
                <a:solidFill>
                  <a:srgbClr val="000000"/>
                </a:solidFill>
              </a:defRPr>
            </a:pPr>
            <a:r>
              <a:rPr sz="5000">
                <a:latin typeface="Times"/>
                <a:ea typeface="Times"/>
                <a:cs typeface="Times"/>
                <a:sym typeface="Times"/>
              </a:rPr>
              <a:t>“These </a:t>
            </a:r>
            <a:r>
              <a:rPr i="1" sz="5000">
                <a:latin typeface="Times"/>
                <a:ea typeface="Times"/>
                <a:cs typeface="Times"/>
                <a:sym typeface="Times"/>
              </a:rPr>
              <a:t>Ideal</a:t>
            </a:r>
            <a:r>
              <a:rPr sz="5000">
                <a:latin typeface="Times"/>
                <a:ea typeface="Times"/>
                <a:cs typeface="Times"/>
                <a:sym typeface="Times"/>
              </a:rPr>
              <a:t> models of adult aging are in </a:t>
            </a:r>
            <a:r>
              <a:rPr b="1" sz="5000">
                <a:latin typeface="Times"/>
                <a:ea typeface="Times"/>
                <a:cs typeface="Times"/>
                <a:sym typeface="Times"/>
              </a:rPr>
              <a:t>stark contrast</a:t>
            </a:r>
            <a:r>
              <a:rPr sz="5000">
                <a:latin typeface="Times"/>
                <a:ea typeface="Times"/>
                <a:cs typeface="Times"/>
                <a:sym typeface="Times"/>
              </a:rPr>
              <a:t> with a set of understandings that are used to reason about </a:t>
            </a:r>
            <a:r>
              <a:rPr b="1" sz="5000">
                <a:latin typeface="Times"/>
                <a:ea typeface="Times"/>
                <a:cs typeface="Times"/>
                <a:sym typeface="Times"/>
              </a:rPr>
              <a:t>what the aging process </a:t>
            </a:r>
            <a:r>
              <a:rPr b="1" i="1" sz="5000">
                <a:latin typeface="Times"/>
                <a:ea typeface="Times"/>
                <a:cs typeface="Times"/>
                <a:sym typeface="Times"/>
              </a:rPr>
              <a:t>actually</a:t>
            </a:r>
            <a:r>
              <a:rPr b="1" sz="5000">
                <a:latin typeface="Times"/>
                <a:ea typeface="Times"/>
                <a:cs typeface="Times"/>
                <a:sym typeface="Times"/>
              </a:rPr>
              <a:t> entails</a:t>
            </a:r>
            <a:r>
              <a:rPr sz="5000">
                <a:latin typeface="Times"/>
                <a:ea typeface="Times"/>
                <a:cs typeface="Times"/>
                <a:sym typeface="Times"/>
              </a:rPr>
              <a:t>. </a:t>
            </a:r>
          </a:p>
        </p:txBody>
      </p:sp>
      <p:sp>
        <p:nvSpPr>
          <p:cNvPr id="393" name="Shape 393"/>
          <p:cNvSpPr/>
          <p:nvPr/>
        </p:nvSpPr>
        <p:spPr>
          <a:xfrm>
            <a:off x="414364" y="7988561"/>
            <a:ext cx="12176072"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Gauging Aging: Mapping the Gaps between Expert and Public Understandings of Aging in America</a:t>
            </a:r>
            <a:r>
              <a:rPr sz="3000">
                <a:solidFill>
                  <a:srgbClr val="FFFFFF"/>
                </a:solidFill>
                <a:latin typeface="Gill Sans"/>
                <a:ea typeface="Gill Sans"/>
                <a:cs typeface="Gill Sans"/>
                <a:sym typeface="Gill Sans"/>
              </a:rPr>
              <a:t>, Frameworks Institute, 2015, p. 6. </a:t>
            </a:r>
            <a:r>
              <a:rPr sz="3000">
                <a:solidFill>
                  <a:srgbClr val="FFFFFF"/>
                </a:solidFill>
                <a:latin typeface="Gill Sans SemiBold"/>
                <a:ea typeface="Gill Sans SemiBold"/>
                <a:cs typeface="Gill Sans SemiBold"/>
                <a:sym typeface="Gill Sans SemiBold"/>
              </a:rPr>
              <a:t>Bold</a:t>
            </a:r>
            <a:r>
              <a:rPr sz="3000">
                <a:solidFill>
                  <a:srgbClr val="FFFFFF"/>
                </a:solidFill>
                <a:latin typeface="Gill Sans"/>
                <a:ea typeface="Gill Sans"/>
                <a:cs typeface="Gill Sans"/>
                <a:sym typeface="Gill Sans"/>
              </a:rPr>
              <a:t> added. </a:t>
            </a:r>
          </a:p>
        </p:txBody>
      </p:sp>
    </p:spTree>
  </p:cSld>
  <p:clrMapOvr>
    <a:masterClrMapping/>
  </p:clrMapOvr>
  <p:transition spd="med" advClick="1">
    <p:dissolve/>
  </p:transition>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397" name="Shape 397"/>
          <p:cNvSpPr/>
          <p:nvPr/>
        </p:nvSpPr>
        <p:spPr>
          <a:xfrm>
            <a:off x="414364" y="1460499"/>
            <a:ext cx="12176072" cy="397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5000">
                <a:latin typeface="Times"/>
                <a:ea typeface="Times"/>
                <a:cs typeface="Times"/>
                <a:sym typeface="Times"/>
              </a:rPr>
              <a:t>“The </a:t>
            </a:r>
            <a:r>
              <a:rPr i="1" sz="5000">
                <a:latin typeface="Times"/>
                <a:ea typeface="Times"/>
                <a:cs typeface="Times"/>
                <a:sym typeface="Times"/>
              </a:rPr>
              <a:t>Individual Effort</a:t>
            </a:r>
            <a:r>
              <a:rPr sz="5000">
                <a:latin typeface="Times"/>
                <a:ea typeface="Times"/>
                <a:cs typeface="Times"/>
                <a:sym typeface="Times"/>
              </a:rPr>
              <a:t> solution mutes attention to a whole array of </a:t>
            </a:r>
            <a:r>
              <a:rPr b="1" sz="5000">
                <a:latin typeface="Times"/>
                <a:ea typeface="Times"/>
                <a:cs typeface="Times"/>
                <a:sym typeface="Times"/>
              </a:rPr>
              <a:t>systemic and policy factors</a:t>
            </a:r>
            <a:r>
              <a:rPr sz="5000">
                <a:latin typeface="Times"/>
                <a:ea typeface="Times"/>
                <a:cs typeface="Times"/>
                <a:sym typeface="Times"/>
              </a:rPr>
              <a:t>…this way of thinking directions attention away from the idea of a larger </a:t>
            </a:r>
            <a:r>
              <a:rPr b="1" sz="5000">
                <a:latin typeface="Times"/>
                <a:ea typeface="Times"/>
                <a:cs typeface="Times"/>
                <a:sym typeface="Times"/>
              </a:rPr>
              <a:t>public and collective responsibility</a:t>
            </a:r>
            <a:r>
              <a:rPr sz="5000">
                <a:latin typeface="Times"/>
                <a:ea typeface="Times"/>
                <a:cs typeface="Times"/>
                <a:sym typeface="Times"/>
              </a:rPr>
              <a:t>.”</a:t>
            </a:r>
          </a:p>
        </p:txBody>
      </p:sp>
      <p:sp>
        <p:nvSpPr>
          <p:cNvPr id="398" name="Shape 398"/>
          <p:cNvSpPr/>
          <p:nvPr/>
        </p:nvSpPr>
        <p:spPr>
          <a:xfrm>
            <a:off x="414364" y="7988561"/>
            <a:ext cx="12176072"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Gauging Aging: Mapping the Gaps between Expert and Public Understandings of Aging in America</a:t>
            </a:r>
            <a:r>
              <a:rPr sz="3000">
                <a:solidFill>
                  <a:srgbClr val="FFFFFF"/>
                </a:solidFill>
                <a:latin typeface="Gill Sans"/>
                <a:ea typeface="Gill Sans"/>
                <a:cs typeface="Gill Sans"/>
                <a:sym typeface="Gill Sans"/>
              </a:rPr>
              <a:t>, Frameworks Institute, 2015, p. 28. </a:t>
            </a:r>
            <a:r>
              <a:rPr sz="3000">
                <a:solidFill>
                  <a:srgbClr val="FFFFFF"/>
                </a:solidFill>
                <a:latin typeface="Gill Sans SemiBold"/>
                <a:ea typeface="Gill Sans SemiBold"/>
                <a:cs typeface="Gill Sans SemiBold"/>
                <a:sym typeface="Gill Sans SemiBold"/>
              </a:rPr>
              <a:t>Bold</a:t>
            </a:r>
            <a:r>
              <a:rPr sz="3000">
                <a:solidFill>
                  <a:srgbClr val="FFFFFF"/>
                </a:solidFill>
                <a:latin typeface="Gill Sans"/>
                <a:ea typeface="Gill Sans"/>
                <a:cs typeface="Gill Sans"/>
                <a:sym typeface="Gill Sans"/>
              </a:rPr>
              <a:t> added. </a:t>
            </a:r>
          </a:p>
        </p:txBody>
      </p:sp>
    </p:spTree>
  </p:cSld>
  <p:clrMapOvr>
    <a:masterClrMapping/>
  </p:clrMapOvr>
  <p:transition spd="med" advClick="1">
    <p:dissolve/>
  </p:transition>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02" name="Shape 402"/>
          <p:cNvSpPr/>
          <p:nvPr/>
        </p:nvSpPr>
        <p:spPr>
          <a:xfrm>
            <a:off x="1027765" y="8512519"/>
            <a:ext cx="12176072"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Merrill Lynch. Retrieved, October 19, 2015. </a:t>
            </a:r>
            <a:r>
              <a:rPr sz="3000" u="sng">
                <a:solidFill>
                  <a:srgbClr val="FFFFFF"/>
                </a:solidFill>
                <a:latin typeface="Gill Sans"/>
                <a:ea typeface="Gill Sans"/>
                <a:cs typeface="Gill Sans"/>
                <a:sym typeface="Gill Sans"/>
                <a:hlinkClick r:id="rId3" invalidUrl="" action="" tgtFrame="" tooltip="" history="1" highlightClick="0" endSnd="0"/>
              </a:rPr>
              <a:t>https://www.ml.com</a:t>
            </a:r>
            <a:r>
              <a:rPr sz="3000">
                <a:solidFill>
                  <a:srgbClr val="FFFFFF"/>
                </a:solidFill>
                <a:latin typeface="Gill Sans"/>
                <a:ea typeface="Gill Sans"/>
                <a:cs typeface="Gill Sans"/>
                <a:sym typeface="Gill Sans"/>
              </a:rPr>
              <a:t> </a:t>
            </a:r>
          </a:p>
        </p:txBody>
      </p:sp>
      <p:pic>
        <p:nvPicPr>
          <p:cNvPr id="403" name="merrill_lynch_retirement_151017_clip.jpg"/>
          <p:cNvPicPr/>
          <p:nvPr/>
        </p:nvPicPr>
        <p:blipFill>
          <a:blip r:embed="rId4">
            <a:extLst/>
          </a:blip>
          <a:stretch>
            <a:fillRect/>
          </a:stretch>
        </p:blipFill>
        <p:spPr>
          <a:xfrm>
            <a:off x="1065865" y="891662"/>
            <a:ext cx="10873070" cy="7620857"/>
          </a:xfrm>
          <a:prstGeom prst="rect">
            <a:avLst/>
          </a:prstGeom>
          <a:ln w="12700">
            <a:miter lim="400000"/>
          </a:ln>
        </p:spPr>
      </p:pic>
    </p:spTree>
  </p:cSld>
  <p:clrMapOvr>
    <a:masterClrMapping/>
  </p:clrMapOvr>
  <p:transition spd="med" advClick="1">
    <p:dissolve/>
  </p:transition>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07" name="Shape 407"/>
          <p:cNvSpPr/>
          <p:nvPr/>
        </p:nvSpPr>
        <p:spPr>
          <a:xfrm>
            <a:off x="13004800" y="-191515"/>
            <a:ext cx="12544180" cy="3594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individual</a:t>
            </a:r>
          </a:p>
        </p:txBody>
      </p:sp>
      <p:sp>
        <p:nvSpPr>
          <p:cNvPr id="408" name="Shape 408"/>
          <p:cNvSpPr/>
          <p:nvPr/>
        </p:nvSpPr>
        <p:spPr>
          <a:xfrm>
            <a:off x="3069733" y="1530350"/>
            <a:ext cx="8897334" cy="6692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r">
              <a:defRPr sz="1800">
                <a:solidFill>
                  <a:srgbClr val="000000"/>
                </a:solidFill>
              </a:defRPr>
            </a:pPr>
            <a:r>
              <a:rPr strike="sngStrike" sz="15000">
                <a:solidFill>
                  <a:srgbClr val="424242"/>
                </a:solidFill>
                <a:latin typeface="Gill Sans"/>
                <a:ea typeface="Gill Sans"/>
                <a:cs typeface="Gill Sans"/>
                <a:sym typeface="Gill Sans"/>
              </a:rPr>
              <a:t> </a:t>
            </a:r>
            <a:endParaRPr sz="15000">
              <a:solidFill>
                <a:srgbClr val="424242"/>
              </a:solidFill>
              <a:latin typeface="Gill Sans"/>
              <a:ea typeface="Gill Sans"/>
              <a:cs typeface="Gill Sans"/>
              <a:sym typeface="Gill Sans"/>
            </a:endParaRPr>
          </a:p>
          <a:p>
            <a:pPr lvl="0" algn="r">
              <a:defRPr sz="1800">
                <a:solidFill>
                  <a:srgbClr val="000000"/>
                </a:solidFill>
              </a:defRPr>
            </a:pPr>
            <a:r>
              <a:rPr strike="sngStrike" sz="15000">
                <a:solidFill>
                  <a:srgbClr val="424242"/>
                </a:solidFill>
                <a:latin typeface="Gill Sans"/>
                <a:ea typeface="Gill Sans"/>
                <a:cs typeface="Gill Sans"/>
                <a:sym typeface="Gill Sans"/>
              </a:rPr>
              <a:t>for</a:t>
            </a:r>
            <a:r>
              <a:rPr sz="15000">
                <a:solidFill>
                  <a:srgbClr val="424242"/>
                </a:solidFill>
                <a:latin typeface="Gill Sans"/>
                <a:ea typeface="Gill Sans"/>
                <a:cs typeface="Gill Sans"/>
                <a:sym typeface="Gill Sans"/>
              </a:rPr>
              <a:t> elders</a:t>
            </a:r>
            <a:endParaRPr sz="15000">
              <a:solidFill>
                <a:srgbClr val="424242"/>
              </a:solidFill>
              <a:latin typeface="Gill Sans"/>
              <a:ea typeface="Gill Sans"/>
              <a:cs typeface="Gill Sans"/>
              <a:sym typeface="Gill Sans"/>
            </a:endParaRPr>
          </a:p>
        </p:txBody>
      </p:sp>
    </p:spTree>
  </p:cSld>
  <p:clrMapOvr>
    <a:masterClrMapping/>
  </p:clrMapOvr>
  <p:transition spd="med" advClick="1">
    <p:dissolve/>
  </p:transition>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12" name="Shape 412"/>
          <p:cNvSpPr/>
          <p:nvPr/>
        </p:nvSpPr>
        <p:spPr>
          <a:xfrm>
            <a:off x="468431" y="674313"/>
            <a:ext cx="11440256" cy="1193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7500">
                <a:solidFill>
                  <a:srgbClr val="000000"/>
                </a:solidFill>
                <a:latin typeface="Gill Sans"/>
                <a:ea typeface="Gill Sans"/>
                <a:cs typeface="Gill Sans"/>
                <a:sym typeface="Gill Sans"/>
              </a:defRPr>
            </a:lvl1pPr>
          </a:lstStyle>
          <a:p>
            <a:pPr lvl="0">
              <a:defRPr sz="1800"/>
            </a:pPr>
            <a:r>
              <a:rPr sz="7500"/>
              <a:t>Guardianship trends</a:t>
            </a:r>
          </a:p>
        </p:txBody>
      </p:sp>
      <p:sp>
        <p:nvSpPr>
          <p:cNvPr id="413" name="Shape 413"/>
          <p:cNvSpPr/>
          <p:nvPr/>
        </p:nvSpPr>
        <p:spPr>
          <a:xfrm>
            <a:off x="468431" y="2489200"/>
            <a:ext cx="4748412"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marL="241300" indent="-228600" algn="l">
              <a:buSzPct val="92000"/>
              <a:buBlip>
                <a:blip r:embed="rId3"/>
              </a:buBlip>
              <a:defRPr sz="1800">
                <a:solidFill>
                  <a:srgbClr val="000000"/>
                </a:solidFill>
              </a:defRPr>
            </a:pPr>
            <a:r>
              <a:rPr sz="7500"/>
              <a:t>  more </a:t>
            </a:r>
            <a:endParaRPr sz="7500"/>
          </a:p>
          <a:p>
            <a:pPr lvl="0" algn="l">
              <a:defRPr sz="1800">
                <a:solidFill>
                  <a:srgbClr val="000000"/>
                </a:solidFill>
              </a:defRPr>
            </a:pPr>
            <a:endParaRPr sz="7500"/>
          </a:p>
          <a:p>
            <a:pPr lvl="0" marL="241300" indent="-228600" algn="l">
              <a:buSzPct val="92000"/>
              <a:buBlip>
                <a:blip r:embed="rId3"/>
              </a:buBlip>
              <a:defRPr sz="1800">
                <a:solidFill>
                  <a:srgbClr val="000000"/>
                </a:solidFill>
              </a:defRPr>
            </a:pPr>
            <a:r>
              <a:rPr sz="7500"/>
              <a:t>  less</a:t>
            </a:r>
          </a:p>
        </p:txBody>
      </p:sp>
    </p:spTree>
  </p:cSld>
  <p:clrMapOvr>
    <a:masterClrMapping/>
  </p:clrMapOvr>
  <p:transition spd="med" advClick="1">
    <p:dissolve/>
  </p:transition>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17" name="Shape 417"/>
          <p:cNvSpPr/>
          <p:nvPr/>
        </p:nvSpPr>
        <p:spPr>
          <a:xfrm>
            <a:off x="468431" y="674313"/>
            <a:ext cx="11440256" cy="1193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7500">
                <a:solidFill>
                  <a:srgbClr val="000000"/>
                </a:solidFill>
                <a:latin typeface="Gill Sans"/>
                <a:ea typeface="Gill Sans"/>
                <a:cs typeface="Gill Sans"/>
                <a:sym typeface="Gill Sans"/>
              </a:defRPr>
            </a:lvl1pPr>
          </a:lstStyle>
          <a:p>
            <a:pPr lvl="0">
              <a:defRPr sz="1800"/>
            </a:pPr>
            <a:r>
              <a:rPr sz="7500"/>
              <a:t>Guardianship trends</a:t>
            </a:r>
          </a:p>
        </p:txBody>
      </p:sp>
      <p:sp>
        <p:nvSpPr>
          <p:cNvPr id="418" name="Shape 418"/>
          <p:cNvSpPr/>
          <p:nvPr/>
        </p:nvSpPr>
        <p:spPr>
          <a:xfrm>
            <a:off x="670408" y="2489199"/>
            <a:ext cx="590551" cy="1244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7500">
                <a:solidFill>
                  <a:srgbClr val="0433FF"/>
                </a:solidFill>
              </a:defRPr>
            </a:lvl1pPr>
          </a:lstStyle>
          <a:p>
            <a:pPr lvl="0">
              <a:defRPr sz="1800">
                <a:solidFill>
                  <a:srgbClr val="000000"/>
                </a:solidFill>
              </a:defRPr>
            </a:pPr>
            <a:r>
              <a:rPr sz="7500">
                <a:solidFill>
                  <a:srgbClr val="0433FF"/>
                </a:solidFill>
              </a:rPr>
              <a:t>x</a:t>
            </a:r>
          </a:p>
        </p:txBody>
      </p:sp>
      <p:sp>
        <p:nvSpPr>
          <p:cNvPr id="419" name="Shape 419"/>
          <p:cNvSpPr/>
          <p:nvPr/>
        </p:nvSpPr>
        <p:spPr>
          <a:xfrm>
            <a:off x="468431" y="2489200"/>
            <a:ext cx="4748412"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marL="241300" indent="-228600" algn="l">
              <a:buSzPct val="92000"/>
              <a:buBlip>
                <a:blip r:embed="rId3"/>
              </a:buBlip>
              <a:defRPr sz="1800">
                <a:solidFill>
                  <a:srgbClr val="000000"/>
                </a:solidFill>
              </a:defRPr>
            </a:pPr>
            <a:r>
              <a:rPr sz="7500"/>
              <a:t>  more &gt; </a:t>
            </a:r>
            <a:endParaRPr sz="7500"/>
          </a:p>
          <a:p>
            <a:pPr lvl="0" algn="l">
              <a:defRPr sz="1800">
                <a:solidFill>
                  <a:srgbClr val="000000"/>
                </a:solidFill>
              </a:defRPr>
            </a:pPr>
            <a:endParaRPr sz="7500"/>
          </a:p>
          <a:p>
            <a:pPr lvl="0" marL="241300" indent="-228600" algn="l">
              <a:buSzPct val="92000"/>
              <a:buBlip>
                <a:blip r:embed="rId3"/>
              </a:buBlip>
              <a:defRPr sz="1800">
                <a:solidFill>
                  <a:srgbClr val="000000"/>
                </a:solidFill>
              </a:defRPr>
            </a:pPr>
            <a:r>
              <a:rPr sz="7500"/>
              <a:t>  less &gt;</a:t>
            </a:r>
          </a:p>
        </p:txBody>
      </p:sp>
      <p:sp>
        <p:nvSpPr>
          <p:cNvPr id="420" name="Shape 420"/>
          <p:cNvSpPr/>
          <p:nvPr/>
        </p:nvSpPr>
        <p:spPr>
          <a:xfrm>
            <a:off x="670408" y="4775199"/>
            <a:ext cx="590551" cy="1244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7500">
                <a:solidFill>
                  <a:srgbClr val="0433FF"/>
                </a:solidFill>
              </a:defRPr>
            </a:lvl1pPr>
          </a:lstStyle>
          <a:p>
            <a:pPr lvl="0">
              <a:defRPr sz="1800">
                <a:solidFill>
                  <a:srgbClr val="000000"/>
                </a:solidFill>
              </a:defRPr>
            </a:pPr>
            <a:r>
              <a:rPr sz="7500">
                <a:solidFill>
                  <a:srgbClr val="0433FF"/>
                </a:solidFill>
              </a:rPr>
              <a:t>x</a:t>
            </a:r>
          </a:p>
        </p:txBody>
      </p:sp>
      <p:sp>
        <p:nvSpPr>
          <p:cNvPr id="421" name="Shape 421"/>
          <p:cNvSpPr/>
          <p:nvPr/>
        </p:nvSpPr>
        <p:spPr>
          <a:xfrm>
            <a:off x="4964231" y="2489200"/>
            <a:ext cx="7309680" cy="5816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lgn="l">
              <a:defRPr sz="1800">
                <a:solidFill>
                  <a:srgbClr val="000000"/>
                </a:solidFill>
              </a:defRPr>
            </a:pPr>
            <a:r>
              <a:rPr sz="7500"/>
              <a:t>demographics</a:t>
            </a:r>
            <a:endParaRPr sz="7500"/>
          </a:p>
          <a:p>
            <a:pPr lvl="0" indent="12700" algn="l">
              <a:defRPr sz="1800">
                <a:solidFill>
                  <a:srgbClr val="000000"/>
                </a:solidFill>
              </a:defRPr>
            </a:pPr>
            <a:r>
              <a:rPr sz="7500"/>
              <a:t>customized  </a:t>
            </a:r>
            <a:endParaRPr sz="7500"/>
          </a:p>
          <a:p>
            <a:pPr lvl="0" indent="12700" algn="l">
              <a:defRPr sz="1800">
                <a:solidFill>
                  <a:srgbClr val="000000"/>
                </a:solidFill>
              </a:defRPr>
            </a:pPr>
            <a:r>
              <a:rPr sz="7500"/>
              <a:t>public opinion</a:t>
            </a:r>
            <a:endParaRPr sz="7500"/>
          </a:p>
          <a:p>
            <a:pPr lvl="0" indent="12700" algn="l">
              <a:defRPr sz="1800">
                <a:solidFill>
                  <a:srgbClr val="000000"/>
                </a:solidFill>
              </a:defRPr>
            </a:pPr>
            <a:r>
              <a:rPr sz="7500"/>
              <a:t>rights   </a:t>
            </a:r>
            <a:endParaRPr sz="7500"/>
          </a:p>
          <a:p>
            <a:pPr lvl="0" indent="12700" algn="l">
              <a:defRPr sz="1800">
                <a:solidFill>
                  <a:srgbClr val="000000"/>
                </a:solidFill>
              </a:defRPr>
            </a:pPr>
            <a:r>
              <a:rPr sz="7500"/>
              <a:t>options</a:t>
            </a:r>
          </a:p>
        </p:txBody>
      </p:sp>
    </p:spTree>
  </p:cSld>
  <p:clrMapOvr>
    <a:masterClrMapping/>
  </p:clrMapOvr>
  <p:transition spd="med" advClick="1">
    <p:dissolve/>
  </p:transition>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425" name="aging_nation_2014_fig_5.jpg"/>
          <p:cNvPicPr/>
          <p:nvPr/>
        </p:nvPicPr>
        <p:blipFill>
          <a:blip r:embed="rId3">
            <a:extLst/>
          </a:blip>
          <a:stretch>
            <a:fillRect/>
          </a:stretch>
        </p:blipFill>
        <p:spPr>
          <a:xfrm>
            <a:off x="764852" y="523198"/>
            <a:ext cx="11475096" cy="6970956"/>
          </a:xfrm>
          <a:prstGeom prst="rect">
            <a:avLst/>
          </a:prstGeom>
          <a:ln w="12700">
            <a:miter lim="400000"/>
          </a:ln>
        </p:spPr>
      </p:pic>
      <p:sp>
        <p:nvSpPr>
          <p:cNvPr id="426" name="Shape 426"/>
          <p:cNvSpPr/>
          <p:nvPr/>
        </p:nvSpPr>
        <p:spPr>
          <a:xfrm>
            <a:off x="714052" y="7608453"/>
            <a:ext cx="11675915" cy="1714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2800">
                <a:solidFill>
                  <a:srgbClr val="FFFFFF"/>
                </a:solidFill>
                <a:latin typeface="Gill Sans"/>
                <a:ea typeface="Gill Sans"/>
                <a:cs typeface="Gill Sans"/>
                <a:sym typeface="Gill Sans"/>
              </a:rPr>
              <a:t>Ortman, Jennifer M., Victoria A. Velkoff, and Howard Hogan. </a:t>
            </a:r>
            <a:r>
              <a:rPr i="1" sz="2800">
                <a:solidFill>
                  <a:srgbClr val="FFFFFF"/>
                </a:solidFill>
                <a:latin typeface="Gill Sans"/>
                <a:ea typeface="Gill Sans"/>
                <a:cs typeface="Gill Sans"/>
                <a:sym typeface="Gill Sans"/>
              </a:rPr>
              <a:t>An Aging Nation: The Older Population in the United States Population Estimates and Projections—Current Population Reports</a:t>
            </a:r>
            <a:r>
              <a:rPr sz="2800">
                <a:solidFill>
                  <a:srgbClr val="FFFFFF"/>
                </a:solidFill>
                <a:latin typeface="Gill Sans"/>
                <a:ea typeface="Gill Sans"/>
                <a:cs typeface="Gill Sans"/>
                <a:sym typeface="Gill Sans"/>
              </a:rPr>
              <a:t>. U.S. Department of Commerce Economics and Statistics Administration, May 2014.  </a:t>
            </a:r>
          </a:p>
        </p:txBody>
      </p:sp>
    </p:spTree>
  </p:cSld>
  <p:clrMapOvr>
    <a:masterClrMapping/>
  </p:clrMapOvr>
  <p:transition spd="med" advClick="1">
    <p:dissolve/>
  </p:transition>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30" name="Shape 430"/>
          <p:cNvSpPr/>
          <p:nvPr/>
        </p:nvSpPr>
        <p:spPr>
          <a:xfrm>
            <a:off x="2326390" y="1530350"/>
            <a:ext cx="9640677" cy="4495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r">
              <a:defRPr sz="1800">
                <a:solidFill>
                  <a:srgbClr val="000000"/>
                </a:solidFill>
              </a:defRPr>
            </a:pPr>
            <a:r>
              <a:rPr strike="sngStrike" sz="15000">
                <a:solidFill>
                  <a:srgbClr val="424242"/>
                </a:solidFill>
                <a:latin typeface="Gill Sans"/>
                <a:ea typeface="Gill Sans"/>
                <a:cs typeface="Gill Sans"/>
                <a:sym typeface="Gill Sans"/>
              </a:rPr>
              <a:t> </a:t>
            </a:r>
            <a:endParaRPr sz="15000">
              <a:solidFill>
                <a:srgbClr val="424242"/>
              </a:solidFill>
              <a:latin typeface="Gill Sans"/>
              <a:ea typeface="Gill Sans"/>
              <a:cs typeface="Gill Sans"/>
              <a:sym typeface="Gill Sans"/>
            </a:endParaRPr>
          </a:p>
          <a:p>
            <a:pPr lvl="0" algn="r">
              <a:defRPr sz="1800">
                <a:solidFill>
                  <a:srgbClr val="000000"/>
                </a:solidFill>
              </a:defRPr>
            </a:pPr>
            <a:r>
              <a:rPr sz="15000">
                <a:solidFill>
                  <a:srgbClr val="D6D6D6"/>
                </a:solidFill>
                <a:latin typeface="Gill Sans"/>
                <a:ea typeface="Gill Sans"/>
                <a:cs typeface="Gill Sans"/>
                <a:sym typeface="Gill Sans"/>
              </a:rPr>
              <a:t>with</a:t>
            </a:r>
            <a:r>
              <a:rPr sz="4400">
                <a:solidFill>
                  <a:srgbClr val="D6D6D6"/>
                </a:solidFill>
                <a:latin typeface="Gill Sans"/>
                <a:ea typeface="Gill Sans"/>
                <a:cs typeface="Gill Sans"/>
                <a:sym typeface="Gill Sans"/>
              </a:rPr>
              <a:t> </a:t>
            </a:r>
            <a:r>
              <a:rPr sz="15000">
                <a:solidFill>
                  <a:srgbClr val="424242"/>
                </a:solidFill>
                <a:latin typeface="Gill Sans"/>
                <a:ea typeface="Gill Sans"/>
                <a:cs typeface="Gill Sans"/>
                <a:sym typeface="Gill Sans"/>
              </a:rPr>
              <a:t>elders</a:t>
            </a:r>
            <a:r>
              <a:rPr sz="15000">
                <a:latin typeface="Gill Sans"/>
                <a:ea typeface="Gill Sans"/>
                <a:cs typeface="Gill Sans"/>
                <a:sym typeface="Gill Sans"/>
              </a:rPr>
              <a:t> </a:t>
            </a:r>
          </a:p>
        </p:txBody>
      </p:sp>
    </p:spTree>
  </p:cSld>
  <p:clrMapOvr>
    <a:masterClrMapping/>
  </p:clrMapOvr>
  <p:transition spd="med" advClick="1">
    <p:dissolve/>
  </p:transition>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34" name="Shape 434"/>
          <p:cNvSpPr/>
          <p:nvPr/>
        </p:nvSpPr>
        <p:spPr>
          <a:xfrm>
            <a:off x="230310" y="3079750"/>
            <a:ext cx="12544180" cy="35941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individual</a:t>
            </a:r>
          </a:p>
        </p:txBody>
      </p:sp>
    </p:spTree>
  </p:cSld>
  <p:clrMapOvr>
    <a:masterClrMapping/>
  </p:clrMapOvr>
  <p:transition spd="med" advClick="1">
    <p:dissolve/>
  </p:transition>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Tree>
  </p:cSld>
  <p:clrMapOvr>
    <a:masterClrMapping/>
  </p:clrMapOvr>
  <p:transition spd="med" advClick="1">
    <p:dissolve/>
  </p:transition>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39" name="Shape 439"/>
          <p:cNvSpPr/>
          <p:nvPr/>
        </p:nvSpPr>
        <p:spPr>
          <a:xfrm>
            <a:off x="230310" y="3079750"/>
            <a:ext cx="12544180" cy="35941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invisible</a:t>
            </a:r>
          </a:p>
        </p:txBody>
      </p:sp>
    </p:spTree>
  </p:cSld>
  <p:clrMapOvr>
    <a:masterClrMapping/>
  </p:clrMapOvr>
  <p:transition spd="med" advClick="1">
    <p:dissolve/>
  </p:transition>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43" name="Shape 443"/>
          <p:cNvSpPr/>
          <p:nvPr/>
        </p:nvSpPr>
        <p:spPr>
          <a:xfrm>
            <a:off x="230310" y="3079750"/>
            <a:ext cx="12544180" cy="35941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visible</a:t>
            </a:r>
          </a:p>
        </p:txBody>
      </p:sp>
    </p:spTree>
  </p:cSld>
  <p:clrMapOvr>
    <a:masterClrMapping/>
  </p:clrMapOvr>
  <p:transition spd="med" advClick="1">
    <p:dissolve/>
  </p:transition>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47" name="Shape 447"/>
          <p:cNvSpPr/>
          <p:nvPr/>
        </p:nvSpPr>
        <p:spPr>
          <a:xfrm>
            <a:off x="230310" y="3079750"/>
            <a:ext cx="12544180" cy="35941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indivisible</a:t>
            </a:r>
          </a:p>
        </p:txBody>
      </p:sp>
      <p:sp>
        <p:nvSpPr>
          <p:cNvPr id="448" name="Shape 448"/>
          <p:cNvSpPr/>
          <p:nvPr/>
        </p:nvSpPr>
        <p:spPr>
          <a:xfrm>
            <a:off x="13004800" y="-191515"/>
            <a:ext cx="12544180" cy="3594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24000">
                <a:solidFill>
                  <a:srgbClr val="005493"/>
                </a:solidFill>
                <a:latin typeface="Gill Sans"/>
                <a:ea typeface="Gill Sans"/>
                <a:cs typeface="Gill Sans"/>
                <a:sym typeface="Gill Sans"/>
              </a:defRPr>
            </a:lvl1pPr>
          </a:lstStyle>
          <a:p>
            <a:pPr lvl="0">
              <a:defRPr sz="1800">
                <a:solidFill>
                  <a:srgbClr val="000000"/>
                </a:solidFill>
              </a:defRPr>
            </a:pPr>
            <a:r>
              <a:rPr sz="24000">
                <a:solidFill>
                  <a:srgbClr val="005493"/>
                </a:solidFill>
              </a:rPr>
              <a:t>individual</a:t>
            </a:r>
          </a:p>
        </p:txBody>
      </p:sp>
    </p:spTree>
  </p:cSld>
  <p:clrMapOvr>
    <a:masterClrMapping/>
  </p:clrMapOvr>
  <p:transition spd="med" advClick="1">
    <p:dissolve/>
  </p:transition>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9A9A9"/>
        </a:solidFill>
      </p:bgPr>
    </p:bg>
    <p:spTree>
      <p:nvGrpSpPr>
        <p:cNvPr id="1" name=""/>
        <p:cNvGrpSpPr/>
        <p:nvPr/>
      </p:nvGrpSpPr>
      <p:grpSpPr>
        <a:xfrm>
          <a:off x="0" y="0"/>
          <a:ext cx="0" cy="0"/>
          <a:chOff x="0" y="0"/>
          <a:chExt cx="0" cy="0"/>
        </a:xfrm>
      </p:grpSpPr>
      <p:sp>
        <p:nvSpPr>
          <p:cNvPr id="452" name="Shape 452"/>
          <p:cNvSpPr/>
          <p:nvPr/>
        </p:nvSpPr>
        <p:spPr>
          <a:xfrm>
            <a:off x="2667000"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700FF">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3" name="Shape 453"/>
          <p:cNvSpPr/>
          <p:nvPr/>
        </p:nvSpPr>
        <p:spPr>
          <a:xfrm>
            <a:off x="2254249" y="516116"/>
            <a:ext cx="8496301" cy="1041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6400">
                <a:solidFill>
                  <a:srgbClr val="212121"/>
                </a:solidFill>
                <a:latin typeface="Gill Sans"/>
                <a:ea typeface="Gill Sans"/>
                <a:cs typeface="Gill Sans"/>
                <a:sym typeface="Gill Sans"/>
              </a:defRPr>
            </a:lvl1pPr>
          </a:lstStyle>
          <a:p>
            <a:pPr lvl="0">
              <a:defRPr sz="1800">
                <a:solidFill>
                  <a:srgbClr val="000000"/>
                </a:solidFill>
              </a:defRPr>
            </a:pPr>
            <a:r>
              <a:rPr sz="6400">
                <a:solidFill>
                  <a:srgbClr val="212121"/>
                </a:solidFill>
              </a:rPr>
              <a:t>interdependence</a:t>
            </a:r>
          </a:p>
        </p:txBody>
      </p:sp>
      <p:sp>
        <p:nvSpPr>
          <p:cNvPr id="454" name="Shape 454"/>
          <p:cNvSpPr/>
          <p:nvPr/>
        </p:nvSpPr>
        <p:spPr>
          <a:xfrm>
            <a:off x="5245100"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D0A00">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5" name="Shape 455"/>
          <p:cNvSpPr/>
          <p:nvPr/>
        </p:nvSpPr>
        <p:spPr>
          <a:xfrm>
            <a:off x="6275419" y="4552950"/>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 </a:t>
            </a:r>
          </a:p>
        </p:txBody>
      </p:sp>
      <p:sp>
        <p:nvSpPr>
          <p:cNvPr id="456" name="Shape 456"/>
          <p:cNvSpPr/>
          <p:nvPr/>
        </p:nvSpPr>
        <p:spPr>
          <a:xfrm flipV="1">
            <a:off x="6489659" y="1753404"/>
            <a:ext cx="1" cy="2853110"/>
          </a:xfrm>
          <a:prstGeom prst="line">
            <a:avLst/>
          </a:prstGeom>
          <a:ln w="25400">
            <a:solidFill/>
            <a:miter lim="400000"/>
          </a:ln>
        </p:spPr>
        <p:txBody>
          <a:bodyPr lIns="0" tIns="0" rIns="0" bIns="0" anchor="ctr"/>
          <a:lstStyle/>
          <a:p>
            <a:pPr lvl="0">
              <a:defRPr sz="2600">
                <a:solidFill>
                  <a:srgbClr val="C0C0C0"/>
                </a:solidFill>
              </a:defRPr>
            </a:pPr>
          </a:p>
        </p:txBody>
      </p:sp>
      <p:sp>
        <p:nvSpPr>
          <p:cNvPr id="457" name="Shape 457"/>
          <p:cNvSpPr/>
          <p:nvPr/>
        </p:nvSpPr>
        <p:spPr>
          <a:xfrm>
            <a:off x="7785100" y="4502149"/>
            <a:ext cx="2043247"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 society</a:t>
            </a:r>
          </a:p>
        </p:txBody>
      </p:sp>
      <p:sp>
        <p:nvSpPr>
          <p:cNvPr id="458" name="Shape 458"/>
          <p:cNvSpPr/>
          <p:nvPr/>
        </p:nvSpPr>
        <p:spPr>
          <a:xfrm>
            <a:off x="3617160" y="4502149"/>
            <a:ext cx="1266761"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 self</a:t>
            </a:r>
          </a:p>
        </p:txBody>
      </p:sp>
    </p:spTree>
  </p:cSld>
  <p:clrMapOvr>
    <a:masterClrMapping/>
  </p:clrMapOvr>
  <p:transition spd="med" advClick="1">
    <p:dissolve/>
  </p:transition>
</p:sld>
</file>

<file path=ppt/slides/slide7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9A9A9"/>
        </a:solidFill>
      </p:bgPr>
    </p:bg>
    <p:spTree>
      <p:nvGrpSpPr>
        <p:cNvPr id="1" name=""/>
        <p:cNvGrpSpPr/>
        <p:nvPr/>
      </p:nvGrpSpPr>
      <p:grpSpPr>
        <a:xfrm>
          <a:off x="0" y="0"/>
          <a:ext cx="0" cy="0"/>
          <a:chOff x="0" y="0"/>
          <a:chExt cx="0" cy="0"/>
        </a:xfrm>
      </p:grpSpPr>
      <p:sp>
        <p:nvSpPr>
          <p:cNvPr id="462" name="Shape 462"/>
          <p:cNvSpPr/>
          <p:nvPr/>
        </p:nvSpPr>
        <p:spPr>
          <a:xfrm>
            <a:off x="1396959"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700FF">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63" name="Shape 463"/>
          <p:cNvSpPr/>
          <p:nvPr/>
        </p:nvSpPr>
        <p:spPr>
          <a:xfrm>
            <a:off x="2254249" y="516116"/>
            <a:ext cx="8496301" cy="1041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6400">
                <a:solidFill>
                  <a:srgbClr val="212121"/>
                </a:solidFill>
                <a:latin typeface="Gill Sans"/>
                <a:ea typeface="Gill Sans"/>
                <a:cs typeface="Gill Sans"/>
                <a:sym typeface="Gill Sans"/>
              </a:defRPr>
            </a:lvl1pPr>
          </a:lstStyle>
          <a:p>
            <a:pPr lvl="0">
              <a:defRPr sz="1800">
                <a:solidFill>
                  <a:srgbClr val="000000"/>
                </a:solidFill>
              </a:defRPr>
            </a:pPr>
            <a:r>
              <a:rPr sz="6400">
                <a:solidFill>
                  <a:srgbClr val="212121"/>
                </a:solidFill>
              </a:rPr>
              <a:t>plenary guardianship</a:t>
            </a:r>
          </a:p>
        </p:txBody>
      </p:sp>
      <p:sp>
        <p:nvSpPr>
          <p:cNvPr id="464" name="Shape 464"/>
          <p:cNvSpPr/>
          <p:nvPr/>
        </p:nvSpPr>
        <p:spPr>
          <a:xfrm>
            <a:off x="6502400"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D0A00">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65" name="Shape 465"/>
          <p:cNvSpPr/>
          <p:nvPr/>
        </p:nvSpPr>
        <p:spPr>
          <a:xfrm>
            <a:off x="2116385" y="4502149"/>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independence</a:t>
            </a:r>
          </a:p>
        </p:txBody>
      </p:sp>
      <p:sp>
        <p:nvSpPr>
          <p:cNvPr id="466" name="Shape 466"/>
          <p:cNvSpPr/>
          <p:nvPr/>
        </p:nvSpPr>
        <p:spPr>
          <a:xfrm flipV="1">
            <a:off x="6489659" y="1753404"/>
            <a:ext cx="1" cy="2853110"/>
          </a:xfrm>
          <a:prstGeom prst="line">
            <a:avLst/>
          </a:prstGeom>
          <a:ln w="25400">
            <a:solidFill/>
            <a:miter lim="400000"/>
          </a:ln>
        </p:spPr>
        <p:txBody>
          <a:bodyPr lIns="0" tIns="0" rIns="0" bIns="0" anchor="ctr"/>
          <a:lstStyle/>
          <a:p>
            <a:pPr lvl="0">
              <a:defRPr sz="2600">
                <a:solidFill>
                  <a:srgbClr val="C0C0C0"/>
                </a:solidFill>
              </a:defRPr>
            </a:pPr>
          </a:p>
        </p:txBody>
      </p:sp>
      <p:sp>
        <p:nvSpPr>
          <p:cNvPr id="467" name="Shape 467"/>
          <p:cNvSpPr/>
          <p:nvPr/>
        </p:nvSpPr>
        <p:spPr>
          <a:xfrm>
            <a:off x="7109402" y="4502149"/>
            <a:ext cx="3641148"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in dependence</a:t>
            </a:r>
          </a:p>
        </p:txBody>
      </p:sp>
    </p:spTree>
  </p:cSld>
  <p:clrMapOvr>
    <a:masterClrMapping/>
  </p:clrMapOvr>
  <p:transition spd="slow" advClick="1">
    <p:dissolve/>
  </p:transition>
</p:sld>
</file>

<file path=ppt/slides/slide7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9A9A9"/>
        </a:solidFill>
      </p:bgPr>
    </p:bg>
    <p:spTree>
      <p:nvGrpSpPr>
        <p:cNvPr id="1" name=""/>
        <p:cNvGrpSpPr/>
        <p:nvPr/>
      </p:nvGrpSpPr>
      <p:grpSpPr>
        <a:xfrm>
          <a:off x="0" y="0"/>
          <a:ext cx="0" cy="0"/>
          <a:chOff x="0" y="0"/>
          <a:chExt cx="0" cy="0"/>
        </a:xfrm>
      </p:grpSpPr>
      <p:sp>
        <p:nvSpPr>
          <p:cNvPr id="471" name="Shape 471"/>
          <p:cNvSpPr/>
          <p:nvPr/>
        </p:nvSpPr>
        <p:spPr>
          <a:xfrm>
            <a:off x="2667000"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700FF">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2" name="Shape 472"/>
          <p:cNvSpPr/>
          <p:nvPr/>
        </p:nvSpPr>
        <p:spPr>
          <a:xfrm>
            <a:off x="1766598" y="516116"/>
            <a:ext cx="9420723" cy="1041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6400">
                <a:solidFill>
                  <a:srgbClr val="212121"/>
                </a:solidFill>
                <a:latin typeface="Gill Sans"/>
                <a:ea typeface="Gill Sans"/>
                <a:cs typeface="Gill Sans"/>
                <a:sym typeface="Gill Sans"/>
              </a:defRPr>
            </a:lvl1pPr>
          </a:lstStyle>
          <a:p>
            <a:pPr lvl="0">
              <a:defRPr sz="1800">
                <a:solidFill>
                  <a:srgbClr val="000000"/>
                </a:solidFill>
              </a:defRPr>
            </a:pPr>
            <a:r>
              <a:rPr sz="6400">
                <a:solidFill>
                  <a:srgbClr val="212121"/>
                </a:solidFill>
              </a:rPr>
              <a:t>options</a:t>
            </a:r>
          </a:p>
        </p:txBody>
      </p:sp>
      <p:sp>
        <p:nvSpPr>
          <p:cNvPr id="473" name="Shape 473"/>
          <p:cNvSpPr/>
          <p:nvPr/>
        </p:nvSpPr>
        <p:spPr>
          <a:xfrm>
            <a:off x="5245100" y="2336799"/>
            <a:ext cx="5080001" cy="508000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D0A00">
              <a:alpha val="66000"/>
            </a:srgbClr>
          </a:solidFill>
          <a:ln w="12700">
            <a:miter lim="400000"/>
          </a:ln>
          <a:effectLst>
            <a:outerShdw sx="100000" sy="100000" kx="0" ky="0" algn="b" rotWithShape="0" blurRad="355600" dist="0" dir="0">
              <a:srgbClr val="000000">
                <a:alpha val="75000"/>
              </a:srgbClr>
            </a:outerShdw>
            <a:reflection blurRad="0" stA="50000" stPos="0" endA="0" endPos="40000" dist="0" dir="5400000" fadeDir="5400000" sx="100000" sy="-100000" kx="0" ky="0" algn="bl" rotWithShape="0"/>
          </a:effectLst>
        </p:spPr>
        <p:txBody>
          <a:bodyPr lIns="0" tIns="0" rIns="0" bIns="0" anchor="ctr"/>
          <a:lstStyle/>
          <a:p>
            <a:pPr lvl="0">
              <a:defRPr sz="3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4" name="Shape 474"/>
          <p:cNvSpPr/>
          <p:nvPr/>
        </p:nvSpPr>
        <p:spPr>
          <a:xfrm>
            <a:off x="6275419" y="4552950"/>
            <a:ext cx="453962"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solidFill>
                  <a:srgbClr val="000000"/>
                </a:solidFill>
                <a:latin typeface="Gill Sans"/>
                <a:ea typeface="Gill Sans"/>
                <a:cs typeface="Gill Sans"/>
                <a:sym typeface="Gill Sans"/>
              </a:defRPr>
            </a:lvl1pPr>
          </a:lstStyle>
          <a:p>
            <a:pPr lvl="0">
              <a:defRPr sz="1800"/>
            </a:pPr>
            <a:r>
              <a:rPr sz="4500"/>
              <a:t>• </a:t>
            </a:r>
          </a:p>
        </p:txBody>
      </p:sp>
      <p:sp>
        <p:nvSpPr>
          <p:cNvPr id="475" name="Shape 475"/>
          <p:cNvSpPr/>
          <p:nvPr/>
        </p:nvSpPr>
        <p:spPr>
          <a:xfrm flipV="1">
            <a:off x="6489659" y="1753404"/>
            <a:ext cx="1" cy="2853110"/>
          </a:xfrm>
          <a:prstGeom prst="line">
            <a:avLst/>
          </a:prstGeom>
          <a:ln w="25400">
            <a:solidFill/>
            <a:miter lim="400000"/>
          </a:ln>
        </p:spPr>
        <p:txBody>
          <a:bodyPr lIns="0" tIns="0" rIns="0" bIns="0" anchor="ctr"/>
          <a:lstStyle/>
          <a:p>
            <a:pPr lvl="0">
              <a:defRPr sz="2600">
                <a:solidFill>
                  <a:srgbClr val="C0C0C0"/>
                </a:solidFill>
              </a:defRPr>
            </a:pPr>
          </a:p>
        </p:txBody>
      </p:sp>
      <p:sp>
        <p:nvSpPr>
          <p:cNvPr id="476" name="Shape 476"/>
          <p:cNvSpPr/>
          <p:nvPr/>
        </p:nvSpPr>
        <p:spPr>
          <a:xfrm>
            <a:off x="2127874" y="4552950"/>
            <a:ext cx="3641148"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solidFill>
                  <a:srgbClr val="000000"/>
                </a:solidFill>
                <a:latin typeface="Gill Sans"/>
                <a:ea typeface="Gill Sans"/>
                <a:cs typeface="Gill Sans"/>
                <a:sym typeface="Gill Sans"/>
              </a:defRPr>
            </a:lvl1pPr>
          </a:lstStyle>
          <a:p>
            <a:pPr lvl="0">
              <a:defRPr sz="1800"/>
            </a:pPr>
            <a:r>
              <a:rPr sz="3300"/>
              <a:t>independence</a:t>
            </a:r>
          </a:p>
        </p:txBody>
      </p:sp>
      <p:sp>
        <p:nvSpPr>
          <p:cNvPr id="477" name="Shape 477"/>
          <p:cNvSpPr/>
          <p:nvPr/>
        </p:nvSpPr>
        <p:spPr>
          <a:xfrm>
            <a:off x="7210297" y="4552950"/>
            <a:ext cx="3641148"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solidFill>
                  <a:srgbClr val="000000"/>
                </a:solidFill>
                <a:latin typeface="Gill Sans"/>
                <a:ea typeface="Gill Sans"/>
                <a:cs typeface="Gill Sans"/>
                <a:sym typeface="Gill Sans"/>
              </a:defRPr>
            </a:lvl1pPr>
          </a:lstStyle>
          <a:p>
            <a:pPr lvl="0">
              <a:defRPr sz="1800"/>
            </a:pPr>
            <a:r>
              <a:rPr sz="3300"/>
              <a:t>in dependence</a:t>
            </a:r>
          </a:p>
        </p:txBody>
      </p:sp>
    </p:spTree>
  </p:cSld>
  <p:clrMapOvr>
    <a:masterClrMapping/>
  </p:clrMapOvr>
  <p:transition spd="slow" advClick="1">
    <p:dissolve/>
  </p:transition>
</p:sld>
</file>

<file path=ppt/slides/slide7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81" name="Shape 481"/>
          <p:cNvSpPr/>
          <p:nvPr/>
        </p:nvSpPr>
        <p:spPr>
          <a:xfrm>
            <a:off x="872124" y="1556468"/>
            <a:ext cx="11260552" cy="7696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person-centered planning </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informal support (plan), ’circle of friends” </a:t>
            </a:r>
            <a:endParaRPr sz="4000">
              <a:latin typeface="Gill Sans"/>
              <a:ea typeface="Gill Sans"/>
              <a:cs typeface="Gill Sans"/>
              <a:sym typeface="Gill Sans"/>
            </a:endParaRPr>
          </a:p>
          <a:p>
            <a:pPr lvl="0" marL="381000" indent="-381000" algn="l">
              <a:spcBef>
                <a:spcPts val="400"/>
              </a:spcBef>
              <a:buSzPct val="100000"/>
              <a:buChar char="•"/>
              <a:defRPr sz="1800">
                <a:solidFill>
                  <a:srgbClr val="000000"/>
                </a:solidFill>
              </a:defRPr>
            </a:pPr>
            <a:r>
              <a:rPr sz="4000">
                <a:solidFill>
                  <a:srgbClr val="EBEBEB"/>
                </a:solidFill>
                <a:latin typeface="Gill Sans"/>
                <a:ea typeface="Gill Sans"/>
                <a:cs typeface="Gill Sans"/>
                <a:sym typeface="Gill Sans"/>
              </a:rPr>
              <a:t>supported decision-making</a:t>
            </a:r>
            <a:r>
              <a:rPr sz="4000">
                <a:latin typeface="Gill Sans SemiBold"/>
                <a:ea typeface="Gill Sans SemiBold"/>
                <a:cs typeface="Gill Sans SemiBold"/>
                <a:sym typeface="Gill Sans SemiBold"/>
              </a:rPr>
              <a:t> </a:t>
            </a:r>
            <a:endParaRPr sz="4000">
              <a:latin typeface="Gill Sans SemiBold"/>
              <a:ea typeface="Gill Sans SemiBold"/>
              <a:cs typeface="Gill Sans SemiBold"/>
              <a:sym typeface="Gill Sans SemiBold"/>
            </a:endParaRPr>
          </a:p>
          <a:p>
            <a:pPr lvl="0" marL="381000" indent="-381000" algn="l">
              <a:spcBef>
                <a:spcPts val="400"/>
              </a:spcBef>
              <a:buSzPct val="100000"/>
              <a:buChar char="•"/>
              <a:defRPr sz="1800">
                <a:solidFill>
                  <a:srgbClr val="000000"/>
                </a:solidFill>
              </a:defRPr>
            </a:pPr>
            <a:r>
              <a:rPr sz="4000">
                <a:latin typeface="Gill Sans"/>
                <a:ea typeface="Gill Sans"/>
                <a:cs typeface="Gill Sans"/>
                <a:sym typeface="Gill Sans"/>
              </a:rPr>
              <a:t>assisted, guided decision-making</a:t>
            </a:r>
            <a:endParaRPr sz="4000">
              <a:latin typeface="Gill Sans"/>
              <a:ea typeface="Gill Sans"/>
              <a:cs typeface="Gill Sans"/>
              <a:sym typeface="Gill Sans"/>
            </a:endParaRPr>
          </a:p>
          <a:p>
            <a:pPr lvl="0" marL="333375" indent="-333375" algn="l">
              <a:spcBef>
                <a:spcPts val="400"/>
              </a:spcBef>
              <a:buSzPct val="100000"/>
              <a:buChar char="•"/>
              <a:defRPr sz="1800">
                <a:solidFill>
                  <a:srgbClr val="000000"/>
                </a:solidFill>
              </a:defRPr>
            </a:pPr>
            <a:r>
              <a:rPr sz="3500">
                <a:latin typeface="Gill Sans"/>
                <a:ea typeface="Gill Sans"/>
                <a:cs typeface="Gill Sans"/>
                <a:sym typeface="Gill Sans"/>
              </a:rPr>
              <a:t>S</a:t>
            </a:r>
            <a:r>
              <a:rPr sz="4000">
                <a:latin typeface="Gill Sans"/>
                <a:ea typeface="Gill Sans"/>
                <a:cs typeface="Gill Sans"/>
                <a:sym typeface="Gill Sans"/>
              </a:rPr>
              <a:t>tructured </a:t>
            </a:r>
            <a:r>
              <a:rPr sz="3500">
                <a:latin typeface="Gill Sans"/>
                <a:ea typeface="Gill Sans"/>
                <a:cs typeface="Gill Sans"/>
                <a:sym typeface="Gill Sans"/>
              </a:rPr>
              <a:t>D</a:t>
            </a:r>
            <a:r>
              <a:rPr sz="4000">
                <a:latin typeface="Gill Sans"/>
                <a:ea typeface="Gill Sans"/>
                <a:cs typeface="Gill Sans"/>
                <a:sym typeface="Gill Sans"/>
              </a:rPr>
              <a:t>ecision </a:t>
            </a:r>
            <a:r>
              <a:rPr sz="3500">
                <a:latin typeface="Gill Sans"/>
                <a:ea typeface="Gill Sans"/>
                <a:cs typeface="Gill Sans"/>
                <a:sym typeface="Gill Sans"/>
              </a:rPr>
              <a:t>M</a:t>
            </a:r>
            <a:r>
              <a:rPr sz="4000">
                <a:latin typeface="Gill Sans"/>
                <a:ea typeface="Gill Sans"/>
                <a:cs typeface="Gill Sans"/>
                <a:sym typeface="Gill Sans"/>
              </a:rPr>
              <a:t>aking </a:t>
            </a:r>
            <a:r>
              <a:rPr sz="3500">
                <a:latin typeface="Gill Sans"/>
                <a:ea typeface="Gill Sans"/>
                <a:cs typeface="Gill Sans"/>
                <a:sym typeface="Gill Sans"/>
              </a:rPr>
              <a:t>®</a:t>
            </a:r>
            <a:r>
              <a:rPr sz="2500">
                <a:latin typeface="Gill Sans"/>
                <a:ea typeface="Gill Sans"/>
                <a:cs typeface="Gill Sans"/>
                <a:sym typeface="Gill Sans"/>
              </a:rPr>
              <a:t> </a:t>
            </a:r>
            <a:r>
              <a:rPr sz="3500">
                <a:latin typeface="Gill Sans"/>
                <a:ea typeface="Gill Sans"/>
                <a:cs typeface="Gill Sans"/>
                <a:sym typeface="Gill Sans"/>
              </a:rPr>
              <a:t>NCCD</a:t>
            </a:r>
            <a:endParaRPr sz="25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power of attorney, financial (agent) </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living will, health care advance directive</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medical orders for sustaining life treatment, </a:t>
            </a:r>
            <a:r>
              <a:rPr sz="3000">
                <a:latin typeface="Gill Sans"/>
                <a:ea typeface="Gill Sans"/>
                <a:cs typeface="Gill Sans"/>
                <a:sym typeface="Gill Sans"/>
              </a:rPr>
              <a:t>MOLST</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limited guardian of the person (duties, duration)</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limited fiscal guardian (duties, duration)</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limited guardianship + other tailored options</a:t>
            </a:r>
            <a:endParaRPr sz="4000">
              <a:latin typeface="Gill Sans"/>
              <a:ea typeface="Gill Sans"/>
              <a:cs typeface="Gill Sans"/>
              <a:sym typeface="Gill Sans"/>
            </a:endParaRPr>
          </a:p>
          <a:p>
            <a:pPr lvl="0" marL="381000" indent="-381000" algn="l" defTabSz="457200">
              <a:spcBef>
                <a:spcPts val="400"/>
              </a:spcBef>
              <a:buSzPct val="100000"/>
              <a:buChar char="•"/>
              <a:defRPr sz="1800">
                <a:solidFill>
                  <a:srgbClr val="000000"/>
                </a:solidFill>
              </a:defRPr>
            </a:pPr>
            <a:r>
              <a:rPr sz="4000">
                <a:latin typeface="Gill Sans"/>
                <a:ea typeface="Gill Sans"/>
                <a:cs typeface="Gill Sans"/>
                <a:sym typeface="Gill Sans"/>
              </a:rPr>
              <a:t>more…</a:t>
            </a:r>
          </a:p>
        </p:txBody>
      </p:sp>
      <p:sp>
        <p:nvSpPr>
          <p:cNvPr id="482" name="Shape 482"/>
          <p:cNvSpPr/>
          <p:nvPr/>
        </p:nvSpPr>
        <p:spPr>
          <a:xfrm>
            <a:off x="828728" y="692868"/>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solidFill>
                  <a:srgbClr val="CD0A00"/>
                </a:solidFill>
                <a:latin typeface="Gill Sans SemiBold"/>
                <a:ea typeface="Gill Sans SemiBold"/>
                <a:cs typeface="Gill Sans SemiBold"/>
                <a:sym typeface="Gill Sans SemiBold"/>
              </a:defRPr>
            </a:lvl1pPr>
          </a:lstStyle>
          <a:p>
            <a:pPr lvl="0">
              <a:defRPr sz="1800">
                <a:solidFill>
                  <a:srgbClr val="000000"/>
                </a:solidFill>
              </a:defRPr>
            </a:pPr>
            <a:r>
              <a:rPr sz="5000">
                <a:solidFill>
                  <a:srgbClr val="CD0A00"/>
                </a:solidFill>
              </a:rPr>
              <a:t>Options</a:t>
            </a:r>
          </a:p>
        </p:txBody>
      </p:sp>
    </p:spTree>
  </p:cSld>
  <p:clrMapOvr>
    <a:masterClrMapping/>
  </p:clrMapOvr>
  <p:transition spd="slow" advClick="1">
    <p:dissolve/>
  </p:transition>
</p:sld>
</file>

<file path=ppt/slides/slide7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86" name="Shape 486"/>
          <p:cNvSpPr/>
          <p:nvPr/>
        </p:nvSpPr>
        <p:spPr>
          <a:xfrm>
            <a:off x="533958" y="463235"/>
            <a:ext cx="12620827"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NGA Position Statement </a:t>
            </a:r>
          </a:p>
        </p:txBody>
      </p:sp>
      <p:sp>
        <p:nvSpPr>
          <p:cNvPr id="487" name="Shape 487"/>
          <p:cNvSpPr/>
          <p:nvPr/>
        </p:nvSpPr>
        <p:spPr>
          <a:xfrm>
            <a:off x="533958" y="1996248"/>
            <a:ext cx="11260553" cy="4216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500">
                <a:solidFill>
                  <a:srgbClr val="2C2C2C"/>
                </a:solidFill>
                <a:latin typeface="Times"/>
                <a:ea typeface="Times"/>
                <a:cs typeface="Times"/>
                <a:sym typeface="Times"/>
              </a:rPr>
              <a:t>“ Modern day respect for </a:t>
            </a:r>
            <a:r>
              <a:rPr b="1" sz="4500">
                <a:solidFill>
                  <a:srgbClr val="2C2C2C"/>
                </a:solidFill>
                <a:latin typeface="Times"/>
                <a:ea typeface="Times"/>
                <a:cs typeface="Times"/>
                <a:sym typeface="Times"/>
              </a:rPr>
              <a:t>individual rights </a:t>
            </a:r>
            <a:r>
              <a:rPr sz="4500">
                <a:solidFill>
                  <a:srgbClr val="2C2C2C"/>
                </a:solidFill>
                <a:latin typeface="Times"/>
                <a:ea typeface="Times"/>
                <a:cs typeface="Times"/>
                <a:sym typeface="Times"/>
              </a:rPr>
              <a:t>dictates that </a:t>
            </a:r>
            <a:r>
              <a:rPr b="1" sz="4500">
                <a:solidFill>
                  <a:srgbClr val="2C2C2C"/>
                </a:solidFill>
                <a:latin typeface="Times"/>
                <a:ea typeface="Times"/>
                <a:cs typeface="Times"/>
                <a:sym typeface="Times"/>
              </a:rPr>
              <a:t>we must allow each individual to make or participate to the extent possible in personal decisions</a:t>
            </a:r>
            <a:r>
              <a:rPr sz="4500">
                <a:solidFill>
                  <a:srgbClr val="2C2C2C"/>
                </a:solidFill>
                <a:latin typeface="Times"/>
                <a:ea typeface="Times"/>
                <a:cs typeface="Times"/>
                <a:sym typeface="Times"/>
              </a:rPr>
              <a:t>. Therefore, incorporation of SDM into guardianship standards is essential  to evolving practice.”</a:t>
            </a:r>
          </a:p>
        </p:txBody>
      </p:sp>
      <p:sp>
        <p:nvSpPr>
          <p:cNvPr id="488" name="Shape 488"/>
          <p:cNvSpPr/>
          <p:nvPr/>
        </p:nvSpPr>
        <p:spPr>
          <a:xfrm>
            <a:off x="533958" y="8242300"/>
            <a:ext cx="11475096" cy="977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Position Statement on Guardianship, Surrogate Decision Making and Supported Decision Making</a:t>
            </a:r>
            <a:r>
              <a:rPr sz="3000">
                <a:solidFill>
                  <a:srgbClr val="FFFFFF"/>
                </a:solidFill>
                <a:latin typeface="Gill Sans"/>
                <a:ea typeface="Gill Sans"/>
                <a:cs typeface="Gill Sans"/>
                <a:sym typeface="Gill Sans"/>
              </a:rPr>
              <a:t>, National Guardianship Association, 2015. </a:t>
            </a:r>
          </a:p>
        </p:txBody>
      </p:sp>
    </p:spTree>
  </p:cSld>
  <p:clrMapOvr>
    <a:masterClrMapping/>
  </p:clrMapOvr>
  <p:transition spd="med" advClick="1">
    <p:dissolve/>
  </p:transition>
</p:sld>
</file>

<file path=ppt/slides/slide7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90" name="Shape 490"/>
          <p:cNvSpPr/>
          <p:nvPr/>
        </p:nvSpPr>
        <p:spPr>
          <a:xfrm>
            <a:off x="608951" y="1945448"/>
            <a:ext cx="11260552" cy="4368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500">
                <a:solidFill>
                  <a:srgbClr val="2C2C2C"/>
                </a:solidFill>
                <a:latin typeface="Times"/>
                <a:ea typeface="Times"/>
                <a:cs typeface="Times"/>
                <a:sym typeface="Times"/>
              </a:rPr>
              <a:t>“Alternatives to guardianship, </a:t>
            </a:r>
            <a:r>
              <a:rPr b="1" sz="4500">
                <a:solidFill>
                  <a:srgbClr val="2C2C2C"/>
                </a:solidFill>
                <a:latin typeface="Times"/>
                <a:ea typeface="Times"/>
                <a:cs typeface="Times"/>
                <a:sym typeface="Times"/>
              </a:rPr>
              <a:t>including supported decision making</a:t>
            </a:r>
            <a:r>
              <a:rPr sz="4500">
                <a:solidFill>
                  <a:srgbClr val="2C2C2C"/>
                </a:solidFill>
                <a:latin typeface="Times"/>
                <a:ea typeface="Times"/>
                <a:cs typeface="Times"/>
                <a:sym typeface="Times"/>
              </a:rPr>
              <a:t>, should always be identified and considered whenever possible prior to the commencement of guardianship proceedings.” </a:t>
            </a:r>
            <a:endParaRPr sz="4500">
              <a:latin typeface="Times"/>
              <a:ea typeface="Times"/>
              <a:cs typeface="Times"/>
              <a:sym typeface="Times"/>
            </a:endParaRPr>
          </a:p>
        </p:txBody>
      </p:sp>
      <p:sp>
        <p:nvSpPr>
          <p:cNvPr id="491" name="Shape 491"/>
          <p:cNvSpPr/>
          <p:nvPr/>
        </p:nvSpPr>
        <p:spPr>
          <a:xfrm>
            <a:off x="533958" y="463235"/>
            <a:ext cx="10564550"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NGA Position Statement </a:t>
            </a:r>
          </a:p>
        </p:txBody>
      </p:sp>
      <p:sp>
        <p:nvSpPr>
          <p:cNvPr id="492" name="Shape 492"/>
          <p:cNvSpPr/>
          <p:nvPr/>
        </p:nvSpPr>
        <p:spPr>
          <a:xfrm>
            <a:off x="533958" y="8242300"/>
            <a:ext cx="11475096" cy="105562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Position Statement on Guardianship, Surrogate Decision Making and Supported Decision Making</a:t>
            </a:r>
            <a:r>
              <a:rPr sz="3000">
                <a:solidFill>
                  <a:srgbClr val="FFFFFF"/>
                </a:solidFill>
                <a:latin typeface="Gill Sans"/>
                <a:ea typeface="Gill Sans"/>
                <a:cs typeface="Gill Sans"/>
                <a:sym typeface="Gill Sans"/>
              </a:rPr>
              <a:t>, National Guardianship Association, 2015. </a:t>
            </a:r>
          </a:p>
        </p:txBody>
      </p:sp>
    </p:spTree>
  </p:cSld>
  <p:clrMapOvr>
    <a:masterClrMapping/>
  </p:clrMapOvr>
  <p:transition spd="med" advClick="1">
    <p:dissolve/>
  </p:transition>
</p:sld>
</file>

<file path=ppt/slides/slide7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494" name="Shape 494"/>
          <p:cNvSpPr/>
          <p:nvPr/>
        </p:nvSpPr>
        <p:spPr>
          <a:xfrm>
            <a:off x="533958" y="1511299"/>
            <a:ext cx="11681935" cy="67589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90000"/>
              </a:lnSpc>
              <a:spcBef>
                <a:spcPts val="1200"/>
              </a:spcBef>
              <a:defRPr sz="1800">
                <a:solidFill>
                  <a:srgbClr val="000000"/>
                </a:solidFill>
              </a:defRPr>
            </a:pPr>
            <a:r>
              <a:rPr sz="4500">
                <a:solidFill>
                  <a:srgbClr val="2C2C2C"/>
                </a:solidFill>
                <a:latin typeface="Times"/>
                <a:ea typeface="Times"/>
                <a:cs typeface="Times"/>
                <a:sym typeface="Times"/>
              </a:rPr>
              <a:t>“The </a:t>
            </a:r>
            <a:r>
              <a:rPr b="1" sz="4500">
                <a:solidFill>
                  <a:srgbClr val="2C2C2C"/>
                </a:solidFill>
                <a:latin typeface="Times"/>
                <a:ea typeface="Times"/>
                <a:cs typeface="Times"/>
                <a:sym typeface="Times"/>
              </a:rPr>
              <a:t>National Resource Center for Supported </a:t>
            </a:r>
            <a:br>
              <a:rPr b="1" sz="4500">
                <a:solidFill>
                  <a:srgbClr val="2C2C2C"/>
                </a:solidFill>
                <a:latin typeface="Times"/>
                <a:ea typeface="Times"/>
                <a:cs typeface="Times"/>
                <a:sym typeface="Times"/>
              </a:rPr>
            </a:br>
            <a:r>
              <a:rPr b="1" sz="4500">
                <a:solidFill>
                  <a:srgbClr val="2C2C2C"/>
                </a:solidFill>
                <a:latin typeface="Times"/>
                <a:ea typeface="Times"/>
                <a:cs typeface="Times"/>
                <a:sym typeface="Times"/>
              </a:rPr>
              <a:t>  Decision Making</a:t>
            </a:r>
            <a:r>
              <a:rPr sz="4500">
                <a:solidFill>
                  <a:srgbClr val="2C2C2C"/>
                </a:solidFill>
                <a:latin typeface="Times"/>
                <a:ea typeface="Times"/>
                <a:cs typeface="Times"/>
                <a:sym typeface="Times"/>
              </a:rPr>
              <a:t> </a:t>
            </a:r>
            <a:r>
              <a:rPr sz="3500">
                <a:solidFill>
                  <a:srgbClr val="2C2C2C"/>
                </a:solidFill>
                <a:latin typeface="Times"/>
                <a:ea typeface="Times"/>
                <a:cs typeface="Times"/>
                <a:sym typeface="Times"/>
              </a:rPr>
              <a:t>[NRDC]</a:t>
            </a:r>
            <a:r>
              <a:rPr sz="4500">
                <a:solidFill>
                  <a:srgbClr val="2C2C2C"/>
                </a:solidFill>
                <a:latin typeface="Times"/>
                <a:ea typeface="Times"/>
                <a:cs typeface="Times"/>
                <a:sym typeface="Times"/>
              </a:rPr>
              <a:t> describes supported </a:t>
            </a:r>
            <a:br>
              <a:rPr sz="4500">
                <a:solidFill>
                  <a:srgbClr val="2C2C2C"/>
                </a:solidFill>
                <a:latin typeface="Times"/>
                <a:ea typeface="Times"/>
                <a:cs typeface="Times"/>
                <a:sym typeface="Times"/>
              </a:rPr>
            </a:br>
            <a:r>
              <a:rPr sz="4500">
                <a:solidFill>
                  <a:srgbClr val="2C2C2C"/>
                </a:solidFill>
                <a:latin typeface="Times"/>
                <a:ea typeface="Times"/>
                <a:cs typeface="Times"/>
                <a:sym typeface="Times"/>
              </a:rPr>
              <a:t>  decision making as: </a:t>
            </a:r>
            <a:endParaRPr sz="1200">
              <a:solidFill>
                <a:srgbClr val="2C2C2C"/>
              </a:solidFill>
              <a:latin typeface="Times"/>
              <a:ea typeface="Times"/>
              <a:cs typeface="Times"/>
              <a:sym typeface="Times"/>
            </a:endParaRPr>
          </a:p>
          <a:p>
            <a:pPr lvl="0" marL="483248" algn="l" defTabSz="457200">
              <a:lnSpc>
                <a:spcPct val="90000"/>
              </a:lnSpc>
              <a:spcBef>
                <a:spcPts val="1600"/>
              </a:spcBef>
              <a:defRPr sz="1800">
                <a:solidFill>
                  <a:srgbClr val="000000"/>
                </a:solidFill>
              </a:defRPr>
            </a:pPr>
            <a:r>
              <a:rPr sz="4000">
                <a:solidFill>
                  <a:srgbClr val="2C2C2C"/>
                </a:solidFill>
                <a:latin typeface="Times"/>
                <a:ea typeface="Times"/>
                <a:cs typeface="Times"/>
                <a:sym typeface="Times"/>
              </a:rPr>
              <a:t>...where people use trusted friends, family members, and professionals to help them understand the situations and choices they face, </a:t>
            </a:r>
            <a:r>
              <a:rPr b="1" sz="4000">
                <a:solidFill>
                  <a:srgbClr val="2C2C2C"/>
                </a:solidFill>
                <a:latin typeface="Times"/>
                <a:ea typeface="Times"/>
                <a:cs typeface="Times"/>
                <a:sym typeface="Times"/>
              </a:rPr>
              <a:t>so they may make their own decisions</a:t>
            </a:r>
            <a:r>
              <a:rPr sz="4000">
                <a:solidFill>
                  <a:srgbClr val="2C2C2C"/>
                </a:solidFill>
                <a:latin typeface="Times"/>
                <a:ea typeface="Times"/>
                <a:cs typeface="Times"/>
                <a:sym typeface="Times"/>
              </a:rPr>
              <a:t>—is a </a:t>
            </a:r>
            <a:r>
              <a:rPr b="1" sz="4000">
                <a:solidFill>
                  <a:srgbClr val="2C2C2C"/>
                </a:solidFill>
                <a:latin typeface="Times"/>
                <a:ea typeface="Times"/>
                <a:cs typeface="Times"/>
                <a:sym typeface="Times"/>
              </a:rPr>
              <a:t>means for increasing self-determination</a:t>
            </a:r>
            <a:r>
              <a:rPr sz="4000">
                <a:solidFill>
                  <a:srgbClr val="2C2C2C"/>
                </a:solidFill>
                <a:latin typeface="Times"/>
                <a:ea typeface="Times"/>
                <a:cs typeface="Times"/>
                <a:sym typeface="Times"/>
              </a:rPr>
              <a:t> by </a:t>
            </a:r>
            <a:r>
              <a:rPr b="1" sz="4000">
                <a:solidFill>
                  <a:srgbClr val="2C2C2C"/>
                </a:solidFill>
                <a:latin typeface="Times"/>
                <a:ea typeface="Times"/>
                <a:cs typeface="Times"/>
                <a:sym typeface="Times"/>
              </a:rPr>
              <a:t>encouraging and empowering people</a:t>
            </a:r>
            <a:r>
              <a:rPr sz="4000">
                <a:solidFill>
                  <a:srgbClr val="2C2C2C"/>
                </a:solidFill>
                <a:latin typeface="Times"/>
                <a:ea typeface="Times"/>
                <a:cs typeface="Times"/>
                <a:sym typeface="Times"/>
              </a:rPr>
              <a:t> to make their own decisions about the their lives to the maximum extent possible.” </a:t>
            </a:r>
            <a:endParaRPr sz="4000">
              <a:solidFill>
                <a:srgbClr val="2C2C2C"/>
              </a:solidFill>
              <a:latin typeface="Times"/>
              <a:ea typeface="Times"/>
              <a:cs typeface="Times"/>
              <a:sym typeface="Times"/>
            </a:endParaRPr>
          </a:p>
        </p:txBody>
      </p:sp>
      <p:sp>
        <p:nvSpPr>
          <p:cNvPr id="495" name="Shape 495"/>
          <p:cNvSpPr/>
          <p:nvPr/>
        </p:nvSpPr>
        <p:spPr>
          <a:xfrm>
            <a:off x="533958" y="7691628"/>
            <a:ext cx="11475096" cy="158013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Position Statement on Guardianship, Surrogate Decision Making and Supported Decision Making</a:t>
            </a:r>
            <a:r>
              <a:rPr sz="3000">
                <a:solidFill>
                  <a:srgbClr val="FFFFFF"/>
                </a:solidFill>
                <a:latin typeface="Gill Sans"/>
                <a:ea typeface="Gill Sans"/>
                <a:cs typeface="Gill Sans"/>
                <a:sym typeface="Gill Sans"/>
              </a:rPr>
              <a:t>, National Guardianship Association, 2015. </a:t>
            </a:r>
            <a:br>
              <a:rPr sz="3000">
                <a:solidFill>
                  <a:srgbClr val="FFFFFF"/>
                </a:solidFill>
                <a:latin typeface="Gill Sans"/>
                <a:ea typeface="Gill Sans"/>
                <a:cs typeface="Gill Sans"/>
                <a:sym typeface="Gill Sans"/>
              </a:rPr>
            </a:br>
            <a:r>
              <a:rPr sz="3000">
                <a:solidFill>
                  <a:srgbClr val="FFFFFF"/>
                </a:solidFill>
                <a:latin typeface="Gill Sans"/>
                <a:ea typeface="Gill Sans"/>
                <a:cs typeface="Gill Sans"/>
                <a:sym typeface="Gill Sans"/>
              </a:rPr>
              <a:t>NRDC, </a:t>
            </a:r>
            <a:r>
              <a:rPr sz="3000" u="sng">
                <a:solidFill>
                  <a:srgbClr val="FFFFFF"/>
                </a:solidFill>
                <a:latin typeface="Gill Sans"/>
                <a:ea typeface="Gill Sans"/>
                <a:cs typeface="Gill Sans"/>
                <a:sym typeface="Gill Sans"/>
                <a:hlinkClick r:id="rId3" invalidUrl="" action="" tgtFrame="" tooltip="" history="1" highlightClick="0" endSnd="0"/>
              </a:rPr>
              <a:t>http://supporteddecisionmaking.org/</a:t>
            </a:r>
            <a:r>
              <a:rPr sz="3000">
                <a:solidFill>
                  <a:srgbClr val="FFFFFF"/>
                </a:solidFill>
                <a:latin typeface="Gill Sans"/>
                <a:ea typeface="Gill Sans"/>
                <a:cs typeface="Gill Sans"/>
                <a:sym typeface="Gill Sans"/>
              </a:rPr>
              <a:t> </a:t>
            </a:r>
          </a:p>
        </p:txBody>
      </p:sp>
      <p:sp>
        <p:nvSpPr>
          <p:cNvPr id="496" name="Shape 496"/>
          <p:cNvSpPr/>
          <p:nvPr/>
        </p:nvSpPr>
        <p:spPr>
          <a:xfrm>
            <a:off x="533958" y="463235"/>
            <a:ext cx="11475097"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Supported Decision Making</a:t>
            </a:r>
          </a:p>
        </p:txBody>
      </p:sp>
    </p:spTree>
  </p:cSld>
  <p:clrMapOvr>
    <a:masterClrMapping/>
  </p:clrMapOvr>
  <p:transition spd="med" advClick="1">
    <p:dissolve/>
  </p:transition>
</p:sld>
</file>

<file path=ppt/slides/slide7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00" name="Shape 500"/>
          <p:cNvSpPr/>
          <p:nvPr/>
        </p:nvSpPr>
        <p:spPr>
          <a:xfrm>
            <a:off x="533958" y="463235"/>
            <a:ext cx="12620827"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NGA Position Statement </a:t>
            </a:r>
          </a:p>
        </p:txBody>
      </p:sp>
      <p:sp>
        <p:nvSpPr>
          <p:cNvPr id="501" name="Shape 501"/>
          <p:cNvSpPr/>
          <p:nvPr/>
        </p:nvSpPr>
        <p:spPr>
          <a:xfrm>
            <a:off x="608951" y="1945448"/>
            <a:ext cx="11260552" cy="353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4500">
                <a:solidFill>
                  <a:srgbClr val="2C2C2C"/>
                </a:solidFill>
                <a:latin typeface="Times"/>
                <a:ea typeface="Times"/>
                <a:cs typeface="Times"/>
                <a:sym typeface="Times"/>
              </a:rPr>
              <a:t>“Whenever guardianship is necessary to assist a person, the </a:t>
            </a:r>
            <a:r>
              <a:rPr b="1" sz="4500">
                <a:solidFill>
                  <a:srgbClr val="2C2C2C"/>
                </a:solidFill>
                <a:latin typeface="Times"/>
                <a:ea typeface="Times"/>
                <a:cs typeface="Times"/>
                <a:sym typeface="Times"/>
              </a:rPr>
              <a:t>guardianship must be limited</a:t>
            </a:r>
            <a:r>
              <a:rPr sz="4500">
                <a:solidFill>
                  <a:srgbClr val="2C2C2C"/>
                </a:solidFill>
                <a:latin typeface="Times"/>
                <a:ea typeface="Times"/>
                <a:cs typeface="Times"/>
                <a:sym typeface="Times"/>
              </a:rPr>
              <a:t>, allow the </a:t>
            </a:r>
            <a:r>
              <a:rPr b="1" sz="4500">
                <a:solidFill>
                  <a:srgbClr val="2C2C2C"/>
                </a:solidFill>
                <a:latin typeface="Times"/>
                <a:ea typeface="Times"/>
                <a:cs typeface="Times"/>
                <a:sym typeface="Times"/>
              </a:rPr>
              <a:t>maximum retention of individual rights</a:t>
            </a:r>
            <a:r>
              <a:rPr sz="4500">
                <a:solidFill>
                  <a:srgbClr val="2C2C2C"/>
                </a:solidFill>
                <a:latin typeface="Times"/>
                <a:ea typeface="Times"/>
                <a:cs typeface="Times"/>
                <a:sym typeface="Times"/>
              </a:rPr>
              <a:t>, and be </a:t>
            </a:r>
            <a:r>
              <a:rPr b="1" sz="4500">
                <a:solidFill>
                  <a:srgbClr val="2C2C2C"/>
                </a:solidFill>
                <a:latin typeface="Times"/>
                <a:ea typeface="Times"/>
                <a:cs typeface="Times"/>
                <a:sym typeface="Times"/>
              </a:rPr>
              <a:t>customized</a:t>
            </a:r>
            <a:r>
              <a:rPr sz="4500">
                <a:solidFill>
                  <a:srgbClr val="2C2C2C"/>
                </a:solidFill>
                <a:latin typeface="Times"/>
                <a:ea typeface="Times"/>
                <a:cs typeface="Times"/>
                <a:sym typeface="Times"/>
              </a:rPr>
              <a:t> to the individual needs of the person under guardianship.”</a:t>
            </a:r>
          </a:p>
        </p:txBody>
      </p:sp>
      <p:sp>
        <p:nvSpPr>
          <p:cNvPr id="502" name="Shape 502"/>
          <p:cNvSpPr/>
          <p:nvPr/>
        </p:nvSpPr>
        <p:spPr>
          <a:xfrm>
            <a:off x="533958" y="8242300"/>
            <a:ext cx="11475096" cy="105562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Position Statement on Guardianship, Surrogate Decision Making and Supported Decision Making</a:t>
            </a:r>
            <a:r>
              <a:rPr sz="3000">
                <a:solidFill>
                  <a:srgbClr val="FFFFFF"/>
                </a:solidFill>
                <a:latin typeface="Gill Sans"/>
                <a:ea typeface="Gill Sans"/>
                <a:cs typeface="Gill Sans"/>
                <a:sym typeface="Gill Sans"/>
              </a:rPr>
              <a:t>, National Guardianship Association, 2015. </a:t>
            </a:r>
          </a:p>
        </p:txBody>
      </p:sp>
    </p:spTree>
  </p:cSld>
  <p:clrMapOvr>
    <a:masterClrMapping/>
  </p:clrMapOvr>
  <p:transition spd="med" advClick="1">
    <p:dissolve/>
  </p:transition>
</p:sld>
</file>

<file path=ppt/slides/slide8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04" name="Shape 504"/>
          <p:cNvSpPr/>
          <p:nvPr/>
        </p:nvSpPr>
        <p:spPr>
          <a:xfrm>
            <a:off x="795504" y="7452795"/>
            <a:ext cx="12093583" cy="21196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3000">
                <a:solidFill>
                  <a:srgbClr val="FFFFFF"/>
                </a:solidFill>
                <a:latin typeface="Gill Sans"/>
                <a:ea typeface="Gill Sans"/>
                <a:cs typeface="Gill Sans"/>
                <a:sym typeface="Gill Sans"/>
              </a:rPr>
              <a:t>Assessment of Older Adults with Diminished Capacity: A Handbook for Psychologists,</a:t>
            </a:r>
            <a:r>
              <a:rPr sz="3000">
                <a:solidFill>
                  <a:srgbClr val="FFFFFF"/>
                </a:solidFill>
                <a:latin typeface="Gill Sans"/>
                <a:ea typeface="Gill Sans"/>
                <a:cs typeface="Gill Sans"/>
                <a:sym typeface="Gill Sans"/>
              </a:rPr>
              <a:t> American Bar Association Commission on Law and Aging, American Psychological Society, Association Assessment of Capacity in Older Adults Project Working Group, p. 29, 2008. </a:t>
            </a:r>
          </a:p>
        </p:txBody>
      </p:sp>
      <p:sp>
        <p:nvSpPr>
          <p:cNvPr id="505" name="Shape 505"/>
          <p:cNvSpPr/>
          <p:nvPr/>
        </p:nvSpPr>
        <p:spPr>
          <a:xfrm>
            <a:off x="1105119" y="1540506"/>
            <a:ext cx="1270001" cy="5478788"/>
          </a:xfrm>
          <a:prstGeom prst="rect">
            <a:avLst/>
          </a:prstGeom>
          <a:gradFill>
            <a:gsLst>
              <a:gs pos="0">
                <a:srgbClr val="0065C1"/>
              </a:gs>
              <a:gs pos="54422">
                <a:srgbClr val="4B3F6C"/>
              </a:gs>
              <a:gs pos="100000">
                <a:srgbClr val="971817"/>
              </a:gs>
            </a:gsLst>
            <a:lin ang="5400000"/>
          </a:gradFill>
          <a:ln w="12700">
            <a:miter lim="400000"/>
          </a:ln>
        </p:spPr>
        <p:txBody>
          <a:bodyPr lIns="0" tIns="0" rIns="0" bIns="0" anchor="ctr"/>
          <a:lstStyle/>
          <a:p>
            <a:pPr lvl="0">
              <a:defRPr sz="2600"/>
            </a:pPr>
          </a:p>
        </p:txBody>
      </p:sp>
      <p:sp>
        <p:nvSpPr>
          <p:cNvPr id="506" name="Shape 506"/>
          <p:cNvSpPr/>
          <p:nvPr/>
        </p:nvSpPr>
        <p:spPr>
          <a:xfrm>
            <a:off x="7210322" y="1540506"/>
            <a:ext cx="1270001" cy="2739394"/>
          </a:xfrm>
          <a:prstGeom prst="rect">
            <a:avLst/>
          </a:prstGeom>
          <a:blipFill>
            <a:blip r:embed="rId3"/>
          </a:blipFill>
          <a:ln w="12700">
            <a:miter lim="400000"/>
          </a:ln>
        </p:spPr>
        <p:txBody>
          <a:bodyPr lIns="50800" tIns="50800" rIns="50800" bIns="50800" anchor="ctr"/>
          <a:lstStyle/>
          <a:p>
            <a:pPr lvl="0">
              <a:defRPr sz="2600"/>
            </a:pPr>
          </a:p>
        </p:txBody>
      </p:sp>
      <p:sp>
        <p:nvSpPr>
          <p:cNvPr id="507" name="Shape 507"/>
          <p:cNvSpPr/>
          <p:nvPr/>
        </p:nvSpPr>
        <p:spPr>
          <a:xfrm>
            <a:off x="7210322" y="4279899"/>
            <a:ext cx="1270001" cy="2739394"/>
          </a:xfrm>
          <a:prstGeom prst="rect">
            <a:avLst/>
          </a:prstGeom>
          <a:blipFill>
            <a:blip r:embed="rId4"/>
          </a:blipFill>
          <a:ln w="12700">
            <a:miter lim="400000"/>
          </a:ln>
        </p:spPr>
        <p:txBody>
          <a:bodyPr lIns="50800" tIns="50800" rIns="50800" bIns="50800" anchor="ctr"/>
          <a:lstStyle/>
          <a:p>
            <a:pPr lvl="0">
              <a:defRPr sz="2600"/>
            </a:pPr>
          </a:p>
        </p:txBody>
      </p:sp>
      <p:sp>
        <p:nvSpPr>
          <p:cNvPr id="508" name="Shape 508"/>
          <p:cNvSpPr/>
          <p:nvPr/>
        </p:nvSpPr>
        <p:spPr>
          <a:xfrm>
            <a:off x="795504" y="268803"/>
            <a:ext cx="5369555"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Clinical Capacity</a:t>
            </a:r>
          </a:p>
        </p:txBody>
      </p:sp>
      <p:sp>
        <p:nvSpPr>
          <p:cNvPr id="509" name="Shape 509"/>
          <p:cNvSpPr/>
          <p:nvPr/>
        </p:nvSpPr>
        <p:spPr>
          <a:xfrm>
            <a:off x="2564046" y="1981378"/>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solidFill>
                  <a:srgbClr val="EBEBEB"/>
                </a:solidFill>
                <a:latin typeface="Gill Sans"/>
                <a:ea typeface="Gill Sans"/>
                <a:cs typeface="Gill Sans"/>
                <a:sym typeface="Gill Sans"/>
              </a:defRPr>
            </a:lvl1pPr>
          </a:lstStyle>
          <a:p>
            <a:pPr lvl="0">
              <a:defRPr sz="1800">
                <a:solidFill>
                  <a:srgbClr val="000000"/>
                </a:solidFill>
              </a:defRPr>
            </a:pPr>
            <a:r>
              <a:rPr sz="4000">
                <a:solidFill>
                  <a:srgbClr val="EBEBEB"/>
                </a:solidFill>
              </a:rPr>
              <a:t>has capacity</a:t>
            </a:r>
          </a:p>
        </p:txBody>
      </p:sp>
      <p:sp>
        <p:nvSpPr>
          <p:cNvPr id="510" name="Shape 510"/>
          <p:cNvSpPr/>
          <p:nvPr/>
        </p:nvSpPr>
        <p:spPr>
          <a:xfrm>
            <a:off x="7021395" y="268803"/>
            <a:ext cx="678027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Capacity Judgement</a:t>
            </a:r>
          </a:p>
        </p:txBody>
      </p:sp>
      <p:sp>
        <p:nvSpPr>
          <p:cNvPr id="511" name="Shape 511"/>
          <p:cNvSpPr/>
          <p:nvPr/>
        </p:nvSpPr>
        <p:spPr>
          <a:xfrm>
            <a:off x="2564046" y="3936999"/>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diminished capacity</a:t>
            </a:r>
          </a:p>
        </p:txBody>
      </p:sp>
      <p:sp>
        <p:nvSpPr>
          <p:cNvPr id="512" name="Shape 512"/>
          <p:cNvSpPr/>
          <p:nvPr/>
        </p:nvSpPr>
        <p:spPr>
          <a:xfrm>
            <a:off x="8669249" y="1975901"/>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has capacity</a:t>
            </a:r>
          </a:p>
        </p:txBody>
      </p:sp>
      <p:sp>
        <p:nvSpPr>
          <p:cNvPr id="513" name="Shape 513"/>
          <p:cNvSpPr/>
          <p:nvPr/>
        </p:nvSpPr>
        <p:spPr>
          <a:xfrm>
            <a:off x="2564046" y="5892620"/>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lacks capacity</a:t>
            </a:r>
          </a:p>
        </p:txBody>
      </p:sp>
      <p:sp>
        <p:nvSpPr>
          <p:cNvPr id="514" name="Shape 514"/>
          <p:cNvSpPr/>
          <p:nvPr/>
        </p:nvSpPr>
        <p:spPr>
          <a:xfrm>
            <a:off x="8669249" y="5892620"/>
            <a:ext cx="4457350"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lacks capacity</a:t>
            </a:r>
          </a:p>
        </p:txBody>
      </p:sp>
    </p:spTree>
  </p:cSld>
  <p:clrMapOvr>
    <a:masterClrMapping/>
  </p:clrMapOvr>
  <p:transition spd="med" advClick="1">
    <p:dissolve/>
  </p:transition>
</p:sld>
</file>

<file path=ppt/slides/slide8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18" name="Shape 518"/>
          <p:cNvSpPr/>
          <p:nvPr/>
        </p:nvSpPr>
        <p:spPr>
          <a:xfrm>
            <a:off x="730359" y="6188315"/>
            <a:ext cx="11413792" cy="31686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Volicer L, Ganzini L. “Health professionals’ views on standards for decision-making capacity regarding refusal of medical treatment in mild Alzheimer’s disease.” </a:t>
            </a:r>
            <a:r>
              <a:rPr i="1" sz="3000">
                <a:solidFill>
                  <a:srgbClr val="FFFFFF"/>
                </a:solidFill>
                <a:latin typeface="Gill Sans"/>
                <a:ea typeface="Gill Sans"/>
                <a:cs typeface="Gill Sans"/>
                <a:sym typeface="Gill Sans"/>
              </a:rPr>
              <a:t>Journal of the American Geriatrics Society. </a:t>
            </a:r>
            <a:r>
              <a:rPr sz="3000">
                <a:solidFill>
                  <a:srgbClr val="FFFFFF"/>
                </a:solidFill>
                <a:latin typeface="Gill Sans"/>
                <a:ea typeface="Gill Sans"/>
                <a:cs typeface="Gill Sans"/>
                <a:sym typeface="Gill Sans"/>
              </a:rPr>
              <a:t>2003; 51(9):1270-1274. Cited in </a:t>
            </a:r>
            <a:r>
              <a:rPr i="1" sz="3000">
                <a:solidFill>
                  <a:srgbClr val="FFFFFF"/>
                </a:solidFill>
                <a:latin typeface="Gill Sans"/>
                <a:ea typeface="Gill Sans"/>
                <a:cs typeface="Gill Sans"/>
                <a:sym typeface="Gill Sans"/>
              </a:rPr>
              <a:t>Moye, Jennifer. </a:t>
            </a:r>
            <a:r>
              <a:rPr sz="3000">
                <a:solidFill>
                  <a:srgbClr val="FFFFFF"/>
                </a:solidFill>
                <a:latin typeface="Gill Sans"/>
                <a:ea typeface="Gill Sans"/>
                <a:cs typeface="Gill Sans"/>
                <a:sym typeface="Gill Sans"/>
              </a:rPr>
              <a:t>“Decision-Making Capacity in Long-Term Care Residents.” </a:t>
            </a:r>
            <a:r>
              <a:rPr i="1" sz="3000">
                <a:solidFill>
                  <a:srgbClr val="FFFFFF"/>
                </a:solidFill>
                <a:latin typeface="Gill Sans"/>
                <a:ea typeface="Gill Sans"/>
                <a:cs typeface="Gill Sans"/>
                <a:sym typeface="Gill Sans"/>
              </a:rPr>
              <a:t>Annals of Long-Term Care</a:t>
            </a:r>
            <a:r>
              <a:rPr sz="3000">
                <a:solidFill>
                  <a:srgbClr val="FFFFFF"/>
                </a:solidFill>
                <a:latin typeface="Gill Sans"/>
                <a:ea typeface="Gill Sans"/>
                <a:cs typeface="Gill Sans"/>
                <a:sym typeface="Gill Sans"/>
              </a:rPr>
              <a:t>, Volume 23, Issue 9, September 2015 </a:t>
            </a:r>
          </a:p>
        </p:txBody>
      </p:sp>
      <p:sp>
        <p:nvSpPr>
          <p:cNvPr id="519" name="Shape 519"/>
          <p:cNvSpPr/>
          <p:nvPr/>
        </p:nvSpPr>
        <p:spPr>
          <a:xfrm>
            <a:off x="730359" y="1941664"/>
            <a:ext cx="11039259" cy="3200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5000">
                <a:latin typeface="Times"/>
                <a:ea typeface="Times"/>
                <a:cs typeface="Times"/>
                <a:sym typeface="Times"/>
              </a:rPr>
              <a:t>“…issues are compounded further by the fact that there yet </a:t>
            </a:r>
            <a:r>
              <a:rPr b="1" sz="5000">
                <a:latin typeface="Times"/>
                <a:ea typeface="Times"/>
                <a:cs typeface="Times"/>
                <a:sym typeface="Times"/>
              </a:rPr>
              <a:t>does not seem to be a uniformed standard</a:t>
            </a:r>
            <a:r>
              <a:rPr sz="5000">
                <a:latin typeface="Times"/>
                <a:ea typeface="Times"/>
                <a:cs typeface="Times"/>
                <a:sym typeface="Times"/>
              </a:rPr>
              <a:t> by physicians </a:t>
            </a:r>
            <a:r>
              <a:rPr b="1" sz="5000">
                <a:latin typeface="Times"/>
                <a:ea typeface="Times"/>
                <a:cs typeface="Times"/>
                <a:sym typeface="Times"/>
              </a:rPr>
              <a:t>for assessing decision-making capacity</a:t>
            </a:r>
            <a:r>
              <a:rPr sz="5000">
                <a:latin typeface="Times"/>
                <a:ea typeface="Times"/>
                <a:cs typeface="Times"/>
                <a:sym typeface="Times"/>
              </a:rPr>
              <a:t>.</a:t>
            </a:r>
          </a:p>
        </p:txBody>
      </p:sp>
      <p:sp>
        <p:nvSpPr>
          <p:cNvPr id="520" name="Shape 520"/>
          <p:cNvSpPr/>
          <p:nvPr/>
        </p:nvSpPr>
        <p:spPr>
          <a:xfrm>
            <a:off x="730359" y="376535"/>
            <a:ext cx="11217054"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Standards</a:t>
            </a:r>
          </a:p>
        </p:txBody>
      </p:sp>
    </p:spTree>
  </p:cSld>
  <p:clrMapOvr>
    <a:masterClrMapping/>
  </p:clrMapOvr>
  <p:transition spd="med" advClick="1">
    <p:dissolve/>
  </p:transition>
</p:sld>
</file>

<file path=ppt/slides/slide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4" name="Shape 524"/>
          <p:cNvSpPr/>
          <p:nvPr/>
        </p:nvSpPr>
        <p:spPr>
          <a:xfrm>
            <a:off x="2726146" y="4858595"/>
            <a:ext cx="978624" cy="1"/>
          </a:xfrm>
          <a:prstGeom prst="line">
            <a:avLst/>
          </a:prstGeom>
          <a:ln w="50800">
            <a:solidFill>
              <a:srgbClr val="FFFFFF"/>
            </a:solidFill>
            <a:miter lim="400000"/>
            <a:tailEnd type="stealth"/>
          </a:ln>
        </p:spPr>
        <p:txBody>
          <a:bodyPr lIns="0" tIns="0" rIns="0" bIns="0" anchor="ctr"/>
          <a:lstStyle/>
          <a:p>
            <a:pPr lvl="0">
              <a:defRPr sz="2600"/>
            </a:pPr>
          </a:p>
        </p:txBody>
      </p:sp>
      <p:sp>
        <p:nvSpPr>
          <p:cNvPr id="525" name="Shape 525"/>
          <p:cNvSpPr/>
          <p:nvPr/>
        </p:nvSpPr>
        <p:spPr>
          <a:xfrm>
            <a:off x="775521" y="470158"/>
            <a:ext cx="1124650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Capacity Screening</a:t>
            </a:r>
          </a:p>
        </p:txBody>
      </p:sp>
      <p:sp>
        <p:nvSpPr>
          <p:cNvPr id="526" name="Shape 526"/>
          <p:cNvSpPr/>
          <p:nvPr/>
        </p:nvSpPr>
        <p:spPr>
          <a:xfrm>
            <a:off x="3730169" y="3717785"/>
            <a:ext cx="2282920" cy="2318031"/>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63500">
            <a:solidFill>
              <a:srgbClr val="9437FF"/>
            </a:solidFill>
            <a:miter lim="400000"/>
          </a:ln>
        </p:spPr>
        <p:txBody>
          <a:bodyPr lIns="0" tIns="0" rIns="0" bIns="0" anchor="ctr"/>
          <a:lstStyle/>
          <a:p>
            <a:pPr lvl="0">
              <a:defRPr sz="3000">
                <a:latin typeface="Gill Sans"/>
                <a:ea typeface="Gill Sans"/>
                <a:cs typeface="Gill Sans"/>
                <a:sym typeface="Gill Sans"/>
              </a:defRPr>
            </a:pPr>
          </a:p>
        </p:txBody>
      </p:sp>
      <p:sp>
        <p:nvSpPr>
          <p:cNvPr id="527" name="Shape 527"/>
          <p:cNvSpPr/>
          <p:nvPr/>
        </p:nvSpPr>
        <p:spPr>
          <a:xfrm>
            <a:off x="7017111" y="3717785"/>
            <a:ext cx="2282920" cy="2318031"/>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4"/>
          </a:blipFill>
          <a:ln w="12700">
            <a:miter lim="400000"/>
          </a:ln>
        </p:spPr>
        <p:txBody>
          <a:bodyPr lIns="50800" tIns="50800" rIns="50800" bIns="50800" anchor="ctr"/>
          <a:lstStyle/>
          <a:p>
            <a:pPr lvl="0">
              <a:defRPr sz="3000">
                <a:latin typeface="Gill Sans"/>
                <a:ea typeface="Gill Sans"/>
                <a:cs typeface="Gill Sans"/>
                <a:sym typeface="Gill Sans"/>
              </a:defRPr>
            </a:pPr>
          </a:p>
        </p:txBody>
      </p:sp>
      <p:sp>
        <p:nvSpPr>
          <p:cNvPr id="528" name="Shape 528"/>
          <p:cNvSpPr/>
          <p:nvPr/>
        </p:nvSpPr>
        <p:spPr>
          <a:xfrm>
            <a:off x="10278653" y="3692385"/>
            <a:ext cx="2282920" cy="2318031"/>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4"/>
          </a:blipFill>
          <a:ln w="12700">
            <a:miter lim="400000"/>
          </a:ln>
        </p:spPr>
        <p:txBody>
          <a:bodyPr lIns="50800" tIns="50800" rIns="50800" bIns="50800" anchor="ctr"/>
          <a:lstStyle/>
          <a:p>
            <a:pPr lvl="0">
              <a:defRPr sz="3000">
                <a:latin typeface="Gill Sans"/>
                <a:ea typeface="Gill Sans"/>
                <a:cs typeface="Gill Sans"/>
                <a:sym typeface="Gill Sans"/>
              </a:defRPr>
            </a:pPr>
          </a:p>
        </p:txBody>
      </p:sp>
      <p:sp>
        <p:nvSpPr>
          <p:cNvPr id="529" name="Shape 529"/>
          <p:cNvSpPr/>
          <p:nvPr/>
        </p:nvSpPr>
        <p:spPr>
          <a:xfrm>
            <a:off x="443227" y="3717785"/>
            <a:ext cx="2282919" cy="2318031"/>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4"/>
          </a:blipFill>
          <a:ln w="12700">
            <a:miter lim="400000"/>
          </a:ln>
        </p:spPr>
        <p:txBody>
          <a:bodyPr lIns="50800" tIns="50800" rIns="50800" bIns="50800" anchor="ctr"/>
          <a:lstStyle/>
          <a:p>
            <a:pPr lvl="0">
              <a:defRPr sz="3000">
                <a:latin typeface="Gill Sans"/>
                <a:ea typeface="Gill Sans"/>
                <a:cs typeface="Gill Sans"/>
                <a:sym typeface="Gill Sans"/>
              </a:defRPr>
            </a:pPr>
          </a:p>
        </p:txBody>
      </p:sp>
      <p:sp>
        <p:nvSpPr>
          <p:cNvPr id="530" name="Shape 530"/>
          <p:cNvSpPr/>
          <p:nvPr/>
        </p:nvSpPr>
        <p:spPr>
          <a:xfrm>
            <a:off x="536001" y="4182705"/>
            <a:ext cx="2087018"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000">
                <a:solidFill>
                  <a:srgbClr val="FFFFFF"/>
                </a:solidFill>
                <a:latin typeface="Gill Sans"/>
                <a:ea typeface="Gill Sans"/>
                <a:cs typeface="Gill Sans"/>
                <a:sym typeface="Gill Sans"/>
              </a:rPr>
              <a:t>Report</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Response</a:t>
            </a:r>
          </a:p>
        </p:txBody>
      </p:sp>
      <p:sp>
        <p:nvSpPr>
          <p:cNvPr id="531" name="Shape 531"/>
          <p:cNvSpPr/>
          <p:nvPr/>
        </p:nvSpPr>
        <p:spPr>
          <a:xfrm>
            <a:off x="7186425" y="4220805"/>
            <a:ext cx="1937942"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000">
                <a:solidFill>
                  <a:srgbClr val="FFFFFF"/>
                </a:solidFill>
                <a:latin typeface="Gill Sans"/>
                <a:ea typeface="Gill Sans"/>
                <a:cs typeface="Gill Sans"/>
                <a:sym typeface="Gill Sans"/>
              </a:rPr>
              <a:t>Options</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 Plan</a:t>
            </a:r>
          </a:p>
        </p:txBody>
      </p:sp>
      <p:sp>
        <p:nvSpPr>
          <p:cNvPr id="532" name="Shape 532"/>
          <p:cNvSpPr/>
          <p:nvPr/>
        </p:nvSpPr>
        <p:spPr>
          <a:xfrm>
            <a:off x="10590793" y="4436705"/>
            <a:ext cx="1658641"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Manage</a:t>
            </a:r>
          </a:p>
        </p:txBody>
      </p:sp>
      <p:sp>
        <p:nvSpPr>
          <p:cNvPr id="533" name="Shape 533"/>
          <p:cNvSpPr/>
          <p:nvPr/>
        </p:nvSpPr>
        <p:spPr>
          <a:xfrm>
            <a:off x="3819214" y="4144605"/>
            <a:ext cx="2083297"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000">
                <a:solidFill>
                  <a:srgbClr val="FFFFFF"/>
                </a:solidFill>
                <a:latin typeface="Gill Sans"/>
                <a:ea typeface="Gill Sans"/>
                <a:cs typeface="Gill Sans"/>
                <a:sym typeface="Gill Sans"/>
              </a:rPr>
              <a:t>Capacity</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Screening</a:t>
            </a:r>
          </a:p>
        </p:txBody>
      </p:sp>
      <p:sp>
        <p:nvSpPr>
          <p:cNvPr id="534" name="Shape 534"/>
          <p:cNvSpPr/>
          <p:nvPr/>
        </p:nvSpPr>
        <p:spPr>
          <a:xfrm>
            <a:off x="6073252" y="4858595"/>
            <a:ext cx="978625" cy="1"/>
          </a:xfrm>
          <a:prstGeom prst="line">
            <a:avLst/>
          </a:prstGeom>
          <a:ln w="50800">
            <a:solidFill>
              <a:srgbClr val="FFFFFF"/>
            </a:solidFill>
            <a:miter lim="400000"/>
            <a:tailEnd type="stealth"/>
          </a:ln>
        </p:spPr>
        <p:txBody>
          <a:bodyPr lIns="0" tIns="0" rIns="0" bIns="0" anchor="ctr"/>
          <a:lstStyle/>
          <a:p>
            <a:pPr lvl="0">
              <a:defRPr sz="2600"/>
            </a:pPr>
          </a:p>
        </p:txBody>
      </p:sp>
      <p:sp>
        <p:nvSpPr>
          <p:cNvPr id="535" name="Shape 535"/>
          <p:cNvSpPr/>
          <p:nvPr/>
        </p:nvSpPr>
        <p:spPr>
          <a:xfrm>
            <a:off x="9300030" y="4858595"/>
            <a:ext cx="978625" cy="1"/>
          </a:xfrm>
          <a:prstGeom prst="line">
            <a:avLst/>
          </a:prstGeom>
          <a:ln w="50800">
            <a:solidFill>
              <a:srgbClr val="FFFFFF"/>
            </a:solidFill>
            <a:miter lim="400000"/>
            <a:tailEnd type="stealth"/>
          </a:ln>
        </p:spPr>
        <p:txBody>
          <a:bodyPr lIns="0" tIns="0" rIns="0" bIns="0" anchor="ctr"/>
          <a:lstStyle/>
          <a:p>
            <a:pPr lvl="0">
              <a:defRPr sz="2600"/>
            </a:pPr>
          </a:p>
        </p:txBody>
      </p:sp>
    </p:spTree>
  </p:cSld>
  <p:clrMapOvr>
    <a:masterClrMapping/>
  </p:clrMapOvr>
  <p:transition spd="med" advClick="1">
    <p:dissolve/>
  </p:transition>
</p:sld>
</file>

<file path=ppt/slides/slide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39" name="capacity_word_cloud_150918-1534.png"/>
          <p:cNvPicPr/>
          <p:nvPr/>
        </p:nvPicPr>
        <p:blipFill>
          <a:blip r:embed="rId3">
            <a:extLst/>
          </a:blip>
          <a:stretch>
            <a:fillRect/>
          </a:stretch>
        </p:blipFill>
        <p:spPr>
          <a:xfrm>
            <a:off x="815756" y="2328036"/>
            <a:ext cx="10989314" cy="5417486"/>
          </a:xfrm>
          <a:prstGeom prst="rect">
            <a:avLst/>
          </a:prstGeom>
          <a:ln w="12700">
            <a:miter lim="400000"/>
          </a:ln>
        </p:spPr>
      </p:pic>
      <p:sp>
        <p:nvSpPr>
          <p:cNvPr id="540" name="Shape 540"/>
          <p:cNvSpPr/>
          <p:nvPr/>
        </p:nvSpPr>
        <p:spPr>
          <a:xfrm>
            <a:off x="815756" y="469900"/>
            <a:ext cx="11217053" cy="863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Assessing Cognitive Function</a:t>
            </a:r>
          </a:p>
        </p:txBody>
      </p:sp>
      <p:sp>
        <p:nvSpPr>
          <p:cNvPr id="541" name="Shape 541"/>
          <p:cNvSpPr/>
          <p:nvPr/>
        </p:nvSpPr>
        <p:spPr>
          <a:xfrm>
            <a:off x="764956" y="7745521"/>
            <a:ext cx="11090914" cy="143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Word cloud based on </a:t>
            </a:r>
            <a:r>
              <a:rPr i="1" sz="3000">
                <a:solidFill>
                  <a:srgbClr val="FFFFFF"/>
                </a:solidFill>
                <a:latin typeface="Gill Sans"/>
                <a:ea typeface="Gill Sans"/>
                <a:cs typeface="Gill Sans"/>
                <a:sym typeface="Gill Sans"/>
              </a:rPr>
              <a:t>NAPSA Guardianship Survey</a:t>
            </a:r>
            <a:r>
              <a:rPr sz="3000">
                <a:solidFill>
                  <a:srgbClr val="FFFFFF"/>
                </a:solidFill>
                <a:latin typeface="Gill Sans"/>
                <a:ea typeface="Gill Sans"/>
                <a:cs typeface="Gill Sans"/>
                <a:sym typeface="Gill Sans"/>
              </a:rPr>
              <a:t> conducted NAPSA for Kim Grier, past president, National Guardianship Association, and Philip Marshall. September 16, 2015. </a:t>
            </a:r>
          </a:p>
        </p:txBody>
      </p:sp>
    </p:spTree>
  </p:cSld>
  <p:clrMapOvr>
    <a:masterClrMapping/>
  </p:clrMapOvr>
  <p:transition spd="med" advClick="1">
    <p:dissolve/>
  </p:transition>
</p:sld>
</file>

<file path=ppt/slides/slide8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45" name="Shape 545"/>
          <p:cNvSpPr/>
          <p:nvPr/>
        </p:nvSpPr>
        <p:spPr>
          <a:xfrm>
            <a:off x="749866" y="2070099"/>
            <a:ext cx="10003436" cy="6553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444500" indent="-444500" algn="l" defTabSz="457200">
              <a:spcBef>
                <a:spcPts val="500"/>
              </a:spcBef>
              <a:buSzPct val="75000"/>
              <a:buChar char="•"/>
              <a:defRPr sz="1800">
                <a:solidFill>
                  <a:srgbClr val="000000"/>
                </a:solidFill>
              </a:defRPr>
            </a:pPr>
            <a:r>
              <a:rPr sz="5000">
                <a:latin typeface="Times"/>
                <a:ea typeface="Times"/>
                <a:cs typeface="Times"/>
                <a:sym typeface="Times"/>
              </a:rPr>
              <a:t>person centered </a:t>
            </a:r>
            <a:endParaRPr sz="5000">
              <a:latin typeface="Times"/>
              <a:ea typeface="Times"/>
              <a:cs typeface="Times"/>
              <a:sym typeface="Times"/>
            </a:endParaRPr>
          </a:p>
          <a:p>
            <a:pPr lvl="0" marL="444500" indent="-444500" algn="l" defTabSz="457200">
              <a:spcBef>
                <a:spcPts val="500"/>
              </a:spcBef>
              <a:buSzPct val="75000"/>
              <a:buChar char="•"/>
              <a:defRPr sz="1800">
                <a:solidFill>
                  <a:srgbClr val="000000"/>
                </a:solidFill>
              </a:defRPr>
            </a:pPr>
            <a:r>
              <a:rPr sz="5000">
                <a:latin typeface="Times"/>
                <a:ea typeface="Times"/>
                <a:cs typeface="Times"/>
                <a:sym typeface="Times"/>
              </a:rPr>
              <a:t>decision specific </a:t>
            </a:r>
            <a:endParaRPr sz="5000">
              <a:latin typeface="Times"/>
              <a:ea typeface="Times"/>
              <a:cs typeface="Times"/>
              <a:sym typeface="Times"/>
            </a:endParaRPr>
          </a:p>
          <a:p>
            <a:pPr lvl="0" marL="444500" indent="-444500" algn="l" defTabSz="457200">
              <a:spcBef>
                <a:spcPts val="500"/>
              </a:spcBef>
              <a:buSzPct val="75000"/>
              <a:buChar char="•"/>
              <a:defRPr sz="1800">
                <a:solidFill>
                  <a:srgbClr val="000000"/>
                </a:solidFill>
              </a:defRPr>
            </a:pPr>
            <a:r>
              <a:rPr sz="5000">
                <a:latin typeface="Times"/>
                <a:ea typeface="Times"/>
                <a:cs typeface="Times"/>
                <a:sym typeface="Times"/>
              </a:rPr>
              <a:t>ability to understanding information and its meaning</a:t>
            </a:r>
            <a:endParaRPr sz="5000">
              <a:latin typeface="Times"/>
              <a:ea typeface="Times"/>
              <a:cs typeface="Times"/>
              <a:sym typeface="Times"/>
            </a:endParaRPr>
          </a:p>
          <a:p>
            <a:pPr lvl="0" marL="444500" indent="-444500" algn="l" defTabSz="457200">
              <a:spcBef>
                <a:spcPts val="500"/>
              </a:spcBef>
              <a:buSzPct val="75000"/>
              <a:buChar char="•"/>
              <a:defRPr sz="1800">
                <a:solidFill>
                  <a:srgbClr val="000000"/>
                </a:solidFill>
              </a:defRPr>
            </a:pPr>
            <a:r>
              <a:rPr sz="5000">
                <a:latin typeface="Times"/>
                <a:ea typeface="Times"/>
                <a:cs typeface="Times"/>
                <a:sym typeface="Times"/>
              </a:rPr>
              <a:t>ability to make an informed decision </a:t>
            </a:r>
            <a:endParaRPr sz="5000">
              <a:latin typeface="Times"/>
              <a:ea typeface="Times"/>
              <a:cs typeface="Times"/>
              <a:sym typeface="Times"/>
            </a:endParaRPr>
          </a:p>
          <a:p>
            <a:pPr lvl="0" marL="444500" indent="-444500" algn="l" defTabSz="457200">
              <a:spcBef>
                <a:spcPts val="500"/>
              </a:spcBef>
              <a:buSzPct val="75000"/>
              <a:buChar char="•"/>
              <a:defRPr sz="1800">
                <a:solidFill>
                  <a:srgbClr val="000000"/>
                </a:solidFill>
              </a:defRPr>
            </a:pPr>
            <a:r>
              <a:rPr sz="5000">
                <a:latin typeface="Times"/>
                <a:ea typeface="Times"/>
                <a:cs typeface="Times"/>
                <a:sym typeface="Times"/>
              </a:rPr>
              <a:t>fluid: conditional on personal capacity, environmental factors, and time </a:t>
            </a:r>
          </a:p>
        </p:txBody>
      </p:sp>
      <p:sp>
        <p:nvSpPr>
          <p:cNvPr id="546" name="Shape 546"/>
          <p:cNvSpPr/>
          <p:nvPr/>
        </p:nvSpPr>
        <p:spPr>
          <a:xfrm>
            <a:off x="749866" y="554335"/>
            <a:ext cx="11217053" cy="863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000">
                <a:latin typeface="Gill Sans SemiBold"/>
                <a:ea typeface="Gill Sans SemiBold"/>
                <a:cs typeface="Gill Sans SemiBold"/>
                <a:sym typeface="Gill Sans SemiBold"/>
              </a:defRPr>
            </a:lvl1pPr>
          </a:lstStyle>
          <a:p>
            <a:pPr lvl="0">
              <a:defRPr sz="1800">
                <a:solidFill>
                  <a:srgbClr val="000000"/>
                </a:solidFill>
              </a:defRPr>
            </a:pPr>
            <a:r>
              <a:rPr sz="5000">
                <a:solidFill>
                  <a:srgbClr val="FFFFFF"/>
                </a:solidFill>
              </a:rPr>
              <a:t>Capacity</a:t>
            </a:r>
          </a:p>
        </p:txBody>
      </p:sp>
    </p:spTree>
  </p:cSld>
  <p:clrMapOvr>
    <a:masterClrMapping/>
  </p:clrMapOvr>
  <p:transition spd="med" advClick="1">
    <p:dissolve/>
  </p:transition>
</p:sld>
</file>

<file path=ppt/slides/slide8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50" name="Shape 550"/>
          <p:cNvSpPr/>
          <p:nvPr/>
        </p:nvSpPr>
        <p:spPr>
          <a:xfrm>
            <a:off x="7239000" y="3078263"/>
            <a:ext cx="4658830" cy="55773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Helvetica Neue"/>
                <a:ea typeface="Helvetica Neue"/>
                <a:cs typeface="Helvetica Neue"/>
                <a:sym typeface="Helvetica Neue"/>
              </a:rPr>
              <a:t>Assessment of Older Adults with Diminished Capacity: A Handbook for Psychologists,</a:t>
            </a:r>
            <a:r>
              <a:rPr sz="3000">
                <a:solidFill>
                  <a:srgbClr val="FFFFFF"/>
                </a:solidFill>
                <a:latin typeface="Helvetica Neue"/>
                <a:ea typeface="Helvetica Neue"/>
                <a:cs typeface="Helvetica Neue"/>
                <a:sym typeface="Helvetica Neue"/>
              </a:rPr>
              <a:t> American Bar Association Commission on Law and Aging, American Psychological Society, Association Assessment of Capacity in Older Adults Project Working Group. 2008 </a:t>
            </a:r>
          </a:p>
        </p:txBody>
      </p:sp>
      <p:pic>
        <p:nvPicPr>
          <p:cNvPr id="551" name="apa_2008_assessment_of_older_adults_with_diminished_capacity_handbook_for_psychologist_cover_2.jpg"/>
          <p:cNvPicPr/>
          <p:nvPr/>
        </p:nvPicPr>
        <p:blipFill>
          <a:blip r:embed="rId3">
            <a:extLst/>
          </a:blip>
          <a:stretch>
            <a:fillRect/>
          </a:stretch>
        </p:blipFill>
        <p:spPr>
          <a:xfrm>
            <a:off x="960807" y="1098003"/>
            <a:ext cx="5770193" cy="7557594"/>
          </a:xfrm>
          <a:prstGeom prst="rect">
            <a:avLst/>
          </a:prstGeom>
          <a:ln w="12700">
            <a:miter lim="400000"/>
          </a:ln>
        </p:spPr>
      </p:pic>
    </p:spTree>
  </p:cSld>
  <p:clrMapOvr>
    <a:masterClrMapping/>
  </p:clrMapOvr>
  <p:transition spd="med" advClick="1">
    <p:dissolve/>
  </p:transition>
</p:sld>
</file>

<file path=ppt/slides/slide8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55" name="Shape 555"/>
          <p:cNvSpPr/>
          <p:nvPr/>
        </p:nvSpPr>
        <p:spPr>
          <a:xfrm>
            <a:off x="7067444" y="6790285"/>
            <a:ext cx="4864528" cy="23769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Helvetica Neue"/>
                <a:ea typeface="Helvetica Neue"/>
                <a:cs typeface="Helvetica Neue"/>
                <a:sym typeface="Helvetica Neue"/>
              </a:rPr>
              <a:t>Litchenberg, Peter A., ed. </a:t>
            </a:r>
            <a:r>
              <a:rPr i="1" sz="3000">
                <a:solidFill>
                  <a:srgbClr val="FFFFFF"/>
                </a:solidFill>
                <a:latin typeface="Helvetica Neue"/>
                <a:ea typeface="Helvetica Neue"/>
                <a:cs typeface="Helvetica Neue"/>
                <a:sym typeface="Helvetica Neue"/>
              </a:rPr>
              <a:t>Handbook of Assessment in Clinical Gerontology</a:t>
            </a:r>
            <a:r>
              <a:rPr sz="3000">
                <a:solidFill>
                  <a:srgbClr val="FFFFFF"/>
                </a:solidFill>
                <a:latin typeface="Helvetica Neue"/>
                <a:ea typeface="Helvetica Neue"/>
                <a:cs typeface="Helvetica Neue"/>
                <a:sym typeface="Helvetica Neue"/>
              </a:rPr>
              <a:t>. Academic Press, Second edition, 2010. </a:t>
            </a:r>
          </a:p>
        </p:txBody>
      </p:sp>
      <p:pic>
        <p:nvPicPr>
          <p:cNvPr id="556" name="lichtenberg_2010_handbook_of_assessment_in_clinical_gerontology_cover.pdf"/>
          <p:cNvPicPr/>
          <p:nvPr/>
        </p:nvPicPr>
        <p:blipFill>
          <a:blip r:embed="rId3">
            <a:extLst/>
          </a:blip>
          <a:stretch>
            <a:fillRect/>
          </a:stretch>
        </p:blipFill>
        <p:spPr>
          <a:xfrm>
            <a:off x="734172" y="586382"/>
            <a:ext cx="5768228" cy="8580836"/>
          </a:xfrm>
          <a:prstGeom prst="rect">
            <a:avLst/>
          </a:prstGeom>
          <a:ln w="12700">
            <a:miter lim="400000"/>
          </a:ln>
        </p:spPr>
      </p:pic>
    </p:spTree>
  </p:cSld>
  <p:clrMapOvr>
    <a:masterClrMapping/>
  </p:clrMapOvr>
  <p:transition spd="med" advClick="1">
    <p:dissolve/>
  </p:transition>
</p:sld>
</file>

<file path=ppt/slides/slide8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560" name="APS_Capacity_Training_Peg_Ronnie.jpg"/>
          <p:cNvPicPr/>
          <p:nvPr/>
        </p:nvPicPr>
        <p:blipFill>
          <a:blip r:embed="rId3">
            <a:extLst/>
          </a:blip>
          <a:stretch>
            <a:fillRect/>
          </a:stretch>
        </p:blipFill>
        <p:spPr>
          <a:xfrm>
            <a:off x="2989784" y="1904899"/>
            <a:ext cx="7025232" cy="6033894"/>
          </a:xfrm>
          <a:prstGeom prst="rect">
            <a:avLst/>
          </a:prstGeom>
          <a:ln w="12700">
            <a:miter lim="400000"/>
          </a:ln>
        </p:spPr>
      </p:pic>
      <p:sp>
        <p:nvSpPr>
          <p:cNvPr id="561" name="Shape 561"/>
          <p:cNvSpPr/>
          <p:nvPr/>
        </p:nvSpPr>
        <p:spPr>
          <a:xfrm>
            <a:off x="298365" y="8254088"/>
            <a:ext cx="13004801"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Peg Horan, NYC Elder Abuse Center MDT Coordinator/Elder Abuse Prevention Specialist and Dr.  Veronica LoFaso, NYC Elder Abuse Center MDT Geriatrician.</a:t>
            </a:r>
          </a:p>
        </p:txBody>
      </p:sp>
      <p:sp>
        <p:nvSpPr>
          <p:cNvPr id="562" name="Shape 562"/>
          <p:cNvSpPr/>
          <p:nvPr/>
        </p:nvSpPr>
        <p:spPr>
          <a:xfrm>
            <a:off x="476165" y="687903"/>
            <a:ext cx="11079433"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Interview of Decisional Abilities (IDA)</a:t>
            </a:r>
          </a:p>
        </p:txBody>
      </p:sp>
    </p:spTree>
  </p:cSld>
  <p:clrMapOvr>
    <a:masterClrMapping/>
  </p:clrMapOvr>
  <p:transition spd="med" advClick="1">
    <p:dissolve/>
  </p:transition>
</p:sld>
</file>

<file path=ppt/slides/slide8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566" name="dc_us_capitol_85_01 - Version 2.jpg"/>
          <p:cNvPicPr/>
          <p:nvPr/>
        </p:nvPicPr>
        <p:blipFill>
          <a:blip r:embed="rId2">
            <a:extLst/>
          </a:blip>
          <a:stretch>
            <a:fillRect/>
          </a:stretch>
        </p:blipFill>
        <p:spPr>
          <a:xfrm>
            <a:off x="1106802" y="985311"/>
            <a:ext cx="10791196" cy="7134414"/>
          </a:xfrm>
          <a:prstGeom prst="rect">
            <a:avLst/>
          </a:prstGeom>
          <a:ln w="12700">
            <a:miter lim="400000"/>
          </a:ln>
        </p:spPr>
      </p:pic>
      <p:pic>
        <p:nvPicPr>
          <p:cNvPr id="567" name="15-2518a.jpg"/>
          <p:cNvPicPr/>
          <p:nvPr/>
        </p:nvPicPr>
        <p:blipFill>
          <a:blip r:embed="rId3">
            <a:extLst/>
          </a:blip>
          <a:stretch>
            <a:fillRect/>
          </a:stretch>
        </p:blipFill>
        <p:spPr>
          <a:xfrm>
            <a:off x="896082" y="10301418"/>
            <a:ext cx="6045685" cy="9753601"/>
          </a:xfrm>
          <a:prstGeom prst="rect">
            <a:avLst/>
          </a:prstGeom>
          <a:ln w="12700">
            <a:miter lim="400000"/>
          </a:ln>
        </p:spPr>
      </p:pic>
      <p:sp>
        <p:nvSpPr>
          <p:cNvPr id="568" name="Shape 568"/>
          <p:cNvSpPr/>
          <p:nvPr/>
        </p:nvSpPr>
        <p:spPr>
          <a:xfrm>
            <a:off x="1043302" y="8157823"/>
            <a:ext cx="10627125"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U.S. Capitol, Washington, DC. C. 1982. </a:t>
            </a:r>
          </a:p>
        </p:txBody>
      </p:sp>
    </p:spTree>
  </p:cSld>
  <p:clrMapOvr>
    <a:masterClrMapping/>
  </p:clrMapOvr>
  <p:transition spd="med" advClick="1">
    <p:dissolve/>
  </p:transition>
</p:sld>
</file>

<file path=ppt/slides/slide8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570" name="Shape 570"/>
          <p:cNvSpPr/>
          <p:nvPr/>
        </p:nvSpPr>
        <p:spPr>
          <a:xfrm>
            <a:off x="1765653" y="7869404"/>
            <a:ext cx="9125414"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Grandjean, Martin. "La connaissance est un réseau.” </a:t>
            </a:r>
            <a:r>
              <a:rPr i="1" sz="3000">
                <a:solidFill>
                  <a:srgbClr val="FFFFFF"/>
                </a:solidFill>
                <a:latin typeface="Gill Sans"/>
                <a:ea typeface="Gill Sans"/>
                <a:cs typeface="Gill Sans"/>
                <a:sym typeface="Gill Sans"/>
              </a:rPr>
              <a:t>Les Cahiers du Numérique</a:t>
            </a:r>
            <a:r>
              <a:rPr sz="3000">
                <a:solidFill>
                  <a:srgbClr val="FFFFFF"/>
                </a:solidFill>
                <a:latin typeface="Gill Sans"/>
                <a:ea typeface="Gill Sans"/>
                <a:cs typeface="Gill Sans"/>
                <a:sym typeface="Gill Sans"/>
              </a:rPr>
              <a:t> 10 (3): 37–54, 2014. Detail. </a:t>
            </a:r>
          </a:p>
        </p:txBody>
      </p:sp>
      <p:pic>
        <p:nvPicPr>
          <p:cNvPr id="571" name="Social_Network_Analysis_Visualization_clip.jpg"/>
          <p:cNvPicPr/>
          <p:nvPr/>
        </p:nvPicPr>
        <p:blipFill>
          <a:blip r:embed="rId3">
            <a:extLst/>
          </a:blip>
          <a:stretch>
            <a:fillRect/>
          </a:stretch>
        </p:blipFill>
        <p:spPr>
          <a:xfrm>
            <a:off x="1765653" y="741064"/>
            <a:ext cx="9473494" cy="7024836"/>
          </a:xfrm>
          <a:prstGeom prst="rect">
            <a:avLst/>
          </a:prstGeom>
          <a:ln w="12700">
            <a:solidFill/>
            <a:miter lim="400000"/>
          </a:ln>
        </p:spPr>
      </p:pic>
    </p:spTree>
  </p:cSld>
  <p:clrMapOvr>
    <a:masterClrMapping/>
  </p:clrMapOvr>
  <p:transition spd="med" advClick="1">
    <p:dissolve/>
  </p:transition>
</p:sld>
</file>

<file path=ppt/slides/slide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5" name="Shape 575"/>
          <p:cNvSpPr/>
          <p:nvPr/>
        </p:nvSpPr>
        <p:spPr>
          <a:xfrm>
            <a:off x="826822" y="1024036"/>
            <a:ext cx="11246509"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“Guardians as leaders, moving forward…</a:t>
            </a:r>
          </a:p>
        </p:txBody>
      </p:sp>
      <p:sp>
        <p:nvSpPr>
          <p:cNvPr id="576" name="Shape 576"/>
          <p:cNvSpPr/>
          <p:nvPr/>
        </p:nvSpPr>
        <p:spPr>
          <a:xfrm>
            <a:off x="4844859" y="3193766"/>
            <a:ext cx="3315082" cy="3366068"/>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a:blipFill>
          <a:ln w="12700">
            <a:miter lim="400000"/>
          </a:ln>
        </p:spPr>
        <p:txBody>
          <a:bodyPr lIns="0" tIns="0" rIns="0" bIns="0" anchor="ctr"/>
          <a:lstStyle/>
          <a:p>
            <a:pPr lvl="0">
              <a:defRPr sz="3000">
                <a:latin typeface="Gill Sans"/>
                <a:ea typeface="Gill Sans"/>
                <a:cs typeface="Gill Sans"/>
                <a:sym typeface="Gill Sans"/>
              </a:defRPr>
            </a:pPr>
          </a:p>
        </p:txBody>
      </p:sp>
      <p:sp>
        <p:nvSpPr>
          <p:cNvPr id="577" name="Shape 577"/>
          <p:cNvSpPr/>
          <p:nvPr/>
        </p:nvSpPr>
        <p:spPr>
          <a:xfrm>
            <a:off x="5190008" y="4533899"/>
            <a:ext cx="262478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“Guardians”</a:t>
            </a:r>
          </a:p>
        </p:txBody>
      </p:sp>
      <p:sp>
        <p:nvSpPr>
          <p:cNvPr id="578" name="Shape 578"/>
          <p:cNvSpPr/>
          <p:nvPr/>
        </p:nvSpPr>
        <p:spPr>
          <a:xfrm>
            <a:off x="8236263" y="4876800"/>
            <a:ext cx="3837068" cy="0"/>
          </a:xfrm>
          <a:prstGeom prst="line">
            <a:avLst/>
          </a:prstGeom>
          <a:ln w="127000">
            <a:solidFill>
              <a:srgbClr val="5E5E5E"/>
            </a:solidFill>
            <a:miter lim="400000"/>
            <a:headEnd type="triangle" len="sm"/>
            <a:tailEnd type="stealth"/>
          </a:ln>
        </p:spPr>
        <p:txBody>
          <a:bodyPr lIns="0" tIns="0" rIns="0" bIns="0" anchor="ctr"/>
          <a:lstStyle/>
          <a:p>
            <a:pPr lvl="0">
              <a:defRPr sz="2600"/>
            </a:pPr>
          </a:p>
        </p:txBody>
      </p:sp>
      <p:sp>
        <p:nvSpPr>
          <p:cNvPr id="579" name="Shape 579"/>
          <p:cNvSpPr/>
          <p:nvPr/>
        </p:nvSpPr>
        <p:spPr>
          <a:xfrm>
            <a:off x="1045729" y="7179309"/>
            <a:ext cx="11246508" cy="1574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5000">
                <a:latin typeface="Gill Sans"/>
                <a:ea typeface="Gill Sans"/>
                <a:cs typeface="Gill Sans"/>
                <a:sym typeface="Gill Sans"/>
              </a:defRPr>
            </a:lvl1pPr>
          </a:lstStyle>
          <a:p>
            <a:pPr lvl="0">
              <a:defRPr sz="1800">
                <a:solidFill>
                  <a:srgbClr val="000000"/>
                </a:solidFill>
              </a:defRPr>
            </a:pPr>
            <a:r>
              <a:rPr sz="5000">
                <a:solidFill>
                  <a:srgbClr val="FFFFFF"/>
                </a:solidFill>
              </a:rPr>
              <a:t>…in concert with others in a multi-disciplinary elder-care coalition.”</a:t>
            </a:r>
          </a:p>
        </p:txBody>
      </p:sp>
    </p:spTree>
  </p:cSld>
  <p:clrMapOvr>
    <a:masterClrMapping/>
  </p:clrMapOvr>
  <p:transition spd="med" advClick="1">
    <p:dissolve/>
  </p:transition>
</p:sld>
</file>

<file path=ppt/slides/slide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1" name="Shape 581"/>
          <p:cNvSpPr/>
          <p:nvPr/>
        </p:nvSpPr>
        <p:spPr>
          <a:xfrm>
            <a:off x="4844859" y="3193766"/>
            <a:ext cx="3315082" cy="3366068"/>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a:blipFill>
          <a:ln w="12700">
            <a:miter lim="400000"/>
          </a:ln>
        </p:spPr>
        <p:txBody>
          <a:bodyPr lIns="0" tIns="0" rIns="0" bIns="0" anchor="ctr"/>
          <a:lstStyle/>
          <a:p>
            <a:pPr lvl="0">
              <a:defRPr sz="3000">
                <a:latin typeface="Gill Sans"/>
                <a:ea typeface="Gill Sans"/>
                <a:cs typeface="Gill Sans"/>
                <a:sym typeface="Gill Sans"/>
              </a:defRPr>
            </a:pPr>
          </a:p>
        </p:txBody>
      </p:sp>
      <p:sp>
        <p:nvSpPr>
          <p:cNvPr id="582" name="Shape 582"/>
          <p:cNvSpPr/>
          <p:nvPr/>
        </p:nvSpPr>
        <p:spPr>
          <a:xfrm>
            <a:off x="5190008" y="4533899"/>
            <a:ext cx="262478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“Guardians”</a:t>
            </a:r>
          </a:p>
        </p:txBody>
      </p:sp>
      <p:sp>
        <p:nvSpPr>
          <p:cNvPr id="583" name="Shape 583"/>
          <p:cNvSpPr/>
          <p:nvPr/>
        </p:nvSpPr>
        <p:spPr>
          <a:xfrm>
            <a:off x="4061790" y="2436190"/>
            <a:ext cx="4881220" cy="488122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584" name="Shape 584"/>
          <p:cNvSpPr/>
          <p:nvPr/>
        </p:nvSpPr>
        <p:spPr>
          <a:xfrm>
            <a:off x="9870408" y="268833"/>
            <a:ext cx="1677953" cy="167795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85" name="Shape 585"/>
          <p:cNvSpPr/>
          <p:nvPr/>
        </p:nvSpPr>
        <p:spPr>
          <a:xfrm>
            <a:off x="434537" y="3606800"/>
            <a:ext cx="2106836" cy="210683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86" name="Shape 586"/>
          <p:cNvSpPr/>
          <p:nvPr/>
        </p:nvSpPr>
        <p:spPr>
          <a:xfrm>
            <a:off x="-719332" y="6963773"/>
            <a:ext cx="3264507" cy="3264507"/>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87" name="Shape 587"/>
          <p:cNvSpPr/>
          <p:nvPr/>
        </p:nvSpPr>
        <p:spPr>
          <a:xfrm>
            <a:off x="10991831" y="3953983"/>
            <a:ext cx="3519303" cy="351930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88" name="Shape 588"/>
          <p:cNvSpPr/>
          <p:nvPr/>
        </p:nvSpPr>
        <p:spPr>
          <a:xfrm>
            <a:off x="159431" y="-1"/>
            <a:ext cx="2385744" cy="238574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89" name="Shape 589"/>
          <p:cNvSpPr/>
          <p:nvPr/>
        </p:nvSpPr>
        <p:spPr>
          <a:xfrm>
            <a:off x="7154879" y="8870515"/>
            <a:ext cx="2715530" cy="2715529"/>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90" name="Shape 590"/>
          <p:cNvSpPr/>
          <p:nvPr/>
        </p:nvSpPr>
        <p:spPr>
          <a:xfrm>
            <a:off x="3486375" y="278909"/>
            <a:ext cx="2036252" cy="203625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alphaModFix amt="30706"/>
            </a:blip>
          </a:blipFill>
          <a:ln w="12700">
            <a:miter lim="400000"/>
          </a:ln>
        </p:spPr>
        <p:txBody>
          <a:bodyPr lIns="0" tIns="0" rIns="0" bIns="0" anchor="ctr"/>
          <a:lstStyle/>
          <a:p>
            <a:pPr lvl="0">
              <a:defRPr sz="2600"/>
            </a:pPr>
          </a:p>
        </p:txBody>
      </p:sp>
      <p:sp>
        <p:nvSpPr>
          <p:cNvPr id="591" name="Shape 591"/>
          <p:cNvSpPr/>
          <p:nvPr/>
        </p:nvSpPr>
        <p:spPr>
          <a:xfrm flipH="1" flipV="1">
            <a:off x="5045150" y="2168910"/>
            <a:ext cx="289685" cy="534562"/>
          </a:xfrm>
          <a:prstGeom prst="line">
            <a:avLst/>
          </a:prstGeom>
          <a:ln w="25400">
            <a:solidFill>
              <a:srgbClr val="FFFFFF">
                <a:alpha val="30214"/>
              </a:srgbClr>
            </a:solidFill>
            <a:miter lim="400000"/>
            <a:headEnd type="triangle"/>
            <a:tailEnd type="triangle"/>
          </a:ln>
        </p:spPr>
        <p:txBody>
          <a:bodyPr lIns="0" tIns="0" rIns="0" bIns="0" anchor="ctr"/>
          <a:lstStyle/>
          <a:p>
            <a:pPr lvl="0">
              <a:defRPr sz="2600"/>
            </a:pPr>
          </a:p>
        </p:txBody>
      </p:sp>
      <p:sp>
        <p:nvSpPr>
          <p:cNvPr id="592" name="Shape 592"/>
          <p:cNvSpPr/>
          <p:nvPr/>
        </p:nvSpPr>
        <p:spPr>
          <a:xfrm flipH="1">
            <a:off x="2266564" y="6381802"/>
            <a:ext cx="2385745" cy="1330872"/>
          </a:xfrm>
          <a:prstGeom prst="line">
            <a:avLst/>
          </a:prstGeom>
          <a:ln w="63500">
            <a:solidFill>
              <a:srgbClr val="FFFFFF">
                <a:alpha val="30706"/>
              </a:srgbClr>
            </a:solidFill>
            <a:miter lim="400000"/>
            <a:headEnd type="triangle"/>
            <a:tailEnd type="triangle"/>
          </a:ln>
        </p:spPr>
        <p:txBody>
          <a:bodyPr lIns="0" tIns="0" rIns="0" bIns="0" anchor="ctr"/>
          <a:lstStyle/>
          <a:p>
            <a:pPr lvl="0">
              <a:defRPr sz="2600"/>
            </a:pPr>
          </a:p>
        </p:txBody>
      </p:sp>
      <p:sp>
        <p:nvSpPr>
          <p:cNvPr id="593" name="Shape 593"/>
          <p:cNvSpPr/>
          <p:nvPr/>
        </p:nvSpPr>
        <p:spPr>
          <a:xfrm flipH="1" flipV="1">
            <a:off x="2541372" y="4711374"/>
            <a:ext cx="1500324" cy="118666"/>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
        <p:nvSpPr>
          <p:cNvPr id="594" name="Shape 594"/>
          <p:cNvSpPr/>
          <p:nvPr/>
        </p:nvSpPr>
        <p:spPr>
          <a:xfrm flipH="1" flipV="1">
            <a:off x="7157016" y="7047238"/>
            <a:ext cx="900035" cy="1872911"/>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
        <p:nvSpPr>
          <p:cNvPr id="595" name="Shape 595"/>
          <p:cNvSpPr/>
          <p:nvPr/>
        </p:nvSpPr>
        <p:spPr>
          <a:xfrm flipH="1">
            <a:off x="7156316" y="-164893"/>
            <a:ext cx="882378" cy="2715530"/>
          </a:xfrm>
          <a:prstGeom prst="line">
            <a:avLst/>
          </a:prstGeom>
          <a:ln w="38100">
            <a:solidFill>
              <a:srgbClr val="FFFFFF">
                <a:alpha val="30706"/>
              </a:srgbClr>
            </a:solidFill>
            <a:miter lim="400000"/>
            <a:headEnd type="triangle"/>
            <a:tailEnd type="triangle"/>
          </a:ln>
        </p:spPr>
        <p:txBody>
          <a:bodyPr lIns="0" tIns="0" rIns="0" bIns="0" anchor="ctr"/>
          <a:lstStyle/>
          <a:p>
            <a:pPr lvl="0">
              <a:defRPr sz="2600"/>
            </a:pPr>
          </a:p>
        </p:txBody>
      </p:sp>
      <p:sp>
        <p:nvSpPr>
          <p:cNvPr id="596" name="Shape 596"/>
          <p:cNvSpPr/>
          <p:nvPr/>
        </p:nvSpPr>
        <p:spPr>
          <a:xfrm flipH="1">
            <a:off x="8362190" y="1628028"/>
            <a:ext cx="1677953" cy="1677952"/>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
        <p:nvSpPr>
          <p:cNvPr id="597" name="Shape 597"/>
          <p:cNvSpPr/>
          <p:nvPr/>
        </p:nvSpPr>
        <p:spPr>
          <a:xfrm flipH="1" flipV="1">
            <a:off x="11060292" y="1847148"/>
            <a:ext cx="976135" cy="2216170"/>
          </a:xfrm>
          <a:prstGeom prst="line">
            <a:avLst/>
          </a:prstGeom>
          <a:ln w="38100">
            <a:solidFill>
              <a:srgbClr val="FFFFFF">
                <a:alpha val="30706"/>
              </a:srgbClr>
            </a:solidFill>
            <a:miter lim="400000"/>
            <a:headEnd type="triangle"/>
            <a:tailEnd type="triangle"/>
          </a:ln>
        </p:spPr>
        <p:txBody>
          <a:bodyPr lIns="0" tIns="0" rIns="0" bIns="0" anchor="ctr"/>
          <a:lstStyle/>
          <a:p>
            <a:pPr lvl="0">
              <a:defRPr sz="2600"/>
            </a:pPr>
          </a:p>
        </p:txBody>
      </p:sp>
      <p:sp>
        <p:nvSpPr>
          <p:cNvPr id="598" name="Shape 598"/>
          <p:cNvSpPr/>
          <p:nvPr/>
        </p:nvSpPr>
        <p:spPr>
          <a:xfrm flipV="1">
            <a:off x="958088" y="5713634"/>
            <a:ext cx="356275" cy="1250140"/>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
        <p:nvSpPr>
          <p:cNvPr id="599" name="Shape 599"/>
          <p:cNvSpPr/>
          <p:nvPr/>
        </p:nvSpPr>
        <p:spPr>
          <a:xfrm flipH="1" flipV="1">
            <a:off x="8512643" y="6275204"/>
            <a:ext cx="4958376" cy="3686460"/>
          </a:xfrm>
          <a:prstGeom prst="line">
            <a:avLst/>
          </a:prstGeom>
          <a:ln w="12700">
            <a:solidFill>
              <a:srgbClr val="FFFFFF">
                <a:alpha val="30706"/>
              </a:srgbClr>
            </a:solidFill>
            <a:miter lim="400000"/>
            <a:headEnd type="triangle"/>
            <a:tailEnd type="triangle"/>
          </a:ln>
        </p:spPr>
        <p:txBody>
          <a:bodyPr lIns="0" tIns="0" rIns="0" bIns="0" anchor="ctr"/>
          <a:lstStyle/>
          <a:p>
            <a:pPr lvl="0">
              <a:defRPr sz="2600"/>
            </a:pPr>
          </a:p>
        </p:txBody>
      </p:sp>
      <p:sp>
        <p:nvSpPr>
          <p:cNvPr id="600" name="Shape 600"/>
          <p:cNvSpPr/>
          <p:nvPr/>
        </p:nvSpPr>
        <p:spPr>
          <a:xfrm flipH="1" flipV="1">
            <a:off x="8884996" y="5290792"/>
            <a:ext cx="2106835" cy="378506"/>
          </a:xfrm>
          <a:prstGeom prst="line">
            <a:avLst/>
          </a:prstGeom>
          <a:ln w="63500">
            <a:solidFill>
              <a:srgbClr val="FFFFFF">
                <a:alpha val="30706"/>
              </a:srgbClr>
            </a:solidFill>
            <a:miter lim="400000"/>
            <a:headEnd type="triangle"/>
            <a:tailEnd type="triangle"/>
          </a:ln>
        </p:spPr>
        <p:txBody>
          <a:bodyPr lIns="0" tIns="0" rIns="0" bIns="0" anchor="ctr"/>
          <a:lstStyle/>
          <a:p>
            <a:pPr lvl="0">
              <a:defRPr sz="2600"/>
            </a:pPr>
          </a:p>
        </p:txBody>
      </p:sp>
      <p:sp>
        <p:nvSpPr>
          <p:cNvPr id="601" name="Shape 601"/>
          <p:cNvSpPr/>
          <p:nvPr/>
        </p:nvSpPr>
        <p:spPr>
          <a:xfrm flipH="1">
            <a:off x="3831901" y="7221762"/>
            <a:ext cx="2036252" cy="3006518"/>
          </a:xfrm>
          <a:prstGeom prst="line">
            <a:avLst/>
          </a:prstGeom>
          <a:ln w="25400">
            <a:solidFill>
              <a:srgbClr val="FFFFFF">
                <a:alpha val="30706"/>
              </a:srgbClr>
            </a:solidFill>
            <a:miter lim="400000"/>
            <a:headEnd type="arrow"/>
            <a:tailEnd type="arrow"/>
          </a:ln>
        </p:spPr>
        <p:txBody>
          <a:bodyPr lIns="0" tIns="0" rIns="0" bIns="0" anchor="ctr"/>
          <a:lstStyle/>
          <a:p>
            <a:pPr lvl="0">
              <a:defRPr sz="2600"/>
            </a:pPr>
          </a:p>
        </p:txBody>
      </p:sp>
      <p:sp>
        <p:nvSpPr>
          <p:cNvPr id="602" name="Shape 602"/>
          <p:cNvSpPr/>
          <p:nvPr/>
        </p:nvSpPr>
        <p:spPr>
          <a:xfrm flipH="1" flipV="1">
            <a:off x="2118757" y="1946785"/>
            <a:ext cx="2385797" cy="1508990"/>
          </a:xfrm>
          <a:prstGeom prst="line">
            <a:avLst/>
          </a:prstGeom>
          <a:ln w="25400">
            <a:solidFill>
              <a:srgbClr val="FFFFFF">
                <a:alpha val="30706"/>
              </a:srgbClr>
            </a:solidFill>
            <a:miter lim="400000"/>
            <a:headEnd type="arrow"/>
            <a:tailEnd type="triangle"/>
          </a:ln>
        </p:spPr>
        <p:txBody>
          <a:bodyPr lIns="0" tIns="0" rIns="0" bIns="0" anchor="ctr"/>
          <a:lstStyle/>
          <a:p>
            <a:pPr lvl="0">
              <a:defRPr sz="2600"/>
            </a:pPr>
          </a:p>
        </p:txBody>
      </p:sp>
      <p:sp>
        <p:nvSpPr>
          <p:cNvPr id="603" name="Shape 603"/>
          <p:cNvSpPr/>
          <p:nvPr/>
        </p:nvSpPr>
        <p:spPr>
          <a:xfrm flipH="1" flipV="1">
            <a:off x="2519990" y="1146111"/>
            <a:ext cx="941202" cy="93521"/>
          </a:xfrm>
          <a:prstGeom prst="line">
            <a:avLst/>
          </a:prstGeom>
          <a:ln w="25400">
            <a:solidFill>
              <a:srgbClr val="FFFFFF">
                <a:alpha val="29515"/>
              </a:srgbClr>
            </a:solidFill>
            <a:miter lim="400000"/>
            <a:headEnd type="triangle"/>
            <a:tailEnd type="triangle"/>
          </a:ln>
        </p:spPr>
        <p:txBody>
          <a:bodyPr lIns="0" tIns="0" rIns="0" bIns="0" anchor="ctr"/>
          <a:lstStyle/>
          <a:p>
            <a:pPr lvl="0">
              <a:defRPr sz="2600"/>
            </a:pPr>
          </a:p>
        </p:txBody>
      </p:sp>
      <p:sp>
        <p:nvSpPr>
          <p:cNvPr id="604" name="Shape 604"/>
          <p:cNvSpPr/>
          <p:nvPr/>
        </p:nvSpPr>
        <p:spPr>
          <a:xfrm>
            <a:off x="4449290" y="4404565"/>
            <a:ext cx="4106220"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5500">
                <a:solidFill>
                  <a:srgbClr val="EBEBEB"/>
                </a:solidFill>
                <a:latin typeface="Gill Sans"/>
                <a:ea typeface="Gill Sans"/>
                <a:cs typeface="Gill Sans"/>
                <a:sym typeface="Gill Sans"/>
              </a:defRPr>
            </a:lvl1pPr>
          </a:lstStyle>
          <a:p>
            <a:pPr lvl="0">
              <a:defRPr sz="1800">
                <a:solidFill>
                  <a:srgbClr val="000000"/>
                </a:solidFill>
              </a:defRPr>
            </a:pPr>
            <a:r>
              <a:rPr sz="5500">
                <a:solidFill>
                  <a:srgbClr val="EBEBEB"/>
                </a:solidFill>
              </a:rPr>
              <a:t>Guardianship</a:t>
            </a:r>
          </a:p>
        </p:txBody>
      </p:sp>
      <p:sp>
        <p:nvSpPr>
          <p:cNvPr id="605" name="Shape 605"/>
          <p:cNvSpPr/>
          <p:nvPr/>
        </p:nvSpPr>
        <p:spPr>
          <a:xfrm flipH="1">
            <a:off x="11548360" y="-164893"/>
            <a:ext cx="2035329" cy="1019405"/>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
        <p:nvSpPr>
          <p:cNvPr id="606" name="Shape 606"/>
          <p:cNvSpPr/>
          <p:nvPr/>
        </p:nvSpPr>
        <p:spPr>
          <a:xfrm>
            <a:off x="-2398744" y="3526543"/>
            <a:ext cx="2833282" cy="854880"/>
          </a:xfrm>
          <a:prstGeom prst="line">
            <a:avLst/>
          </a:prstGeom>
          <a:ln w="25400">
            <a:solidFill>
              <a:srgbClr val="FFFFFF">
                <a:alpha val="30706"/>
              </a:srgbClr>
            </a:solidFill>
            <a:miter lim="400000"/>
            <a:headEnd type="triangle"/>
            <a:tailEnd type="triangle"/>
          </a:ln>
        </p:spPr>
        <p:txBody>
          <a:bodyPr lIns="0" tIns="0" rIns="0" bIns="0" anchor="ctr"/>
          <a:lstStyle/>
          <a:p>
            <a:pPr lvl="0">
              <a:defRPr sz="2600"/>
            </a:pPr>
          </a:p>
        </p:txBody>
      </p:sp>
    </p:spTree>
  </p:cSld>
  <p:clrMapOvr>
    <a:masterClrMapping/>
  </p:clrMapOvr>
  <p:transition spd="med" advClick="1">
    <p:dissolve/>
  </p:transition>
</p:sld>
</file>

<file path=ppt/slides/slide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8" name="Shape 608"/>
          <p:cNvSpPr/>
          <p:nvPr/>
        </p:nvSpPr>
        <p:spPr>
          <a:xfrm>
            <a:off x="4844859" y="3193766"/>
            <a:ext cx="3315082" cy="3366068"/>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a:blipFill>
          <a:ln w="12700">
            <a:miter lim="400000"/>
          </a:ln>
        </p:spPr>
        <p:txBody>
          <a:bodyPr lIns="0" tIns="0" rIns="0" bIns="0" anchor="ctr"/>
          <a:lstStyle/>
          <a:p>
            <a:pPr lvl="0">
              <a:defRPr sz="3000">
                <a:latin typeface="Gill Sans"/>
                <a:ea typeface="Gill Sans"/>
                <a:cs typeface="Gill Sans"/>
                <a:sym typeface="Gill Sans"/>
              </a:defRPr>
            </a:pPr>
          </a:p>
        </p:txBody>
      </p:sp>
      <p:sp>
        <p:nvSpPr>
          <p:cNvPr id="609" name="Shape 609"/>
          <p:cNvSpPr/>
          <p:nvPr/>
        </p:nvSpPr>
        <p:spPr>
          <a:xfrm>
            <a:off x="5190008" y="4533899"/>
            <a:ext cx="2624784"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“Guardians”</a:t>
            </a:r>
          </a:p>
        </p:txBody>
      </p:sp>
      <p:sp>
        <p:nvSpPr>
          <p:cNvPr id="610" name="Shape 610"/>
          <p:cNvSpPr/>
          <p:nvPr/>
        </p:nvSpPr>
        <p:spPr>
          <a:xfrm>
            <a:off x="4061790" y="2436190"/>
            <a:ext cx="4881220" cy="488122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50800">
            <a:solidFill>
              <a:srgbClr val="5747C1"/>
            </a:solidFill>
            <a:miter lim="400000"/>
          </a:ln>
        </p:spPr>
        <p:txBody>
          <a:bodyPr lIns="0" tIns="0" rIns="0" bIns="0" anchor="ctr"/>
          <a:lstStyle/>
          <a:p>
            <a:pPr lvl="0">
              <a:defRPr sz="2600"/>
            </a:pPr>
          </a:p>
        </p:txBody>
      </p:sp>
      <p:sp>
        <p:nvSpPr>
          <p:cNvPr id="611" name="Shape 611"/>
          <p:cNvSpPr/>
          <p:nvPr/>
        </p:nvSpPr>
        <p:spPr>
          <a:xfrm>
            <a:off x="9870408" y="268833"/>
            <a:ext cx="1677953" cy="167795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2" name="Shape 612"/>
          <p:cNvSpPr/>
          <p:nvPr/>
        </p:nvSpPr>
        <p:spPr>
          <a:xfrm>
            <a:off x="434537" y="3606800"/>
            <a:ext cx="2106836" cy="210683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3" name="Shape 613"/>
          <p:cNvSpPr/>
          <p:nvPr/>
        </p:nvSpPr>
        <p:spPr>
          <a:xfrm>
            <a:off x="-719332" y="6963773"/>
            <a:ext cx="3264507" cy="3264507"/>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4" name="Shape 614"/>
          <p:cNvSpPr/>
          <p:nvPr/>
        </p:nvSpPr>
        <p:spPr>
          <a:xfrm>
            <a:off x="10991831" y="3953983"/>
            <a:ext cx="3519303" cy="351930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5" name="Shape 615"/>
          <p:cNvSpPr/>
          <p:nvPr/>
        </p:nvSpPr>
        <p:spPr>
          <a:xfrm>
            <a:off x="159431" y="-1"/>
            <a:ext cx="2385744" cy="238574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6" name="Shape 616"/>
          <p:cNvSpPr/>
          <p:nvPr/>
        </p:nvSpPr>
        <p:spPr>
          <a:xfrm>
            <a:off x="7154879" y="8870515"/>
            <a:ext cx="2715530" cy="2715529"/>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7" name="Shape 617"/>
          <p:cNvSpPr/>
          <p:nvPr/>
        </p:nvSpPr>
        <p:spPr>
          <a:xfrm>
            <a:off x="3486375" y="278909"/>
            <a:ext cx="2036252" cy="2036252"/>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blipFill>
          <a:ln w="12700">
            <a:miter lim="400000"/>
          </a:ln>
        </p:spPr>
        <p:txBody>
          <a:bodyPr lIns="50800" tIns="50800" rIns="50800" bIns="50800" anchor="ctr"/>
          <a:lstStyle/>
          <a:p>
            <a:pPr lvl="0">
              <a:defRPr sz="2600"/>
            </a:pPr>
          </a:p>
        </p:txBody>
      </p:sp>
      <p:sp>
        <p:nvSpPr>
          <p:cNvPr id="618" name="Shape 618"/>
          <p:cNvSpPr/>
          <p:nvPr/>
        </p:nvSpPr>
        <p:spPr>
          <a:xfrm flipH="1" flipV="1">
            <a:off x="5045150" y="2168910"/>
            <a:ext cx="289685" cy="534562"/>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19" name="Shape 619"/>
          <p:cNvSpPr/>
          <p:nvPr/>
        </p:nvSpPr>
        <p:spPr>
          <a:xfrm flipH="1">
            <a:off x="2266564" y="6377541"/>
            <a:ext cx="2389255" cy="1335133"/>
          </a:xfrm>
          <a:prstGeom prst="line">
            <a:avLst/>
          </a:prstGeom>
          <a:ln w="63500">
            <a:solidFill>
              <a:srgbClr val="FFFFFF"/>
            </a:solidFill>
            <a:miter lim="400000"/>
            <a:headEnd type="triangle"/>
            <a:tailEnd type="triangle"/>
          </a:ln>
        </p:spPr>
        <p:txBody>
          <a:bodyPr lIns="0" tIns="0" rIns="0" bIns="0" anchor="ctr"/>
          <a:lstStyle/>
          <a:p>
            <a:pPr lvl="0">
              <a:defRPr sz="2600"/>
            </a:pPr>
          </a:p>
        </p:txBody>
      </p:sp>
      <p:sp>
        <p:nvSpPr>
          <p:cNvPr id="620" name="Shape 620"/>
          <p:cNvSpPr/>
          <p:nvPr/>
        </p:nvSpPr>
        <p:spPr>
          <a:xfrm flipH="1" flipV="1">
            <a:off x="2541372" y="4711374"/>
            <a:ext cx="1500324" cy="118666"/>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21" name="Shape 621"/>
          <p:cNvSpPr/>
          <p:nvPr/>
        </p:nvSpPr>
        <p:spPr>
          <a:xfrm flipH="1" flipV="1">
            <a:off x="7157016" y="7047238"/>
            <a:ext cx="900035" cy="1872911"/>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22" name="Shape 622"/>
          <p:cNvSpPr/>
          <p:nvPr/>
        </p:nvSpPr>
        <p:spPr>
          <a:xfrm flipH="1">
            <a:off x="7156316" y="-164893"/>
            <a:ext cx="882378" cy="2715530"/>
          </a:xfrm>
          <a:prstGeom prst="line">
            <a:avLst/>
          </a:prstGeom>
          <a:ln w="38100">
            <a:solidFill>
              <a:srgbClr val="FFFFFF"/>
            </a:solidFill>
            <a:miter lim="400000"/>
            <a:headEnd type="triangle"/>
            <a:tailEnd type="triangle"/>
          </a:ln>
        </p:spPr>
        <p:txBody>
          <a:bodyPr lIns="0" tIns="0" rIns="0" bIns="0" anchor="ctr"/>
          <a:lstStyle/>
          <a:p>
            <a:pPr lvl="0">
              <a:defRPr sz="2600"/>
            </a:pPr>
          </a:p>
        </p:txBody>
      </p:sp>
      <p:sp>
        <p:nvSpPr>
          <p:cNvPr id="623" name="Shape 623"/>
          <p:cNvSpPr/>
          <p:nvPr/>
        </p:nvSpPr>
        <p:spPr>
          <a:xfrm flipH="1">
            <a:off x="8362190" y="1628028"/>
            <a:ext cx="1677953" cy="1677952"/>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24" name="Shape 624"/>
          <p:cNvSpPr/>
          <p:nvPr/>
        </p:nvSpPr>
        <p:spPr>
          <a:xfrm flipH="1" flipV="1">
            <a:off x="11060292" y="1847148"/>
            <a:ext cx="976135" cy="2216170"/>
          </a:xfrm>
          <a:prstGeom prst="line">
            <a:avLst/>
          </a:prstGeom>
          <a:ln w="38100">
            <a:solidFill>
              <a:srgbClr val="FFFFFF"/>
            </a:solidFill>
            <a:miter lim="400000"/>
            <a:headEnd type="triangle"/>
            <a:tailEnd type="triangle"/>
          </a:ln>
        </p:spPr>
        <p:txBody>
          <a:bodyPr lIns="0" tIns="0" rIns="0" bIns="0" anchor="ctr"/>
          <a:lstStyle/>
          <a:p>
            <a:pPr lvl="0">
              <a:defRPr sz="2600"/>
            </a:pPr>
          </a:p>
        </p:txBody>
      </p:sp>
      <p:sp>
        <p:nvSpPr>
          <p:cNvPr id="625" name="Shape 625"/>
          <p:cNvSpPr/>
          <p:nvPr/>
        </p:nvSpPr>
        <p:spPr>
          <a:xfrm flipV="1">
            <a:off x="958088" y="5713634"/>
            <a:ext cx="356275" cy="1250140"/>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26" name="Shape 626"/>
          <p:cNvSpPr/>
          <p:nvPr/>
        </p:nvSpPr>
        <p:spPr>
          <a:xfrm flipH="1" flipV="1">
            <a:off x="8512643" y="6275204"/>
            <a:ext cx="4958376" cy="3686460"/>
          </a:xfrm>
          <a:prstGeom prst="line">
            <a:avLst/>
          </a:prstGeom>
          <a:ln w="12700">
            <a:solidFill>
              <a:srgbClr val="FFFFFF"/>
            </a:solidFill>
            <a:miter lim="400000"/>
            <a:headEnd type="triangle"/>
            <a:tailEnd type="triangle"/>
          </a:ln>
        </p:spPr>
        <p:txBody>
          <a:bodyPr lIns="0" tIns="0" rIns="0" bIns="0" anchor="ctr"/>
          <a:lstStyle/>
          <a:p>
            <a:pPr lvl="0">
              <a:defRPr sz="2600"/>
            </a:pPr>
          </a:p>
        </p:txBody>
      </p:sp>
      <p:sp>
        <p:nvSpPr>
          <p:cNvPr id="627" name="Shape 627"/>
          <p:cNvSpPr/>
          <p:nvPr/>
        </p:nvSpPr>
        <p:spPr>
          <a:xfrm flipH="1" flipV="1">
            <a:off x="8884996" y="5290792"/>
            <a:ext cx="2106835" cy="378506"/>
          </a:xfrm>
          <a:prstGeom prst="line">
            <a:avLst/>
          </a:prstGeom>
          <a:ln w="63500">
            <a:solidFill>
              <a:srgbClr val="FFFFFF"/>
            </a:solidFill>
            <a:miter lim="400000"/>
            <a:headEnd type="triangle"/>
            <a:tailEnd type="triangle"/>
          </a:ln>
        </p:spPr>
        <p:txBody>
          <a:bodyPr lIns="0" tIns="0" rIns="0" bIns="0" anchor="ctr"/>
          <a:lstStyle/>
          <a:p>
            <a:pPr lvl="0">
              <a:defRPr sz="2600"/>
            </a:pPr>
          </a:p>
        </p:txBody>
      </p:sp>
      <p:sp>
        <p:nvSpPr>
          <p:cNvPr id="628" name="Shape 628"/>
          <p:cNvSpPr/>
          <p:nvPr/>
        </p:nvSpPr>
        <p:spPr>
          <a:xfrm flipH="1">
            <a:off x="3831901" y="7221762"/>
            <a:ext cx="2036252" cy="3006518"/>
          </a:xfrm>
          <a:prstGeom prst="line">
            <a:avLst/>
          </a:prstGeom>
          <a:ln w="25400">
            <a:solidFill>
              <a:srgbClr val="FFFFFF"/>
            </a:solidFill>
            <a:miter lim="400000"/>
            <a:headEnd type="arrow"/>
            <a:tailEnd type="arrow"/>
          </a:ln>
        </p:spPr>
        <p:txBody>
          <a:bodyPr lIns="50800" tIns="50800" rIns="50800" bIns="50800" anchor="ctr"/>
          <a:lstStyle/>
          <a:p>
            <a:pPr lvl="0">
              <a:defRPr sz="2600"/>
            </a:pPr>
          </a:p>
        </p:txBody>
      </p:sp>
      <p:sp>
        <p:nvSpPr>
          <p:cNvPr id="629" name="Shape 629"/>
          <p:cNvSpPr/>
          <p:nvPr/>
        </p:nvSpPr>
        <p:spPr>
          <a:xfrm flipH="1" flipV="1">
            <a:off x="2118757" y="1946785"/>
            <a:ext cx="2385797" cy="1508990"/>
          </a:xfrm>
          <a:prstGeom prst="line">
            <a:avLst/>
          </a:prstGeom>
          <a:ln w="25400">
            <a:solidFill>
              <a:srgbClr val="FFFFFF"/>
            </a:solidFill>
            <a:miter lim="400000"/>
            <a:headEnd type="arrow"/>
            <a:tailEnd type="triangle"/>
          </a:ln>
        </p:spPr>
        <p:txBody>
          <a:bodyPr lIns="50800" tIns="50800" rIns="50800" bIns="50800" anchor="ctr"/>
          <a:lstStyle/>
          <a:p>
            <a:pPr lvl="0">
              <a:defRPr sz="2600"/>
            </a:pPr>
          </a:p>
        </p:txBody>
      </p:sp>
      <p:sp>
        <p:nvSpPr>
          <p:cNvPr id="630" name="Shape 630"/>
          <p:cNvSpPr/>
          <p:nvPr/>
        </p:nvSpPr>
        <p:spPr>
          <a:xfrm flipH="1" flipV="1">
            <a:off x="2519990" y="1146111"/>
            <a:ext cx="941202" cy="93521"/>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31" name="Shape 631"/>
          <p:cNvSpPr/>
          <p:nvPr/>
        </p:nvSpPr>
        <p:spPr>
          <a:xfrm>
            <a:off x="4449290" y="3836803"/>
            <a:ext cx="4106220" cy="2501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5500">
                <a:solidFill>
                  <a:srgbClr val="EBEBEB"/>
                </a:solidFill>
                <a:latin typeface="Gill Sans"/>
                <a:ea typeface="Gill Sans"/>
                <a:cs typeface="Gill Sans"/>
                <a:sym typeface="Gill Sans"/>
              </a:rPr>
              <a:t>Guardianship  +</a:t>
            </a:r>
            <a:endParaRPr sz="5500">
              <a:solidFill>
                <a:srgbClr val="EBEBEB"/>
              </a:solidFill>
              <a:latin typeface="Gill Sans"/>
              <a:ea typeface="Gill Sans"/>
              <a:cs typeface="Gill Sans"/>
              <a:sym typeface="Gill Sans"/>
            </a:endParaRPr>
          </a:p>
          <a:p>
            <a:pPr lvl="0">
              <a:defRPr sz="1800">
                <a:solidFill>
                  <a:srgbClr val="000000"/>
                </a:solidFill>
              </a:defRPr>
            </a:pPr>
            <a:r>
              <a:rPr sz="5500">
                <a:solidFill>
                  <a:srgbClr val="EBEBEB"/>
                </a:solidFill>
                <a:latin typeface="Gill Sans"/>
                <a:ea typeface="Gill Sans"/>
                <a:cs typeface="Gill Sans"/>
                <a:sym typeface="Gill Sans"/>
              </a:rPr>
              <a:t>SDM</a:t>
            </a:r>
          </a:p>
        </p:txBody>
      </p:sp>
      <p:sp>
        <p:nvSpPr>
          <p:cNvPr id="632" name="Shape 632"/>
          <p:cNvSpPr/>
          <p:nvPr/>
        </p:nvSpPr>
        <p:spPr>
          <a:xfrm flipH="1">
            <a:off x="11548360" y="-164893"/>
            <a:ext cx="2035329" cy="1019405"/>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
        <p:nvSpPr>
          <p:cNvPr id="633" name="Shape 633"/>
          <p:cNvSpPr/>
          <p:nvPr/>
        </p:nvSpPr>
        <p:spPr>
          <a:xfrm>
            <a:off x="-2398744" y="3526543"/>
            <a:ext cx="2833282" cy="854880"/>
          </a:xfrm>
          <a:prstGeom prst="line">
            <a:avLst/>
          </a:prstGeom>
          <a:ln w="25400">
            <a:solidFill>
              <a:srgbClr val="FFFFFF"/>
            </a:solidFill>
            <a:miter lim="400000"/>
            <a:headEnd type="triangle"/>
            <a:tailEnd type="triangle"/>
          </a:ln>
        </p:spPr>
        <p:txBody>
          <a:bodyPr lIns="50800" tIns="50800" rIns="50800" bIns="50800" anchor="ctr"/>
          <a:lstStyle/>
          <a:p>
            <a:pPr lvl="0">
              <a:defRPr sz="2600"/>
            </a:pPr>
          </a:p>
        </p:txBody>
      </p:sp>
    </p:spTree>
  </p:cSld>
  <p:clrMapOvr>
    <a:masterClrMapping/>
  </p:clrMapOvr>
  <p:transition spd="med" advClick="1">
    <p:dissolve/>
  </p:transition>
</p:sld>
</file>

<file path=ppt/slides/slide9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635" name="sem.gif"/>
          <p:cNvPicPr/>
          <p:nvPr/>
        </p:nvPicPr>
        <p:blipFill>
          <a:blip r:embed="rId3">
            <a:extLst/>
          </a:blip>
          <a:stretch>
            <a:fillRect/>
          </a:stretch>
        </p:blipFill>
        <p:spPr>
          <a:xfrm>
            <a:off x="1646275" y="2584446"/>
            <a:ext cx="9003274" cy="4591670"/>
          </a:xfrm>
          <a:prstGeom prst="rect">
            <a:avLst/>
          </a:prstGeom>
          <a:ln w="12700">
            <a:miter lim="400000"/>
          </a:ln>
        </p:spPr>
      </p:pic>
      <p:sp>
        <p:nvSpPr>
          <p:cNvPr id="636" name="Shape 636"/>
          <p:cNvSpPr/>
          <p:nvPr/>
        </p:nvSpPr>
        <p:spPr>
          <a:xfrm>
            <a:off x="1646275" y="7176115"/>
            <a:ext cx="9003274" cy="1879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Socio-ecological model (SEM) adapted by the Division of Cancer Prevention and Control, Centers for Disease Control and Prevention. </a:t>
            </a:r>
            <a:r>
              <a:rPr sz="3000" u="sng">
                <a:solidFill>
                  <a:srgbClr val="FFFFFF"/>
                </a:solidFill>
                <a:latin typeface="Gill Sans"/>
                <a:ea typeface="Gill Sans"/>
                <a:cs typeface="Gill Sans"/>
                <a:sym typeface="Gill Sans"/>
                <a:hlinkClick r:id="rId4" invalidUrl="" action="" tgtFrame="" tooltip="" history="1" highlightClick="0" endSnd="0"/>
              </a:rPr>
              <a:t>http://www.cdc.gov/cancer/crccp/sem.htm</a:t>
            </a:r>
            <a:r>
              <a:rPr sz="3000">
                <a:solidFill>
                  <a:srgbClr val="FFFFFF"/>
                </a:solidFill>
                <a:latin typeface="Gill Sans"/>
                <a:ea typeface="Gill Sans"/>
                <a:cs typeface="Gill Sans"/>
                <a:sym typeface="Gill Sans"/>
              </a:rPr>
              <a:t> </a:t>
            </a:r>
          </a:p>
        </p:txBody>
      </p:sp>
      <p:sp>
        <p:nvSpPr>
          <p:cNvPr id="637" name="Shape 637"/>
          <p:cNvSpPr/>
          <p:nvPr/>
        </p:nvSpPr>
        <p:spPr>
          <a:xfrm>
            <a:off x="1382314" y="492053"/>
            <a:ext cx="11079433"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Social Ecological Model</a:t>
            </a:r>
          </a:p>
        </p:txBody>
      </p:sp>
    </p:spTree>
  </p:cSld>
  <p:clrMapOvr>
    <a:masterClrMapping/>
  </p:clrMapOvr>
  <p:transition spd="med" advClick="1">
    <p:dissolve/>
  </p:transition>
</p:sld>
</file>

<file path=ppt/slides/slide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1" name="Shape 641"/>
          <p:cNvSpPr/>
          <p:nvPr/>
        </p:nvSpPr>
        <p:spPr>
          <a:xfrm>
            <a:off x="1418530" y="1979932"/>
            <a:ext cx="10175479" cy="1771850"/>
          </a:xfrm>
          <a:prstGeom prst="rect">
            <a:avLst/>
          </a:prstGeom>
          <a:blipFill>
            <a:blip r:embed="rId3"/>
          </a:blipFill>
          <a:ln w="12700">
            <a:miter lim="400000"/>
          </a:ln>
        </p:spPr>
        <p:txBody>
          <a:bodyPr lIns="50800" tIns="50800" rIns="50800" bIns="50800" anchor="ctr"/>
          <a:lstStyle/>
          <a:p>
            <a:pPr lvl="0">
              <a:defRPr sz="2600"/>
            </a:pPr>
          </a:p>
        </p:txBody>
      </p:sp>
      <p:sp>
        <p:nvSpPr>
          <p:cNvPr id="642" name="Shape 642"/>
          <p:cNvSpPr/>
          <p:nvPr/>
        </p:nvSpPr>
        <p:spPr>
          <a:xfrm>
            <a:off x="1142255" y="2199305"/>
            <a:ext cx="10720290" cy="127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national representation and coordination</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with broad coalition </a:t>
            </a:r>
          </a:p>
        </p:txBody>
      </p:sp>
      <p:sp>
        <p:nvSpPr>
          <p:cNvPr id="643" name="Shape 643"/>
          <p:cNvSpPr/>
          <p:nvPr/>
        </p:nvSpPr>
        <p:spPr>
          <a:xfrm>
            <a:off x="1418530" y="4761431"/>
            <a:ext cx="10167740" cy="1270001"/>
          </a:xfrm>
          <a:prstGeom prst="rect">
            <a:avLst/>
          </a:prstGeom>
          <a:blipFill>
            <a:blip r:embed="rId3"/>
          </a:blipFill>
          <a:ln w="12700">
            <a:miter lim="400000"/>
          </a:ln>
        </p:spPr>
        <p:txBody>
          <a:bodyPr lIns="50800" tIns="50800" rIns="50800" bIns="50800" anchor="ctr"/>
          <a:lstStyle/>
          <a:p>
            <a:pPr lvl="0">
              <a:defRPr sz="2600"/>
            </a:pPr>
          </a:p>
        </p:txBody>
      </p:sp>
      <p:sp>
        <p:nvSpPr>
          <p:cNvPr id="644" name="Shape 644"/>
          <p:cNvSpPr/>
          <p:nvPr/>
        </p:nvSpPr>
        <p:spPr>
          <a:xfrm>
            <a:off x="1418530" y="7070075"/>
            <a:ext cx="10167740" cy="1270001"/>
          </a:xfrm>
          <a:prstGeom prst="rect">
            <a:avLst/>
          </a:prstGeom>
          <a:blipFill>
            <a:blip r:embed="rId3"/>
          </a:blipFill>
          <a:ln w="12700">
            <a:miter lim="400000"/>
          </a:ln>
        </p:spPr>
        <p:txBody>
          <a:bodyPr lIns="50800" tIns="50800" rIns="50800" bIns="50800" anchor="ctr"/>
          <a:lstStyle/>
          <a:p>
            <a:pPr lvl="0">
              <a:defRPr sz="2600"/>
            </a:pPr>
          </a:p>
        </p:txBody>
      </p:sp>
      <p:sp>
        <p:nvSpPr>
          <p:cNvPr id="645" name="Shape 645"/>
          <p:cNvSpPr/>
          <p:nvPr/>
        </p:nvSpPr>
        <p:spPr>
          <a:xfrm>
            <a:off x="591244" y="5063155"/>
            <a:ext cx="11822312"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state coordination and advocacy via WINGS</a:t>
            </a:r>
          </a:p>
        </p:txBody>
      </p:sp>
      <p:sp>
        <p:nvSpPr>
          <p:cNvPr id="646" name="Shape 646"/>
          <p:cNvSpPr/>
          <p:nvPr/>
        </p:nvSpPr>
        <p:spPr>
          <a:xfrm>
            <a:off x="3130798" y="7342805"/>
            <a:ext cx="6743204"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local advocacy and involvement</a:t>
            </a:r>
          </a:p>
        </p:txBody>
      </p:sp>
      <p:sp>
        <p:nvSpPr>
          <p:cNvPr id="647" name="Shape 647"/>
          <p:cNvSpPr/>
          <p:nvPr/>
        </p:nvSpPr>
        <p:spPr>
          <a:xfrm>
            <a:off x="1334122" y="465236"/>
            <a:ext cx="11079434"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Advocacy and Public Policy</a:t>
            </a:r>
          </a:p>
        </p:txBody>
      </p:sp>
      <p:sp>
        <p:nvSpPr>
          <p:cNvPr id="648" name="Shape 648"/>
          <p:cNvSpPr/>
          <p:nvPr/>
        </p:nvSpPr>
        <p:spPr>
          <a:xfrm flipV="1">
            <a:off x="6243320" y="392627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49" name="Shape 649"/>
          <p:cNvSpPr/>
          <p:nvPr/>
        </p:nvSpPr>
        <p:spPr>
          <a:xfrm flipV="1">
            <a:off x="6243320" y="620592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50" name="Shape 650"/>
          <p:cNvSpPr/>
          <p:nvPr/>
        </p:nvSpPr>
        <p:spPr>
          <a:xfrm flipV="1">
            <a:off x="6631940" y="3926272"/>
            <a:ext cx="1" cy="660668"/>
          </a:xfrm>
          <a:prstGeom prst="line">
            <a:avLst/>
          </a:prstGeom>
          <a:ln w="63500">
            <a:solidFill>
              <a:srgbClr val="FFFFFF"/>
            </a:solidFill>
            <a:miter lim="400000"/>
            <a:tailEnd type="stealth"/>
          </a:ln>
        </p:spPr>
        <p:txBody>
          <a:bodyPr lIns="0" tIns="0" rIns="0" bIns="0" anchor="ctr"/>
          <a:lstStyle/>
          <a:p>
            <a:pPr lvl="0">
              <a:defRPr sz="2600"/>
            </a:pPr>
          </a:p>
        </p:txBody>
      </p:sp>
      <p:sp>
        <p:nvSpPr>
          <p:cNvPr id="651" name="Shape 651"/>
          <p:cNvSpPr/>
          <p:nvPr/>
        </p:nvSpPr>
        <p:spPr>
          <a:xfrm flipV="1">
            <a:off x="6631940" y="6205922"/>
            <a:ext cx="1" cy="660668"/>
          </a:xfrm>
          <a:prstGeom prst="line">
            <a:avLst/>
          </a:prstGeom>
          <a:ln w="63500">
            <a:solidFill>
              <a:srgbClr val="FFFFFF"/>
            </a:solidFill>
            <a:miter lim="400000"/>
            <a:tailEnd type="stealth"/>
          </a:ln>
        </p:spPr>
        <p:txBody>
          <a:bodyPr lIns="0" tIns="0" rIns="0" bIns="0" anchor="ctr"/>
          <a:lstStyle/>
          <a:p>
            <a:pPr lvl="0">
              <a:defRPr sz="2600"/>
            </a:pPr>
          </a:p>
        </p:txBody>
      </p:sp>
      <p:pic>
        <p:nvPicPr>
          <p:cNvPr id="652" name="dalrymple_boyan_2013_fig_1.1_framework_for_understanding_advocacy.jpg"/>
          <p:cNvPicPr/>
          <p:nvPr/>
        </p:nvPicPr>
        <p:blipFill>
          <a:blip r:embed="rId4">
            <a:extLst/>
          </a:blip>
          <a:stretch>
            <a:fillRect/>
          </a:stretch>
        </p:blipFill>
        <p:spPr>
          <a:xfrm>
            <a:off x="129539" y="10048082"/>
            <a:ext cx="13004801" cy="6400656"/>
          </a:xfrm>
          <a:prstGeom prst="rect">
            <a:avLst/>
          </a:prstGeom>
          <a:ln w="12700">
            <a:miter lim="400000"/>
          </a:ln>
        </p:spPr>
      </p:pic>
    </p:spTree>
  </p:cSld>
  <p:clrMapOvr>
    <a:masterClrMapping/>
  </p:clrMapOvr>
  <p:transition spd="med" advClick="1">
    <p:dissolve/>
  </p:transition>
</p:sld>
</file>

<file path=ppt/slides/slide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6" name="Shape 656"/>
          <p:cNvSpPr/>
          <p:nvPr/>
        </p:nvSpPr>
        <p:spPr>
          <a:xfrm>
            <a:off x="1418530" y="1979932"/>
            <a:ext cx="10175479" cy="1771850"/>
          </a:xfrm>
          <a:prstGeom prst="rect">
            <a:avLst/>
          </a:prstGeom>
          <a:blipFill>
            <a:blip r:embed="rId3">
              <a:alphaModFix amt="49956"/>
            </a:blip>
          </a:blipFill>
          <a:ln w="12700">
            <a:miter lim="400000"/>
          </a:ln>
        </p:spPr>
        <p:txBody>
          <a:bodyPr lIns="0" tIns="0" rIns="0" bIns="0" anchor="ctr"/>
          <a:lstStyle/>
          <a:p>
            <a:pPr lvl="0">
              <a:defRPr sz="2600"/>
            </a:pPr>
          </a:p>
        </p:txBody>
      </p:sp>
      <p:sp>
        <p:nvSpPr>
          <p:cNvPr id="657" name="Shape 657"/>
          <p:cNvSpPr/>
          <p:nvPr/>
        </p:nvSpPr>
        <p:spPr>
          <a:xfrm>
            <a:off x="1142255" y="2199305"/>
            <a:ext cx="10720290" cy="127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national representation and coordination</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with broad coalition </a:t>
            </a:r>
          </a:p>
        </p:txBody>
      </p:sp>
      <p:sp>
        <p:nvSpPr>
          <p:cNvPr id="658" name="Shape 658"/>
          <p:cNvSpPr/>
          <p:nvPr/>
        </p:nvSpPr>
        <p:spPr>
          <a:xfrm>
            <a:off x="1418530" y="4761431"/>
            <a:ext cx="10167740" cy="1270001"/>
          </a:xfrm>
          <a:prstGeom prst="rect">
            <a:avLst/>
          </a:prstGeom>
          <a:blipFill>
            <a:blip r:embed="rId3">
              <a:alphaModFix amt="49956"/>
            </a:blip>
          </a:blipFill>
          <a:ln w="12700">
            <a:miter lim="400000"/>
          </a:ln>
        </p:spPr>
        <p:txBody>
          <a:bodyPr lIns="0" tIns="0" rIns="0" bIns="0" anchor="ctr"/>
          <a:lstStyle/>
          <a:p>
            <a:pPr lvl="0">
              <a:defRPr sz="2600"/>
            </a:pPr>
          </a:p>
        </p:txBody>
      </p:sp>
      <p:sp>
        <p:nvSpPr>
          <p:cNvPr id="659" name="Shape 659"/>
          <p:cNvSpPr/>
          <p:nvPr/>
        </p:nvSpPr>
        <p:spPr>
          <a:xfrm>
            <a:off x="1418530" y="7070075"/>
            <a:ext cx="10167740" cy="1270001"/>
          </a:xfrm>
          <a:prstGeom prst="rect">
            <a:avLst/>
          </a:prstGeom>
          <a:blipFill>
            <a:blip r:embed="rId3"/>
          </a:blipFill>
          <a:ln w="38100">
            <a:solidFill>
              <a:srgbClr val="5747C1"/>
            </a:solidFill>
            <a:miter lim="400000"/>
          </a:ln>
          <a:effectLst>
            <a:outerShdw sx="100000" sy="100000" kx="0" ky="0" algn="b" rotWithShape="0" blurRad="190500" dist="8455" dir="5400000">
              <a:srgbClr val="000000"/>
            </a:outerShdw>
          </a:effectLst>
        </p:spPr>
        <p:txBody>
          <a:bodyPr lIns="0" tIns="0" rIns="0" bIns="0" anchor="ctr"/>
          <a:lstStyle/>
          <a:p>
            <a:pPr lvl="0">
              <a:defRPr sz="2600"/>
            </a:pPr>
          </a:p>
        </p:txBody>
      </p:sp>
      <p:sp>
        <p:nvSpPr>
          <p:cNvPr id="660" name="Shape 660"/>
          <p:cNvSpPr/>
          <p:nvPr/>
        </p:nvSpPr>
        <p:spPr>
          <a:xfrm>
            <a:off x="591244" y="5063155"/>
            <a:ext cx="11822312"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state coordination and advocacy via </a:t>
            </a:r>
            <a:r>
              <a:rPr sz="3500">
                <a:solidFill>
                  <a:srgbClr val="FFFFFF"/>
                </a:solidFill>
                <a:latin typeface="Gill Sans"/>
                <a:ea typeface="Gill Sans"/>
                <a:cs typeface="Gill Sans"/>
                <a:sym typeface="Gill Sans"/>
              </a:rPr>
              <a:t>WINGS</a:t>
            </a:r>
          </a:p>
        </p:txBody>
      </p:sp>
      <p:sp>
        <p:nvSpPr>
          <p:cNvPr id="661" name="Shape 661"/>
          <p:cNvSpPr/>
          <p:nvPr/>
        </p:nvSpPr>
        <p:spPr>
          <a:xfrm>
            <a:off x="3130798" y="7342805"/>
            <a:ext cx="6743204"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local advocacy and involvement</a:t>
            </a:r>
          </a:p>
        </p:txBody>
      </p:sp>
      <p:sp>
        <p:nvSpPr>
          <p:cNvPr id="662" name="Shape 662"/>
          <p:cNvSpPr/>
          <p:nvPr/>
        </p:nvSpPr>
        <p:spPr>
          <a:xfrm>
            <a:off x="1334122" y="465236"/>
            <a:ext cx="11079434"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Advocacy and Public Policy</a:t>
            </a:r>
          </a:p>
        </p:txBody>
      </p:sp>
      <p:sp>
        <p:nvSpPr>
          <p:cNvPr id="663" name="Shape 663"/>
          <p:cNvSpPr/>
          <p:nvPr/>
        </p:nvSpPr>
        <p:spPr>
          <a:xfrm flipV="1">
            <a:off x="6243320" y="392627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64" name="Shape 664"/>
          <p:cNvSpPr/>
          <p:nvPr/>
        </p:nvSpPr>
        <p:spPr>
          <a:xfrm flipV="1">
            <a:off x="6243320" y="620592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65" name="Shape 665"/>
          <p:cNvSpPr/>
          <p:nvPr/>
        </p:nvSpPr>
        <p:spPr>
          <a:xfrm flipV="1">
            <a:off x="6631940" y="3926272"/>
            <a:ext cx="1" cy="660668"/>
          </a:xfrm>
          <a:prstGeom prst="line">
            <a:avLst/>
          </a:prstGeom>
          <a:ln w="63500">
            <a:solidFill>
              <a:srgbClr val="FFFFFF"/>
            </a:solidFill>
            <a:miter lim="400000"/>
            <a:tailEnd type="stealth"/>
          </a:ln>
        </p:spPr>
        <p:txBody>
          <a:bodyPr lIns="0" tIns="0" rIns="0" bIns="0" anchor="ctr"/>
          <a:lstStyle/>
          <a:p>
            <a:pPr lvl="0">
              <a:defRPr sz="2600"/>
            </a:pPr>
          </a:p>
        </p:txBody>
      </p:sp>
      <p:sp>
        <p:nvSpPr>
          <p:cNvPr id="666" name="Shape 666"/>
          <p:cNvSpPr/>
          <p:nvPr/>
        </p:nvSpPr>
        <p:spPr>
          <a:xfrm flipV="1">
            <a:off x="6631940" y="6205922"/>
            <a:ext cx="1" cy="660668"/>
          </a:xfrm>
          <a:prstGeom prst="line">
            <a:avLst/>
          </a:prstGeom>
          <a:ln w="63500">
            <a:solidFill>
              <a:srgbClr val="FFFFFF"/>
            </a:solidFill>
            <a:miter lim="400000"/>
            <a:tailEnd type="stealth"/>
          </a:ln>
        </p:spPr>
        <p:txBody>
          <a:bodyPr lIns="0" tIns="0" rIns="0" bIns="0" anchor="ctr"/>
          <a:lstStyle/>
          <a:p>
            <a:pPr lvl="0">
              <a:defRPr sz="2600"/>
            </a:pPr>
          </a:p>
        </p:txBody>
      </p:sp>
      <p:pic>
        <p:nvPicPr>
          <p:cNvPr id="667" name="dalrymple_boyan_2013_fig_1.1_framework_for_understanding_advocacy.jpg"/>
          <p:cNvPicPr/>
          <p:nvPr/>
        </p:nvPicPr>
        <p:blipFill>
          <a:blip r:embed="rId4">
            <a:extLst/>
          </a:blip>
          <a:stretch>
            <a:fillRect/>
          </a:stretch>
        </p:blipFill>
        <p:spPr>
          <a:xfrm>
            <a:off x="129539" y="10048082"/>
            <a:ext cx="13004801" cy="6400656"/>
          </a:xfrm>
          <a:prstGeom prst="rect">
            <a:avLst/>
          </a:prstGeom>
          <a:ln w="12700">
            <a:miter lim="400000"/>
          </a:ln>
        </p:spPr>
      </p:pic>
    </p:spTree>
  </p:cSld>
  <p:clrMapOvr>
    <a:masterClrMapping/>
  </p:clrMapOvr>
  <p:transition spd="med" advClick="1">
    <p:dissolve/>
  </p:transition>
</p:sld>
</file>

<file path=ppt/slides/slide9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671" name="Shape 671"/>
          <p:cNvSpPr/>
          <p:nvPr/>
        </p:nvSpPr>
        <p:spPr>
          <a:xfrm>
            <a:off x="744338" y="2245729"/>
            <a:ext cx="10487044" cy="353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4500">
                <a:latin typeface="Times"/>
                <a:ea typeface="Times"/>
                <a:cs typeface="Times"/>
                <a:sym typeface="Times"/>
              </a:rPr>
              <a:t>“</a:t>
            </a:r>
            <a:r>
              <a:rPr b="1" sz="4500">
                <a:latin typeface="Times"/>
                <a:ea typeface="Times"/>
                <a:cs typeface="Times"/>
                <a:sym typeface="Times"/>
              </a:rPr>
              <a:t>Advocacy</a:t>
            </a:r>
            <a:r>
              <a:rPr sz="4500">
                <a:latin typeface="Times"/>
                <a:ea typeface="Times"/>
                <a:cs typeface="Times"/>
                <a:sym typeface="Times"/>
              </a:rPr>
              <a:t> for individuals, communities and systems </a:t>
            </a:r>
            <a:r>
              <a:rPr b="1" sz="4500">
                <a:latin typeface="Times"/>
                <a:ea typeface="Times"/>
                <a:cs typeface="Times"/>
                <a:sym typeface="Times"/>
              </a:rPr>
              <a:t>is not just a suggested activity</a:t>
            </a:r>
            <a:r>
              <a:rPr sz="4500">
                <a:latin typeface="Times"/>
                <a:ea typeface="Times"/>
                <a:cs typeface="Times"/>
                <a:sym typeface="Times"/>
              </a:rPr>
              <a:t>… It’s not a ‘do it if you have some extra time’ or a ‘do it if the inequity and disparity are very great’ activity. It </a:t>
            </a:r>
            <a:r>
              <a:rPr b="1" sz="4500">
                <a:latin typeface="Times"/>
                <a:ea typeface="Times"/>
                <a:cs typeface="Times"/>
                <a:sym typeface="Times"/>
              </a:rPr>
              <a:t>is a requisite</a:t>
            </a:r>
            <a:r>
              <a:rPr sz="4500">
                <a:latin typeface="Times"/>
                <a:ea typeface="Times"/>
                <a:cs typeface="Times"/>
                <a:sym typeface="Times"/>
              </a:rPr>
              <a:t>.”</a:t>
            </a:r>
          </a:p>
        </p:txBody>
      </p:sp>
      <p:sp>
        <p:nvSpPr>
          <p:cNvPr id="672" name="Shape 672"/>
          <p:cNvSpPr/>
          <p:nvPr/>
        </p:nvSpPr>
        <p:spPr>
          <a:xfrm>
            <a:off x="744338" y="503535"/>
            <a:ext cx="11217053"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Advocacy</a:t>
            </a:r>
          </a:p>
        </p:txBody>
      </p:sp>
      <p:sp>
        <p:nvSpPr>
          <p:cNvPr id="673" name="Shape 673"/>
          <p:cNvSpPr/>
          <p:nvPr/>
        </p:nvSpPr>
        <p:spPr>
          <a:xfrm>
            <a:off x="744338" y="8134350"/>
            <a:ext cx="11302296"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Broader Vision of the Social Profession </a:t>
            </a:r>
            <a:r>
              <a:rPr sz="3000">
                <a:solidFill>
                  <a:srgbClr val="FFFFFF"/>
                </a:solidFill>
                <a:latin typeface="Gill Sans"/>
                <a:ea typeface="Gill Sans"/>
                <a:cs typeface="Gill Sans"/>
                <a:sym typeface="Gill Sans"/>
              </a:rPr>
              <a:t>by Elizabeth J. Clark.  Executive Director, National Association of Social Workers, 2009, p. 2</a:t>
            </a:r>
          </a:p>
        </p:txBody>
      </p:sp>
    </p:spTree>
  </p:cSld>
  <p:clrMapOvr>
    <a:masterClrMapping/>
  </p:clrMapOvr>
  <p:transition spd="med" advClick="1">
    <p:dissolve/>
  </p:transition>
</p:sld>
</file>

<file path=ppt/slides/slide9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677" name="Shape 677"/>
          <p:cNvSpPr/>
          <p:nvPr/>
        </p:nvSpPr>
        <p:spPr>
          <a:xfrm>
            <a:off x="701651" y="2025650"/>
            <a:ext cx="11443739" cy="508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endParaRPr sz="12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“Advocacy…promotes equality, social justice and social inclusion. It can empower people to speak up for themselves. Advocacy can </a:t>
            </a:r>
            <a:r>
              <a:rPr b="1" sz="4500">
                <a:latin typeface="Times"/>
                <a:ea typeface="Times"/>
                <a:cs typeface="Times"/>
                <a:sym typeface="Times"/>
              </a:rPr>
              <a:t>help people become more aware of their own rights</a:t>
            </a:r>
            <a:r>
              <a:rPr sz="4500">
                <a:latin typeface="Times"/>
                <a:ea typeface="Times"/>
                <a:cs typeface="Times"/>
                <a:sym typeface="Times"/>
              </a:rPr>
              <a:t>, to </a:t>
            </a:r>
            <a:r>
              <a:rPr b="1" sz="4500">
                <a:latin typeface="Times"/>
                <a:ea typeface="Times"/>
                <a:cs typeface="Times"/>
                <a:sym typeface="Times"/>
              </a:rPr>
              <a:t>exercise those rights</a:t>
            </a:r>
            <a:r>
              <a:rPr sz="4500">
                <a:latin typeface="Times"/>
                <a:ea typeface="Times"/>
                <a:cs typeface="Times"/>
                <a:sym typeface="Times"/>
              </a:rPr>
              <a:t> and be involved in and </a:t>
            </a:r>
            <a:r>
              <a:rPr b="1" sz="4500">
                <a:latin typeface="Times"/>
                <a:ea typeface="Times"/>
                <a:cs typeface="Times"/>
                <a:sym typeface="Times"/>
              </a:rPr>
              <a:t>influence decisions</a:t>
            </a:r>
            <a:r>
              <a:rPr sz="4500">
                <a:latin typeface="Times"/>
                <a:ea typeface="Times"/>
                <a:cs typeface="Times"/>
                <a:sym typeface="Times"/>
              </a:rPr>
              <a:t> that are being made </a:t>
            </a:r>
            <a:r>
              <a:rPr b="1" sz="4500">
                <a:latin typeface="Times"/>
                <a:ea typeface="Times"/>
                <a:cs typeface="Times"/>
                <a:sym typeface="Times"/>
              </a:rPr>
              <a:t>about their future</a:t>
            </a:r>
            <a:r>
              <a:rPr sz="4500">
                <a:latin typeface="Times"/>
                <a:ea typeface="Times"/>
                <a:cs typeface="Times"/>
                <a:sym typeface="Times"/>
              </a:rPr>
              <a:t>.”</a:t>
            </a:r>
          </a:p>
        </p:txBody>
      </p:sp>
      <p:sp>
        <p:nvSpPr>
          <p:cNvPr id="678" name="Shape 678"/>
          <p:cNvSpPr/>
          <p:nvPr/>
        </p:nvSpPr>
        <p:spPr>
          <a:xfrm>
            <a:off x="744338" y="8210550"/>
            <a:ext cx="11302296"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Definition as part of the guidance for Independent Mental Capacity Advocates introduced through the Mental Capacity Act 2005 in England</a:t>
            </a:r>
          </a:p>
        </p:txBody>
      </p:sp>
      <p:sp>
        <p:nvSpPr>
          <p:cNvPr id="679" name="Shape 679"/>
          <p:cNvSpPr/>
          <p:nvPr/>
        </p:nvSpPr>
        <p:spPr>
          <a:xfrm>
            <a:off x="744338" y="503535"/>
            <a:ext cx="11217053"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Advocacy (with individuals)</a:t>
            </a:r>
          </a:p>
        </p:txBody>
      </p:sp>
    </p:spTree>
  </p:cSld>
  <p:clrMapOvr>
    <a:masterClrMapping/>
  </p:clrMapOvr>
  <p:transition spd="med" advClick="1">
    <p:dissolve/>
  </p:transition>
</p:sld>
</file>

<file path=ppt/slides/slide9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683" name="Shape 683"/>
          <p:cNvSpPr/>
          <p:nvPr/>
        </p:nvSpPr>
        <p:spPr>
          <a:xfrm>
            <a:off x="786533" y="1958179"/>
            <a:ext cx="11132663" cy="5842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342900" indent="-342900" algn="l" defTabSz="457200">
              <a:spcBef>
                <a:spcPts val="1200"/>
              </a:spcBef>
              <a:buSzPct val="100000"/>
              <a:buChar char="•"/>
              <a:defRPr sz="1800">
                <a:solidFill>
                  <a:srgbClr val="000000"/>
                </a:solidFill>
              </a:defRPr>
            </a:pPr>
            <a:r>
              <a:rPr sz="4200">
                <a:latin typeface="Gill Sans"/>
                <a:ea typeface="Gill Sans"/>
                <a:cs typeface="Gill Sans"/>
                <a:sym typeface="Gill Sans"/>
              </a:rPr>
              <a:t>Private </a:t>
            </a:r>
            <a:r>
              <a:rPr sz="4100">
                <a:latin typeface="Gill Sans"/>
                <a:ea typeface="Gill Sans"/>
                <a:cs typeface="Gill Sans"/>
                <a:sym typeface="Gill Sans"/>
              </a:rPr>
              <a:t> </a:t>
            </a:r>
            <a:endParaRPr sz="4200">
              <a:latin typeface="Gill Sans"/>
              <a:ea typeface="Gill Sans"/>
              <a:cs typeface="Gill Sans"/>
              <a:sym typeface="Gill Sans"/>
            </a:endParaRPr>
          </a:p>
          <a:p>
            <a:pPr lvl="0" marL="342900" indent="-342900" algn="l" defTabSz="457200">
              <a:spcBef>
                <a:spcPts val="1200"/>
              </a:spcBef>
              <a:buSzPct val="100000"/>
              <a:buChar char="•"/>
              <a:defRPr sz="1800">
                <a:solidFill>
                  <a:srgbClr val="000000"/>
                </a:solidFill>
              </a:defRPr>
            </a:pPr>
            <a:r>
              <a:rPr sz="4200">
                <a:latin typeface="Gill Sans"/>
                <a:ea typeface="Gill Sans"/>
                <a:cs typeface="Gill Sans"/>
                <a:sym typeface="Gill Sans"/>
              </a:rPr>
              <a:t>Public   </a:t>
            </a:r>
            <a:endParaRPr sz="4200">
              <a:latin typeface="Gill Sans"/>
              <a:ea typeface="Gill Sans"/>
              <a:cs typeface="Gill Sans"/>
              <a:sym typeface="Gill Sans"/>
            </a:endParaRPr>
          </a:p>
          <a:p>
            <a:pPr lvl="0" marL="753031" indent="-342900" algn="l" defTabSz="457200">
              <a:spcBef>
                <a:spcPts val="1200"/>
              </a:spcBef>
              <a:buSzPct val="100000"/>
              <a:buChar char="•"/>
              <a:defRPr sz="1800">
                <a:solidFill>
                  <a:srgbClr val="000000"/>
                </a:solidFill>
              </a:defRPr>
            </a:pPr>
            <a:r>
              <a:rPr sz="4200">
                <a:latin typeface="Gill Sans"/>
                <a:ea typeface="Gill Sans"/>
                <a:cs typeface="Gill Sans"/>
                <a:sym typeface="Gill Sans"/>
              </a:rPr>
              <a:t>Local / State </a:t>
            </a:r>
            <a:endParaRPr sz="4200">
              <a:latin typeface="Gill Sans"/>
              <a:ea typeface="Gill Sans"/>
              <a:cs typeface="Gill Sans"/>
              <a:sym typeface="Gill Sans"/>
            </a:endParaRPr>
          </a:p>
          <a:p>
            <a:pPr lvl="0" marL="1073549" indent="-302078" algn="l" defTabSz="457200">
              <a:spcBef>
                <a:spcPts val="1200"/>
              </a:spcBef>
              <a:buSzPct val="100000"/>
              <a:buChar char="•"/>
              <a:defRPr sz="1800">
                <a:solidFill>
                  <a:srgbClr val="000000"/>
                </a:solidFill>
              </a:defRPr>
            </a:pPr>
            <a:r>
              <a:rPr sz="3700">
                <a:latin typeface="Gill Sans"/>
                <a:ea typeface="Gill Sans"/>
                <a:cs typeface="Gill Sans"/>
                <a:sym typeface="Gill Sans"/>
              </a:rPr>
              <a:t>WINGS</a:t>
            </a:r>
            <a:r>
              <a:rPr sz="4200">
                <a:latin typeface="Gill Sans"/>
                <a:ea typeface="Gill Sans"/>
                <a:cs typeface="Gill Sans"/>
                <a:sym typeface="Gill Sans"/>
              </a:rPr>
              <a:t> groups, subgroup</a:t>
            </a:r>
            <a:endParaRPr sz="4200">
              <a:latin typeface="Gill Sans"/>
              <a:ea typeface="Gill Sans"/>
              <a:cs typeface="Gill Sans"/>
              <a:sym typeface="Gill Sans"/>
            </a:endParaRPr>
          </a:p>
          <a:p>
            <a:pPr lvl="0" marL="1114371" indent="-342900" algn="l" defTabSz="457200">
              <a:spcBef>
                <a:spcPts val="1200"/>
              </a:spcBef>
              <a:buSzPct val="100000"/>
              <a:buChar char="•"/>
              <a:defRPr sz="1800">
                <a:solidFill>
                  <a:srgbClr val="000000"/>
                </a:solidFill>
              </a:defRPr>
            </a:pPr>
            <a:r>
              <a:rPr sz="4200">
                <a:latin typeface="Gill Sans"/>
                <a:ea typeface="Gill Sans"/>
                <a:cs typeface="Gill Sans"/>
                <a:sym typeface="Gill Sans"/>
              </a:rPr>
              <a:t>Guardianship associations, local boards, commissions on aging, disability, mental health </a:t>
            </a:r>
            <a:endParaRPr sz="4200">
              <a:latin typeface="Gill Sans"/>
              <a:ea typeface="Gill Sans"/>
              <a:cs typeface="Gill Sans"/>
              <a:sym typeface="Gill Sans"/>
            </a:endParaRPr>
          </a:p>
          <a:p>
            <a:pPr lvl="0" marL="753031" indent="-342900" algn="l" defTabSz="457200">
              <a:spcBef>
                <a:spcPts val="1200"/>
              </a:spcBef>
              <a:buSzPct val="100000"/>
              <a:buChar char="•"/>
              <a:defRPr sz="1800">
                <a:solidFill>
                  <a:srgbClr val="000000"/>
                </a:solidFill>
              </a:defRPr>
            </a:pPr>
            <a:r>
              <a:rPr sz="4200">
                <a:latin typeface="Gill Sans"/>
                <a:ea typeface="Gill Sans"/>
                <a:cs typeface="Gill Sans"/>
                <a:sym typeface="Gill Sans"/>
              </a:rPr>
              <a:t>Interstate </a:t>
            </a:r>
          </a:p>
        </p:txBody>
      </p:sp>
      <p:sp>
        <p:nvSpPr>
          <p:cNvPr id="684" name="Shape 684"/>
          <p:cNvSpPr/>
          <p:nvPr/>
        </p:nvSpPr>
        <p:spPr>
          <a:xfrm>
            <a:off x="744338" y="503535"/>
            <a:ext cx="11217053"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Local Advocacy and Involvement… </a:t>
            </a:r>
          </a:p>
        </p:txBody>
      </p:sp>
      <p:pic>
        <p:nvPicPr>
          <p:cNvPr id="685" name="dalrymple_boyan_2013_fig_1.1_framework_for_understanding_advocacy.jpg"/>
          <p:cNvPicPr/>
          <p:nvPr/>
        </p:nvPicPr>
        <p:blipFill>
          <a:blip r:embed="rId2">
            <a:extLst/>
          </a:blip>
          <a:stretch>
            <a:fillRect/>
          </a:stretch>
        </p:blipFill>
        <p:spPr>
          <a:xfrm>
            <a:off x="234718" y="9967630"/>
            <a:ext cx="13004801" cy="6400656"/>
          </a:xfrm>
          <a:prstGeom prst="rect">
            <a:avLst/>
          </a:prstGeom>
          <a:ln w="12700">
            <a:miter lim="400000"/>
          </a:ln>
        </p:spPr>
      </p:pic>
      <p:sp>
        <p:nvSpPr>
          <p:cNvPr id="686" name="Shape 686"/>
          <p:cNvSpPr/>
          <p:nvPr/>
        </p:nvSpPr>
        <p:spPr>
          <a:xfrm>
            <a:off x="702143" y="8271745"/>
            <a:ext cx="11217053"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…from case to cause, coordinated. </a:t>
            </a:r>
          </a:p>
        </p:txBody>
      </p:sp>
    </p:spTree>
  </p:cSld>
  <p:clrMapOvr>
    <a:masterClrMapping/>
  </p:clrMapOvr>
  <p:transition spd="med" advClick="1">
    <p:dissolve/>
  </p:transition>
</p:sld>
</file>

<file path=ppt/slides/slide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8" name="Shape 688"/>
          <p:cNvSpPr/>
          <p:nvPr/>
        </p:nvSpPr>
        <p:spPr>
          <a:xfrm>
            <a:off x="1418530" y="1979932"/>
            <a:ext cx="10175479" cy="1771850"/>
          </a:xfrm>
          <a:prstGeom prst="rect">
            <a:avLst/>
          </a:prstGeom>
          <a:blipFill>
            <a:blip r:embed="rId3">
              <a:alphaModFix amt="49131"/>
            </a:blip>
          </a:blipFill>
          <a:ln w="12700">
            <a:miter lim="400000"/>
          </a:ln>
        </p:spPr>
        <p:txBody>
          <a:bodyPr lIns="0" tIns="0" rIns="0" bIns="0" anchor="ctr"/>
          <a:lstStyle/>
          <a:p>
            <a:pPr lvl="0">
              <a:defRPr sz="2600"/>
            </a:pPr>
          </a:p>
        </p:txBody>
      </p:sp>
      <p:sp>
        <p:nvSpPr>
          <p:cNvPr id="689" name="Shape 689"/>
          <p:cNvSpPr/>
          <p:nvPr/>
        </p:nvSpPr>
        <p:spPr>
          <a:xfrm>
            <a:off x="1142255" y="2199305"/>
            <a:ext cx="10720290" cy="127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national representation and coordination</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with broad coalition </a:t>
            </a:r>
          </a:p>
        </p:txBody>
      </p:sp>
      <p:sp>
        <p:nvSpPr>
          <p:cNvPr id="690" name="Shape 690"/>
          <p:cNvSpPr/>
          <p:nvPr/>
        </p:nvSpPr>
        <p:spPr>
          <a:xfrm>
            <a:off x="1418530" y="4761431"/>
            <a:ext cx="10167740" cy="1270001"/>
          </a:xfrm>
          <a:prstGeom prst="rect">
            <a:avLst/>
          </a:prstGeom>
          <a:blipFill>
            <a:blip r:embed="rId4"/>
          </a:blipFill>
          <a:ln w="38100">
            <a:solidFill>
              <a:srgbClr val="5747C1"/>
            </a:solidFill>
            <a:miter lim="400000"/>
          </a:ln>
          <a:effectLst>
            <a:outerShdw sx="100000" sy="100000" kx="0" ky="0" algn="b" rotWithShape="0" blurRad="190500" dist="8455" dir="5400000">
              <a:srgbClr val="000000"/>
            </a:outerShdw>
          </a:effectLst>
        </p:spPr>
        <p:txBody>
          <a:bodyPr lIns="0" tIns="0" rIns="0" bIns="0" anchor="ctr"/>
          <a:lstStyle/>
          <a:p>
            <a:pPr lvl="0">
              <a:defRPr sz="2600"/>
            </a:pPr>
          </a:p>
        </p:txBody>
      </p:sp>
      <p:sp>
        <p:nvSpPr>
          <p:cNvPr id="691" name="Shape 691"/>
          <p:cNvSpPr/>
          <p:nvPr/>
        </p:nvSpPr>
        <p:spPr>
          <a:xfrm>
            <a:off x="1418530" y="7070075"/>
            <a:ext cx="10167740" cy="1270001"/>
          </a:xfrm>
          <a:prstGeom prst="rect">
            <a:avLst/>
          </a:prstGeom>
          <a:blipFill>
            <a:blip r:embed="rId3">
              <a:alphaModFix amt="49926"/>
            </a:blip>
          </a:blipFill>
          <a:ln w="12700">
            <a:miter lim="400000"/>
          </a:ln>
        </p:spPr>
        <p:txBody>
          <a:bodyPr lIns="0" tIns="0" rIns="0" bIns="0" anchor="ctr"/>
          <a:lstStyle/>
          <a:p>
            <a:pPr lvl="0">
              <a:defRPr sz="2600"/>
            </a:pPr>
          </a:p>
        </p:txBody>
      </p:sp>
      <p:sp>
        <p:nvSpPr>
          <p:cNvPr id="692" name="Shape 692"/>
          <p:cNvSpPr/>
          <p:nvPr/>
        </p:nvSpPr>
        <p:spPr>
          <a:xfrm>
            <a:off x="591244" y="5063155"/>
            <a:ext cx="11822312"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state coordination and advocacy via </a:t>
            </a:r>
            <a:r>
              <a:rPr sz="3500">
                <a:solidFill>
                  <a:srgbClr val="FFFFFF"/>
                </a:solidFill>
                <a:latin typeface="Gill Sans"/>
                <a:ea typeface="Gill Sans"/>
                <a:cs typeface="Gill Sans"/>
                <a:sym typeface="Gill Sans"/>
              </a:rPr>
              <a:t>WINGS</a:t>
            </a:r>
          </a:p>
        </p:txBody>
      </p:sp>
      <p:sp>
        <p:nvSpPr>
          <p:cNvPr id="693" name="Shape 693"/>
          <p:cNvSpPr/>
          <p:nvPr/>
        </p:nvSpPr>
        <p:spPr>
          <a:xfrm>
            <a:off x="3130798" y="7342805"/>
            <a:ext cx="6743204"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local advocacy and involvement</a:t>
            </a:r>
          </a:p>
        </p:txBody>
      </p:sp>
      <p:sp>
        <p:nvSpPr>
          <p:cNvPr id="694" name="Shape 694"/>
          <p:cNvSpPr/>
          <p:nvPr/>
        </p:nvSpPr>
        <p:spPr>
          <a:xfrm>
            <a:off x="1334122" y="465236"/>
            <a:ext cx="11079434"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Advocacy and Public Policy</a:t>
            </a:r>
          </a:p>
        </p:txBody>
      </p:sp>
      <p:sp>
        <p:nvSpPr>
          <p:cNvPr id="695" name="Shape 695"/>
          <p:cNvSpPr/>
          <p:nvPr/>
        </p:nvSpPr>
        <p:spPr>
          <a:xfrm flipV="1">
            <a:off x="6243320" y="392627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96" name="Shape 696"/>
          <p:cNvSpPr/>
          <p:nvPr/>
        </p:nvSpPr>
        <p:spPr>
          <a:xfrm flipV="1">
            <a:off x="6243320" y="620592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697" name="Shape 697"/>
          <p:cNvSpPr/>
          <p:nvPr/>
        </p:nvSpPr>
        <p:spPr>
          <a:xfrm flipV="1">
            <a:off x="6631940" y="3926272"/>
            <a:ext cx="1" cy="660668"/>
          </a:xfrm>
          <a:prstGeom prst="line">
            <a:avLst/>
          </a:prstGeom>
          <a:ln w="63500">
            <a:solidFill>
              <a:srgbClr val="FFFFFF"/>
            </a:solidFill>
            <a:miter lim="400000"/>
            <a:tailEnd type="stealth"/>
          </a:ln>
        </p:spPr>
        <p:txBody>
          <a:bodyPr lIns="0" tIns="0" rIns="0" bIns="0" anchor="ctr"/>
          <a:lstStyle/>
          <a:p>
            <a:pPr lvl="0">
              <a:defRPr sz="2600"/>
            </a:pPr>
          </a:p>
        </p:txBody>
      </p:sp>
      <p:sp>
        <p:nvSpPr>
          <p:cNvPr id="698" name="Shape 698"/>
          <p:cNvSpPr/>
          <p:nvPr/>
        </p:nvSpPr>
        <p:spPr>
          <a:xfrm flipV="1">
            <a:off x="6631940" y="6205922"/>
            <a:ext cx="1" cy="660668"/>
          </a:xfrm>
          <a:prstGeom prst="line">
            <a:avLst/>
          </a:prstGeom>
          <a:ln w="63500">
            <a:solidFill>
              <a:srgbClr val="FFFFFF"/>
            </a:solidFill>
            <a:miter lim="400000"/>
            <a:tailEnd type="stealth"/>
          </a:ln>
        </p:spPr>
        <p:txBody>
          <a:bodyPr lIns="0" tIns="0" rIns="0" bIns="0" anchor="ctr"/>
          <a:lstStyle/>
          <a:p>
            <a:pPr lvl="0">
              <a:defRPr sz="2600"/>
            </a:pPr>
          </a:p>
        </p:txBody>
      </p:sp>
    </p:spTree>
  </p:cSld>
  <p:clrMapOvr>
    <a:masterClrMapping/>
  </p:clrMapOvr>
  <p:transition spd="med" advClick="1">
    <p:dissolve/>
  </p:transition>
</p:sld>
</file>

<file path=ppt/slides/slide10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02" name="Shape 702"/>
          <p:cNvSpPr/>
          <p:nvPr/>
        </p:nvSpPr>
        <p:spPr>
          <a:xfrm>
            <a:off x="897735" y="3727450"/>
            <a:ext cx="11209330" cy="2298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lnSpc>
                <a:spcPct val="80000"/>
              </a:lnSpc>
              <a:defRPr sz="15000">
                <a:solidFill>
                  <a:srgbClr val="EBEBEB"/>
                </a:solidFill>
                <a:latin typeface="Gill Sans"/>
                <a:ea typeface="Gill Sans"/>
                <a:cs typeface="Gill Sans"/>
                <a:sym typeface="Gill Sans"/>
              </a:defRPr>
            </a:lvl1pPr>
          </a:lstStyle>
          <a:p>
            <a:pPr lvl="0">
              <a:defRPr sz="1800">
                <a:solidFill>
                  <a:srgbClr val="000000"/>
                </a:solidFill>
              </a:defRPr>
            </a:pPr>
            <a:r>
              <a:rPr sz="15000">
                <a:solidFill>
                  <a:srgbClr val="EBEBEB"/>
                </a:solidFill>
              </a:rPr>
              <a:t>(united) states</a:t>
            </a:r>
          </a:p>
        </p:txBody>
      </p:sp>
    </p:spTree>
  </p:cSld>
  <p:clrMapOvr>
    <a:masterClrMapping/>
  </p:clrMapOvr>
  <p:transition spd="med" advClick="1">
    <p:dissolve/>
  </p:transition>
</p:sld>
</file>

<file path=ppt/slides/slide10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04" name="Shape 704"/>
          <p:cNvSpPr/>
          <p:nvPr/>
        </p:nvSpPr>
        <p:spPr>
          <a:xfrm>
            <a:off x="597033" y="511359"/>
            <a:ext cx="11079434"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Laboratories of Democracy</a:t>
            </a:r>
          </a:p>
        </p:txBody>
      </p:sp>
      <p:sp>
        <p:nvSpPr>
          <p:cNvPr id="705" name="Shape 705"/>
          <p:cNvSpPr/>
          <p:nvPr/>
        </p:nvSpPr>
        <p:spPr>
          <a:xfrm>
            <a:off x="597034" y="2120899"/>
            <a:ext cx="10682491" cy="4749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5000">
                <a:latin typeface="Times"/>
                <a:ea typeface="Times"/>
                <a:cs typeface="Times"/>
                <a:sym typeface="Times"/>
              </a:rPr>
              <a:t>“It is one of the happy incidents of the federal system that a </a:t>
            </a:r>
            <a:r>
              <a:rPr b="1" sz="5000">
                <a:latin typeface="Times"/>
                <a:ea typeface="Times"/>
                <a:cs typeface="Times"/>
                <a:sym typeface="Times"/>
              </a:rPr>
              <a:t>single courageous</a:t>
            </a:r>
            <a:r>
              <a:rPr sz="5000">
                <a:latin typeface="Times"/>
                <a:ea typeface="Times"/>
                <a:cs typeface="Times"/>
                <a:sym typeface="Times"/>
              </a:rPr>
              <a:t> </a:t>
            </a:r>
            <a:r>
              <a:rPr b="1" sz="5000">
                <a:latin typeface="Times"/>
                <a:ea typeface="Times"/>
                <a:cs typeface="Times"/>
                <a:sym typeface="Times"/>
              </a:rPr>
              <a:t>state</a:t>
            </a:r>
            <a:r>
              <a:rPr sz="5000">
                <a:latin typeface="Times"/>
                <a:ea typeface="Times"/>
                <a:cs typeface="Times"/>
                <a:sym typeface="Times"/>
              </a:rPr>
              <a:t> </a:t>
            </a:r>
            <a:r>
              <a:rPr b="1" sz="5000">
                <a:latin typeface="Times"/>
                <a:ea typeface="Times"/>
                <a:cs typeface="Times"/>
                <a:sym typeface="Times"/>
              </a:rPr>
              <a:t>may</a:t>
            </a:r>
            <a:r>
              <a:rPr sz="5000">
                <a:latin typeface="Times"/>
                <a:ea typeface="Times"/>
                <a:cs typeface="Times"/>
                <a:sym typeface="Times"/>
              </a:rPr>
              <a:t>, if its citizens choose, </a:t>
            </a:r>
            <a:r>
              <a:rPr b="1" sz="5000">
                <a:latin typeface="Times"/>
                <a:ea typeface="Times"/>
                <a:cs typeface="Times"/>
                <a:sym typeface="Times"/>
              </a:rPr>
              <a:t>serve as a laboratory</a:t>
            </a:r>
            <a:r>
              <a:rPr sz="5000">
                <a:latin typeface="Times"/>
                <a:ea typeface="Times"/>
                <a:cs typeface="Times"/>
                <a:sym typeface="Times"/>
              </a:rPr>
              <a:t>; and try novel social and economic </a:t>
            </a:r>
            <a:r>
              <a:rPr b="1" sz="5000">
                <a:latin typeface="Times"/>
                <a:ea typeface="Times"/>
                <a:cs typeface="Times"/>
                <a:sym typeface="Times"/>
              </a:rPr>
              <a:t>experiments</a:t>
            </a:r>
            <a:r>
              <a:rPr sz="5000">
                <a:latin typeface="Times"/>
                <a:ea typeface="Times"/>
                <a:cs typeface="Times"/>
                <a:sym typeface="Times"/>
              </a:rPr>
              <a:t> without risk to the rest of the country.” </a:t>
            </a:r>
          </a:p>
        </p:txBody>
      </p:sp>
      <p:sp>
        <p:nvSpPr>
          <p:cNvPr id="706" name="Shape 706"/>
          <p:cNvSpPr/>
          <p:nvPr/>
        </p:nvSpPr>
        <p:spPr>
          <a:xfrm>
            <a:off x="795504" y="8123441"/>
            <a:ext cx="11079434"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Opinion, in dissent, by U.S. Supreme Court Justice Louis Brandeis in </a:t>
            </a:r>
            <a:r>
              <a:rPr i="1" sz="3000">
                <a:solidFill>
                  <a:srgbClr val="FFFFFF"/>
                </a:solidFill>
                <a:latin typeface="Gill Sans"/>
                <a:ea typeface="Gill Sans"/>
                <a:cs typeface="Gill Sans"/>
                <a:sym typeface="Gill Sans"/>
              </a:rPr>
              <a:t>New State Ice Co. v. Liebmann,</a:t>
            </a:r>
            <a:r>
              <a:rPr sz="3000">
                <a:solidFill>
                  <a:srgbClr val="FFFFFF"/>
                </a:solidFill>
                <a:latin typeface="Gill Sans"/>
                <a:ea typeface="Gill Sans"/>
                <a:cs typeface="Gill Sans"/>
                <a:sym typeface="Gill Sans"/>
              </a:rPr>
              <a:t> 285 U.S. 262, 1932.  </a:t>
            </a:r>
          </a:p>
        </p:txBody>
      </p:sp>
    </p:spTree>
  </p:cSld>
  <p:clrMapOvr>
    <a:masterClrMapping/>
  </p:clrMapOvr>
  <p:transition spd="med" advClick="1">
    <p:dissolve/>
  </p:transition>
</p:sld>
</file>

<file path=ppt/slides/slide10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10" name="Shape 710"/>
          <p:cNvSpPr/>
          <p:nvPr/>
        </p:nvSpPr>
        <p:spPr>
          <a:xfrm>
            <a:off x="597033" y="1662981"/>
            <a:ext cx="10682492" cy="459766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100"/>
              </a:spcBef>
              <a:defRPr sz="1800">
                <a:solidFill>
                  <a:srgbClr val="000000"/>
                </a:solidFill>
              </a:defRPr>
            </a:pPr>
            <a:r>
              <a:rPr sz="4300">
                <a:latin typeface="Gill Sans"/>
                <a:ea typeface="Gill Sans"/>
                <a:cs typeface="Gill Sans"/>
                <a:sym typeface="Gill Sans"/>
              </a:rPr>
              <a:t>“Encouraging Collection of Data on Adult Guardianship, Adult Conservatorship, and Elder Abuse Cases by All States.” Resolution 14, CCJ-COSCA, 2009.  </a:t>
            </a:r>
            <a:endParaRPr sz="4300">
              <a:latin typeface="Gill Sans"/>
              <a:ea typeface="Gill Sans"/>
              <a:cs typeface="Gill Sans"/>
              <a:sym typeface="Gill Sans"/>
            </a:endParaRPr>
          </a:p>
          <a:p>
            <a:pPr lvl="0" algn="l" defTabSz="457200">
              <a:spcBef>
                <a:spcPts val="1100"/>
              </a:spcBef>
              <a:defRPr sz="1800">
                <a:solidFill>
                  <a:srgbClr val="000000"/>
                </a:solidFill>
              </a:defRPr>
            </a:pPr>
            <a:r>
              <a:rPr i="1" sz="4300">
                <a:latin typeface="Gill Sans"/>
                <a:ea typeface="Gill Sans"/>
                <a:cs typeface="Gill Sans"/>
                <a:sym typeface="Gill Sans"/>
              </a:rPr>
              <a:t>State Court Guide to Statistical Reporting</a:t>
            </a:r>
            <a:r>
              <a:rPr sz="4300">
                <a:latin typeface="Gill Sans"/>
                <a:ea typeface="Gill Sans"/>
                <a:cs typeface="Gill Sans"/>
                <a:sym typeface="Gill Sans"/>
              </a:rPr>
              <a:t>, Court Statistics Project, NCSC and COSCA, version 2.1, October 8, 2015.</a:t>
            </a:r>
          </a:p>
        </p:txBody>
      </p:sp>
      <p:sp>
        <p:nvSpPr>
          <p:cNvPr id="711" name="Shape 711"/>
          <p:cNvSpPr/>
          <p:nvPr/>
        </p:nvSpPr>
        <p:spPr>
          <a:xfrm>
            <a:off x="597033" y="511359"/>
            <a:ext cx="11079434"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Data, Terminology</a:t>
            </a:r>
          </a:p>
        </p:txBody>
      </p:sp>
      <p:sp>
        <p:nvSpPr>
          <p:cNvPr id="712" name="Shape 712"/>
          <p:cNvSpPr/>
          <p:nvPr/>
        </p:nvSpPr>
        <p:spPr>
          <a:xfrm>
            <a:off x="597033" y="6510569"/>
            <a:ext cx="10682492" cy="2921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Date: </a:t>
            </a:r>
            <a:r>
              <a:rPr sz="3000" u="sng">
                <a:solidFill>
                  <a:srgbClr val="FFFFFF"/>
                </a:solidFill>
                <a:latin typeface="Gill Sans"/>
                <a:ea typeface="Gill Sans"/>
                <a:cs typeface="Gill Sans"/>
                <a:sym typeface="Gill Sans"/>
                <a:hlinkClick r:id="rId3" invalidUrl="" action="" tgtFrame="" tooltip="" history="1" highlightClick="0" endSnd="0"/>
              </a:rPr>
              <a:t>http://ccj.ncsc.org/~/media/Microsites/Files/CCJ/Resolutions/08012009-Encouraging-Collection-of-Data-on-Adult-Guardianship-Adult-Conservatorship.ashx</a:t>
            </a:r>
            <a:endParaRPr sz="3000">
              <a:solidFill>
                <a:srgbClr val="FFFFFF"/>
              </a:solidFill>
              <a:latin typeface="Gill Sans"/>
              <a:ea typeface="Gill Sans"/>
              <a:cs typeface="Gill Sans"/>
              <a:sym typeface="Gill Sans"/>
            </a:endParaRPr>
          </a:p>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Statistics: </a:t>
            </a:r>
            <a:r>
              <a:rPr sz="3000" u="sng">
                <a:solidFill>
                  <a:srgbClr val="FFFFFF"/>
                </a:solidFill>
                <a:latin typeface="Gill Sans"/>
                <a:ea typeface="Gill Sans"/>
                <a:cs typeface="Gill Sans"/>
                <a:sym typeface="Gill Sans"/>
                <a:hlinkClick r:id="rId4" invalidUrl="" action="" tgtFrame="" tooltip="" history="1" highlightClick="0" endSnd="0"/>
              </a:rPr>
              <a:t>http://www.courtstatistics.org/~/media/Microsites/Files/CSP/State%20Court%20Guide%20to%20Statistical%20Reporting%20v%202point1%20final.ashx</a:t>
            </a:r>
            <a:r>
              <a:rPr sz="3000">
                <a:solidFill>
                  <a:srgbClr val="FFFFFF"/>
                </a:solidFill>
                <a:latin typeface="Gill Sans"/>
                <a:ea typeface="Gill Sans"/>
                <a:cs typeface="Gill Sans"/>
                <a:sym typeface="Gill Sans"/>
              </a:rPr>
              <a:t> </a:t>
            </a:r>
          </a:p>
        </p:txBody>
      </p:sp>
    </p:spTree>
  </p:cSld>
  <p:clrMapOvr>
    <a:masterClrMapping/>
  </p:clrMapOvr>
  <p:transition spd="med" advClick="1">
    <p:dissolve/>
  </p:transition>
</p:sld>
</file>

<file path=ppt/slides/slide10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16" name="Shape 716"/>
          <p:cNvSpPr/>
          <p:nvPr/>
        </p:nvSpPr>
        <p:spPr>
          <a:xfrm>
            <a:off x="597033" y="511359"/>
            <a:ext cx="11079434"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Certified Professional Guardian - WA</a:t>
            </a:r>
          </a:p>
        </p:txBody>
      </p:sp>
      <p:sp>
        <p:nvSpPr>
          <p:cNvPr id="717" name="Shape 717"/>
          <p:cNvSpPr/>
          <p:nvPr/>
        </p:nvSpPr>
        <p:spPr>
          <a:xfrm>
            <a:off x="8645416" y="5027122"/>
            <a:ext cx="3906153" cy="42176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a:solidFill>
                  <a:srgbClr val="FFFFFF"/>
                </a:solidFill>
                <a:latin typeface="Gill Sans"/>
                <a:ea typeface="Gill Sans"/>
                <a:cs typeface="Gill Sans"/>
                <a:sym typeface="Gill Sans"/>
              </a:rPr>
              <a:t>Certified Professional Guardian Program, Washington Courts. </a:t>
            </a:r>
            <a:r>
              <a:rPr sz="3000" u="sng">
                <a:solidFill>
                  <a:srgbClr val="FFFFFF"/>
                </a:solidFill>
                <a:latin typeface="Gill Sans"/>
                <a:ea typeface="Gill Sans"/>
                <a:cs typeface="Gill Sans"/>
                <a:sym typeface="Gill Sans"/>
                <a:hlinkClick r:id="rId3" invalidUrl="" action="" tgtFrame="" tooltip="" history="1" highlightClick="0" endSnd="0"/>
              </a:rPr>
              <a:t>http://www.courts.wa.gov/programs_orgs/Guardian/</a:t>
            </a:r>
            <a:r>
              <a:rPr sz="3000">
                <a:solidFill>
                  <a:srgbClr val="FFFFFF"/>
                </a:solidFill>
                <a:latin typeface="Gill Sans"/>
                <a:ea typeface="Gill Sans"/>
                <a:cs typeface="Gill Sans"/>
                <a:sym typeface="Gill Sans"/>
              </a:rPr>
              <a:t> Retrieved 10/20/15.</a:t>
            </a:r>
          </a:p>
        </p:txBody>
      </p:sp>
      <p:pic>
        <p:nvPicPr>
          <p:cNvPr id="718" name="wa_state_courts_certified_guardian_program.png"/>
          <p:cNvPicPr/>
          <p:nvPr/>
        </p:nvPicPr>
        <p:blipFill>
          <a:blip r:embed="rId4">
            <a:extLst/>
          </a:blip>
          <a:stretch>
            <a:fillRect/>
          </a:stretch>
        </p:blipFill>
        <p:spPr>
          <a:xfrm>
            <a:off x="647833" y="1633946"/>
            <a:ext cx="7350400" cy="7610847"/>
          </a:xfrm>
          <a:prstGeom prst="rect">
            <a:avLst/>
          </a:prstGeom>
          <a:ln w="12700">
            <a:miter lim="400000"/>
          </a:ln>
        </p:spPr>
      </p:pic>
      <p:pic>
        <p:nvPicPr>
          <p:cNvPr id="719" name="waCourtsLogo.png"/>
          <p:cNvPicPr/>
          <p:nvPr/>
        </p:nvPicPr>
        <p:blipFill>
          <a:blip r:embed="rId5">
            <a:extLst/>
          </a:blip>
          <a:stretch>
            <a:fillRect/>
          </a:stretch>
        </p:blipFill>
        <p:spPr>
          <a:xfrm>
            <a:off x="8645416" y="3607300"/>
            <a:ext cx="3676194" cy="1194763"/>
          </a:xfrm>
          <a:prstGeom prst="rect">
            <a:avLst/>
          </a:prstGeom>
          <a:ln w="12700">
            <a:miter lim="400000"/>
          </a:ln>
        </p:spPr>
      </p:pic>
    </p:spTree>
  </p:cSld>
  <p:clrMapOvr>
    <a:masterClrMapping/>
  </p:clrMapOvr>
  <p:transition spd="med" advClick="1">
    <p:dissolve/>
  </p:transition>
</p:sld>
</file>

<file path=ppt/slides/slide10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23" name="Shape 723"/>
          <p:cNvSpPr/>
          <p:nvPr/>
        </p:nvSpPr>
        <p:spPr>
          <a:xfrm>
            <a:off x="7184666" y="4863081"/>
            <a:ext cx="3831402" cy="4292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i="1" sz="3000">
                <a:solidFill>
                  <a:srgbClr val="FFFFFF"/>
                </a:solidFill>
                <a:latin typeface="Gill Sans"/>
                <a:ea typeface="Gill Sans"/>
                <a:cs typeface="Gill Sans"/>
                <a:sym typeface="Gill Sans"/>
              </a:rPr>
              <a:t>MO Guardianships: Understanding Your Options &amp; Alternatives.  UMKC Institute for Human Development, University of Missouri-Kansas City, 2010.</a:t>
            </a:r>
            <a:r>
              <a:rPr i="1" sz="2000">
                <a:solidFill>
                  <a:srgbClr val="FFFFFF"/>
                </a:solidFill>
                <a:latin typeface="Gill Sans"/>
                <a:ea typeface="Gill Sans"/>
                <a:cs typeface="Gill Sans"/>
                <a:sym typeface="Gill Sans"/>
              </a:rPr>
              <a:t> </a:t>
            </a:r>
            <a:br>
              <a:rPr i="1" sz="2000">
                <a:solidFill>
                  <a:srgbClr val="FFFFFF"/>
                </a:solidFill>
                <a:latin typeface="Gill Sans"/>
                <a:ea typeface="Gill Sans"/>
                <a:cs typeface="Gill Sans"/>
                <a:sym typeface="Gill Sans"/>
              </a:rPr>
            </a:br>
            <a:r>
              <a:rPr sz="2000">
                <a:solidFill>
                  <a:srgbClr val="FFFFFF"/>
                </a:solidFill>
                <a:latin typeface="Gill Sans"/>
                <a:ea typeface="Gill Sans"/>
                <a:cs typeface="Gill Sans"/>
                <a:sym typeface="Gill Sans"/>
                <a:hlinkClick r:id="rId3" invalidUrl="" action="" tgtFrame="" tooltip="" history="1" highlightClick="0" endSnd="0"/>
              </a:rPr>
              <a:t>http://www.moddcouncil.org/uploaded/MO%20Guardianship%20RESOURCE%20GUIDE%20rev%20Dec%202010.pdf</a:t>
            </a:r>
          </a:p>
        </p:txBody>
      </p:sp>
      <p:sp>
        <p:nvSpPr>
          <p:cNvPr id="724" name="Shape 724"/>
          <p:cNvSpPr/>
          <p:nvPr/>
        </p:nvSpPr>
        <p:spPr>
          <a:xfrm>
            <a:off x="597033" y="511359"/>
            <a:ext cx="11079434"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Guardianship - MO </a:t>
            </a:r>
          </a:p>
        </p:txBody>
      </p:sp>
      <p:pic>
        <p:nvPicPr>
          <p:cNvPr id="725" name="mo_guardianship_resource_guide_rev_dec_2010_cover.jpg"/>
          <p:cNvPicPr/>
          <p:nvPr/>
        </p:nvPicPr>
        <p:blipFill>
          <a:blip r:embed="rId4">
            <a:extLst/>
          </a:blip>
          <a:stretch>
            <a:fillRect/>
          </a:stretch>
        </p:blipFill>
        <p:spPr>
          <a:xfrm>
            <a:off x="760590" y="1582922"/>
            <a:ext cx="5851679" cy="7572760"/>
          </a:xfrm>
          <a:prstGeom prst="rect">
            <a:avLst/>
          </a:prstGeom>
          <a:ln w="12700">
            <a:miter lim="400000"/>
          </a:ln>
        </p:spPr>
      </p:pic>
    </p:spTree>
  </p:cSld>
  <p:clrMapOvr>
    <a:masterClrMapping/>
  </p:clrMapOvr>
  <p:transition spd="med" advClick="1">
    <p:dissolve/>
  </p:transition>
</p:sld>
</file>

<file path=ppt/slides/slide10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29" name="Shape 729"/>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Alternatives - TX</a:t>
            </a:r>
          </a:p>
        </p:txBody>
      </p:sp>
      <p:sp>
        <p:nvSpPr>
          <p:cNvPr id="730" name="Shape 730"/>
          <p:cNvSpPr/>
          <p:nvPr/>
        </p:nvSpPr>
        <p:spPr>
          <a:xfrm>
            <a:off x="518736" y="2202054"/>
            <a:ext cx="11786899" cy="520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483248" indent="-483248" algn="l" defTabSz="457200">
              <a:spcBef>
                <a:spcPts val="1200"/>
              </a:spcBef>
              <a:defRPr sz="1800">
                <a:solidFill>
                  <a:srgbClr val="000000"/>
                </a:solidFill>
              </a:defRPr>
            </a:pPr>
            <a:r>
              <a:rPr sz="4500">
                <a:solidFill>
                  <a:srgbClr val="2C2C2C"/>
                </a:solidFill>
                <a:latin typeface="Times"/>
                <a:ea typeface="Times"/>
                <a:cs typeface="Times"/>
                <a:sym typeface="Times"/>
              </a:rPr>
              <a:t>HB 39 — “Relating to guardianships for incapacitated persons and to substitutes for guardianships for certain adults with disabilities.” [least restrictive alternatives] </a:t>
            </a:r>
            <a:endParaRPr sz="4500">
              <a:solidFill>
                <a:srgbClr val="2C2C2C"/>
              </a:solidFill>
              <a:latin typeface="Times"/>
              <a:ea typeface="Times"/>
              <a:cs typeface="Times"/>
              <a:sym typeface="Times"/>
            </a:endParaRPr>
          </a:p>
          <a:p>
            <a:pPr lvl="0" marL="483248" indent="-483248" algn="l" defTabSz="457200">
              <a:spcBef>
                <a:spcPts val="1200"/>
              </a:spcBef>
              <a:defRPr sz="1800">
                <a:solidFill>
                  <a:srgbClr val="000000"/>
                </a:solidFill>
              </a:defRPr>
            </a:pPr>
            <a:r>
              <a:rPr sz="4500">
                <a:solidFill>
                  <a:srgbClr val="2C2C2C"/>
                </a:solidFill>
                <a:latin typeface="Times"/>
                <a:ea typeface="Times"/>
                <a:cs typeface="Times"/>
                <a:sym typeface="Times"/>
              </a:rPr>
              <a:t>SB 1881 — Supported Decision-Making Agreement Act </a:t>
            </a:r>
            <a:endParaRPr sz="4500">
              <a:solidFill>
                <a:srgbClr val="2C2C2C"/>
              </a:solidFill>
              <a:latin typeface="Times"/>
              <a:ea typeface="Times"/>
              <a:cs typeface="Times"/>
              <a:sym typeface="Times"/>
            </a:endParaRPr>
          </a:p>
          <a:p>
            <a:pPr lvl="0" marL="483248" indent="-483248" algn="l" defTabSz="457200">
              <a:spcBef>
                <a:spcPts val="1200"/>
              </a:spcBef>
              <a:defRPr sz="1800">
                <a:solidFill>
                  <a:srgbClr val="000000"/>
                </a:solidFill>
              </a:defRPr>
            </a:pPr>
            <a:r>
              <a:rPr sz="4500">
                <a:solidFill>
                  <a:srgbClr val="2C2C2C"/>
                </a:solidFill>
                <a:latin typeface="Times"/>
                <a:ea typeface="Times"/>
                <a:cs typeface="Times"/>
                <a:sym typeface="Times"/>
              </a:rPr>
              <a:t>SB 1882 — Bill of Rights for Wards </a:t>
            </a:r>
          </a:p>
        </p:txBody>
      </p:sp>
      <p:pic>
        <p:nvPicPr>
          <p:cNvPr id="731" name="pc580-LoneStarFlag.jpg"/>
          <p:cNvPicPr/>
          <p:nvPr/>
        </p:nvPicPr>
        <p:blipFill>
          <a:blip r:embed="rId3">
            <a:extLst/>
          </a:blip>
          <a:stretch>
            <a:fillRect/>
          </a:stretch>
        </p:blipFill>
        <p:spPr>
          <a:xfrm>
            <a:off x="9551852" y="7401088"/>
            <a:ext cx="2741083" cy="1947114"/>
          </a:xfrm>
          <a:prstGeom prst="rect">
            <a:avLst/>
          </a:prstGeom>
          <a:ln w="12700">
            <a:miter lim="400000"/>
          </a:ln>
        </p:spPr>
      </p:pic>
      <p:sp>
        <p:nvSpPr>
          <p:cNvPr id="732" name="Shape 732"/>
          <p:cNvSpPr/>
          <p:nvPr/>
        </p:nvSpPr>
        <p:spPr>
          <a:xfrm>
            <a:off x="711865" y="8802101"/>
            <a:ext cx="7177103"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spcBef>
                <a:spcPts val="1200"/>
              </a:spcBef>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Texas, 2015</a:t>
            </a:r>
          </a:p>
        </p:txBody>
      </p:sp>
    </p:spTree>
  </p:cSld>
  <p:clrMapOvr>
    <a:masterClrMapping/>
  </p:clrMapOvr>
  <p:transition spd="med" advClick="1">
    <p:dissolve/>
  </p:transition>
</p:sld>
</file>

<file path=ppt/slides/slide10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36" name="nccd_structured_decision_making_system_for_adult_protection_DHS-6747-ENG.jpg"/>
          <p:cNvPicPr/>
          <p:nvPr/>
        </p:nvPicPr>
        <p:blipFill>
          <a:blip r:embed="rId3">
            <a:extLst/>
          </a:blip>
          <a:stretch>
            <a:fillRect/>
          </a:stretch>
        </p:blipFill>
        <p:spPr>
          <a:xfrm>
            <a:off x="769630" y="1811864"/>
            <a:ext cx="5592792" cy="7237730"/>
          </a:xfrm>
          <a:prstGeom prst="rect">
            <a:avLst/>
          </a:prstGeom>
          <a:ln w="12700">
            <a:miter lim="400000"/>
          </a:ln>
        </p:spPr>
      </p:pic>
      <p:sp>
        <p:nvSpPr>
          <p:cNvPr id="737" name="Shape 737"/>
          <p:cNvSpPr/>
          <p:nvPr/>
        </p:nvSpPr>
        <p:spPr>
          <a:xfrm>
            <a:off x="7094939" y="2724993"/>
            <a:ext cx="3906154" cy="6324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FFFFFF"/>
                </a:solidFill>
                <a:latin typeface="Gill Sans"/>
                <a:ea typeface="Gill Sans"/>
                <a:cs typeface="Gill Sans"/>
                <a:sym typeface="Gill Sans"/>
              </a:rPr>
              <a:t>The Structured Decision Making ® System for Adult Protection, Minnesota Adult Protection. National Council on Crime &amp; Delinquency. 2014. </a:t>
            </a:r>
            <a:endParaRPr sz="3000">
              <a:solidFill>
                <a:srgbClr val="FFFFFF"/>
              </a:solidFill>
              <a:latin typeface="Gill Sans"/>
              <a:ea typeface="Gill Sans"/>
              <a:cs typeface="Gill Sans"/>
              <a:sym typeface="Gill Sans"/>
            </a:endParaRPr>
          </a:p>
          <a:p>
            <a:pPr lvl="0" algn="l" defTabSz="457200">
              <a:defRPr sz="1800">
                <a:solidFill>
                  <a:srgbClr val="000000"/>
                </a:solidFill>
              </a:defRPr>
            </a:pPr>
            <a:r>
              <a:rPr sz="3000" u="sng">
                <a:solidFill>
                  <a:srgbClr val="FFFFFF"/>
                </a:solidFill>
                <a:latin typeface="Gill Sans"/>
                <a:ea typeface="Gill Sans"/>
                <a:cs typeface="Gill Sans"/>
                <a:sym typeface="Gill Sans"/>
                <a:hlinkClick r:id="rId4" invalidUrl="" action="" tgtFrame="" tooltip="" history="1" highlightClick="0" endSnd="0"/>
              </a:rPr>
              <a:t>http://www.nccdglobal.org/blog/the-structured-decision-making-model-in-adult-protection-in-minnesota</a:t>
            </a:r>
          </a:p>
        </p:txBody>
      </p:sp>
      <p:sp>
        <p:nvSpPr>
          <p:cNvPr id="738" name="Shape 738"/>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Structured Decision Making ® - MN</a:t>
            </a:r>
          </a:p>
        </p:txBody>
      </p:sp>
    </p:spTree>
  </p:cSld>
  <p:clrMapOvr>
    <a:masterClrMapping/>
  </p:clrMapOvr>
  <p:transition spd="med" advClick="1">
    <p:dissolve/>
  </p:transition>
</p:sld>
</file>

<file path=ppt/slides/slide10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42" name="Shape 742"/>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Conservator Account Auditing Program </a:t>
            </a:r>
          </a:p>
        </p:txBody>
      </p:sp>
      <p:sp>
        <p:nvSpPr>
          <p:cNvPr id="743" name="Shape 743"/>
          <p:cNvSpPr/>
          <p:nvPr/>
        </p:nvSpPr>
        <p:spPr>
          <a:xfrm>
            <a:off x="608951" y="1782633"/>
            <a:ext cx="11305045" cy="57152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a:spcBef>
                <a:spcPts val="1500"/>
              </a:spcBef>
              <a:defRPr sz="1800">
                <a:solidFill>
                  <a:srgbClr val="000000"/>
                </a:solidFill>
              </a:defRPr>
            </a:pPr>
            <a:r>
              <a:rPr sz="4500">
                <a:latin typeface="Gill Sans"/>
                <a:ea typeface="Gill Sans"/>
                <a:cs typeface="Gill Sans"/>
                <a:sym typeface="Gill Sans"/>
              </a:rPr>
              <a:t>Conservators submit transactions through a </a:t>
            </a:r>
            <a:r>
              <a:rPr sz="4500">
                <a:latin typeface="Gill Sans SemiBold"/>
                <a:ea typeface="Gill Sans SemiBold"/>
                <a:cs typeface="Gill Sans SemiBold"/>
                <a:sym typeface="Gill Sans SemiBold"/>
              </a:rPr>
              <a:t>mandatory online reporting</a:t>
            </a:r>
            <a:r>
              <a:rPr sz="4500">
                <a:latin typeface="Gill Sans"/>
                <a:ea typeface="Gill Sans"/>
                <a:cs typeface="Gill Sans"/>
                <a:sym typeface="Gill Sans"/>
              </a:rPr>
              <a:t> system, </a:t>
            </a:r>
            <a:r>
              <a:rPr i="1" sz="4500">
                <a:latin typeface="Gill Sans"/>
                <a:ea typeface="Gill Sans"/>
                <a:cs typeface="Gill Sans"/>
                <a:sym typeface="Gill Sans"/>
              </a:rPr>
              <a:t>MyMNConservator</a:t>
            </a:r>
            <a:r>
              <a:rPr sz="4500">
                <a:latin typeface="Gill Sans"/>
                <a:ea typeface="Gill Sans"/>
                <a:cs typeface="Gill Sans"/>
                <a:sym typeface="Gill Sans"/>
              </a:rPr>
              <a:t>. </a:t>
            </a:r>
            <a:endParaRPr sz="4500">
              <a:latin typeface="Gill Sans"/>
              <a:ea typeface="Gill Sans"/>
              <a:cs typeface="Gill Sans"/>
              <a:sym typeface="Gill Sans"/>
            </a:endParaRPr>
          </a:p>
          <a:p>
            <a:pPr lvl="0" algn="l">
              <a:spcBef>
                <a:spcPts val="1500"/>
              </a:spcBef>
              <a:defRPr sz="1800">
                <a:solidFill>
                  <a:srgbClr val="000000"/>
                </a:solidFill>
              </a:defRPr>
            </a:pPr>
            <a:r>
              <a:rPr sz="4500">
                <a:latin typeface="Gill Sans"/>
                <a:ea typeface="Gill Sans"/>
                <a:cs typeface="Gill Sans"/>
                <a:sym typeface="Gill Sans"/>
              </a:rPr>
              <a:t>Centralized </a:t>
            </a:r>
            <a:r>
              <a:rPr sz="4500">
                <a:latin typeface="Gill Sans SemiBold"/>
                <a:ea typeface="Gill Sans SemiBold"/>
                <a:cs typeface="Gill Sans SemiBold"/>
                <a:sym typeface="Gill Sans SemiBold"/>
              </a:rPr>
              <a:t>conservator account auditing </a:t>
            </a:r>
            <a:r>
              <a:rPr sz="4500">
                <a:latin typeface="Gill Sans"/>
                <a:ea typeface="Gill Sans"/>
                <a:cs typeface="Gill Sans"/>
                <a:sym typeface="Gill Sans"/>
              </a:rPr>
              <a:t>center.</a:t>
            </a:r>
            <a:endParaRPr sz="4500">
              <a:latin typeface="Gill Sans"/>
              <a:ea typeface="Gill Sans"/>
              <a:cs typeface="Gill Sans"/>
              <a:sym typeface="Gill Sans"/>
            </a:endParaRPr>
          </a:p>
          <a:p>
            <a:pPr lvl="0" algn="l">
              <a:spcBef>
                <a:spcPts val="1500"/>
              </a:spcBef>
              <a:defRPr sz="1800">
                <a:solidFill>
                  <a:srgbClr val="000000"/>
                </a:solidFill>
              </a:defRPr>
            </a:pPr>
            <a:r>
              <a:rPr sz="4500">
                <a:latin typeface="Gill Sans"/>
                <a:ea typeface="Gill Sans"/>
                <a:cs typeface="Gill Sans"/>
                <a:sym typeface="Gill Sans"/>
              </a:rPr>
              <a:t>Received the 2015 Justice Achievement Award from the National Association for Court Management.</a:t>
            </a:r>
          </a:p>
        </p:txBody>
      </p:sp>
      <p:pic>
        <p:nvPicPr>
          <p:cNvPr id="744" name="mn_MyMNConservator.png"/>
          <p:cNvPicPr/>
          <p:nvPr/>
        </p:nvPicPr>
        <p:blipFill>
          <a:blip r:embed="rId3">
            <a:extLst/>
          </a:blip>
          <a:stretch>
            <a:fillRect/>
          </a:stretch>
        </p:blipFill>
        <p:spPr>
          <a:xfrm>
            <a:off x="7507550" y="7185683"/>
            <a:ext cx="4406445" cy="1908827"/>
          </a:xfrm>
          <a:prstGeom prst="rect">
            <a:avLst/>
          </a:prstGeom>
          <a:ln w="12700">
            <a:miter lim="400000"/>
          </a:ln>
        </p:spPr>
      </p:pic>
      <p:pic>
        <p:nvPicPr>
          <p:cNvPr id="745" name="mn_judicial_branch_logo.png"/>
          <p:cNvPicPr/>
          <p:nvPr/>
        </p:nvPicPr>
        <p:blipFill>
          <a:blip r:embed="rId4">
            <a:extLst/>
          </a:blip>
          <a:stretch>
            <a:fillRect/>
          </a:stretch>
        </p:blipFill>
        <p:spPr>
          <a:xfrm>
            <a:off x="784961" y="8080310"/>
            <a:ext cx="5717439" cy="1007359"/>
          </a:xfrm>
          <a:prstGeom prst="rect">
            <a:avLst/>
          </a:prstGeom>
          <a:ln w="12700">
            <a:miter lim="400000"/>
          </a:ln>
        </p:spPr>
      </p:pic>
    </p:spTree>
  </p:cSld>
  <p:clrMapOvr>
    <a:masterClrMapping/>
  </p:clrMapOvr>
  <p:transition spd="med" advClick="1">
    <p:dissolve/>
  </p:transition>
</p:sld>
</file>

<file path=ppt/slides/slide10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49" name="Shape 749"/>
          <p:cNvSpPr/>
          <p:nvPr/>
        </p:nvSpPr>
        <p:spPr>
          <a:xfrm>
            <a:off x="608951" y="5261494"/>
            <a:ext cx="11419045" cy="2692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317500" indent="-317500" algn="l">
              <a:buClr>
                <a:srgbClr val="FBFBFB"/>
              </a:buClr>
              <a:buSzPct val="75000"/>
              <a:buChar char="•"/>
              <a:defRPr sz="1800">
                <a:solidFill>
                  <a:srgbClr val="000000"/>
                </a:solidFill>
              </a:defRPr>
            </a:pPr>
            <a:r>
              <a:rPr sz="4500">
                <a:solidFill>
                  <a:srgbClr val="FFFFFF"/>
                </a:solidFill>
                <a:latin typeface="Gill Sans"/>
                <a:ea typeface="Gill Sans"/>
                <a:cs typeface="Gill Sans"/>
                <a:sym typeface="Gill Sans"/>
              </a:rPr>
              <a:t>stakeholder engagement, collaboration</a:t>
            </a:r>
            <a:endParaRPr sz="4500">
              <a:solidFill>
                <a:srgbClr val="FFFFFF"/>
              </a:solidFill>
              <a:latin typeface="Gill Sans"/>
              <a:ea typeface="Gill Sans"/>
              <a:cs typeface="Gill Sans"/>
              <a:sym typeface="Gill Sans"/>
            </a:endParaRPr>
          </a:p>
          <a:p>
            <a:pPr lvl="0" marL="317500" indent="-317500" algn="l">
              <a:buClr>
                <a:srgbClr val="FBFBFB"/>
              </a:buClr>
              <a:buSzPct val="75000"/>
              <a:buChar char="•"/>
              <a:defRPr sz="1800">
                <a:solidFill>
                  <a:srgbClr val="000000"/>
                </a:solidFill>
              </a:defRPr>
            </a:pPr>
            <a:r>
              <a:rPr sz="4500">
                <a:solidFill>
                  <a:srgbClr val="FFFFFF"/>
                </a:solidFill>
                <a:latin typeface="Gill Sans"/>
                <a:ea typeface="Gill Sans"/>
                <a:cs typeface="Gill Sans"/>
                <a:sym typeface="Gill Sans"/>
              </a:rPr>
              <a:t>collaboration: court-community partnership  </a:t>
            </a:r>
            <a:endParaRPr sz="4500">
              <a:solidFill>
                <a:srgbClr val="FFFFFF"/>
              </a:solidFill>
              <a:latin typeface="Gill Sans"/>
              <a:ea typeface="Gill Sans"/>
              <a:cs typeface="Gill Sans"/>
              <a:sym typeface="Gill Sans"/>
            </a:endParaRPr>
          </a:p>
          <a:p>
            <a:pPr lvl="0" marL="317500" indent="-317500" algn="l">
              <a:buClr>
                <a:srgbClr val="FBFBFB"/>
              </a:buClr>
              <a:buSzPct val="75000"/>
              <a:buChar char="•"/>
              <a:defRPr sz="1800">
                <a:solidFill>
                  <a:srgbClr val="000000"/>
                </a:solidFill>
              </a:defRPr>
            </a:pPr>
            <a:r>
              <a:rPr sz="4500">
                <a:solidFill>
                  <a:srgbClr val="FFFFFF"/>
                </a:solidFill>
                <a:latin typeface="Gill Sans"/>
                <a:ea typeface="Gill Sans"/>
                <a:cs typeface="Gill Sans"/>
                <a:sym typeface="Gill Sans"/>
              </a:rPr>
              <a:t>improve practice, provide options </a:t>
            </a:r>
            <a:endParaRPr sz="4500">
              <a:solidFill>
                <a:srgbClr val="FFFFFF"/>
              </a:solidFill>
              <a:latin typeface="Gill Sans"/>
              <a:ea typeface="Gill Sans"/>
              <a:cs typeface="Gill Sans"/>
              <a:sym typeface="Gill Sans"/>
            </a:endParaRPr>
          </a:p>
          <a:p>
            <a:pPr lvl="0" marL="317500" indent="-317500" algn="l">
              <a:buClr>
                <a:srgbClr val="FBFBFB"/>
              </a:buClr>
              <a:buSzPct val="75000"/>
              <a:buChar char="•"/>
              <a:defRPr sz="1800">
                <a:solidFill>
                  <a:srgbClr val="000000"/>
                </a:solidFill>
              </a:defRPr>
            </a:pPr>
            <a:r>
              <a:rPr sz="4500">
                <a:solidFill>
                  <a:srgbClr val="FFFFFF"/>
                </a:solidFill>
                <a:latin typeface="Gill Sans"/>
                <a:ea typeface="Gill Sans"/>
                <a:cs typeface="Gill Sans"/>
                <a:sym typeface="Gill Sans"/>
              </a:rPr>
              <a:t>in state &gt; national  </a:t>
            </a:r>
          </a:p>
        </p:txBody>
      </p:sp>
      <p:pic>
        <p:nvPicPr>
          <p:cNvPr id="750" name="wings_1158×424.jpg"/>
          <p:cNvPicPr/>
          <p:nvPr/>
        </p:nvPicPr>
        <p:blipFill>
          <a:blip r:embed="rId3">
            <a:extLst/>
          </a:blip>
          <a:stretch>
            <a:fillRect/>
          </a:stretch>
        </p:blipFill>
        <p:spPr>
          <a:xfrm>
            <a:off x="608951" y="1861348"/>
            <a:ext cx="8285173" cy="3033605"/>
          </a:xfrm>
          <a:prstGeom prst="rect">
            <a:avLst/>
          </a:prstGeom>
          <a:ln w="12700">
            <a:miter lim="400000"/>
          </a:ln>
        </p:spPr>
      </p:pic>
      <p:sp>
        <p:nvSpPr>
          <p:cNvPr id="751" name="Shape 751"/>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WINGS</a:t>
            </a:r>
          </a:p>
        </p:txBody>
      </p:sp>
    </p:spTree>
  </p:cSld>
  <p:clrMapOvr>
    <a:masterClrMapping/>
  </p:clrMapOvr>
  <p:transition spd="med" advClick="1">
    <p:dissolve/>
  </p:transition>
</p:sld>
</file>

<file path=ppt/slides/slide10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55" name="wings_tips_state_replication_guide_2014_clip.png"/>
          <p:cNvPicPr/>
          <p:nvPr/>
        </p:nvPicPr>
        <p:blipFill>
          <a:blip r:embed="rId3">
            <a:extLst/>
          </a:blip>
          <a:stretch>
            <a:fillRect/>
          </a:stretch>
        </p:blipFill>
        <p:spPr>
          <a:xfrm>
            <a:off x="608951" y="2173346"/>
            <a:ext cx="6862765" cy="3506341"/>
          </a:xfrm>
          <a:prstGeom prst="rect">
            <a:avLst/>
          </a:prstGeom>
          <a:ln w="12700">
            <a:miter lim="400000"/>
          </a:ln>
        </p:spPr>
      </p:pic>
      <p:sp>
        <p:nvSpPr>
          <p:cNvPr id="756" name="Shape 756"/>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WINGS</a:t>
            </a:r>
          </a:p>
        </p:txBody>
      </p:sp>
      <p:sp>
        <p:nvSpPr>
          <p:cNvPr id="757" name="Shape 757"/>
          <p:cNvSpPr/>
          <p:nvPr/>
        </p:nvSpPr>
        <p:spPr>
          <a:xfrm>
            <a:off x="608951" y="6799647"/>
            <a:ext cx="11475095" cy="210464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i="1" sz="2800">
                <a:solidFill>
                  <a:srgbClr val="FFFFFF"/>
                </a:solidFill>
                <a:latin typeface="Gill Sans"/>
                <a:ea typeface="Gill Sans"/>
                <a:cs typeface="Gill Sans"/>
                <a:sym typeface="Gill Sans"/>
              </a:rPr>
              <a:t>WINGS </a:t>
            </a:r>
            <a:r>
              <a:rPr i="1" sz="3000">
                <a:solidFill>
                  <a:srgbClr val="FFFFFF"/>
                </a:solidFill>
                <a:latin typeface="Gill Sans"/>
                <a:ea typeface="Gill Sans"/>
                <a:cs typeface="Gill Sans"/>
                <a:sym typeface="Gill Sans"/>
              </a:rPr>
              <a:t>Tips State Replication Guide for Working Interdisciplinary Networks of Guardianship Stakeholders,</a:t>
            </a:r>
            <a:r>
              <a:rPr sz="3000">
                <a:solidFill>
                  <a:srgbClr val="FFFFFF"/>
                </a:solidFill>
                <a:latin typeface="Gill Sans"/>
                <a:ea typeface="Gill Sans"/>
                <a:cs typeface="Gill Sans"/>
                <a:sym typeface="Gill Sans"/>
              </a:rPr>
              <a:t> 2014. Produced by the National Guardianship Network and Supported by the State Justice Institute and the Borchard Foundation Center on Law and Aging. SJI award # SJI-12-N-157.  </a:t>
            </a:r>
          </a:p>
        </p:txBody>
      </p:sp>
    </p:spTree>
  </p:cSld>
  <p:clrMapOvr>
    <a:masterClrMapping/>
  </p:clrMapOvr>
  <p:transition spd="med" advClick="1">
    <p:dissolve/>
  </p:transition>
</p:sld>
</file>

<file path=ppt/slides/slide1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1" name="Shape 761"/>
          <p:cNvSpPr/>
          <p:nvPr/>
        </p:nvSpPr>
        <p:spPr>
          <a:xfrm>
            <a:off x="1418530" y="1979932"/>
            <a:ext cx="10175479" cy="1771850"/>
          </a:xfrm>
          <a:prstGeom prst="rect">
            <a:avLst/>
          </a:prstGeom>
          <a:blipFill>
            <a:blip r:embed="rId3"/>
          </a:blipFill>
          <a:ln w="38100">
            <a:solidFill>
              <a:srgbClr val="5747C1"/>
            </a:solidFill>
            <a:miter lim="400000"/>
          </a:ln>
          <a:effectLst>
            <a:outerShdw sx="100000" sy="100000" kx="0" ky="0" algn="b" rotWithShape="0" blurRad="190500" dist="8455" dir="5400000">
              <a:srgbClr val="000000"/>
            </a:outerShdw>
          </a:effectLst>
        </p:spPr>
        <p:txBody>
          <a:bodyPr lIns="0" tIns="0" rIns="0" bIns="0" anchor="ctr"/>
          <a:lstStyle/>
          <a:p>
            <a:pPr lvl="0">
              <a:defRPr sz="2600"/>
            </a:pPr>
          </a:p>
        </p:txBody>
      </p:sp>
      <p:sp>
        <p:nvSpPr>
          <p:cNvPr id="762" name="Shape 762"/>
          <p:cNvSpPr/>
          <p:nvPr/>
        </p:nvSpPr>
        <p:spPr>
          <a:xfrm>
            <a:off x="1142255" y="2199305"/>
            <a:ext cx="10720290" cy="127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national representation and coordination</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with broad coalition </a:t>
            </a:r>
          </a:p>
        </p:txBody>
      </p:sp>
      <p:sp>
        <p:nvSpPr>
          <p:cNvPr id="763" name="Shape 763"/>
          <p:cNvSpPr/>
          <p:nvPr/>
        </p:nvSpPr>
        <p:spPr>
          <a:xfrm>
            <a:off x="1418530" y="4761431"/>
            <a:ext cx="10167740" cy="1270001"/>
          </a:xfrm>
          <a:prstGeom prst="rect">
            <a:avLst/>
          </a:prstGeom>
          <a:blipFill>
            <a:blip r:embed="rId3">
              <a:alphaModFix amt="49773"/>
            </a:blip>
          </a:blipFill>
          <a:ln w="12700">
            <a:miter lim="400000"/>
          </a:ln>
        </p:spPr>
        <p:txBody>
          <a:bodyPr lIns="0" tIns="0" rIns="0" bIns="0" anchor="ctr"/>
          <a:lstStyle/>
          <a:p>
            <a:pPr lvl="0">
              <a:defRPr sz="2600"/>
            </a:pPr>
          </a:p>
        </p:txBody>
      </p:sp>
      <p:sp>
        <p:nvSpPr>
          <p:cNvPr id="764" name="Shape 764"/>
          <p:cNvSpPr/>
          <p:nvPr/>
        </p:nvSpPr>
        <p:spPr>
          <a:xfrm>
            <a:off x="1418530" y="7070075"/>
            <a:ext cx="10167740" cy="1270001"/>
          </a:xfrm>
          <a:prstGeom prst="rect">
            <a:avLst/>
          </a:prstGeom>
          <a:blipFill>
            <a:blip r:embed="rId3">
              <a:alphaModFix amt="49773"/>
            </a:blip>
          </a:blipFill>
          <a:ln w="12700">
            <a:miter lim="400000"/>
          </a:ln>
        </p:spPr>
        <p:txBody>
          <a:bodyPr lIns="0" tIns="0" rIns="0" bIns="0" anchor="ctr"/>
          <a:lstStyle/>
          <a:p>
            <a:pPr lvl="0">
              <a:defRPr sz="2600"/>
            </a:pPr>
          </a:p>
        </p:txBody>
      </p:sp>
      <p:sp>
        <p:nvSpPr>
          <p:cNvPr id="765" name="Shape 765"/>
          <p:cNvSpPr/>
          <p:nvPr/>
        </p:nvSpPr>
        <p:spPr>
          <a:xfrm>
            <a:off x="591244" y="5063155"/>
            <a:ext cx="11822312"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state coordination and advocacy via </a:t>
            </a:r>
            <a:r>
              <a:rPr sz="3500">
                <a:solidFill>
                  <a:srgbClr val="FFFFFF"/>
                </a:solidFill>
                <a:latin typeface="Gill Sans"/>
                <a:ea typeface="Gill Sans"/>
                <a:cs typeface="Gill Sans"/>
                <a:sym typeface="Gill Sans"/>
              </a:rPr>
              <a:t>WINGS</a:t>
            </a:r>
          </a:p>
        </p:txBody>
      </p:sp>
      <p:sp>
        <p:nvSpPr>
          <p:cNvPr id="766" name="Shape 766"/>
          <p:cNvSpPr/>
          <p:nvPr/>
        </p:nvSpPr>
        <p:spPr>
          <a:xfrm>
            <a:off x="3130798" y="7342805"/>
            <a:ext cx="6743204"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local advocacy and involvement</a:t>
            </a:r>
          </a:p>
        </p:txBody>
      </p:sp>
      <p:sp>
        <p:nvSpPr>
          <p:cNvPr id="767" name="Shape 767"/>
          <p:cNvSpPr/>
          <p:nvPr/>
        </p:nvSpPr>
        <p:spPr>
          <a:xfrm>
            <a:off x="1334122" y="465236"/>
            <a:ext cx="11079434"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Advocacy and Public Policy</a:t>
            </a:r>
          </a:p>
        </p:txBody>
      </p:sp>
      <p:sp>
        <p:nvSpPr>
          <p:cNvPr id="768" name="Shape 768"/>
          <p:cNvSpPr/>
          <p:nvPr/>
        </p:nvSpPr>
        <p:spPr>
          <a:xfrm flipV="1">
            <a:off x="6243320" y="392627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769" name="Shape 769"/>
          <p:cNvSpPr/>
          <p:nvPr/>
        </p:nvSpPr>
        <p:spPr>
          <a:xfrm flipV="1">
            <a:off x="6243320" y="620592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770" name="Shape 770"/>
          <p:cNvSpPr/>
          <p:nvPr/>
        </p:nvSpPr>
        <p:spPr>
          <a:xfrm flipV="1">
            <a:off x="6631940" y="3926272"/>
            <a:ext cx="1" cy="660668"/>
          </a:xfrm>
          <a:prstGeom prst="line">
            <a:avLst/>
          </a:prstGeom>
          <a:ln w="63500">
            <a:solidFill>
              <a:srgbClr val="FFFFFF"/>
            </a:solidFill>
            <a:miter lim="400000"/>
            <a:tailEnd type="stealth"/>
          </a:ln>
        </p:spPr>
        <p:txBody>
          <a:bodyPr lIns="0" tIns="0" rIns="0" bIns="0" anchor="ctr"/>
          <a:lstStyle/>
          <a:p>
            <a:pPr lvl="0">
              <a:defRPr sz="2600"/>
            </a:pPr>
          </a:p>
        </p:txBody>
      </p:sp>
      <p:sp>
        <p:nvSpPr>
          <p:cNvPr id="771" name="Shape 771"/>
          <p:cNvSpPr/>
          <p:nvPr/>
        </p:nvSpPr>
        <p:spPr>
          <a:xfrm flipV="1">
            <a:off x="6631940" y="6205922"/>
            <a:ext cx="1" cy="660668"/>
          </a:xfrm>
          <a:prstGeom prst="line">
            <a:avLst/>
          </a:prstGeom>
          <a:ln w="63500">
            <a:solidFill>
              <a:srgbClr val="FFFFFF"/>
            </a:solidFill>
            <a:miter lim="400000"/>
            <a:tailEnd type="stealth"/>
          </a:ln>
        </p:spPr>
        <p:txBody>
          <a:bodyPr lIns="0" tIns="0" rIns="0" bIns="0" anchor="ctr"/>
          <a:lstStyle/>
          <a:p>
            <a:pPr lvl="0">
              <a:defRPr sz="2600"/>
            </a:pPr>
          </a:p>
        </p:txBody>
      </p:sp>
    </p:spTree>
  </p:cSld>
  <p:clrMapOvr>
    <a:masterClrMapping/>
  </p:clrMapOvr>
  <p:transition spd="med" advClick="1">
    <p:dissolve/>
  </p:transition>
</p:sld>
</file>

<file path=ppt/slides/slide11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75" name="marshall_150204_us_senate_special_committee_on_aging_testimony.jpg"/>
          <p:cNvPicPr/>
          <p:nvPr/>
        </p:nvPicPr>
        <p:blipFill>
          <a:blip r:embed="rId3">
            <a:extLst/>
          </a:blip>
          <a:stretch>
            <a:fillRect/>
          </a:stretch>
        </p:blipFill>
        <p:spPr>
          <a:xfrm>
            <a:off x="790507" y="884093"/>
            <a:ext cx="11423786" cy="6867814"/>
          </a:xfrm>
          <a:prstGeom prst="rect">
            <a:avLst/>
          </a:prstGeom>
          <a:ln w="12700">
            <a:miter lim="400000"/>
          </a:ln>
        </p:spPr>
      </p:pic>
      <p:sp>
        <p:nvSpPr>
          <p:cNvPr id="776" name="Shape 776"/>
          <p:cNvSpPr/>
          <p:nvPr/>
        </p:nvSpPr>
        <p:spPr>
          <a:xfrm>
            <a:off x="738616" y="7751906"/>
            <a:ext cx="11527567" cy="15951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u="sng">
                <a:solidFill>
                  <a:srgbClr val="FFFFFF"/>
                </a:solidFill>
                <a:latin typeface="Gill Sans"/>
                <a:ea typeface="Gill Sans"/>
                <a:cs typeface="Gill Sans"/>
                <a:sym typeface="Gill Sans"/>
                <a:hlinkClick r:id="" invalidUrl="" action="ppaction://hlinkshowjump?jump=nextslide" tgtFrame="" tooltip="" history="1" highlightClick="0" endSnd="0"/>
              </a:rPr>
              <a:t>Broken Trust: Combating Financial Exploitation of  Vulnerable Seniors</a:t>
            </a:r>
            <a:r>
              <a:rPr sz="3000">
                <a:solidFill>
                  <a:srgbClr val="FFFFFF"/>
                </a:solidFill>
                <a:latin typeface="Gill Sans"/>
                <a:ea typeface="Gill Sans"/>
                <a:cs typeface="Gill Sans"/>
                <a:sym typeface="Gill Sans"/>
              </a:rPr>
              <a:t>, hearing and testimony, U.S. Senate Special Committee on Aging. February 4, 2015.</a:t>
            </a:r>
          </a:p>
        </p:txBody>
      </p:sp>
    </p:spTree>
  </p:cSld>
  <p:clrMapOvr>
    <a:masterClrMapping/>
  </p:clrMapOvr>
  <p:transition spd="med" advClick="1">
    <p:dissolve/>
  </p:transition>
</p:sld>
</file>

<file path=ppt/slides/slide11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780" name="agppja_enactment_as_or_2015.tiff"/>
          <p:cNvPicPr/>
          <p:nvPr/>
        </p:nvPicPr>
        <p:blipFill>
          <a:blip r:embed="rId3">
            <a:extLst/>
          </a:blip>
          <a:stretch>
            <a:fillRect/>
          </a:stretch>
        </p:blipFill>
        <p:spPr>
          <a:xfrm>
            <a:off x="599637" y="2557185"/>
            <a:ext cx="7492551" cy="5853044"/>
          </a:xfrm>
          <a:prstGeom prst="rect">
            <a:avLst/>
          </a:prstGeom>
          <a:ln w="12700">
            <a:miter lim="400000"/>
          </a:ln>
        </p:spPr>
      </p:pic>
      <p:sp>
        <p:nvSpPr>
          <p:cNvPr id="781" name="Shape 781"/>
          <p:cNvSpPr/>
          <p:nvPr/>
        </p:nvSpPr>
        <p:spPr>
          <a:xfrm>
            <a:off x="599637" y="8603110"/>
            <a:ext cx="7767194"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Enactment Status Map Retrieved on10/20/15 from </a:t>
            </a:r>
            <a:r>
              <a:rPr sz="3000" u="sng">
                <a:solidFill>
                  <a:srgbClr val="FFFFFF"/>
                </a:solidFill>
                <a:latin typeface="Gill Sans"/>
                <a:ea typeface="Gill Sans"/>
                <a:cs typeface="Gill Sans"/>
                <a:sym typeface="Gill Sans"/>
                <a:hlinkClick r:id="rId4" invalidUrl="" action="" tgtFrame="" tooltip="" history="1" highlightClick="0" endSnd="0"/>
              </a:rPr>
              <a:t>http://www.uniformlaws.org/</a:t>
            </a:r>
            <a:r>
              <a:rPr sz="3000">
                <a:solidFill>
                  <a:srgbClr val="FFFFFF"/>
                </a:solidFill>
                <a:latin typeface="Gill Sans"/>
                <a:ea typeface="Gill Sans"/>
                <a:cs typeface="Gill Sans"/>
                <a:sym typeface="Gill Sans"/>
              </a:rPr>
              <a:t> </a:t>
            </a:r>
          </a:p>
        </p:txBody>
      </p:sp>
      <p:sp>
        <p:nvSpPr>
          <p:cNvPr id="782" name="Shape 782"/>
          <p:cNvSpPr/>
          <p:nvPr/>
        </p:nvSpPr>
        <p:spPr>
          <a:xfrm>
            <a:off x="599637" y="510103"/>
            <a:ext cx="11805526" cy="1854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Uniform Adult Guardianship and Pro-tective Proceedings Jurisdiction Act</a:t>
            </a:r>
          </a:p>
        </p:txBody>
      </p:sp>
      <p:sp>
        <p:nvSpPr>
          <p:cNvPr id="783" name="Shape 783"/>
          <p:cNvSpPr/>
          <p:nvPr/>
        </p:nvSpPr>
        <p:spPr>
          <a:xfrm>
            <a:off x="8527667" y="7419628"/>
            <a:ext cx="3668801"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3000">
                <a:solidFill>
                  <a:srgbClr val="504EB0"/>
                </a:solidFill>
                <a:latin typeface="Gill Sans"/>
                <a:ea typeface="Gill Sans"/>
                <a:cs typeface="Gill Sans"/>
                <a:sym typeface="Gill Sans"/>
              </a:rPr>
              <a:t>enacted</a:t>
            </a:r>
            <a:endParaRPr sz="3000">
              <a:solidFill>
                <a:srgbClr val="504EB0"/>
              </a:solidFill>
              <a:latin typeface="Gill Sans"/>
              <a:ea typeface="Gill Sans"/>
              <a:cs typeface="Gill Sans"/>
              <a:sym typeface="Gill Sans"/>
            </a:endParaRPr>
          </a:p>
          <a:p>
            <a:pPr lvl="0" algn="l" defTabSz="457200">
              <a:defRPr sz="1800">
                <a:solidFill>
                  <a:srgbClr val="000000"/>
                </a:solidFill>
              </a:defRPr>
            </a:pPr>
            <a:r>
              <a:rPr sz="3000">
                <a:solidFill>
                  <a:srgbClr val="B7FCC3"/>
                </a:solidFill>
                <a:latin typeface="Gill Sans"/>
                <a:ea typeface="Gill Sans"/>
                <a:cs typeface="Gill Sans"/>
                <a:sym typeface="Gill Sans"/>
              </a:rPr>
              <a:t>introduced 2015</a:t>
            </a:r>
          </a:p>
        </p:txBody>
      </p:sp>
    </p:spTree>
  </p:cSld>
  <p:clrMapOvr>
    <a:masterClrMapping/>
  </p:clrMapOvr>
  <p:transition spd="med" advClick="1">
    <p:dissolve/>
  </p:transition>
</p:sld>
</file>

<file path=ppt/slides/slide11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87" name="Shape 787"/>
          <p:cNvSpPr/>
          <p:nvPr/>
        </p:nvSpPr>
        <p:spPr>
          <a:xfrm>
            <a:off x="608951" y="593106"/>
            <a:ext cx="11581069"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Conservator Account Auditing Program </a:t>
            </a:r>
          </a:p>
        </p:txBody>
      </p:sp>
      <p:sp>
        <p:nvSpPr>
          <p:cNvPr id="788" name="Shape 788"/>
          <p:cNvSpPr/>
          <p:nvPr/>
        </p:nvSpPr>
        <p:spPr>
          <a:xfrm>
            <a:off x="608951" y="1782633"/>
            <a:ext cx="11305045" cy="57152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a:spcBef>
                <a:spcPts val="1500"/>
              </a:spcBef>
              <a:defRPr sz="1800">
                <a:solidFill>
                  <a:srgbClr val="000000"/>
                </a:solidFill>
              </a:defRPr>
            </a:pPr>
            <a:r>
              <a:rPr sz="4500">
                <a:latin typeface="Gill Sans"/>
                <a:ea typeface="Gill Sans"/>
                <a:cs typeface="Gill Sans"/>
                <a:sym typeface="Gill Sans"/>
              </a:rPr>
              <a:t>Conservators submit transactions through a </a:t>
            </a:r>
            <a:r>
              <a:rPr sz="4500">
                <a:latin typeface="Gill Sans SemiBold"/>
                <a:ea typeface="Gill Sans SemiBold"/>
                <a:cs typeface="Gill Sans SemiBold"/>
                <a:sym typeface="Gill Sans SemiBold"/>
              </a:rPr>
              <a:t>mandatory online reporting</a:t>
            </a:r>
            <a:r>
              <a:rPr sz="4500">
                <a:latin typeface="Gill Sans"/>
                <a:ea typeface="Gill Sans"/>
                <a:cs typeface="Gill Sans"/>
                <a:sym typeface="Gill Sans"/>
              </a:rPr>
              <a:t> system, </a:t>
            </a:r>
            <a:r>
              <a:rPr i="1" sz="4500">
                <a:latin typeface="Gill Sans"/>
                <a:ea typeface="Gill Sans"/>
                <a:cs typeface="Gill Sans"/>
                <a:sym typeface="Gill Sans"/>
              </a:rPr>
              <a:t>MyMNConservator</a:t>
            </a:r>
            <a:r>
              <a:rPr sz="4500">
                <a:latin typeface="Gill Sans"/>
                <a:ea typeface="Gill Sans"/>
                <a:cs typeface="Gill Sans"/>
                <a:sym typeface="Gill Sans"/>
              </a:rPr>
              <a:t>. </a:t>
            </a:r>
            <a:endParaRPr sz="4500">
              <a:latin typeface="Gill Sans"/>
              <a:ea typeface="Gill Sans"/>
              <a:cs typeface="Gill Sans"/>
              <a:sym typeface="Gill Sans"/>
            </a:endParaRPr>
          </a:p>
          <a:p>
            <a:pPr lvl="0" algn="l">
              <a:spcBef>
                <a:spcPts val="1500"/>
              </a:spcBef>
              <a:defRPr sz="1800">
                <a:solidFill>
                  <a:srgbClr val="000000"/>
                </a:solidFill>
              </a:defRPr>
            </a:pPr>
            <a:r>
              <a:rPr sz="4500">
                <a:latin typeface="Gill Sans"/>
                <a:ea typeface="Gill Sans"/>
                <a:cs typeface="Gill Sans"/>
                <a:sym typeface="Gill Sans"/>
              </a:rPr>
              <a:t>Centralized </a:t>
            </a:r>
            <a:r>
              <a:rPr sz="4500">
                <a:latin typeface="Gill Sans SemiBold"/>
                <a:ea typeface="Gill Sans SemiBold"/>
                <a:cs typeface="Gill Sans SemiBold"/>
                <a:sym typeface="Gill Sans SemiBold"/>
              </a:rPr>
              <a:t>conservator account auditing </a:t>
            </a:r>
            <a:r>
              <a:rPr sz="4500">
                <a:latin typeface="Gill Sans"/>
                <a:ea typeface="Gill Sans"/>
                <a:cs typeface="Gill Sans"/>
                <a:sym typeface="Gill Sans"/>
              </a:rPr>
              <a:t>center.</a:t>
            </a:r>
            <a:endParaRPr sz="4500">
              <a:latin typeface="Gill Sans"/>
              <a:ea typeface="Gill Sans"/>
              <a:cs typeface="Gill Sans"/>
              <a:sym typeface="Gill Sans"/>
            </a:endParaRPr>
          </a:p>
          <a:p>
            <a:pPr lvl="0" algn="l">
              <a:spcBef>
                <a:spcPts val="1500"/>
              </a:spcBef>
              <a:defRPr sz="1800">
                <a:solidFill>
                  <a:srgbClr val="000000"/>
                </a:solidFill>
              </a:defRPr>
            </a:pPr>
            <a:r>
              <a:rPr sz="4500">
                <a:latin typeface="Gill Sans"/>
                <a:ea typeface="Gill Sans"/>
                <a:cs typeface="Gill Sans"/>
                <a:sym typeface="Gill Sans"/>
              </a:rPr>
              <a:t>Received the 2015 Justice Achievement Award from the National Association for Court Management.</a:t>
            </a:r>
          </a:p>
        </p:txBody>
      </p:sp>
      <p:pic>
        <p:nvPicPr>
          <p:cNvPr id="789" name="mn_MyMNConservator.png"/>
          <p:cNvPicPr/>
          <p:nvPr/>
        </p:nvPicPr>
        <p:blipFill>
          <a:blip r:embed="rId3">
            <a:extLst/>
          </a:blip>
          <a:stretch>
            <a:fillRect/>
          </a:stretch>
        </p:blipFill>
        <p:spPr>
          <a:xfrm>
            <a:off x="7507550" y="7185683"/>
            <a:ext cx="4406445" cy="1908827"/>
          </a:xfrm>
          <a:prstGeom prst="rect">
            <a:avLst/>
          </a:prstGeom>
          <a:ln w="12700">
            <a:miter lim="400000"/>
          </a:ln>
        </p:spPr>
      </p:pic>
      <p:pic>
        <p:nvPicPr>
          <p:cNvPr id="790" name="mn_judicial_branch_logo.png"/>
          <p:cNvPicPr/>
          <p:nvPr/>
        </p:nvPicPr>
        <p:blipFill>
          <a:blip r:embed="rId4">
            <a:extLst/>
          </a:blip>
          <a:stretch>
            <a:fillRect/>
          </a:stretch>
        </p:blipFill>
        <p:spPr>
          <a:xfrm>
            <a:off x="784961" y="8080310"/>
            <a:ext cx="5717439" cy="1007359"/>
          </a:xfrm>
          <a:prstGeom prst="rect">
            <a:avLst/>
          </a:prstGeom>
          <a:ln w="12700">
            <a:miter lim="400000"/>
          </a:ln>
        </p:spPr>
      </p:pic>
    </p:spTree>
  </p:cSld>
  <p:clrMapOvr>
    <a:masterClrMapping/>
  </p:clrMapOvr>
  <p:transition spd="med" advClick="1">
    <p:dissolve/>
  </p:transition>
</p:sld>
</file>

<file path=ppt/slides/slide11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794" name="Shape 794"/>
          <p:cNvSpPr/>
          <p:nvPr/>
        </p:nvSpPr>
        <p:spPr>
          <a:xfrm>
            <a:off x="597033" y="1790700"/>
            <a:ext cx="12067239" cy="73152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400"/>
              </a:spcBef>
              <a:defRPr sz="1800">
                <a:solidFill>
                  <a:srgbClr val="000000"/>
                </a:solidFill>
              </a:defRPr>
            </a:pPr>
            <a:r>
              <a:rPr sz="4500">
                <a:latin typeface="Gill Sans"/>
                <a:ea typeface="Gill Sans"/>
                <a:cs typeface="Gill Sans"/>
                <a:sym typeface="Gill Sans"/>
              </a:rPr>
              <a:t>National Center for State Courts (NCSC) </a:t>
            </a:r>
            <a:endParaRPr sz="4500">
              <a:latin typeface="Gill Sans"/>
              <a:ea typeface="Gill Sans"/>
              <a:cs typeface="Gill Sans"/>
              <a:sym typeface="Gill Sans"/>
            </a:endParaRPr>
          </a:p>
          <a:p>
            <a:pPr lvl="0" marL="526381" indent="-526381" algn="l" defTabSz="457200">
              <a:spcBef>
                <a:spcPts val="1400"/>
              </a:spcBef>
              <a:buSzPct val="75000"/>
              <a:buChar char="•"/>
              <a:defRPr sz="1800">
                <a:solidFill>
                  <a:srgbClr val="000000"/>
                </a:solidFill>
              </a:defRPr>
            </a:pPr>
            <a:r>
              <a:rPr sz="4500">
                <a:latin typeface="Gill Sans"/>
                <a:ea typeface="Gill Sans"/>
                <a:cs typeface="Gill Sans"/>
                <a:sym typeface="Gill Sans"/>
              </a:rPr>
              <a:t>Project</a:t>
            </a:r>
            <a:r>
              <a:rPr sz="4500">
                <a:latin typeface="Gill Sans SemiBold"/>
                <a:ea typeface="Gill Sans SemiBold"/>
                <a:cs typeface="Gill Sans SemiBold"/>
                <a:sym typeface="Gill Sans SemiBold"/>
              </a:rPr>
              <a:t> </a:t>
            </a:r>
            <a:r>
              <a:rPr sz="4500">
                <a:latin typeface="Gill Sans"/>
                <a:ea typeface="Gill Sans"/>
                <a:cs typeface="Gill Sans"/>
                <a:sym typeface="Gill Sans"/>
              </a:rPr>
              <a:t>seeks to modernize conservatorship accounting and tracking processes and build safeguards to protect vulnerable adults from financial exploitation.</a:t>
            </a:r>
            <a:endParaRPr sz="4500">
              <a:latin typeface="Gill Sans"/>
              <a:ea typeface="Gill Sans"/>
              <a:cs typeface="Gill Sans"/>
              <a:sym typeface="Gill Sans"/>
            </a:endParaRPr>
          </a:p>
          <a:p>
            <a:pPr lvl="0" marL="526381" indent="-526381" algn="l" defTabSz="457200">
              <a:spcBef>
                <a:spcPts val="1400"/>
              </a:spcBef>
              <a:buSzPct val="75000"/>
              <a:buChar char="•"/>
              <a:defRPr sz="1800">
                <a:solidFill>
                  <a:srgbClr val="000000"/>
                </a:solidFill>
              </a:defRPr>
            </a:pPr>
            <a:r>
              <a:rPr sz="4500">
                <a:latin typeface="Gill Sans"/>
                <a:ea typeface="Gill Sans"/>
                <a:cs typeface="Gill Sans"/>
                <a:sym typeface="Gill Sans"/>
              </a:rPr>
              <a:t>Indiana, Iowa, and Texas to pilot the project; New Mexico and Nevada received planning awards. </a:t>
            </a:r>
            <a:endParaRPr sz="4500">
              <a:latin typeface="Gill Sans"/>
              <a:ea typeface="Gill Sans"/>
              <a:cs typeface="Gill Sans"/>
              <a:sym typeface="Gill Sans"/>
            </a:endParaRPr>
          </a:p>
          <a:p>
            <a:pPr lvl="0" marL="526381" indent="-526381" algn="l" defTabSz="457200">
              <a:spcBef>
                <a:spcPts val="1400"/>
              </a:spcBef>
              <a:buSzPct val="75000"/>
              <a:buChar char="•"/>
              <a:defRPr sz="1800">
                <a:solidFill>
                  <a:srgbClr val="000000"/>
                </a:solidFill>
              </a:defRPr>
            </a:pPr>
            <a:r>
              <a:rPr sz="4500">
                <a:latin typeface="Gill Sans"/>
                <a:ea typeface="Gill Sans"/>
                <a:cs typeface="Gill Sans"/>
                <a:sym typeface="Gill Sans"/>
              </a:rPr>
              <a:t>Goal is to adapt the Minnesota conservatorship software to their state/local court jurisdictions. </a:t>
            </a:r>
            <a:endParaRPr sz="4500">
              <a:latin typeface="Gill Sans"/>
              <a:ea typeface="Gill Sans"/>
              <a:cs typeface="Gill Sans"/>
              <a:sym typeface="Gill Sans"/>
            </a:endParaRPr>
          </a:p>
        </p:txBody>
      </p:sp>
      <p:sp>
        <p:nvSpPr>
          <p:cNvPr id="795" name="Shape 795"/>
          <p:cNvSpPr/>
          <p:nvPr/>
        </p:nvSpPr>
        <p:spPr>
          <a:xfrm>
            <a:off x="597033" y="511359"/>
            <a:ext cx="11475097" cy="901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5500">
                <a:latin typeface="Gill Sans"/>
                <a:ea typeface="Gill Sans"/>
                <a:cs typeface="Gill Sans"/>
                <a:sym typeface="Gill Sans"/>
              </a:defRPr>
            </a:lvl1pPr>
          </a:lstStyle>
          <a:p>
            <a:pPr lvl="0">
              <a:defRPr sz="1800">
                <a:solidFill>
                  <a:srgbClr val="000000"/>
                </a:solidFill>
              </a:defRPr>
            </a:pPr>
            <a:r>
              <a:rPr sz="5500">
                <a:solidFill>
                  <a:srgbClr val="FFFFFF"/>
                </a:solidFill>
              </a:rPr>
              <a:t>Conservatorship Accountability Project</a:t>
            </a:r>
          </a:p>
        </p:txBody>
      </p:sp>
      <p:sp>
        <p:nvSpPr>
          <p:cNvPr id="796" name="Shape 796"/>
          <p:cNvSpPr/>
          <p:nvPr/>
        </p:nvSpPr>
        <p:spPr>
          <a:xfrm>
            <a:off x="597033" y="8458233"/>
            <a:ext cx="11893691" cy="98755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lnSpc>
                <a:spcPct val="117999"/>
              </a:lnSpc>
              <a:defRPr sz="2800">
                <a:latin typeface="Gill Sans"/>
                <a:ea typeface="Gill Sans"/>
                <a:cs typeface="Gill Sans"/>
                <a:sym typeface="Gill Sans"/>
              </a:defRPr>
            </a:lvl1pPr>
          </a:lstStyle>
          <a:p>
            <a:pPr lvl="0">
              <a:defRPr sz="1800">
                <a:solidFill>
                  <a:srgbClr val="000000"/>
                </a:solidFill>
              </a:defRPr>
            </a:pPr>
            <a:r>
              <a:rPr sz="2800">
                <a:solidFill>
                  <a:srgbClr val="FFFFFF"/>
                </a:solidFill>
              </a:rPr>
              <a:t>Funding from State Justice Institute and includes collaboration with the Minnesota Judicial Branch and its Conservator Account Auditing Program (CAAP).</a:t>
            </a:r>
          </a:p>
        </p:txBody>
      </p:sp>
    </p:spTree>
  </p:cSld>
  <p:clrMapOvr>
    <a:masterClrMapping/>
  </p:clrMapOvr>
  <p:transition spd="med" advClick="1">
    <p:dissolve/>
  </p:transition>
</p:sld>
</file>

<file path=ppt/slides/slide11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800" name="Shape 800"/>
          <p:cNvSpPr/>
          <p:nvPr/>
        </p:nvSpPr>
        <p:spPr>
          <a:xfrm>
            <a:off x="682827" y="716563"/>
            <a:ext cx="11639145" cy="137515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defTabSz="457200">
              <a:lnSpc>
                <a:spcPct val="117999"/>
              </a:lnSpc>
              <a:defRPr sz="4000">
                <a:solidFill>
                  <a:srgbClr val="000000"/>
                </a:solidFill>
                <a:latin typeface="Gill Sans"/>
                <a:ea typeface="Gill Sans"/>
                <a:cs typeface="Gill Sans"/>
                <a:sym typeface="Gill Sans"/>
              </a:defRPr>
            </a:lvl1pPr>
          </a:lstStyle>
          <a:p>
            <a:pPr lvl="0">
              <a:defRPr sz="1800"/>
            </a:pPr>
            <a:r>
              <a:rPr sz="4000"/>
              <a:t>S.1614 — Court-Appointed Guardian Accountability and Senior Protection Act, 114th Congress (2015-2016) </a:t>
            </a:r>
          </a:p>
        </p:txBody>
      </p:sp>
      <p:pic>
        <p:nvPicPr>
          <p:cNvPr id="801" name="S.1614 - Court-Appointed Guardian Accountability and Senior Protection Act_2015_clip.png"/>
          <p:cNvPicPr/>
          <p:nvPr/>
        </p:nvPicPr>
        <p:blipFill>
          <a:blip r:embed="rId3">
            <a:extLst/>
          </a:blip>
          <a:stretch>
            <a:fillRect/>
          </a:stretch>
        </p:blipFill>
        <p:spPr>
          <a:xfrm>
            <a:off x="682827" y="2473947"/>
            <a:ext cx="9544450" cy="5626710"/>
          </a:xfrm>
          <a:prstGeom prst="rect">
            <a:avLst/>
          </a:prstGeom>
          <a:ln w="12700">
            <a:miter lim="400000"/>
          </a:ln>
        </p:spPr>
      </p:pic>
      <p:sp>
        <p:nvSpPr>
          <p:cNvPr id="802" name="Shape 802"/>
          <p:cNvSpPr/>
          <p:nvPr/>
        </p:nvSpPr>
        <p:spPr>
          <a:xfrm>
            <a:off x="682827" y="8285672"/>
            <a:ext cx="11893691" cy="10325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000" u="sng">
                <a:solidFill>
                  <a:srgbClr val="FFFFFF"/>
                </a:solidFill>
                <a:latin typeface="Gill Sans"/>
                <a:ea typeface="Gill Sans"/>
                <a:cs typeface="Gill Sans"/>
                <a:sym typeface="Gill Sans"/>
                <a:hlinkClick r:id="rId4" invalidUrl="" action="" tgtFrame="" tooltip="" history="1" highlightClick="0" endSnd="0"/>
              </a:rPr>
              <a:t>https://www.congress.gov/bill/114th-congress/senate-bill/1614</a:t>
            </a:r>
            <a:endParaRPr sz="28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2800">
                <a:solidFill>
                  <a:srgbClr val="FFFFFF"/>
                </a:solidFill>
                <a:latin typeface="Gill Sans"/>
                <a:ea typeface="Gill Sans"/>
                <a:cs typeface="Gill Sans"/>
                <a:sym typeface="Gill Sans"/>
              </a:rPr>
              <a:t>Retrieved, October 24, 20145</a:t>
            </a:r>
          </a:p>
        </p:txBody>
      </p:sp>
    </p:spTree>
  </p:cSld>
  <p:clrMapOvr>
    <a:masterClrMapping/>
  </p:clrMapOvr>
  <p:transition spd="med" advClick="1">
    <p:dissolve/>
  </p:transition>
</p:sld>
</file>

<file path=ppt/slides/slide11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806" name="Shape 806"/>
          <p:cNvSpPr/>
          <p:nvPr/>
        </p:nvSpPr>
        <p:spPr>
          <a:xfrm>
            <a:off x="2505698" y="608406"/>
            <a:ext cx="9869433" cy="81996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6000">
                <a:latin typeface="Gill Sans"/>
                <a:ea typeface="Gill Sans"/>
                <a:cs typeface="Gill Sans"/>
                <a:sym typeface="Gill Sans"/>
              </a:rPr>
              <a:t>PRACTICAL guardianship tool</a:t>
            </a:r>
            <a:endParaRPr sz="6000">
              <a:latin typeface="Gill Sans"/>
              <a:ea typeface="Gill Sans"/>
              <a:cs typeface="Gill Sans"/>
              <a:sym typeface="Gill Sans"/>
            </a:endParaRPr>
          </a:p>
          <a:p>
            <a:pPr lvl="0" algn="l" defTabSz="457200">
              <a:lnSpc>
                <a:spcPct val="117999"/>
              </a:lnSpc>
              <a:defRPr sz="1800">
                <a:solidFill>
                  <a:srgbClr val="000000"/>
                </a:solidFill>
              </a:defRPr>
            </a:pPr>
            <a:r>
              <a:rPr sz="2500">
                <a:latin typeface="Gill Sans"/>
                <a:ea typeface="Gill Sans"/>
                <a:cs typeface="Gill Sans"/>
                <a:sym typeface="Gill Sans"/>
              </a:rPr>
              <a:t> </a:t>
            </a:r>
            <a:endParaRPr sz="2500">
              <a:latin typeface="Gill Sans"/>
              <a:ea typeface="Gill Sans"/>
              <a:cs typeface="Gill Sans"/>
              <a:sym typeface="Gill Sans"/>
            </a:endParaRPr>
          </a:p>
          <a:p>
            <a:pPr lvl="0" algn="l" defTabSz="457200">
              <a:defRPr sz="1800">
                <a:solidFill>
                  <a:srgbClr val="000000"/>
                </a:solidFill>
              </a:defRPr>
            </a:pPr>
            <a:r>
              <a:rPr sz="5000">
                <a:solidFill>
                  <a:srgbClr val="005493"/>
                </a:solidFill>
                <a:latin typeface="Gill Sans"/>
                <a:ea typeface="Gill Sans"/>
                <a:cs typeface="Gill Sans"/>
                <a:sym typeface="Gill Sans"/>
              </a:rPr>
              <a:t>p</a:t>
            </a:r>
            <a:r>
              <a:rPr sz="5000">
                <a:solidFill>
                  <a:srgbClr val="FFFFFF"/>
                </a:solidFill>
                <a:latin typeface="Gill Sans"/>
                <a:ea typeface="Gill Sans"/>
                <a:cs typeface="Gill Sans"/>
                <a:sym typeface="Gill Sans"/>
              </a:rPr>
              <a:t>resume</a:t>
            </a:r>
            <a:br>
              <a:rPr sz="5000">
                <a:solidFill>
                  <a:srgbClr val="FFFFFF"/>
                </a:solidFill>
                <a:latin typeface="Gill Sans"/>
                <a:ea typeface="Gill Sans"/>
                <a:cs typeface="Gill Sans"/>
                <a:sym typeface="Gill Sans"/>
              </a:rPr>
            </a:br>
            <a:r>
              <a:rPr sz="5000">
                <a:solidFill>
                  <a:srgbClr val="005493"/>
                </a:solidFill>
                <a:latin typeface="Gill Sans"/>
                <a:ea typeface="Gill Sans"/>
                <a:cs typeface="Gill Sans"/>
                <a:sym typeface="Gill Sans"/>
              </a:rPr>
              <a:t>r</a:t>
            </a:r>
            <a:r>
              <a:rPr sz="5000">
                <a:solidFill>
                  <a:srgbClr val="FFFFFF"/>
                </a:solidFill>
                <a:latin typeface="Gill Sans"/>
                <a:ea typeface="Gill Sans"/>
                <a:cs typeface="Gill Sans"/>
                <a:sym typeface="Gill Sans"/>
              </a:rPr>
              <a:t>eason</a:t>
            </a:r>
            <a:br>
              <a:rPr sz="5000">
                <a:solidFill>
                  <a:srgbClr val="FFFFFF"/>
                </a:solidFill>
                <a:latin typeface="Gill Sans"/>
                <a:ea typeface="Gill Sans"/>
                <a:cs typeface="Gill Sans"/>
                <a:sym typeface="Gill Sans"/>
              </a:rPr>
            </a:br>
            <a:r>
              <a:rPr sz="5000">
                <a:solidFill>
                  <a:srgbClr val="005493"/>
                </a:solidFill>
                <a:latin typeface="Gill Sans"/>
                <a:ea typeface="Gill Sans"/>
                <a:cs typeface="Gill Sans"/>
                <a:sym typeface="Gill Sans"/>
              </a:rPr>
              <a:t>a</a:t>
            </a:r>
            <a:r>
              <a:rPr sz="5000">
                <a:solidFill>
                  <a:srgbClr val="FFFFFF"/>
                </a:solidFill>
                <a:latin typeface="Gill Sans"/>
                <a:ea typeface="Gill Sans"/>
                <a:cs typeface="Gill Sans"/>
                <a:sym typeface="Gill Sans"/>
              </a:rPr>
              <a:t>sk</a:t>
            </a:r>
            <a:br>
              <a:rPr sz="5000">
                <a:solidFill>
                  <a:srgbClr val="FFFFFF"/>
                </a:solidFill>
                <a:latin typeface="Gill Sans"/>
                <a:ea typeface="Gill Sans"/>
                <a:cs typeface="Gill Sans"/>
                <a:sym typeface="Gill Sans"/>
              </a:rPr>
            </a:br>
            <a:r>
              <a:rPr sz="5000">
                <a:solidFill>
                  <a:srgbClr val="005493"/>
                </a:solidFill>
                <a:latin typeface="Gill Sans"/>
                <a:ea typeface="Gill Sans"/>
                <a:cs typeface="Gill Sans"/>
                <a:sym typeface="Gill Sans"/>
              </a:rPr>
              <a:t>c</a:t>
            </a:r>
            <a:r>
              <a:rPr sz="5000">
                <a:solidFill>
                  <a:srgbClr val="FFFFFF"/>
                </a:solidFill>
                <a:latin typeface="Gill Sans"/>
                <a:ea typeface="Gill Sans"/>
                <a:cs typeface="Gill Sans"/>
                <a:sym typeface="Gill Sans"/>
              </a:rPr>
              <a:t>ommunity</a:t>
            </a:r>
            <a:br>
              <a:rPr sz="5000">
                <a:solidFill>
                  <a:srgbClr val="FFFFFF"/>
                </a:solidFill>
                <a:latin typeface="Gill Sans"/>
                <a:ea typeface="Gill Sans"/>
                <a:cs typeface="Gill Sans"/>
                <a:sym typeface="Gill Sans"/>
              </a:rPr>
            </a:br>
            <a:r>
              <a:rPr sz="5000">
                <a:solidFill>
                  <a:srgbClr val="005493"/>
                </a:solidFill>
                <a:latin typeface="Gill Sans"/>
                <a:ea typeface="Gill Sans"/>
                <a:cs typeface="Gill Sans"/>
                <a:sym typeface="Gill Sans"/>
              </a:rPr>
              <a:t>t</a:t>
            </a:r>
            <a:r>
              <a:rPr sz="5000">
                <a:solidFill>
                  <a:srgbClr val="FFFFFF"/>
                </a:solidFill>
                <a:latin typeface="Gill Sans"/>
                <a:ea typeface="Gill Sans"/>
                <a:cs typeface="Gill Sans"/>
                <a:sym typeface="Gill Sans"/>
              </a:rPr>
              <a:t>eam</a:t>
            </a:r>
            <a:br>
              <a:rPr sz="5000">
                <a:solidFill>
                  <a:srgbClr val="FFFFFF"/>
                </a:solidFill>
                <a:latin typeface="Gill Sans"/>
                <a:ea typeface="Gill Sans"/>
                <a:cs typeface="Gill Sans"/>
                <a:sym typeface="Gill Sans"/>
              </a:rPr>
            </a:br>
            <a:r>
              <a:rPr sz="5000">
                <a:solidFill>
                  <a:srgbClr val="005493"/>
                </a:solidFill>
                <a:latin typeface="Gill Sans"/>
                <a:ea typeface="Gill Sans"/>
                <a:cs typeface="Gill Sans"/>
                <a:sym typeface="Gill Sans"/>
              </a:rPr>
              <a:t>i</a:t>
            </a:r>
            <a:r>
              <a:rPr sz="5000">
                <a:solidFill>
                  <a:srgbClr val="FFFFFF"/>
                </a:solidFill>
                <a:latin typeface="Gill Sans"/>
                <a:ea typeface="Gill Sans"/>
                <a:cs typeface="Gill Sans"/>
                <a:sym typeface="Gill Sans"/>
              </a:rPr>
              <a:t>dentify abilities </a:t>
            </a:r>
            <a:endParaRPr sz="5000">
              <a:solidFill>
                <a:srgbClr val="FFFFFF"/>
              </a:solidFill>
              <a:latin typeface="Gill Sans"/>
              <a:ea typeface="Gill Sans"/>
              <a:cs typeface="Gill Sans"/>
              <a:sym typeface="Gill Sans"/>
            </a:endParaRPr>
          </a:p>
          <a:p>
            <a:pPr lvl="0" algn="l" defTabSz="457200">
              <a:defRPr sz="1800">
                <a:solidFill>
                  <a:srgbClr val="000000"/>
                </a:solidFill>
              </a:defRPr>
            </a:pPr>
            <a:r>
              <a:rPr sz="5000">
                <a:solidFill>
                  <a:srgbClr val="005493"/>
                </a:solidFill>
                <a:latin typeface="Gill Sans"/>
                <a:ea typeface="Gill Sans"/>
                <a:cs typeface="Gill Sans"/>
                <a:sym typeface="Gill Sans"/>
              </a:rPr>
              <a:t>c</a:t>
            </a:r>
            <a:r>
              <a:rPr sz="5000">
                <a:solidFill>
                  <a:srgbClr val="FFFFFF"/>
                </a:solidFill>
                <a:latin typeface="Gill Sans"/>
                <a:ea typeface="Gill Sans"/>
                <a:cs typeface="Gill Sans"/>
                <a:sym typeface="Gill Sans"/>
              </a:rPr>
              <a:t>hallenges </a:t>
            </a:r>
            <a:endParaRPr sz="5000">
              <a:solidFill>
                <a:srgbClr val="FFFFFF"/>
              </a:solidFill>
              <a:latin typeface="Gill Sans"/>
              <a:ea typeface="Gill Sans"/>
              <a:cs typeface="Gill Sans"/>
              <a:sym typeface="Gill Sans"/>
            </a:endParaRPr>
          </a:p>
          <a:p>
            <a:pPr lvl="0" algn="l" defTabSz="457200">
              <a:defRPr sz="1800">
                <a:solidFill>
                  <a:srgbClr val="000000"/>
                </a:solidFill>
              </a:defRPr>
            </a:pPr>
            <a:r>
              <a:rPr sz="5000">
                <a:solidFill>
                  <a:srgbClr val="005493"/>
                </a:solidFill>
                <a:latin typeface="Gill Sans"/>
                <a:ea typeface="Gill Sans"/>
                <a:cs typeface="Gill Sans"/>
                <a:sym typeface="Gill Sans"/>
              </a:rPr>
              <a:t>a</a:t>
            </a:r>
            <a:r>
              <a:rPr sz="5000">
                <a:solidFill>
                  <a:srgbClr val="FFFFFF"/>
                </a:solidFill>
                <a:latin typeface="Gill Sans"/>
                <a:ea typeface="Gill Sans"/>
                <a:cs typeface="Gill Sans"/>
                <a:sym typeface="Gill Sans"/>
              </a:rPr>
              <a:t>ppoint </a:t>
            </a:r>
            <a:endParaRPr sz="5000">
              <a:solidFill>
                <a:srgbClr val="FFFFFF"/>
              </a:solidFill>
              <a:latin typeface="Gill Sans"/>
              <a:ea typeface="Gill Sans"/>
              <a:cs typeface="Gill Sans"/>
              <a:sym typeface="Gill Sans"/>
            </a:endParaRPr>
          </a:p>
          <a:p>
            <a:pPr lvl="0" algn="l" defTabSz="457200">
              <a:defRPr sz="1800">
                <a:solidFill>
                  <a:srgbClr val="000000"/>
                </a:solidFill>
              </a:defRPr>
            </a:pPr>
            <a:r>
              <a:rPr sz="5000">
                <a:solidFill>
                  <a:srgbClr val="005493"/>
                </a:solidFill>
                <a:latin typeface="Gill Sans"/>
                <a:ea typeface="Gill Sans"/>
                <a:cs typeface="Gill Sans"/>
                <a:sym typeface="Gill Sans"/>
              </a:rPr>
              <a:t>l</a:t>
            </a:r>
            <a:r>
              <a:rPr sz="5000">
                <a:solidFill>
                  <a:srgbClr val="FFFFFF"/>
                </a:solidFill>
                <a:latin typeface="Gill Sans"/>
                <a:ea typeface="Gill Sans"/>
                <a:cs typeface="Gill Sans"/>
                <a:sym typeface="Gill Sans"/>
              </a:rPr>
              <a:t>imit </a:t>
            </a:r>
          </a:p>
        </p:txBody>
      </p:sp>
      <p:pic>
        <p:nvPicPr>
          <p:cNvPr id="807" name="Unknown.png"/>
          <p:cNvPicPr/>
          <p:nvPr/>
        </p:nvPicPr>
        <p:blipFill>
          <a:blip r:embed="rId3">
            <a:alphaModFix amt="74065"/>
            <a:extLst/>
          </a:blip>
          <a:stretch>
            <a:fillRect/>
          </a:stretch>
        </p:blipFill>
        <p:spPr>
          <a:xfrm>
            <a:off x="749568" y="809988"/>
            <a:ext cx="1306044" cy="704240"/>
          </a:xfrm>
          <a:prstGeom prst="rect">
            <a:avLst/>
          </a:prstGeom>
          <a:ln w="12700">
            <a:miter lim="400000"/>
          </a:ln>
        </p:spPr>
      </p:pic>
    </p:spTree>
  </p:cSld>
  <p:clrMapOvr>
    <a:masterClrMapping/>
  </p:clrMapOvr>
  <p:transition spd="med" advClick="1">
    <p:dissolve/>
  </p:transition>
</p:sld>
</file>

<file path=ppt/slides/slide11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811" name="Shape 811"/>
          <p:cNvSpPr/>
          <p:nvPr/>
        </p:nvSpPr>
        <p:spPr>
          <a:xfrm>
            <a:off x="1418530" y="1979932"/>
            <a:ext cx="10175479" cy="1771850"/>
          </a:xfrm>
          <a:prstGeom prst="rect">
            <a:avLst/>
          </a:prstGeom>
          <a:blipFill>
            <a:blip r:embed="rId3"/>
          </a:blipFill>
          <a:ln w="12700">
            <a:miter lim="400000"/>
          </a:ln>
        </p:spPr>
        <p:txBody>
          <a:bodyPr lIns="50800" tIns="50800" rIns="50800" bIns="50800" anchor="ctr"/>
          <a:lstStyle/>
          <a:p>
            <a:pPr lvl="0">
              <a:defRPr sz="2600"/>
            </a:pPr>
          </a:p>
        </p:txBody>
      </p:sp>
      <p:sp>
        <p:nvSpPr>
          <p:cNvPr id="812" name="Shape 812"/>
          <p:cNvSpPr/>
          <p:nvPr/>
        </p:nvSpPr>
        <p:spPr>
          <a:xfrm>
            <a:off x="1142255" y="2230856"/>
            <a:ext cx="10720290" cy="1270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national representation and coordination</a:t>
            </a:r>
            <a:endParaRPr sz="4000">
              <a:solidFill>
                <a:srgbClr val="FFFFFF"/>
              </a:solidFill>
              <a:latin typeface="Gill Sans"/>
              <a:ea typeface="Gill Sans"/>
              <a:cs typeface="Gill Sans"/>
              <a:sym typeface="Gill Sans"/>
            </a:endParaRPr>
          </a:p>
          <a:p>
            <a:pPr lvl="0">
              <a:defRPr sz="1800">
                <a:solidFill>
                  <a:srgbClr val="000000"/>
                </a:solidFill>
              </a:defRPr>
            </a:pPr>
            <a:r>
              <a:rPr sz="4000">
                <a:solidFill>
                  <a:srgbClr val="FFFFFF"/>
                </a:solidFill>
                <a:latin typeface="Gill Sans"/>
                <a:ea typeface="Gill Sans"/>
                <a:cs typeface="Gill Sans"/>
                <a:sym typeface="Gill Sans"/>
              </a:rPr>
              <a:t>with broad coalition </a:t>
            </a:r>
          </a:p>
        </p:txBody>
      </p:sp>
      <p:sp>
        <p:nvSpPr>
          <p:cNvPr id="813" name="Shape 813"/>
          <p:cNvSpPr/>
          <p:nvPr/>
        </p:nvSpPr>
        <p:spPr>
          <a:xfrm>
            <a:off x="1418530" y="4761431"/>
            <a:ext cx="10167740" cy="1270001"/>
          </a:xfrm>
          <a:prstGeom prst="rect">
            <a:avLst/>
          </a:prstGeom>
          <a:blipFill>
            <a:blip r:embed="rId3"/>
          </a:blipFill>
          <a:ln w="12700">
            <a:miter lim="400000"/>
          </a:ln>
        </p:spPr>
        <p:txBody>
          <a:bodyPr lIns="50800" tIns="50800" rIns="50800" bIns="50800" anchor="ctr"/>
          <a:lstStyle/>
          <a:p>
            <a:pPr lvl="0">
              <a:defRPr sz="2600"/>
            </a:pPr>
          </a:p>
        </p:txBody>
      </p:sp>
      <p:sp>
        <p:nvSpPr>
          <p:cNvPr id="814" name="Shape 814"/>
          <p:cNvSpPr/>
          <p:nvPr/>
        </p:nvSpPr>
        <p:spPr>
          <a:xfrm>
            <a:off x="1418530" y="7070075"/>
            <a:ext cx="10167740" cy="1270001"/>
          </a:xfrm>
          <a:prstGeom prst="rect">
            <a:avLst/>
          </a:prstGeom>
          <a:blipFill>
            <a:blip r:embed="rId3"/>
          </a:blipFill>
          <a:ln w="12700">
            <a:miter lim="400000"/>
          </a:ln>
        </p:spPr>
        <p:txBody>
          <a:bodyPr lIns="50800" tIns="50800" rIns="50800" bIns="50800" anchor="ctr"/>
          <a:lstStyle/>
          <a:p>
            <a:pPr lvl="0">
              <a:defRPr sz="2600"/>
            </a:pPr>
          </a:p>
        </p:txBody>
      </p:sp>
      <p:sp>
        <p:nvSpPr>
          <p:cNvPr id="815" name="Shape 815"/>
          <p:cNvSpPr/>
          <p:nvPr/>
        </p:nvSpPr>
        <p:spPr>
          <a:xfrm>
            <a:off x="591244" y="5043906"/>
            <a:ext cx="11822312"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sz="4000">
                <a:solidFill>
                  <a:srgbClr val="FFFFFF"/>
                </a:solidFill>
                <a:latin typeface="Gill Sans"/>
                <a:ea typeface="Gill Sans"/>
                <a:cs typeface="Gill Sans"/>
                <a:sym typeface="Gill Sans"/>
              </a:rPr>
              <a:t>state coordination and advocacy via </a:t>
            </a:r>
            <a:r>
              <a:rPr sz="3500">
                <a:solidFill>
                  <a:srgbClr val="FFFFFF"/>
                </a:solidFill>
                <a:latin typeface="Gill Sans"/>
                <a:ea typeface="Gill Sans"/>
                <a:cs typeface="Gill Sans"/>
                <a:sym typeface="Gill Sans"/>
              </a:rPr>
              <a:t>WINGS</a:t>
            </a:r>
          </a:p>
        </p:txBody>
      </p:sp>
      <p:sp>
        <p:nvSpPr>
          <p:cNvPr id="816" name="Shape 816"/>
          <p:cNvSpPr/>
          <p:nvPr/>
        </p:nvSpPr>
        <p:spPr>
          <a:xfrm>
            <a:off x="3130798" y="7362175"/>
            <a:ext cx="6743205" cy="685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4000">
                <a:latin typeface="Gill Sans"/>
                <a:ea typeface="Gill Sans"/>
                <a:cs typeface="Gill Sans"/>
                <a:sym typeface="Gill Sans"/>
              </a:defRPr>
            </a:lvl1pPr>
          </a:lstStyle>
          <a:p>
            <a:pPr lvl="0">
              <a:defRPr sz="1800">
                <a:solidFill>
                  <a:srgbClr val="000000"/>
                </a:solidFill>
              </a:defRPr>
            </a:pPr>
            <a:r>
              <a:rPr sz="4000">
                <a:solidFill>
                  <a:srgbClr val="FFFFFF"/>
                </a:solidFill>
              </a:rPr>
              <a:t>local advocacy and involvement</a:t>
            </a:r>
          </a:p>
        </p:txBody>
      </p:sp>
      <p:sp>
        <p:nvSpPr>
          <p:cNvPr id="817" name="Shape 817"/>
          <p:cNvSpPr/>
          <p:nvPr/>
        </p:nvSpPr>
        <p:spPr>
          <a:xfrm>
            <a:off x="1334122" y="465236"/>
            <a:ext cx="11079434" cy="977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6000">
                <a:latin typeface="Gill Sans"/>
                <a:ea typeface="Gill Sans"/>
                <a:cs typeface="Gill Sans"/>
                <a:sym typeface="Gill Sans"/>
              </a:defRPr>
            </a:lvl1pPr>
          </a:lstStyle>
          <a:p>
            <a:pPr lvl="0">
              <a:defRPr sz="1800">
                <a:solidFill>
                  <a:srgbClr val="000000"/>
                </a:solidFill>
              </a:defRPr>
            </a:pPr>
            <a:r>
              <a:rPr sz="6000">
                <a:solidFill>
                  <a:srgbClr val="FFFFFF"/>
                </a:solidFill>
              </a:rPr>
              <a:t>Advocacy and Public Policy</a:t>
            </a:r>
          </a:p>
        </p:txBody>
      </p:sp>
      <p:sp>
        <p:nvSpPr>
          <p:cNvPr id="818" name="Shape 818"/>
          <p:cNvSpPr/>
          <p:nvPr/>
        </p:nvSpPr>
        <p:spPr>
          <a:xfrm flipV="1">
            <a:off x="6243320" y="392627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819" name="Shape 819"/>
          <p:cNvSpPr/>
          <p:nvPr/>
        </p:nvSpPr>
        <p:spPr>
          <a:xfrm flipV="1">
            <a:off x="6243320" y="6205922"/>
            <a:ext cx="1" cy="660668"/>
          </a:xfrm>
          <a:prstGeom prst="line">
            <a:avLst/>
          </a:prstGeom>
          <a:ln w="63500">
            <a:solidFill>
              <a:srgbClr val="FFFFFF"/>
            </a:solidFill>
            <a:miter lim="400000"/>
            <a:headEnd type="stealth"/>
          </a:ln>
        </p:spPr>
        <p:txBody>
          <a:bodyPr lIns="0" tIns="0" rIns="0" bIns="0" anchor="ctr"/>
          <a:lstStyle/>
          <a:p>
            <a:pPr lvl="0">
              <a:defRPr sz="2600"/>
            </a:pPr>
          </a:p>
        </p:txBody>
      </p:sp>
      <p:sp>
        <p:nvSpPr>
          <p:cNvPr id="820" name="Shape 820"/>
          <p:cNvSpPr/>
          <p:nvPr/>
        </p:nvSpPr>
        <p:spPr>
          <a:xfrm flipV="1">
            <a:off x="6631940" y="3926272"/>
            <a:ext cx="1" cy="660668"/>
          </a:xfrm>
          <a:prstGeom prst="line">
            <a:avLst/>
          </a:prstGeom>
          <a:ln w="63500">
            <a:solidFill>
              <a:srgbClr val="FFFFFF"/>
            </a:solidFill>
            <a:miter lim="400000"/>
            <a:tailEnd type="stealth"/>
          </a:ln>
        </p:spPr>
        <p:txBody>
          <a:bodyPr lIns="0" tIns="0" rIns="0" bIns="0" anchor="ctr"/>
          <a:lstStyle/>
          <a:p>
            <a:pPr lvl="0">
              <a:defRPr sz="2600"/>
            </a:pPr>
          </a:p>
        </p:txBody>
      </p:sp>
      <p:sp>
        <p:nvSpPr>
          <p:cNvPr id="821" name="Shape 821"/>
          <p:cNvSpPr/>
          <p:nvPr/>
        </p:nvSpPr>
        <p:spPr>
          <a:xfrm flipV="1">
            <a:off x="6631940" y="6205922"/>
            <a:ext cx="1" cy="660668"/>
          </a:xfrm>
          <a:prstGeom prst="line">
            <a:avLst/>
          </a:prstGeom>
          <a:ln w="63500">
            <a:solidFill>
              <a:srgbClr val="FFFFFF"/>
            </a:solidFill>
            <a:miter lim="400000"/>
            <a:tailEnd type="stealth"/>
          </a:ln>
        </p:spPr>
        <p:txBody>
          <a:bodyPr lIns="0" tIns="0" rIns="0" bIns="0" anchor="ctr"/>
          <a:lstStyle/>
          <a:p>
            <a:pPr lvl="0">
              <a:defRPr sz="2600"/>
            </a:pPr>
          </a:p>
        </p:txBody>
      </p:sp>
    </p:spTree>
  </p:cSld>
  <p:clrMapOvr>
    <a:masterClrMapping/>
  </p:clrMapOvr>
  <p:transition spd="med" advClick="1">
    <p:dissolve/>
  </p:transition>
</p:sld>
</file>

<file path=ppt/slides/slide1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5" name="Shape 825"/>
          <p:cNvSpPr/>
          <p:nvPr/>
        </p:nvSpPr>
        <p:spPr>
          <a:xfrm>
            <a:off x="560500" y="342900"/>
            <a:ext cx="4128664" cy="1193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7500" u="sng">
                <a:latin typeface="Gill Sans"/>
                <a:ea typeface="Gill Sans"/>
                <a:cs typeface="Gill Sans"/>
                <a:sym typeface="Gill Sans"/>
              </a:defRPr>
            </a:lvl1pPr>
          </a:lstStyle>
          <a:p>
            <a:pPr lvl="0">
              <a:defRPr sz="1800" u="none">
                <a:solidFill>
                  <a:srgbClr val="000000"/>
                </a:solidFill>
              </a:defRPr>
            </a:pPr>
            <a:r>
              <a:rPr sz="7500" u="sng">
                <a:solidFill>
                  <a:srgbClr val="FFFFFF"/>
                </a:solidFill>
              </a:rPr>
              <a:t>Gravity</a:t>
            </a:r>
          </a:p>
        </p:txBody>
      </p:sp>
      <p:sp>
        <p:nvSpPr>
          <p:cNvPr id="826" name="Shape 826"/>
          <p:cNvSpPr/>
          <p:nvPr/>
        </p:nvSpPr>
        <p:spPr>
          <a:xfrm>
            <a:off x="3093087" y="1333506"/>
            <a:ext cx="8712131" cy="1"/>
          </a:xfrm>
          <a:prstGeom prst="line">
            <a:avLst/>
          </a:prstGeom>
          <a:ln w="50800">
            <a:solidFill>
              <a:srgbClr val="FFFFFF"/>
            </a:solidFill>
            <a:miter lim="400000"/>
          </a:ln>
        </p:spPr>
        <p:txBody>
          <a:bodyPr lIns="0" tIns="0" rIns="0" bIns="0" anchor="ctr"/>
          <a:lstStyle/>
          <a:p>
            <a:pPr lvl="0">
              <a:defRPr sz="2600"/>
            </a:pPr>
          </a:p>
        </p:txBody>
      </p:sp>
      <p:sp>
        <p:nvSpPr>
          <p:cNvPr id="827" name="Shape 827"/>
          <p:cNvSpPr/>
          <p:nvPr/>
        </p:nvSpPr>
        <p:spPr>
          <a:xfrm>
            <a:off x="560500" y="2717800"/>
            <a:ext cx="9846647" cy="3911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4500">
                <a:latin typeface="Times"/>
                <a:ea typeface="Times"/>
                <a:cs typeface="Times"/>
                <a:sym typeface="Times"/>
              </a:rPr>
              <a:t>                             XI.</a:t>
            </a:r>
            <a:endParaRPr sz="4500">
              <a:latin typeface="Times"/>
              <a:ea typeface="Times"/>
              <a:cs typeface="Times"/>
              <a:sym typeface="Times"/>
            </a:endParaRPr>
          </a:p>
          <a:p>
            <a:pPr lvl="0" algn="l" defTabSz="457200">
              <a:defRPr sz="1800">
                <a:solidFill>
                  <a:srgbClr val="000000"/>
                </a:solidFill>
              </a:defRPr>
            </a:pPr>
            <a:r>
              <a:rPr sz="2500">
                <a:latin typeface="Times"/>
                <a:ea typeface="Times"/>
                <a:cs typeface="Times"/>
                <a:sym typeface="Times"/>
              </a:rPr>
              <a:t> </a:t>
            </a:r>
            <a:endParaRPr sz="2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If you would hit the mark, you must aim a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       little above it;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Every arrow that flies feels the attraction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       of earth.</a:t>
            </a:r>
          </a:p>
        </p:txBody>
      </p:sp>
      <p:sp>
        <p:nvSpPr>
          <p:cNvPr id="828" name="Shape 828"/>
          <p:cNvSpPr/>
          <p:nvPr/>
        </p:nvSpPr>
        <p:spPr>
          <a:xfrm>
            <a:off x="560500" y="8326641"/>
            <a:ext cx="11413791"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Longfellow, Henry Wadsworth. </a:t>
            </a:r>
            <a:r>
              <a:rPr i="1" sz="3000">
                <a:solidFill>
                  <a:srgbClr val="FFFFFF"/>
                </a:solidFill>
                <a:latin typeface="Gill Sans"/>
                <a:ea typeface="Gill Sans"/>
                <a:cs typeface="Gill Sans"/>
                <a:sym typeface="Gill Sans"/>
              </a:rPr>
              <a:t>In the Harbor,</a:t>
            </a:r>
            <a:r>
              <a:rPr sz="3000">
                <a:solidFill>
                  <a:srgbClr val="FFFFFF"/>
                </a:solidFill>
                <a:latin typeface="Gill Sans"/>
                <a:ea typeface="Gill Sans"/>
                <a:cs typeface="Gill Sans"/>
                <a:sym typeface="Gill Sans"/>
              </a:rPr>
              <a:t> Elegiac Verse, XI. Houghton Mifflin &amp; Co.,1882.</a:t>
            </a:r>
          </a:p>
        </p:txBody>
      </p:sp>
    </p:spTree>
  </p:cSld>
  <p:clrMapOvr>
    <a:masterClrMapping/>
  </p:clrMapOvr>
  <p:transition spd="med" advClick="1">
    <p:dissolve/>
  </p:transition>
</p:sld>
</file>

<file path=ppt/slides/slide1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2" name="Shape 832"/>
          <p:cNvSpPr/>
          <p:nvPr/>
        </p:nvSpPr>
        <p:spPr>
          <a:xfrm>
            <a:off x="560500" y="342900"/>
            <a:ext cx="4128664" cy="1193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7500" u="sng">
                <a:latin typeface="Gill Sans"/>
                <a:ea typeface="Gill Sans"/>
                <a:cs typeface="Gill Sans"/>
                <a:sym typeface="Gill Sans"/>
              </a:defRPr>
            </a:lvl1pPr>
          </a:lstStyle>
          <a:p>
            <a:pPr lvl="0">
              <a:defRPr sz="1800" u="none">
                <a:solidFill>
                  <a:srgbClr val="000000"/>
                </a:solidFill>
              </a:defRPr>
            </a:pPr>
            <a:r>
              <a:rPr sz="7500" u="sng">
                <a:solidFill>
                  <a:srgbClr val="FFFFFF"/>
                </a:solidFill>
              </a:rPr>
              <a:t>Gravity</a:t>
            </a:r>
          </a:p>
        </p:txBody>
      </p:sp>
      <p:sp>
        <p:nvSpPr>
          <p:cNvPr id="833" name="Shape 833"/>
          <p:cNvSpPr/>
          <p:nvPr/>
        </p:nvSpPr>
        <p:spPr>
          <a:xfrm>
            <a:off x="3093087" y="1333506"/>
            <a:ext cx="8712131" cy="1"/>
          </a:xfrm>
          <a:prstGeom prst="line">
            <a:avLst/>
          </a:prstGeom>
          <a:ln w="50800">
            <a:solidFill>
              <a:srgbClr val="FFFFFF"/>
            </a:solidFill>
            <a:miter lim="400000"/>
          </a:ln>
        </p:spPr>
        <p:txBody>
          <a:bodyPr lIns="0" tIns="0" rIns="0" bIns="0" anchor="ctr"/>
          <a:lstStyle/>
          <a:p>
            <a:pPr lvl="0">
              <a:defRPr sz="2600"/>
            </a:pPr>
          </a:p>
        </p:txBody>
      </p:sp>
      <p:sp>
        <p:nvSpPr>
          <p:cNvPr id="834" name="Shape 834"/>
          <p:cNvSpPr/>
          <p:nvPr/>
        </p:nvSpPr>
        <p:spPr>
          <a:xfrm>
            <a:off x="560500" y="2717800"/>
            <a:ext cx="10137030" cy="3911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defRPr sz="1800">
                <a:solidFill>
                  <a:srgbClr val="000000"/>
                </a:solidFill>
              </a:defRPr>
            </a:pPr>
            <a:r>
              <a:rPr sz="4500">
                <a:latin typeface="Times"/>
                <a:ea typeface="Times"/>
                <a:cs typeface="Times"/>
                <a:sym typeface="Times"/>
              </a:rPr>
              <a:t>                             X.</a:t>
            </a:r>
            <a:endParaRPr sz="4500">
              <a:latin typeface="Times"/>
              <a:ea typeface="Times"/>
              <a:cs typeface="Times"/>
              <a:sym typeface="Times"/>
            </a:endParaRPr>
          </a:p>
          <a:p>
            <a:pPr lvl="0" algn="l" defTabSz="457200">
              <a:defRPr sz="1800">
                <a:solidFill>
                  <a:srgbClr val="000000"/>
                </a:solidFill>
              </a:defRPr>
            </a:pPr>
            <a:r>
              <a:rPr sz="2500">
                <a:latin typeface="Times"/>
                <a:ea typeface="Times"/>
                <a:cs typeface="Times"/>
                <a:sym typeface="Times"/>
              </a:rPr>
              <a:t> </a:t>
            </a:r>
            <a:endParaRPr sz="2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Like the Kingdom of Heaven, the Fountain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       of Youth is within us;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If we see it elsewhere, old shall we grow </a:t>
            </a:r>
            <a:endParaRPr sz="4500">
              <a:latin typeface="Times"/>
              <a:ea typeface="Times"/>
              <a:cs typeface="Times"/>
              <a:sym typeface="Times"/>
            </a:endParaRPr>
          </a:p>
          <a:p>
            <a:pPr lvl="0" algn="l" defTabSz="457200">
              <a:defRPr sz="1800">
                <a:solidFill>
                  <a:srgbClr val="000000"/>
                </a:solidFill>
              </a:defRPr>
            </a:pPr>
            <a:r>
              <a:rPr sz="4500">
                <a:latin typeface="Times"/>
                <a:ea typeface="Times"/>
                <a:cs typeface="Times"/>
                <a:sym typeface="Times"/>
              </a:rPr>
              <a:t>       in the search.</a:t>
            </a:r>
          </a:p>
        </p:txBody>
      </p:sp>
      <p:sp>
        <p:nvSpPr>
          <p:cNvPr id="835" name="Shape 835"/>
          <p:cNvSpPr/>
          <p:nvPr/>
        </p:nvSpPr>
        <p:spPr>
          <a:xfrm>
            <a:off x="560500" y="8326641"/>
            <a:ext cx="11413791" cy="990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spcBef>
                <a:spcPts val="1200"/>
              </a:spcBef>
              <a:defRPr sz="1800">
                <a:solidFill>
                  <a:srgbClr val="000000"/>
                </a:solidFill>
              </a:defRPr>
            </a:pPr>
            <a:r>
              <a:rPr sz="3000">
                <a:solidFill>
                  <a:srgbClr val="FFFFFF"/>
                </a:solidFill>
                <a:latin typeface="Gill Sans"/>
                <a:ea typeface="Gill Sans"/>
                <a:cs typeface="Gill Sans"/>
                <a:sym typeface="Gill Sans"/>
              </a:rPr>
              <a:t>Longfellow, Henry Wadsworth. </a:t>
            </a:r>
            <a:r>
              <a:rPr i="1" sz="3000">
                <a:solidFill>
                  <a:srgbClr val="FFFFFF"/>
                </a:solidFill>
                <a:latin typeface="Gill Sans"/>
                <a:ea typeface="Gill Sans"/>
                <a:cs typeface="Gill Sans"/>
                <a:sym typeface="Gill Sans"/>
              </a:rPr>
              <a:t>In the Harbor,</a:t>
            </a:r>
            <a:r>
              <a:rPr sz="3000">
                <a:solidFill>
                  <a:srgbClr val="FFFFFF"/>
                </a:solidFill>
                <a:latin typeface="Gill Sans"/>
                <a:ea typeface="Gill Sans"/>
                <a:cs typeface="Gill Sans"/>
                <a:sym typeface="Gill Sans"/>
              </a:rPr>
              <a:t> Elegiac Verse, X. Houghton Mifflin &amp; Co.,1882.</a:t>
            </a:r>
          </a:p>
        </p:txBody>
      </p:sp>
    </p:spTree>
  </p:cSld>
  <p:clrMapOvr>
    <a:masterClrMapping/>
  </p:clrMapOvr>
  <p:transition spd="med" advClick="1">
    <p:dissolve/>
  </p:transition>
</p:sld>
</file>

<file path=ppt/slides/slide12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pic>
        <p:nvPicPr>
          <p:cNvPr id="839" name="beyond_brooke_index_page.jpg"/>
          <p:cNvPicPr/>
          <p:nvPr/>
        </p:nvPicPr>
        <p:blipFill>
          <a:blip r:embed="rId3">
            <a:extLst/>
          </a:blip>
          <a:stretch>
            <a:fillRect/>
          </a:stretch>
        </p:blipFill>
        <p:spPr>
          <a:xfrm>
            <a:off x="1290485" y="747304"/>
            <a:ext cx="10423830" cy="6879449"/>
          </a:xfrm>
          <a:prstGeom prst="rect">
            <a:avLst/>
          </a:prstGeom>
          <a:ln w="12700">
            <a:miter lim="400000"/>
          </a:ln>
        </p:spPr>
      </p:pic>
      <p:sp>
        <p:nvSpPr>
          <p:cNvPr id="840" name="Shape 840"/>
          <p:cNvSpPr/>
          <p:nvPr/>
        </p:nvSpPr>
        <p:spPr>
          <a:xfrm>
            <a:off x="1290485" y="7888259"/>
            <a:ext cx="10423830" cy="11813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l" defTabSz="457200">
              <a:lnSpc>
                <a:spcPct val="117999"/>
              </a:lnSpc>
              <a:defRPr sz="1800">
                <a:solidFill>
                  <a:srgbClr val="000000"/>
                </a:solidFill>
              </a:defRPr>
            </a:pPr>
            <a:r>
              <a:rPr sz="3400">
                <a:solidFill>
                  <a:srgbClr val="FFFFFF"/>
                </a:solidFill>
                <a:latin typeface="Gill Sans"/>
                <a:ea typeface="Gill Sans"/>
                <a:cs typeface="Gill Sans"/>
                <a:sym typeface="Gill Sans"/>
              </a:rPr>
              <a:t>Philip C. Marshall  •  </a:t>
            </a:r>
            <a:r>
              <a:rPr sz="3400" u="sng">
                <a:solidFill>
                  <a:srgbClr val="FFFFFF"/>
                </a:solidFill>
                <a:latin typeface="Gill Sans"/>
                <a:ea typeface="Gill Sans"/>
                <a:cs typeface="Gill Sans"/>
                <a:sym typeface="Gill Sans"/>
                <a:hlinkClick r:id="rId4" invalidUrl="" action="" tgtFrame="" tooltip="" history="1" highlightClick="0" endSnd="0"/>
              </a:rPr>
              <a:t>philipcmarshall@gmail.com</a:t>
            </a:r>
            <a:endParaRPr sz="3400">
              <a:solidFill>
                <a:srgbClr val="FFFFFF"/>
              </a:solidFill>
              <a:latin typeface="Gill Sans"/>
              <a:ea typeface="Gill Sans"/>
              <a:cs typeface="Gill Sans"/>
              <a:sym typeface="Gill Sans"/>
            </a:endParaRPr>
          </a:p>
          <a:p>
            <a:pPr lvl="0" algn="l" defTabSz="457200">
              <a:lnSpc>
                <a:spcPct val="117999"/>
              </a:lnSpc>
              <a:defRPr sz="1800">
                <a:solidFill>
                  <a:srgbClr val="000000"/>
                </a:solidFill>
              </a:defRPr>
            </a:pPr>
            <a:r>
              <a:rPr sz="3400">
                <a:solidFill>
                  <a:srgbClr val="FFFFFF"/>
                </a:solidFill>
                <a:latin typeface="Gill Sans"/>
                <a:ea typeface="Gill Sans"/>
                <a:cs typeface="Gill Sans"/>
                <a:sym typeface="Gill Sans"/>
              </a:rPr>
              <a:t>508.951.8562  •  </a:t>
            </a:r>
            <a:r>
              <a:rPr sz="3400" u="sng">
                <a:solidFill>
                  <a:srgbClr val="FFFFFF"/>
                </a:solidFill>
                <a:latin typeface="Gill Sans"/>
                <a:ea typeface="Gill Sans"/>
                <a:cs typeface="Gill Sans"/>
                <a:sym typeface="Gill Sans"/>
                <a:hlinkClick r:id="rId5" invalidUrl="" action="" tgtFrame="" tooltip="" history="1" highlightClick="0" endSnd="0"/>
              </a:rPr>
              <a:t>www.beyondbrooke.org</a:t>
            </a:r>
            <a:r>
              <a:rPr sz="3400">
                <a:solidFill>
                  <a:srgbClr val="FFFFFF"/>
                </a:solidFill>
                <a:latin typeface="Gill Sans"/>
                <a:ea typeface="Gill Sans"/>
                <a:cs typeface="Gill Sans"/>
                <a:sym typeface="Gill Sans"/>
              </a:rPr>
              <a:t> </a:t>
            </a:r>
          </a:p>
        </p:txBody>
      </p:sp>
    </p:spTree>
  </p:cSld>
  <p:clrMapOvr>
    <a:masterClrMapping/>
  </p:clrMapOvr>
  <p:transition spd="med" advClick="1">
    <p:dissolve/>
  </p:transition>
</p:sld>
</file>

<file path=ppt/slides/slide12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6AAA8"/>
        </a:solidFill>
      </p:bgPr>
    </p:bg>
    <p:spTree>
      <p:nvGrpSpPr>
        <p:cNvPr id="1" name=""/>
        <p:cNvGrpSpPr/>
        <p:nvPr/>
      </p:nvGrpSpPr>
      <p:grpSpPr>
        <a:xfrm>
          <a:off x="0" y="0"/>
          <a:ext cx="0" cy="0"/>
          <a:chOff x="0" y="0"/>
          <a:chExt cx="0" cy="0"/>
        </a:xfrm>
      </p:grpSpPr>
      <p:sp>
        <p:nvSpPr>
          <p:cNvPr id="844" name="Shape 844"/>
          <p:cNvSpPr/>
          <p:nvPr/>
        </p:nvSpPr>
        <p:spPr>
          <a:xfrm>
            <a:off x="1048444" y="8449107"/>
            <a:ext cx="10197038"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ct val="117999"/>
              </a:lnSpc>
              <a:defRPr sz="3000">
                <a:latin typeface="Gill Sans"/>
                <a:ea typeface="Gill Sans"/>
                <a:cs typeface="Gill Sans"/>
                <a:sym typeface="Gill Sans"/>
              </a:defRPr>
            </a:lvl1pPr>
          </a:lstStyle>
          <a:p>
            <a:pPr lvl="0">
              <a:defRPr sz="1800">
                <a:solidFill>
                  <a:srgbClr val="000000"/>
                </a:solidFill>
              </a:defRPr>
            </a:pPr>
            <a:r>
              <a:rPr sz="3000">
                <a:solidFill>
                  <a:srgbClr val="FFFFFF"/>
                </a:solidFill>
              </a:rPr>
              <a:t>Brooke Astor and Chris Ely, Holly Hill, Briarcliff Manor, NY. 2002.  </a:t>
            </a:r>
          </a:p>
        </p:txBody>
      </p:sp>
      <p:pic>
        <p:nvPicPr>
          <p:cNvPr id="845" name="ba_chris_boxwood_1024.jpg"/>
          <p:cNvPicPr/>
          <p:nvPr/>
        </p:nvPicPr>
        <p:blipFill>
          <a:blip r:embed="rId3">
            <a:extLst/>
          </a:blip>
          <a:stretch>
            <a:fillRect/>
          </a:stretch>
        </p:blipFill>
        <p:spPr>
          <a:xfrm>
            <a:off x="1111944" y="801330"/>
            <a:ext cx="10197038" cy="7647778"/>
          </a:xfrm>
          <a:prstGeom prst="rect">
            <a:avLst/>
          </a:prstGeom>
          <a:ln w="12700">
            <a:miter lim="400000"/>
          </a:ln>
        </p:spPr>
      </p:pic>
    </p:spTree>
  </p:cSld>
  <p:clrMapOvr>
    <a:masterClrMapping/>
  </p:clrMapOvr>
  <p:transition spd="med" advClick="1">
    <p:dissolve/>
  </p:transition>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6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6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