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6" r:id="rId2"/>
  </p:sldMasterIdLst>
  <p:notesMasterIdLst>
    <p:notesMasterId r:id="rId28"/>
  </p:notesMasterIdLst>
  <p:handoutMasterIdLst>
    <p:handoutMasterId r:id="rId29"/>
  </p:handoutMasterIdLst>
  <p:sldIdLst>
    <p:sldId id="261" r:id="rId3"/>
    <p:sldId id="262" r:id="rId4"/>
    <p:sldId id="263" r:id="rId5"/>
    <p:sldId id="285" r:id="rId6"/>
    <p:sldId id="272" r:id="rId7"/>
    <p:sldId id="290" r:id="rId8"/>
    <p:sldId id="281" r:id="rId9"/>
    <p:sldId id="282" r:id="rId10"/>
    <p:sldId id="284" r:id="rId11"/>
    <p:sldId id="275" r:id="rId12"/>
    <p:sldId id="277" r:id="rId13"/>
    <p:sldId id="276" r:id="rId14"/>
    <p:sldId id="274" r:id="rId15"/>
    <p:sldId id="279" r:id="rId16"/>
    <p:sldId id="280" r:id="rId17"/>
    <p:sldId id="283" r:id="rId18"/>
    <p:sldId id="273" r:id="rId19"/>
    <p:sldId id="288" r:id="rId20"/>
    <p:sldId id="268" r:id="rId21"/>
    <p:sldId id="269" r:id="rId22"/>
    <p:sldId id="289" r:id="rId23"/>
    <p:sldId id="271" r:id="rId24"/>
    <p:sldId id="287" r:id="rId25"/>
    <p:sldId id="278" r:id="rId26"/>
    <p:sldId id="286" r:id="rId27"/>
  </p:sldIdLst>
  <p:sldSz cx="12188825" cy="6858000"/>
  <p:notesSz cx="7010400" cy="92964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3" pos="3839">
          <p15:clr>
            <a:srgbClr val="A4A3A4"/>
          </p15:clr>
        </p15:guide>
        <p15:guide id="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928">
          <p15:clr>
            <a:srgbClr val="A4A3A4"/>
          </p15:clr>
        </p15:guide>
        <p15:guide id="4"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82" autoAdjust="0"/>
    <p:restoredTop sz="97668" autoAdjust="0"/>
  </p:normalViewPr>
  <p:slideViewPr>
    <p:cSldViewPr>
      <p:cViewPr varScale="1">
        <p:scale>
          <a:sx n="111" d="100"/>
          <a:sy n="111" d="100"/>
        </p:scale>
        <p:origin x="810" y="102"/>
      </p:cViewPr>
      <p:guideLst>
        <p:guide orient="horz" pos="2160"/>
        <p:guide pos="3839"/>
        <p:guide/>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63" d="100"/>
          <a:sy n="63" d="100"/>
        </p:scale>
        <p:origin x="1986" y="108"/>
      </p:cViewPr>
      <p:guideLst>
        <p:guide orient="horz" pos="2880"/>
        <p:guide pos="2160"/>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05E03B7-B591-4A2A-B695-014C5A39F13E}" type="datetimeFigureOut">
              <a:rPr lang="en-US"/>
              <a:t>11/1/2016</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8E322BB-75AD-4A1E-9661-2724167329F0}" type="slidenum">
              <a:rPr/>
              <a:t>‹#›</a:t>
            </a:fld>
            <a:endParaRPr/>
          </a:p>
        </p:txBody>
      </p:sp>
    </p:spTree>
    <p:extLst>
      <p:ext uri="{BB962C8B-B14F-4D97-AF65-F5344CB8AC3E}">
        <p14:creationId xmlns:p14="http://schemas.microsoft.com/office/powerpoint/2010/main" val="251270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7DFBD7B-E4FB-4AA8-9540-FD148073ACB3}" type="datetimeFigureOut">
              <a:rPr lang="en-US"/>
              <a:t>11/1/2016</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045B7DE-1198-4F2F-B574-CA8CAE341642}" type="slidenum">
              <a:rPr/>
              <a:t>‹#›</a:t>
            </a:fld>
            <a:endParaRPr/>
          </a:p>
        </p:txBody>
      </p:sp>
    </p:spTree>
    <p:extLst>
      <p:ext uri="{BB962C8B-B14F-4D97-AF65-F5344CB8AC3E}">
        <p14:creationId xmlns:p14="http://schemas.microsoft.com/office/powerpoint/2010/main" val="188231245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0025"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1225"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2AFA9B-CE52-4BCF-AA37-DCF871439AB1}" type="datetimeFigureOut">
              <a:rPr lang="en-US" smtClean="0"/>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2415529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2AFA9B-CE52-4BCF-AA37-DCF871439AB1}" type="datetimeFigureOut">
              <a:rPr lang="en-US" smtClean="0"/>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4179089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0025"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613" y="2906713"/>
            <a:ext cx="10360025"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2AFA9B-CE52-4BCF-AA37-DCF871439AB1}" type="datetimeFigureOut">
              <a:rPr lang="en-US" smtClean="0"/>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342153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4086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0613" y="1600200"/>
            <a:ext cx="54086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2AFA9B-CE52-4BCF-AA37-DCF871439AB1}" type="datetimeFigureOut">
              <a:rPr lang="en-US" smtClean="0"/>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3318563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4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250"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250" y="2174875"/>
            <a:ext cx="53879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2AFA9B-CE52-4BCF-AA37-DCF871439AB1}" type="datetimeFigureOut">
              <a:rPr lang="en-US" smtClean="0"/>
              <a:t>11/1/2016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2012489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2AFA9B-CE52-4BCF-AA37-DCF871439AB1}" type="datetimeFigureOut">
              <a:rPr lang="en-US" smtClean="0"/>
              <a:t>11/1/2016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1629653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2AFA9B-CE52-4BCF-AA37-DCF871439AB1}" type="datetimeFigureOut">
              <a:rPr lang="en-US" smtClean="0"/>
              <a:t>11/1/2016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3514844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0025"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675" y="273050"/>
            <a:ext cx="68135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002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2AFA9B-CE52-4BCF-AA37-DCF871439AB1}" type="datetimeFigureOut">
              <a:rPr lang="en-US" smtClean="0"/>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2710691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3612"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88" y="612775"/>
            <a:ext cx="7313612"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3612"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2AFA9B-CE52-4BCF-AA37-DCF871439AB1}" type="datetimeFigureOut">
              <a:rPr lang="en-US" smtClean="0"/>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3846537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2AFA9B-CE52-4BCF-AA37-DCF871439AB1}" type="datetimeFigureOut">
              <a:rPr lang="en-US" smtClean="0"/>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1140030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7613" y="274638"/>
            <a:ext cx="2741612"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561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2AFA9B-CE52-4BCF-AA37-DCF871439AB1}" type="datetimeFigureOut">
              <a:rPr lang="en-US" smtClean="0"/>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A7B43-2611-4532-8A48-B559EE6CDD08}" type="slidenum">
              <a:rPr lang="en-US" smtClean="0"/>
              <a:t>‹#›</a:t>
            </a:fld>
            <a:endParaRPr lang="en-US"/>
          </a:p>
        </p:txBody>
      </p:sp>
    </p:spTree>
    <p:extLst>
      <p:ext uri="{BB962C8B-B14F-4D97-AF65-F5344CB8AC3E}">
        <p14:creationId xmlns:p14="http://schemas.microsoft.com/office/powerpoint/2010/main" val="2075148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a:xfrm>
            <a:off x="1980248" y="6448425"/>
            <a:ext cx="8228329" cy="409575"/>
          </a:xfrm>
          <a:prstGeom prst="rect">
            <a:avLst/>
          </a:prstGeom>
        </p:spPr>
        <p:txBody>
          <a:bodyPr/>
          <a:lstStyle/>
          <a:p>
            <a:r>
              <a:rPr lang="en-US" smtClean="0"/>
              <a:t>Tech ToolBar @ Campbell Library</a:t>
            </a:r>
            <a:endParaRPr lang="en-US" dirty="0" smtClean="0"/>
          </a:p>
        </p:txBody>
      </p:sp>
    </p:spTree>
    <p:extLst>
      <p:ext uri="{BB962C8B-B14F-4D97-AF65-F5344CB8AC3E}">
        <p14:creationId xmlns:p14="http://schemas.microsoft.com/office/powerpoint/2010/main" val="4203498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09360"/>
            <a:ext cx="12188825"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Rectangle 7"/>
          <p:cNvSpPr/>
          <p:nvPr userDrawn="1"/>
        </p:nvSpPr>
        <p:spPr>
          <a:xfrm>
            <a:off x="-1" y="6172200"/>
            <a:ext cx="12188825" cy="640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Placeholder 1"/>
          <p:cNvSpPr>
            <a:spLocks noGrp="1"/>
          </p:cNvSpPr>
          <p:nvPr>
            <p:ph type="title"/>
          </p:nvPr>
        </p:nvSpPr>
        <p:spPr>
          <a:xfrm>
            <a:off x="609600" y="274638"/>
            <a:ext cx="10969625"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600" y="1600200"/>
            <a:ext cx="10969625"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09600" y="6356350"/>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AFA9B-CE52-4BCF-AA37-DCF871439AB1}" type="datetimeFigureOut">
              <a:rPr lang="en-US" smtClean="0"/>
              <a:t>11/1/2016</a:t>
            </a:fld>
            <a:endParaRPr lang="en-US"/>
          </a:p>
        </p:txBody>
      </p:sp>
      <p:sp>
        <p:nvSpPr>
          <p:cNvPr id="5" name="Footer Placeholder 4"/>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6013" y="6356350"/>
            <a:ext cx="28432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DA7B43-2611-4532-8A48-B559EE6CDD08}" type="slidenum">
              <a:rPr lang="en-US" smtClean="0"/>
              <a:t>‹#›</a:t>
            </a:fld>
            <a:endParaRPr lang="en-US"/>
          </a:p>
        </p:txBody>
      </p:sp>
    </p:spTree>
    <p:extLst>
      <p:ext uri="{BB962C8B-B14F-4D97-AF65-F5344CB8AC3E}">
        <p14:creationId xmlns:p14="http://schemas.microsoft.com/office/powerpoint/2010/main" val="2573494046"/>
      </p:ext>
    </p:extLst>
  </p:cSld>
  <p:clrMap bg1="dk1" tx1="lt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55" r:id="rId12"/>
  </p:sldLayoutIdLst>
  <p:txStyles>
    <p:titleStyle>
      <a:lvl1pPr algn="l" defTabSz="914400" rtl="0" eaLnBrk="1" latinLnBrk="0" hangingPunct="1">
        <a:spcBef>
          <a:spcPct val="0"/>
        </a:spcBef>
        <a:buNone/>
        <a:defRPr sz="4400" b="1" kern="1200">
          <a:solidFill>
            <a:schemeClr val="accent6"/>
          </a:solidFill>
          <a:latin typeface="+mj-lt"/>
          <a:ea typeface="+mj-ea"/>
          <a:cs typeface="+mj-cs"/>
        </a:defRPr>
      </a:lvl1pPr>
    </p:titleStyle>
    <p:bodyStyle>
      <a:lvl1pPr marL="342900" indent="-342900" algn="l" defTabSz="914400" rtl="0" eaLnBrk="1" latinLnBrk="0" hangingPunct="1">
        <a:spcBef>
          <a:spcPct val="20000"/>
        </a:spcBef>
        <a:buClr>
          <a:schemeClr val="accent1"/>
        </a:buClr>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accent1"/>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accent1"/>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accent1"/>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accent1"/>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79612" y="2209800"/>
            <a:ext cx="8990012" cy="1470025"/>
          </a:xfrm>
        </p:spPr>
        <p:txBody>
          <a:bodyPr>
            <a:normAutofit/>
          </a:bodyPr>
          <a:lstStyle/>
          <a:p>
            <a:r>
              <a:rPr lang="en-US" sz="3200" dirty="0" smtClean="0"/>
              <a:t>Programming to Engage Children and </a:t>
            </a:r>
            <a:r>
              <a:rPr lang="en-US" sz="3200" dirty="0"/>
              <a:t>T</a:t>
            </a:r>
            <a:r>
              <a:rPr lang="en-US" sz="3200" dirty="0" smtClean="0"/>
              <a:t>heir Families</a:t>
            </a:r>
            <a:endParaRPr lang="en-US" sz="3200" dirty="0"/>
          </a:p>
        </p:txBody>
      </p:sp>
      <p:sp>
        <p:nvSpPr>
          <p:cNvPr id="5" name="Subtitle 4"/>
          <p:cNvSpPr>
            <a:spLocks noGrp="1"/>
          </p:cNvSpPr>
          <p:nvPr>
            <p:ph type="subTitle" idx="1"/>
          </p:nvPr>
        </p:nvSpPr>
        <p:spPr>
          <a:xfrm>
            <a:off x="5789612" y="4800600"/>
            <a:ext cx="6018212" cy="1295400"/>
          </a:xfrm>
        </p:spPr>
        <p:txBody>
          <a:bodyPr>
            <a:normAutofit/>
          </a:bodyPr>
          <a:lstStyle/>
          <a:p>
            <a:r>
              <a:rPr lang="en-US" dirty="0" smtClean="0"/>
              <a:t>By Amytha Willard</a:t>
            </a:r>
          </a:p>
          <a:p>
            <a:r>
              <a:rPr lang="en-US" dirty="0" smtClean="0"/>
              <a:t>awillard@sccl.org </a:t>
            </a:r>
            <a:endParaRPr lang="en-US" dirty="0"/>
          </a:p>
        </p:txBody>
      </p:sp>
      <p:sp>
        <p:nvSpPr>
          <p:cNvPr id="7" name="Title 3"/>
          <p:cNvSpPr txBox="1">
            <a:spLocks/>
          </p:cNvSpPr>
          <p:nvPr/>
        </p:nvSpPr>
        <p:spPr>
          <a:xfrm>
            <a:off x="684212" y="990600"/>
            <a:ext cx="9067800" cy="14700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accent6"/>
                </a:solidFill>
                <a:latin typeface="+mj-lt"/>
                <a:ea typeface="+mj-ea"/>
                <a:cs typeface="+mj-cs"/>
              </a:defRPr>
            </a:lvl1pPr>
          </a:lstStyle>
          <a:p>
            <a:r>
              <a:rPr lang="en-US" sz="5400" dirty="0" smtClean="0">
                <a:solidFill>
                  <a:schemeClr val="tx1">
                    <a:lumMod val="95000"/>
                  </a:schemeClr>
                </a:solidFill>
              </a:rPr>
              <a:t>Read, Play, Make! </a:t>
            </a:r>
            <a:endParaRPr lang="en-US" sz="5400" dirty="0">
              <a:solidFill>
                <a:schemeClr val="tx1">
                  <a:lumMod val="95000"/>
                </a:schemeClr>
              </a:solidFill>
            </a:endParaRPr>
          </a:p>
        </p:txBody>
      </p:sp>
    </p:spTree>
    <p:extLst>
      <p:ext uri="{BB962C8B-B14F-4D97-AF65-F5344CB8AC3E}">
        <p14:creationId xmlns:p14="http://schemas.microsoft.com/office/powerpoint/2010/main" val="21944893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Facts</a:t>
            </a:r>
            <a:endParaRPr lang="en-US" dirty="0"/>
          </a:p>
        </p:txBody>
      </p:sp>
      <p:sp>
        <p:nvSpPr>
          <p:cNvPr id="3" name="Content Placeholder 2"/>
          <p:cNvSpPr>
            <a:spLocks noGrp="1"/>
          </p:cNvSpPr>
          <p:nvPr>
            <p:ph idx="1"/>
          </p:nvPr>
        </p:nvSpPr>
        <p:spPr/>
        <p:txBody>
          <a:bodyPr/>
          <a:lstStyle/>
          <a:p>
            <a:r>
              <a:rPr lang="en-US" dirty="0" smtClean="0"/>
              <a:t>Our collaborative system makes up 7 cities surrounding San Jose: Campbell, Cupertino, Gilroy, Morgan Hill, Milpitas, Los Altos, Saratoga, unincorporated</a:t>
            </a:r>
          </a:p>
          <a:p>
            <a:r>
              <a:rPr lang="en-US" dirty="0" smtClean="0"/>
              <a:t>Urban, suburban, rural</a:t>
            </a:r>
          </a:p>
          <a:p>
            <a:endParaRPr lang="en-US" dirty="0"/>
          </a:p>
        </p:txBody>
      </p:sp>
    </p:spTree>
    <p:extLst>
      <p:ext uri="{BB962C8B-B14F-4D97-AF65-F5344CB8AC3E}">
        <p14:creationId xmlns:p14="http://schemas.microsoft.com/office/powerpoint/2010/main" val="1126421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Bookmobile Facts</a:t>
            </a:r>
            <a:endParaRPr lang="en-US" dirty="0"/>
          </a:p>
        </p:txBody>
      </p:sp>
      <p:sp>
        <p:nvSpPr>
          <p:cNvPr id="3" name="Content Placeholder 2"/>
          <p:cNvSpPr>
            <a:spLocks noGrp="1"/>
          </p:cNvSpPr>
          <p:nvPr>
            <p:ph idx="1"/>
          </p:nvPr>
        </p:nvSpPr>
        <p:spPr/>
        <p:txBody>
          <a:bodyPr/>
          <a:lstStyle/>
          <a:p>
            <a:r>
              <a:rPr lang="en-US" dirty="0" smtClean="0"/>
              <a:t>45 </a:t>
            </a:r>
            <a:r>
              <a:rPr lang="en-US" dirty="0"/>
              <a:t>stops</a:t>
            </a:r>
          </a:p>
          <a:p>
            <a:r>
              <a:rPr lang="en-US" dirty="0"/>
              <a:t>6</a:t>
            </a:r>
            <a:r>
              <a:rPr lang="en-US" dirty="0" smtClean="0"/>
              <a:t> </a:t>
            </a:r>
            <a:r>
              <a:rPr lang="en-US" dirty="0"/>
              <a:t>staff members: 1 </a:t>
            </a:r>
            <a:r>
              <a:rPr lang="en-US" dirty="0" err="1"/>
              <a:t>ft</a:t>
            </a:r>
            <a:r>
              <a:rPr lang="en-US" dirty="0"/>
              <a:t> supervising librarian, 1 </a:t>
            </a:r>
            <a:r>
              <a:rPr lang="en-US" dirty="0" err="1"/>
              <a:t>pt</a:t>
            </a:r>
            <a:r>
              <a:rPr lang="en-US" dirty="0"/>
              <a:t> librarian, 1 </a:t>
            </a:r>
            <a:r>
              <a:rPr lang="en-US" dirty="0" err="1"/>
              <a:t>pt</a:t>
            </a:r>
            <a:r>
              <a:rPr lang="en-US" dirty="0"/>
              <a:t> library assistant, </a:t>
            </a:r>
            <a:r>
              <a:rPr lang="en-US" dirty="0" smtClean="0"/>
              <a:t>1.5 </a:t>
            </a:r>
            <a:r>
              <a:rPr lang="en-US" dirty="0" err="1" smtClean="0"/>
              <a:t>ft</a:t>
            </a:r>
            <a:r>
              <a:rPr lang="en-US" dirty="0" smtClean="0"/>
              <a:t> clerks, </a:t>
            </a:r>
            <a:r>
              <a:rPr lang="en-US" dirty="0"/>
              <a:t>1 </a:t>
            </a:r>
            <a:r>
              <a:rPr lang="en-US" dirty="0" err="1"/>
              <a:t>pt</a:t>
            </a:r>
            <a:r>
              <a:rPr lang="en-US" dirty="0"/>
              <a:t> page.</a:t>
            </a:r>
          </a:p>
          <a:p>
            <a:r>
              <a:rPr lang="en-US" dirty="0"/>
              <a:t>Vehicle size</a:t>
            </a:r>
          </a:p>
          <a:p>
            <a:pPr lvl="1"/>
            <a:r>
              <a:rPr lang="en-US" dirty="0" smtClean="0"/>
              <a:t>Esther </a:t>
            </a:r>
            <a:r>
              <a:rPr lang="en-US" dirty="0"/>
              <a:t>(small) 22 ft. long, 1800 items</a:t>
            </a:r>
          </a:p>
          <a:p>
            <a:endParaRPr lang="en-US" dirty="0"/>
          </a:p>
        </p:txBody>
      </p:sp>
    </p:spTree>
    <p:extLst>
      <p:ext uri="{BB962C8B-B14F-4D97-AF65-F5344CB8AC3E}">
        <p14:creationId xmlns:p14="http://schemas.microsoft.com/office/powerpoint/2010/main" val="775486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Programs</a:t>
            </a:r>
            <a:endParaRPr lang="en-US" dirty="0"/>
          </a:p>
        </p:txBody>
      </p:sp>
      <p:sp>
        <p:nvSpPr>
          <p:cNvPr id="3" name="Content Placeholder 2"/>
          <p:cNvSpPr>
            <a:spLocks noGrp="1"/>
          </p:cNvSpPr>
          <p:nvPr>
            <p:ph idx="1"/>
          </p:nvPr>
        </p:nvSpPr>
        <p:spPr/>
        <p:txBody>
          <a:bodyPr/>
          <a:lstStyle/>
          <a:p>
            <a:r>
              <a:rPr lang="en-US" dirty="0" smtClean="0"/>
              <a:t>Mini Maker Faire</a:t>
            </a:r>
          </a:p>
          <a:p>
            <a:r>
              <a:rPr lang="en-US" dirty="0" smtClean="0"/>
              <a:t>Family Craft Kits</a:t>
            </a:r>
          </a:p>
          <a:p>
            <a:r>
              <a:rPr lang="en-US" dirty="0" smtClean="0"/>
              <a:t>Early Literacy Kits</a:t>
            </a:r>
          </a:p>
          <a:p>
            <a:r>
              <a:rPr lang="en-US" dirty="0" smtClean="0"/>
              <a:t>Read for Fun Backpacks</a:t>
            </a:r>
          </a:p>
          <a:p>
            <a:endParaRPr lang="en-US" dirty="0"/>
          </a:p>
        </p:txBody>
      </p:sp>
    </p:spTree>
    <p:extLst>
      <p:ext uri="{BB962C8B-B14F-4D97-AF65-F5344CB8AC3E}">
        <p14:creationId xmlns:p14="http://schemas.microsoft.com/office/powerpoint/2010/main" val="1235519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 Maker Faire</a:t>
            </a:r>
            <a:endParaRPr lang="en-US" dirty="0"/>
          </a:p>
        </p:txBody>
      </p:sp>
      <p:sp>
        <p:nvSpPr>
          <p:cNvPr id="5" name="Content Placeholder 4"/>
          <p:cNvSpPr>
            <a:spLocks noGrp="1"/>
          </p:cNvSpPr>
          <p:nvPr>
            <p:ph idx="1"/>
          </p:nvPr>
        </p:nvSpPr>
        <p:spPr/>
        <p:txBody>
          <a:bodyPr/>
          <a:lstStyle/>
          <a:p>
            <a:r>
              <a:rPr lang="en-US" dirty="0" smtClean="0"/>
              <a:t>Who – Families who live at affordable housing sites</a:t>
            </a:r>
          </a:p>
          <a:p>
            <a:r>
              <a:rPr lang="en-US" dirty="0" smtClean="0"/>
              <a:t>Where – Village </a:t>
            </a:r>
            <a:r>
              <a:rPr lang="en-US" dirty="0" err="1" smtClean="0"/>
              <a:t>Avante</a:t>
            </a:r>
            <a:r>
              <a:rPr lang="en-US" dirty="0" smtClean="0"/>
              <a:t>, Cochrane Village, Murphy Ranch and </a:t>
            </a:r>
            <a:r>
              <a:rPr lang="en-US" dirty="0" err="1" smtClean="0"/>
              <a:t>Sobrato</a:t>
            </a:r>
            <a:r>
              <a:rPr lang="en-US" dirty="0" smtClean="0"/>
              <a:t> Apartments.</a:t>
            </a:r>
          </a:p>
          <a:p>
            <a:r>
              <a:rPr lang="en-US" dirty="0" smtClean="0"/>
              <a:t>What – Brought 3D Printer, </a:t>
            </a:r>
            <a:r>
              <a:rPr lang="en-US" dirty="0" err="1" smtClean="0"/>
              <a:t>drawbot</a:t>
            </a:r>
            <a:r>
              <a:rPr lang="en-US" dirty="0" smtClean="0"/>
              <a:t>, circuit scribe, sewing machine, </a:t>
            </a:r>
            <a:r>
              <a:rPr lang="en-US" dirty="0" err="1" smtClean="0"/>
              <a:t>MakeyMakey</a:t>
            </a:r>
            <a:r>
              <a:rPr lang="en-US" dirty="0" smtClean="0"/>
              <a:t>.</a:t>
            </a:r>
          </a:p>
          <a:p>
            <a:r>
              <a:rPr lang="en-US" dirty="0" smtClean="0"/>
              <a:t>Why – To provide access to technology and just have a good time creating and making things!</a:t>
            </a:r>
          </a:p>
          <a:p>
            <a:endParaRPr lang="en-US" dirty="0"/>
          </a:p>
        </p:txBody>
      </p:sp>
    </p:spTree>
    <p:extLst>
      <p:ext uri="{BB962C8B-B14F-4D97-AF65-F5344CB8AC3E}">
        <p14:creationId xmlns:p14="http://schemas.microsoft.com/office/powerpoint/2010/main" val="23127871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 Maker Faire</a:t>
            </a:r>
          </a:p>
        </p:txBody>
      </p:sp>
      <p:sp>
        <p:nvSpPr>
          <p:cNvPr id="3" name="Content Placeholder 2"/>
          <p:cNvSpPr>
            <a:spLocks noGrp="1"/>
          </p:cNvSpPr>
          <p:nvPr>
            <p:ph idx="1"/>
          </p:nvPr>
        </p:nvSpPr>
        <p:spPr/>
        <p:txBody>
          <a:bodyPr/>
          <a:lstStyle/>
          <a:p>
            <a:r>
              <a:rPr lang="en-US" i="1" dirty="0"/>
              <a:t>Many of our residents only get access to this opportunity through guidance at school and occasional fieldtrips to science and technology museums. Financial burdens can also be a reason why many families can’t explore the opportunity. Often times families are just too busy or just don’t have the materials on hand to make these inventions.</a:t>
            </a:r>
          </a:p>
          <a:p>
            <a:endParaRPr lang="en-US" dirty="0"/>
          </a:p>
        </p:txBody>
      </p:sp>
    </p:spTree>
    <p:extLst>
      <p:ext uri="{BB962C8B-B14F-4D97-AF65-F5344CB8AC3E}">
        <p14:creationId xmlns:p14="http://schemas.microsoft.com/office/powerpoint/2010/main" val="558429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Mini Maker Faire</a:t>
            </a:r>
          </a:p>
        </p:txBody>
      </p:sp>
      <p:sp>
        <p:nvSpPr>
          <p:cNvPr id="5" name="Content Placeholder 4"/>
          <p:cNvSpPr>
            <a:spLocks noGrp="1"/>
          </p:cNvSpPr>
          <p:nvPr>
            <p:ph sz="half" idx="1"/>
          </p:nvPr>
        </p:nvSpPr>
        <p:spPr/>
        <p:txBody>
          <a:bodyPr/>
          <a:lstStyle/>
          <a:p>
            <a:endParaRPr lang="en-US"/>
          </a:p>
        </p:txBody>
      </p:sp>
      <p:sp>
        <p:nvSpPr>
          <p:cNvPr id="6" name="Content Placeholder 5"/>
          <p:cNvSpPr>
            <a:spLocks noGrp="1"/>
          </p:cNvSpPr>
          <p:nvPr>
            <p:ph sz="half" idx="2"/>
          </p:nvPr>
        </p:nvSpPr>
        <p:spPr/>
        <p:txBody>
          <a:bodyPr/>
          <a:lstStyle/>
          <a:p>
            <a:endParaRPr lang="en-US"/>
          </a:p>
        </p:txBody>
      </p:sp>
      <p:pic>
        <p:nvPicPr>
          <p:cNvPr id="5122" name="Picture 2" descr="U:\amytha's stuff\bookmobile\bk_pics\maker\IMG_82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1812" y="1371600"/>
            <a:ext cx="4724401" cy="47244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U:\amytha's stuff\bookmobile\bk_pics\maker\IMG_826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0612" y="1295400"/>
            <a:ext cx="4800601"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8080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 Maker Faire</a:t>
            </a:r>
          </a:p>
        </p:txBody>
      </p:sp>
      <p:sp>
        <p:nvSpPr>
          <p:cNvPr id="4" name="Content Placeholder 3"/>
          <p:cNvSpPr>
            <a:spLocks noGrp="1"/>
          </p:cNvSpPr>
          <p:nvPr>
            <p:ph sz="half" idx="2"/>
          </p:nvPr>
        </p:nvSpPr>
        <p:spPr/>
        <p:txBody>
          <a:bodyPr/>
          <a:lstStyle/>
          <a:p>
            <a:endParaRPr lang="en-US" dirty="0"/>
          </a:p>
        </p:txBody>
      </p:sp>
      <p:pic>
        <p:nvPicPr>
          <p:cNvPr id="7171" name="Picture 3" descr="U:\amytha's stuff\bookmobile\bk_pics\maker\IMG_827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4412" y="1417478"/>
            <a:ext cx="4495801" cy="4495800"/>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760412" y="1402397"/>
            <a:ext cx="4525963" cy="4525963"/>
          </a:xfrm>
        </p:spPr>
      </p:pic>
    </p:spTree>
    <p:extLst>
      <p:ext uri="{BB962C8B-B14F-4D97-AF65-F5344CB8AC3E}">
        <p14:creationId xmlns:p14="http://schemas.microsoft.com/office/powerpoint/2010/main" val="28788965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 Maker Faire</a:t>
            </a:r>
          </a:p>
        </p:txBody>
      </p:sp>
      <p:pic>
        <p:nvPicPr>
          <p:cNvPr id="3" name="Content Placeholder 2"/>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551612" y="1011434"/>
            <a:ext cx="4525963" cy="4525963"/>
          </a:xfrm>
        </p:spPr>
      </p:pic>
      <p:pic>
        <p:nvPicPr>
          <p:cNvPr id="8194" name="Picture 2" descr="U:\amytha's stuff\bookmobile\bk_pics\maker\IMG_8277.JPG"/>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608012" y="1600200"/>
            <a:ext cx="5249597" cy="3937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39741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Literacy Kits</a:t>
            </a:r>
          </a:p>
        </p:txBody>
      </p:sp>
      <p:sp>
        <p:nvSpPr>
          <p:cNvPr id="5" name="Content Placeholder 4"/>
          <p:cNvSpPr>
            <a:spLocks noGrp="1"/>
          </p:cNvSpPr>
          <p:nvPr>
            <p:ph idx="1"/>
          </p:nvPr>
        </p:nvSpPr>
        <p:spPr/>
        <p:txBody>
          <a:bodyPr/>
          <a:lstStyle/>
          <a:p>
            <a:r>
              <a:rPr lang="en-US" dirty="0" smtClean="0"/>
              <a:t>Who – Special needs, Medically fragile children aged 0-6+</a:t>
            </a:r>
          </a:p>
          <a:p>
            <a:r>
              <a:rPr lang="en-US" dirty="0" smtClean="0"/>
              <a:t>Where – Lucille Packard, Scribbles and Giggles, Chandler Tripp School</a:t>
            </a:r>
          </a:p>
          <a:p>
            <a:pPr marL="0" indent="0">
              <a:buNone/>
            </a:pPr>
            <a:endParaRPr lang="en-US" dirty="0" smtClean="0"/>
          </a:p>
          <a:p>
            <a:endParaRPr lang="en-US" dirty="0"/>
          </a:p>
        </p:txBody>
      </p:sp>
    </p:spTree>
    <p:extLst>
      <p:ext uri="{BB962C8B-B14F-4D97-AF65-F5344CB8AC3E}">
        <p14:creationId xmlns:p14="http://schemas.microsoft.com/office/powerpoint/2010/main" val="36024326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Literacy Kits</a:t>
            </a:r>
          </a:p>
        </p:txBody>
      </p:sp>
      <p:sp>
        <p:nvSpPr>
          <p:cNvPr id="3" name="Content Placeholder 2"/>
          <p:cNvSpPr>
            <a:spLocks noGrp="1"/>
          </p:cNvSpPr>
          <p:nvPr>
            <p:ph sz="half" idx="1"/>
          </p:nvPr>
        </p:nvSpPr>
        <p:spPr/>
        <p:txBody>
          <a:bodyPr/>
          <a:lstStyle/>
          <a:p>
            <a:r>
              <a:rPr lang="en-US" dirty="0"/>
              <a:t>What – Literacy kit that contains a book, pamphlet, </a:t>
            </a:r>
            <a:r>
              <a:rPr lang="en-US" dirty="0" err="1"/>
              <a:t>shakey</a:t>
            </a:r>
            <a:r>
              <a:rPr lang="en-US" dirty="0"/>
              <a:t> egg, scarf, flannel board in an easy to carry </a:t>
            </a:r>
            <a:r>
              <a:rPr lang="en-US" dirty="0" smtClean="0"/>
              <a:t>to go </a:t>
            </a:r>
            <a:r>
              <a:rPr lang="en-US" dirty="0"/>
              <a:t>kit. In English and Spanish.</a:t>
            </a:r>
          </a:p>
          <a:p>
            <a:endParaRPr lang="en-US" dirty="0"/>
          </a:p>
        </p:txBody>
      </p:sp>
      <p:sp>
        <p:nvSpPr>
          <p:cNvPr id="4" name="Content Placeholder 3"/>
          <p:cNvSpPr>
            <a:spLocks noGrp="1"/>
          </p:cNvSpPr>
          <p:nvPr>
            <p:ph sz="half" idx="2"/>
          </p:nvPr>
        </p:nvSpPr>
        <p:spPr/>
        <p:txBody>
          <a:bodyPr/>
          <a:lstStyle/>
          <a:p>
            <a:endParaRPr lang="en-US" dirty="0"/>
          </a:p>
        </p:txBody>
      </p:sp>
      <p:pic>
        <p:nvPicPr>
          <p:cNvPr id="1026" name="Picture 2" descr="U:\amytha's stuff\programs\lucille_packard_early_learning\lp_flanne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0612" y="685800"/>
            <a:ext cx="54864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4014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Literacy Kits</a:t>
            </a:r>
          </a:p>
        </p:txBody>
      </p:sp>
      <p:sp>
        <p:nvSpPr>
          <p:cNvPr id="3" name="Content Placeholder 2"/>
          <p:cNvSpPr>
            <a:spLocks noGrp="1"/>
          </p:cNvSpPr>
          <p:nvPr>
            <p:ph idx="1"/>
          </p:nvPr>
        </p:nvSpPr>
        <p:spPr/>
        <p:txBody>
          <a:bodyPr/>
          <a:lstStyle/>
          <a:p>
            <a:r>
              <a:rPr lang="en-US" dirty="0" smtClean="0"/>
              <a:t>Why – When you have a child with special medical needs, that becomes the focus. </a:t>
            </a:r>
          </a:p>
          <a:p>
            <a:r>
              <a:rPr lang="en-US" dirty="0" smtClean="0"/>
              <a:t>When is there time to go to the library? </a:t>
            </a:r>
          </a:p>
          <a:p>
            <a:r>
              <a:rPr lang="en-US" dirty="0" smtClean="0"/>
              <a:t>Who will teach the parents rhymes and songs?</a:t>
            </a:r>
          </a:p>
          <a:p>
            <a:r>
              <a:rPr lang="en-US" dirty="0" smtClean="0"/>
              <a:t>Learning is just as important for those with special medical needs.</a:t>
            </a:r>
          </a:p>
          <a:p>
            <a:r>
              <a:rPr lang="en-US" dirty="0" smtClean="0"/>
              <a:t>Convenient, easy, to go.</a:t>
            </a:r>
            <a:endParaRPr lang="en-US" dirty="0"/>
          </a:p>
        </p:txBody>
      </p:sp>
    </p:spTree>
    <p:extLst>
      <p:ext uri="{BB962C8B-B14F-4D97-AF65-F5344CB8AC3E}">
        <p14:creationId xmlns:p14="http://schemas.microsoft.com/office/powerpoint/2010/main" val="14037572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Literacy Kits</a:t>
            </a:r>
            <a:endParaRPr lang="en-US" dirty="0"/>
          </a:p>
        </p:txBody>
      </p:sp>
      <p:sp>
        <p:nvSpPr>
          <p:cNvPr id="3" name="Content Placeholder 2"/>
          <p:cNvSpPr>
            <a:spLocks noGrp="1"/>
          </p:cNvSpPr>
          <p:nvPr>
            <p:ph sz="half" idx="1"/>
          </p:nvPr>
        </p:nvSpPr>
        <p:spPr/>
        <p:txBody>
          <a:bodyPr>
            <a:normAutofit fontScale="55000" lnSpcReduction="20000"/>
          </a:bodyPr>
          <a:lstStyle/>
          <a:p>
            <a:pPr marL="0" indent="0">
              <a:buNone/>
            </a:pPr>
            <a:r>
              <a:rPr lang="en-US" dirty="0"/>
              <a:t>Ms. Ginger,</a:t>
            </a:r>
          </a:p>
          <a:p>
            <a:pPr marL="0" indent="0">
              <a:buNone/>
            </a:pPr>
            <a:r>
              <a:rPr lang="en-US" dirty="0"/>
              <a:t> </a:t>
            </a:r>
          </a:p>
          <a:p>
            <a:pPr marL="0" indent="0">
              <a:buNone/>
            </a:pPr>
            <a:r>
              <a:rPr lang="en-US" dirty="0"/>
              <a:t>Sophie used her kit yesterday and enjoyed it a lot. </a:t>
            </a:r>
          </a:p>
          <a:p>
            <a:pPr marL="0" indent="0">
              <a:buNone/>
            </a:pPr>
            <a:r>
              <a:rPr lang="en-US" dirty="0"/>
              <a:t> </a:t>
            </a:r>
          </a:p>
          <a:p>
            <a:pPr marL="0" indent="0">
              <a:buNone/>
            </a:pPr>
            <a:r>
              <a:rPr lang="en-US" dirty="0"/>
              <a:t>She loved reading the book, and she acted the rhymes out. </a:t>
            </a:r>
          </a:p>
          <a:p>
            <a:pPr marL="0" indent="0">
              <a:buNone/>
            </a:pPr>
            <a:r>
              <a:rPr lang="en-US" dirty="0"/>
              <a:t> </a:t>
            </a:r>
          </a:p>
          <a:p>
            <a:pPr marL="0" indent="0">
              <a:buNone/>
            </a:pPr>
            <a:r>
              <a:rPr lang="en-US" dirty="0"/>
              <a:t>I liked the shaker egg a lot as its a great way to incorporate new language/sounds. I used it with Sophie and she learnt how to coordinate sound with my words.</a:t>
            </a:r>
          </a:p>
          <a:p>
            <a:pPr marL="0" indent="0">
              <a:buNone/>
            </a:pPr>
            <a:r>
              <a:rPr lang="en-US" dirty="0"/>
              <a:t> </a:t>
            </a:r>
          </a:p>
          <a:p>
            <a:pPr marL="0" indent="0">
              <a:buNone/>
            </a:pPr>
            <a:r>
              <a:rPr lang="en-US" dirty="0"/>
              <a:t>Sophie used the felt board to put her rewards (shapes) on whenever she did something nice throughout the evening. She came up with the idea on her own. </a:t>
            </a:r>
          </a:p>
          <a:p>
            <a:pPr marL="0" indent="0">
              <a:buNone/>
            </a:pPr>
            <a:r>
              <a:rPr lang="en-US" dirty="0"/>
              <a:t> </a:t>
            </a:r>
          </a:p>
          <a:p>
            <a:pPr marL="0" indent="0">
              <a:buNone/>
            </a:pPr>
            <a:r>
              <a:rPr lang="en-US" dirty="0"/>
              <a:t>I've attached some pictures to give you an idea about how she did.</a:t>
            </a:r>
          </a:p>
          <a:p>
            <a:pPr marL="0" indent="0">
              <a:buNone/>
            </a:pPr>
            <a:r>
              <a:rPr lang="en-US" dirty="0"/>
              <a:t> </a:t>
            </a:r>
          </a:p>
          <a:p>
            <a:pPr marL="0" indent="0">
              <a:buNone/>
            </a:pPr>
            <a:r>
              <a:rPr lang="en-US" dirty="0"/>
              <a:t>Regards,</a:t>
            </a:r>
          </a:p>
          <a:p>
            <a:pPr marL="0" indent="0">
              <a:buNone/>
            </a:pPr>
            <a:r>
              <a:rPr lang="en-US" dirty="0"/>
              <a:t> </a:t>
            </a:r>
          </a:p>
          <a:p>
            <a:pPr marL="0" indent="0">
              <a:buNone/>
            </a:pPr>
            <a:r>
              <a:rPr lang="en-US" dirty="0"/>
              <a:t>Nadia</a:t>
            </a:r>
          </a:p>
          <a:p>
            <a:endParaRPr lang="en-US" dirty="0"/>
          </a:p>
        </p:txBody>
      </p:sp>
      <p:pic>
        <p:nvPicPr>
          <p:cNvPr id="2050" name="Picture 2" descr="U:\amytha's stuff\conferences\abos\IMG_2466.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7161212" y="1219200"/>
            <a:ext cx="3394472"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9348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Literacy Kits</a:t>
            </a:r>
          </a:p>
        </p:txBody>
      </p:sp>
      <p:sp>
        <p:nvSpPr>
          <p:cNvPr id="4" name="Content Placeholder 3"/>
          <p:cNvSpPr>
            <a:spLocks noGrp="1"/>
          </p:cNvSpPr>
          <p:nvPr>
            <p:ph sz="half" idx="2"/>
          </p:nvPr>
        </p:nvSpPr>
        <p:spPr/>
        <p:txBody>
          <a:bodyPr/>
          <a:lstStyle/>
          <a:p>
            <a:endParaRPr lang="en-US" dirty="0"/>
          </a:p>
        </p:txBody>
      </p:sp>
      <p:pic>
        <p:nvPicPr>
          <p:cNvPr id="3074" name="Picture 2" descr="U:\amytha's stuff\conferences\abos\IMG_2471.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674812" y="1600201"/>
            <a:ext cx="3336330" cy="444844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U:\amytha's stuff\conferences\abos\IMG_247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8212" y="1637270"/>
            <a:ext cx="3314701"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223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Literacy Kits</a:t>
            </a:r>
          </a:p>
        </p:txBody>
      </p:sp>
      <p:pic>
        <p:nvPicPr>
          <p:cNvPr id="4098" name="Picture 2" descr="U:\amytha's stuff\conferences\abos\20161017_093320.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342009"/>
            <a:ext cx="5408613" cy="3042344"/>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U:\amytha's stuff\conferences\abos\20161017_093508.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170613" y="2342009"/>
            <a:ext cx="5408612" cy="3042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19542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Literacy Kits</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6146" name="Picture 2" descr="U:\amytha's stuff\conferences\abos\0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12" y="1600200"/>
            <a:ext cx="508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U:\amytha's stuff\conferences\abos\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1192" y="1610497"/>
            <a:ext cx="5066270" cy="3799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1499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Family Craft Kits</a:t>
            </a:r>
            <a:endParaRPr lang="en-US" dirty="0"/>
          </a:p>
        </p:txBody>
      </p:sp>
      <p:sp>
        <p:nvSpPr>
          <p:cNvPr id="5" name="Content Placeholder 4"/>
          <p:cNvSpPr>
            <a:spLocks noGrp="1"/>
          </p:cNvSpPr>
          <p:nvPr>
            <p:ph idx="1"/>
          </p:nvPr>
        </p:nvSpPr>
        <p:spPr/>
        <p:txBody>
          <a:bodyPr>
            <a:normAutofit/>
          </a:bodyPr>
          <a:lstStyle/>
          <a:p>
            <a:r>
              <a:rPr lang="en-US" dirty="0" smtClean="0"/>
              <a:t>Who – Aimed at kids aged 8+ and their families.</a:t>
            </a:r>
          </a:p>
          <a:p>
            <a:r>
              <a:rPr lang="en-US" dirty="0" smtClean="0"/>
              <a:t>Where – All over! Housing and neighborhoods, not really schools.</a:t>
            </a:r>
          </a:p>
          <a:p>
            <a:r>
              <a:rPr lang="en-US" dirty="0" smtClean="0"/>
              <a:t>Why – Craft programs are really popular, it would be great to have them to </a:t>
            </a:r>
            <a:r>
              <a:rPr lang="en-US" smtClean="0"/>
              <a:t>go.</a:t>
            </a:r>
            <a:endParaRPr lang="en-US" dirty="0" smtClean="0"/>
          </a:p>
        </p:txBody>
      </p:sp>
    </p:spTree>
    <p:extLst>
      <p:ext uri="{BB962C8B-B14F-4D97-AF65-F5344CB8AC3E}">
        <p14:creationId xmlns:p14="http://schemas.microsoft.com/office/powerpoint/2010/main" val="31656784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Family Craft Kits</a:t>
            </a:r>
          </a:p>
        </p:txBody>
      </p:sp>
      <p:sp>
        <p:nvSpPr>
          <p:cNvPr id="3" name="Content Placeholder 2"/>
          <p:cNvSpPr>
            <a:spLocks noGrp="1"/>
          </p:cNvSpPr>
          <p:nvPr>
            <p:ph sz="half" idx="1"/>
          </p:nvPr>
        </p:nvSpPr>
        <p:spPr>
          <a:xfrm>
            <a:off x="609601" y="1600200"/>
            <a:ext cx="3054609" cy="4525963"/>
          </a:xfrm>
        </p:spPr>
        <p:txBody>
          <a:bodyPr/>
          <a:lstStyle/>
          <a:p>
            <a:r>
              <a:rPr lang="en-US" dirty="0" smtClean="0"/>
              <a:t>What – 5 kits that can be borrowed. Patrons can make as much as they want and return the supplies like scissors, extra paint, etc.</a:t>
            </a:r>
            <a:endParaRPr lang="en-US" dirty="0"/>
          </a:p>
        </p:txBody>
      </p:sp>
      <p:sp>
        <p:nvSpPr>
          <p:cNvPr id="4" name="Content Placeholder 3"/>
          <p:cNvSpPr>
            <a:spLocks noGrp="1"/>
          </p:cNvSpPr>
          <p:nvPr>
            <p:ph sz="half" idx="2"/>
          </p:nvPr>
        </p:nvSpPr>
        <p:spPr/>
        <p:txBody>
          <a:bodyPr/>
          <a:lstStyle/>
          <a:p>
            <a:endParaRPr lang="en-US"/>
          </a:p>
        </p:txBody>
      </p:sp>
      <p:pic>
        <p:nvPicPr>
          <p:cNvPr id="9218" name="Picture 2" descr=" Wooden Flower Pot Frames - Set of 12"/>
          <p:cNvPicPr>
            <a:picLocks noChangeAspect="1" noChangeArrowheads="1"/>
          </p:cNvPicPr>
          <p:nvPr/>
        </p:nvPicPr>
        <p:blipFill>
          <a:blip r:embed="rId2">
            <a:extLst>
              <a:ext uri="{28A0092B-C50C-407E-A947-70E740481C1C}">
                <a14:useLocalDpi xmlns:a14="http://schemas.microsoft.com/office/drawing/2010/main" val="0"/>
              </a:ext>
            </a:extLst>
          </a:blip>
          <a:srcRect l="18701" t="30623" r="18660" b="10686"/>
          <a:stretch>
            <a:fillRect/>
          </a:stretch>
        </p:blipFill>
        <p:spPr bwMode="auto">
          <a:xfrm>
            <a:off x="8409577" y="457200"/>
            <a:ext cx="323949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9219" name="Picture 3" descr="IMG_80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6342869" y="2666409"/>
            <a:ext cx="2582864" cy="25840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l="9773" t="12611" r="8513" b="3783"/>
          <a:stretch>
            <a:fillRect/>
          </a:stretch>
        </p:blipFill>
        <p:spPr bwMode="auto">
          <a:xfrm>
            <a:off x="3664210" y="2667000"/>
            <a:ext cx="2524028" cy="25828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4627" y="457199"/>
            <a:ext cx="2743202" cy="2057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9222" name="Picture 6" descr="straw blown painti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31672" y="2667000"/>
            <a:ext cx="2582863" cy="258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11634075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for Fun Backpacks</a:t>
            </a:r>
            <a:endParaRPr lang="en-US"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932612" y="1447800"/>
            <a:ext cx="3873459" cy="4525963"/>
          </a:xfrm>
        </p:spPr>
      </p:pic>
      <p:sp>
        <p:nvSpPr>
          <p:cNvPr id="3" name="Content Placeholder 2"/>
          <p:cNvSpPr>
            <a:spLocks noGrp="1"/>
          </p:cNvSpPr>
          <p:nvPr>
            <p:ph sz="half" idx="2"/>
          </p:nvPr>
        </p:nvSpPr>
        <p:spPr>
          <a:xfrm>
            <a:off x="684212" y="1447800"/>
            <a:ext cx="5408612" cy="4525963"/>
          </a:xfrm>
        </p:spPr>
        <p:txBody>
          <a:bodyPr>
            <a:normAutofit lnSpcReduction="10000"/>
          </a:bodyPr>
          <a:lstStyle/>
          <a:p>
            <a:r>
              <a:rPr lang="en-US" dirty="0" smtClean="0"/>
              <a:t>Who – For 1</a:t>
            </a:r>
            <a:r>
              <a:rPr lang="en-US" baseline="30000" dirty="0" smtClean="0"/>
              <a:t>st</a:t>
            </a:r>
            <a:r>
              <a:rPr lang="en-US" dirty="0" smtClean="0"/>
              <a:t> and 2</a:t>
            </a:r>
            <a:r>
              <a:rPr lang="en-US" baseline="30000" dirty="0" smtClean="0"/>
              <a:t>nd</a:t>
            </a:r>
            <a:r>
              <a:rPr lang="en-US" dirty="0" smtClean="0"/>
              <a:t> graders</a:t>
            </a:r>
          </a:p>
          <a:p>
            <a:r>
              <a:rPr lang="en-US" dirty="0" smtClean="0"/>
              <a:t>Where – Elementary school in low income area.</a:t>
            </a:r>
          </a:p>
          <a:p>
            <a:r>
              <a:rPr lang="en-US" dirty="0" smtClean="0"/>
              <a:t>What – Each 1</a:t>
            </a:r>
            <a:r>
              <a:rPr lang="en-US" baseline="30000" dirty="0" smtClean="0"/>
              <a:t>st</a:t>
            </a:r>
            <a:r>
              <a:rPr lang="en-US" dirty="0" smtClean="0"/>
              <a:t> and 2</a:t>
            </a:r>
            <a:r>
              <a:rPr lang="en-US" baseline="30000" dirty="0" smtClean="0"/>
              <a:t>nd</a:t>
            </a:r>
            <a:r>
              <a:rPr lang="en-US" dirty="0" smtClean="0"/>
              <a:t> grader received a backpack with 2 fiction books, 1 non-fiction book, a work book and a rainbow pencil.</a:t>
            </a:r>
          </a:p>
          <a:p>
            <a:r>
              <a:rPr lang="en-US" dirty="0" smtClean="0"/>
              <a:t>Why – After talking with the teachers we thought this would help improve summer slide.</a:t>
            </a:r>
            <a:endParaRPr lang="en-US" dirty="0"/>
          </a:p>
        </p:txBody>
      </p:sp>
    </p:spTree>
    <p:extLst>
      <p:ext uri="{BB962C8B-B14F-4D97-AF65-F5344CB8AC3E}">
        <p14:creationId xmlns:p14="http://schemas.microsoft.com/office/powerpoint/2010/main" val="7069995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a:t>
            </a:r>
            <a:r>
              <a:rPr lang="en-US" dirty="0"/>
              <a:t>for Fun Backpacks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8012" y="1600200"/>
            <a:ext cx="5314950" cy="3543300"/>
          </a:xfrm>
        </p:spPr>
      </p:pic>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6812" y="1596887"/>
            <a:ext cx="5334000" cy="3556000"/>
          </a:xfrm>
          <a:prstGeom prst="rect">
            <a:avLst/>
          </a:prstGeom>
        </p:spPr>
      </p:pic>
    </p:spTree>
    <p:extLst>
      <p:ext uri="{BB962C8B-B14F-4D97-AF65-F5344CB8AC3E}">
        <p14:creationId xmlns:p14="http://schemas.microsoft.com/office/powerpoint/2010/main" val="27379677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 for Fun Backpacks</a:t>
            </a:r>
          </a:p>
        </p:txBody>
      </p:sp>
      <p:sp>
        <p:nvSpPr>
          <p:cNvPr id="3" name="Content Placeholder 2"/>
          <p:cNvSpPr>
            <a:spLocks noGrp="1"/>
          </p:cNvSpPr>
          <p:nvPr>
            <p:ph idx="1"/>
          </p:nvPr>
        </p:nvSpPr>
        <p:spPr/>
        <p:txBody>
          <a:bodyPr/>
          <a:lstStyle/>
          <a:p>
            <a:r>
              <a:rPr lang="en-US" i="1" dirty="0"/>
              <a:t>Even though literacy is a big push at school, several of our students do not have reading books at home, and many do not have the opportunity to go to the library.  Providing the literacy packs gives them access to reading material during the summer break.  For many of them, the literacy packs are the beginning of their own book collections. </a:t>
            </a:r>
          </a:p>
        </p:txBody>
      </p:sp>
    </p:spTree>
    <p:extLst>
      <p:ext uri="{BB962C8B-B14F-4D97-AF65-F5344CB8AC3E}">
        <p14:creationId xmlns:p14="http://schemas.microsoft.com/office/powerpoint/2010/main" val="549046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a:t>
            </a:r>
            <a:r>
              <a:rPr lang="en-US" dirty="0"/>
              <a:t>for Fun Backpacks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65412" y="1447800"/>
            <a:ext cx="6788944" cy="4525963"/>
          </a:xfrm>
        </p:spPr>
      </p:pic>
    </p:spTree>
    <p:extLst>
      <p:ext uri="{BB962C8B-B14F-4D97-AF65-F5344CB8AC3E}">
        <p14:creationId xmlns:p14="http://schemas.microsoft.com/office/powerpoint/2010/main" val="38599559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a:t>
            </a:r>
            <a:endParaRPr lang="en-US" dirty="0"/>
          </a:p>
        </p:txBody>
      </p:sp>
      <p:sp>
        <p:nvSpPr>
          <p:cNvPr id="3" name="Content Placeholder 2"/>
          <p:cNvSpPr>
            <a:spLocks noGrp="1"/>
          </p:cNvSpPr>
          <p:nvPr>
            <p:ph sz="half" idx="1"/>
          </p:nvPr>
        </p:nvSpPr>
        <p:spPr/>
        <p:txBody>
          <a:bodyPr/>
          <a:lstStyle/>
          <a:p>
            <a:r>
              <a:rPr lang="en-US" dirty="0" smtClean="0"/>
              <a:t>We received funding through the Cupertino Friends of the Library and the Saratoga Friends of the Library.</a:t>
            </a:r>
            <a:endParaRPr lang="en-US" dirty="0"/>
          </a:p>
        </p:txBody>
      </p:sp>
      <p:sp>
        <p:nvSpPr>
          <p:cNvPr id="4" name="Content Placeholder 3"/>
          <p:cNvSpPr>
            <a:spLocks noGrp="1"/>
          </p:cNvSpPr>
          <p:nvPr>
            <p:ph sz="half" idx="2"/>
          </p:nvPr>
        </p:nvSpPr>
        <p:spPr/>
        <p:txBody>
          <a:bodyPr/>
          <a:lstStyle/>
          <a:p>
            <a:r>
              <a:rPr lang="en-US" dirty="0"/>
              <a:t>Mini Maker </a:t>
            </a:r>
            <a:r>
              <a:rPr lang="en-US" dirty="0" smtClean="0"/>
              <a:t>Faire $25</a:t>
            </a:r>
            <a:endParaRPr lang="en-US" dirty="0"/>
          </a:p>
          <a:p>
            <a:r>
              <a:rPr lang="en-US" dirty="0"/>
              <a:t>Family Craft </a:t>
            </a:r>
            <a:r>
              <a:rPr lang="en-US" dirty="0" smtClean="0"/>
              <a:t>Kits $472</a:t>
            </a:r>
            <a:endParaRPr lang="en-US" dirty="0"/>
          </a:p>
          <a:p>
            <a:r>
              <a:rPr lang="en-US" dirty="0"/>
              <a:t>Early Literacy </a:t>
            </a:r>
            <a:r>
              <a:rPr lang="en-US" dirty="0" smtClean="0"/>
              <a:t>Kits $2617</a:t>
            </a:r>
            <a:endParaRPr lang="en-US" dirty="0"/>
          </a:p>
          <a:p>
            <a:r>
              <a:rPr lang="en-US" dirty="0"/>
              <a:t>Read for Fun </a:t>
            </a:r>
            <a:r>
              <a:rPr lang="en-US" dirty="0" smtClean="0"/>
              <a:t>Backpacks $3443</a:t>
            </a:r>
            <a:endParaRPr lang="en-US" dirty="0"/>
          </a:p>
          <a:p>
            <a:endParaRPr lang="en-US" dirty="0"/>
          </a:p>
        </p:txBody>
      </p:sp>
    </p:spTree>
    <p:extLst>
      <p:ext uri="{BB962C8B-B14F-4D97-AF65-F5344CB8AC3E}">
        <p14:creationId xmlns:p14="http://schemas.microsoft.com/office/powerpoint/2010/main" val="26673537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you sell your idea?</a:t>
            </a:r>
            <a:endParaRPr lang="en-US" dirty="0"/>
          </a:p>
        </p:txBody>
      </p:sp>
      <p:sp>
        <p:nvSpPr>
          <p:cNvPr id="3" name="Content Placeholder 2"/>
          <p:cNvSpPr>
            <a:spLocks noGrp="1"/>
          </p:cNvSpPr>
          <p:nvPr>
            <p:ph idx="1"/>
          </p:nvPr>
        </p:nvSpPr>
        <p:spPr/>
        <p:txBody>
          <a:bodyPr/>
          <a:lstStyle/>
          <a:p>
            <a:r>
              <a:rPr lang="en-US" dirty="0" smtClean="0"/>
              <a:t>Write a business plan</a:t>
            </a:r>
          </a:p>
          <a:p>
            <a:r>
              <a:rPr lang="en-US" dirty="0" smtClean="0"/>
              <a:t>What can you do with nothing (you know: $$$ and staff)</a:t>
            </a:r>
          </a:p>
          <a:p>
            <a:r>
              <a:rPr lang="en-US" dirty="0" smtClean="0"/>
              <a:t>How does your project support your mission statement/goals?</a:t>
            </a:r>
          </a:p>
          <a:p>
            <a:r>
              <a:rPr lang="en-US" dirty="0" smtClean="0"/>
              <a:t>Keep statistics</a:t>
            </a:r>
          </a:p>
          <a:p>
            <a:r>
              <a:rPr lang="en-US" dirty="0" smtClean="0"/>
              <a:t>Find support – partnership organizations, people with money, charity, volunteers, coworkers, managers etc. </a:t>
            </a:r>
          </a:p>
          <a:p>
            <a:endParaRPr lang="en-US" dirty="0"/>
          </a:p>
        </p:txBody>
      </p:sp>
    </p:spTree>
    <p:extLst>
      <p:ext uri="{BB962C8B-B14F-4D97-AF65-F5344CB8AC3E}">
        <p14:creationId xmlns:p14="http://schemas.microsoft.com/office/powerpoint/2010/main" val="40181035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 Learned</a:t>
            </a:r>
            <a:endParaRPr lang="en-US" dirty="0"/>
          </a:p>
        </p:txBody>
      </p:sp>
      <p:sp>
        <p:nvSpPr>
          <p:cNvPr id="3" name="Content Placeholder 2"/>
          <p:cNvSpPr>
            <a:spLocks noGrp="1"/>
          </p:cNvSpPr>
          <p:nvPr>
            <p:ph idx="1"/>
          </p:nvPr>
        </p:nvSpPr>
        <p:spPr/>
        <p:txBody>
          <a:bodyPr/>
          <a:lstStyle/>
          <a:p>
            <a:r>
              <a:rPr lang="en-US" dirty="0" smtClean="0"/>
              <a:t>Make sure you have the time.</a:t>
            </a:r>
          </a:p>
          <a:p>
            <a:r>
              <a:rPr lang="en-US" dirty="0" smtClean="0"/>
              <a:t>Make sure you have the staff.</a:t>
            </a:r>
          </a:p>
          <a:p>
            <a:r>
              <a:rPr lang="en-US" dirty="0" smtClean="0"/>
              <a:t>Accept that things may take longer to put together than you like.</a:t>
            </a:r>
          </a:p>
          <a:p>
            <a:r>
              <a:rPr lang="en-US" dirty="0" smtClean="0"/>
              <a:t>Keep really good data.</a:t>
            </a:r>
            <a:endParaRPr lang="en-US" dirty="0"/>
          </a:p>
        </p:txBody>
      </p:sp>
    </p:spTree>
    <p:extLst>
      <p:ext uri="{BB962C8B-B14F-4D97-AF65-F5344CB8AC3E}">
        <p14:creationId xmlns:p14="http://schemas.microsoft.com/office/powerpoint/2010/main" val="1641479259"/>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1">
      <a:dk1>
        <a:sysClr val="windowText" lastClr="000000"/>
      </a:dk1>
      <a:lt1>
        <a:sysClr val="window" lastClr="FFFFFF"/>
      </a:lt1>
      <a:dk2>
        <a:srgbClr val="006880"/>
      </a:dk2>
      <a:lt2>
        <a:srgbClr val="E7E6E6"/>
      </a:lt2>
      <a:accent1>
        <a:srgbClr val="006880"/>
      </a:accent1>
      <a:accent2>
        <a:srgbClr val="BCD647"/>
      </a:accent2>
      <a:accent3>
        <a:srgbClr val="777677"/>
      </a:accent3>
      <a:accent4>
        <a:srgbClr val="F7EE61"/>
      </a:accent4>
      <a:accent5>
        <a:srgbClr val="4BACCF"/>
      </a:accent5>
      <a:accent6>
        <a:srgbClr val="7ED3F6"/>
      </a:accent6>
      <a:hlink>
        <a:srgbClr val="006880"/>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theme>
</file>

<file path=ppt/theme/theme3.xml><?xml version="1.0" encoding="utf-8"?>
<a:theme xmlns:a="http://schemas.openxmlformats.org/drawingml/2006/main" name="Office Them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863CEF8-E427-41A3-B701-02CD4579E2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692</Words>
  <Application>Microsoft Office PowerPoint</Application>
  <PresentationFormat>Custom</PresentationFormat>
  <Paragraphs>89</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Constantia</vt:lpstr>
      <vt:lpstr>Custom Design</vt:lpstr>
      <vt:lpstr>Programming to Engage Children and Their Families</vt:lpstr>
      <vt:lpstr>Quick Facts</vt:lpstr>
      <vt:lpstr>Bookmobile Facts</vt:lpstr>
      <vt:lpstr>Programs</vt:lpstr>
      <vt:lpstr>Mini Maker Faire</vt:lpstr>
      <vt:lpstr>Mini Maker Faire</vt:lpstr>
      <vt:lpstr>Mini Maker Faire</vt:lpstr>
      <vt:lpstr>Mini Maker Faire</vt:lpstr>
      <vt:lpstr>Mini Maker Faire</vt:lpstr>
      <vt:lpstr>Early Literacy Kits</vt:lpstr>
      <vt:lpstr>Early Literacy Kits</vt:lpstr>
      <vt:lpstr>Early Literacy Kits</vt:lpstr>
      <vt:lpstr>Early Literacy Kits</vt:lpstr>
      <vt:lpstr>Early Literacy Kits</vt:lpstr>
      <vt:lpstr>Early Literacy Kits</vt:lpstr>
      <vt:lpstr>Early Literacy Kits</vt:lpstr>
      <vt:lpstr>Family Craft Kits</vt:lpstr>
      <vt:lpstr>Family Craft Kits</vt:lpstr>
      <vt:lpstr>Read for Fun Backpacks</vt:lpstr>
      <vt:lpstr>Read for Fun Backpacks</vt:lpstr>
      <vt:lpstr>Read for Fun Backpacks</vt:lpstr>
      <vt:lpstr>Read for Fun Backpacks</vt:lpstr>
      <vt:lpstr>Funding</vt:lpstr>
      <vt:lpstr>How do you sell your idea?</vt:lpstr>
      <vt:lpstr>What I Learned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2014-08-22T22:26:00Z</dcterms:created>
  <dcterms:modified xsi:type="dcterms:W3CDTF">2016-11-01T21:33:37Z</dcterms:modified>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TC027879429991</vt:lpwstr>
  </property>
</Properties>
</file>