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0" r:id="rId2"/>
  </p:sldMasterIdLst>
  <p:notesMasterIdLst>
    <p:notesMasterId r:id="rId26"/>
  </p:notesMasterIdLst>
  <p:sldIdLst>
    <p:sldId id="406" r:id="rId3"/>
    <p:sldId id="407" r:id="rId4"/>
    <p:sldId id="412" r:id="rId5"/>
    <p:sldId id="413" r:id="rId6"/>
    <p:sldId id="378" r:id="rId7"/>
    <p:sldId id="400" r:id="rId8"/>
    <p:sldId id="414" r:id="rId9"/>
    <p:sldId id="404" r:id="rId10"/>
    <p:sldId id="388" r:id="rId11"/>
    <p:sldId id="385" r:id="rId12"/>
    <p:sldId id="390" r:id="rId13"/>
    <p:sldId id="415" r:id="rId14"/>
    <p:sldId id="384" r:id="rId15"/>
    <p:sldId id="397" r:id="rId16"/>
    <p:sldId id="392" r:id="rId17"/>
    <p:sldId id="409" r:id="rId18"/>
    <p:sldId id="416" r:id="rId19"/>
    <p:sldId id="410" r:id="rId20"/>
    <p:sldId id="417" r:id="rId21"/>
    <p:sldId id="330" r:id="rId22"/>
    <p:sldId id="405" r:id="rId23"/>
    <p:sldId id="418" r:id="rId24"/>
    <p:sldId id="331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E6E6E6"/>
    <a:srgbClr val="CCCC00"/>
    <a:srgbClr val="333300"/>
    <a:srgbClr val="33CCFF"/>
    <a:srgbClr val="0066CC"/>
    <a:srgbClr val="00FFFF"/>
    <a:srgbClr val="0B991C"/>
    <a:srgbClr val="00E1B0"/>
    <a:srgbClr val="8C2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6" autoAdjust="0"/>
    <p:restoredTop sz="78826" autoAdjust="0"/>
  </p:normalViewPr>
  <p:slideViewPr>
    <p:cSldViewPr snapToGrid="0">
      <p:cViewPr varScale="1">
        <p:scale>
          <a:sx n="95" d="100"/>
          <a:sy n="95" d="100"/>
        </p:scale>
        <p:origin x="576" y="48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772" y="4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EE83D-7EC3-4DA0-A912-66536B42F0A8}" type="datetimeFigureOut">
              <a:rPr lang="en-US"/>
              <a:t>9/23/2016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C848E-8663-4FEF-87FF-A46069B3E1B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6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49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58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0" dirty="0">
                <a:latin typeface="Segoe UI Light"/>
              </a:rPr>
              <a:t>Devices are often embedded systems, fully automated</a:t>
            </a:r>
          </a:p>
          <a:p>
            <a:pPr lvl="0"/>
            <a:r>
              <a:rPr lang="en-US" sz="1200" kern="0" dirty="0">
                <a:latin typeface="Segoe UI Light"/>
              </a:rPr>
              <a:t>Devices can be in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remote</a:t>
            </a:r>
            <a:r>
              <a:rPr lang="en-US" sz="1200" kern="0" dirty="0">
                <a:latin typeface="Segoe UI Light"/>
              </a:rPr>
              <a:t> or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inhospitable</a:t>
            </a:r>
            <a:r>
              <a:rPr lang="en-US" sz="1200" kern="0" dirty="0">
                <a:latin typeface="Segoe UI Light"/>
              </a:rPr>
              <a:t> locations, where physical access is dangerous</a:t>
            </a:r>
          </a:p>
          <a:p>
            <a:r>
              <a:rPr lang="en-US" sz="1200" kern="0" dirty="0">
                <a:latin typeface="Segoe UI Light"/>
              </a:rPr>
              <a:t>Once deployed, devices may only be reachable through a backend system</a:t>
            </a:r>
          </a:p>
          <a:p>
            <a:pPr lvl="0"/>
            <a:r>
              <a:rPr lang="en-US" sz="1200" kern="0" dirty="0">
                <a:latin typeface="Segoe UI Light"/>
              </a:rPr>
              <a:t>Devices may have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limited power </a:t>
            </a:r>
            <a:r>
              <a:rPr lang="en-US" sz="1200" kern="0" dirty="0">
                <a:latin typeface="Segoe UI Light"/>
              </a:rPr>
              <a:t>and processing resources requiring wake ups and occasionally on scenarios</a:t>
            </a:r>
          </a:p>
          <a:p>
            <a:pPr lvl="0"/>
            <a:r>
              <a:rPr lang="en-US" sz="1200" kern="0" dirty="0">
                <a:latin typeface="Segoe UI Light"/>
              </a:rPr>
              <a:t>Connectivity may be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intermittent</a:t>
            </a:r>
            <a:r>
              <a:rPr lang="en-US" sz="1200" kern="0" dirty="0">
                <a:latin typeface="Segoe UI Light"/>
              </a:rPr>
              <a:t>,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slow</a:t>
            </a:r>
            <a:r>
              <a:rPr lang="en-US" sz="1200" kern="0" dirty="0">
                <a:latin typeface="Segoe UI Light"/>
              </a:rPr>
              <a:t>, or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expensive</a:t>
            </a:r>
          </a:p>
          <a:p>
            <a:r>
              <a:rPr lang="en-US" sz="1200" kern="0" dirty="0">
                <a:latin typeface="Segoe UI Light"/>
              </a:rPr>
              <a:t>Connectivity may need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proprietary</a:t>
            </a:r>
            <a:r>
              <a:rPr lang="en-US" sz="1200" kern="0" dirty="0">
                <a:latin typeface="Segoe UI Light"/>
              </a:rPr>
              <a:t>,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custom</a:t>
            </a:r>
            <a:r>
              <a:rPr lang="en-US" sz="1200" kern="0" dirty="0">
                <a:latin typeface="Segoe UI Light"/>
              </a:rPr>
              <a:t>, or </a:t>
            </a:r>
            <a:r>
              <a:rPr lang="en-US" sz="1200" kern="0" dirty="0">
                <a:solidFill>
                  <a:srgbClr val="FFFF00"/>
                </a:solidFill>
                <a:latin typeface="Segoe UI Light"/>
              </a:rPr>
              <a:t>industry-specific</a:t>
            </a:r>
            <a:r>
              <a:rPr lang="en-US" sz="1200" kern="0" dirty="0">
                <a:latin typeface="Segoe UI Light"/>
              </a:rPr>
              <a:t> application protocols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6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2900" dirty="0"/>
              <a:t>It’s about </a:t>
            </a:r>
            <a:r>
              <a:rPr lang="en-AU" sz="2900" dirty="0">
                <a:solidFill>
                  <a:srgbClr val="FFFF00"/>
                </a:solidFill>
              </a:rPr>
              <a:t>security</a:t>
            </a:r>
          </a:p>
          <a:p>
            <a:pPr lvl="1"/>
            <a:r>
              <a:rPr lang="en-AU" sz="2600" dirty="0"/>
              <a:t>Service Assisted Communication *</a:t>
            </a:r>
          </a:p>
          <a:p>
            <a:pPr lvl="1"/>
            <a:r>
              <a:rPr lang="en-AU" sz="2600" dirty="0">
                <a:solidFill>
                  <a:srgbClr val="FFFF00"/>
                </a:solidFill>
              </a:rPr>
              <a:t>Security is paramount</a:t>
            </a:r>
            <a:r>
              <a:rPr lang="en-AU" sz="2600" dirty="0"/>
              <a:t> (cf. SCADA)</a:t>
            </a:r>
          </a:p>
          <a:p>
            <a:pPr lvl="1"/>
            <a:r>
              <a:rPr lang="en-AU" sz="2600" dirty="0"/>
              <a:t>Devices registry, peer-to-peer</a:t>
            </a:r>
          </a:p>
          <a:p>
            <a:pPr lvl="1"/>
            <a:r>
              <a:rPr lang="en-AU" sz="2600" dirty="0"/>
              <a:t>Per device authentication with SAS token (from device id and device key)</a:t>
            </a:r>
          </a:p>
          <a:p>
            <a:pPr lvl="1"/>
            <a:r>
              <a:rPr lang="en-AU" sz="2600" dirty="0"/>
              <a:t>Secured via an encrypted channel at the application protocol level (SSL/TLS)</a:t>
            </a:r>
          </a:p>
          <a:p>
            <a:r>
              <a:rPr lang="en-AU" sz="2900" dirty="0"/>
              <a:t>It’s about </a:t>
            </a:r>
            <a:r>
              <a:rPr lang="en-AU" sz="2900" dirty="0">
                <a:solidFill>
                  <a:srgbClr val="FFFF00"/>
                </a:solidFill>
              </a:rPr>
              <a:t>both directions</a:t>
            </a:r>
          </a:p>
          <a:p>
            <a:pPr lvl="1"/>
            <a:r>
              <a:rPr lang="en-AU" sz="2600" dirty="0"/>
              <a:t>Devices need to </a:t>
            </a:r>
            <a:r>
              <a:rPr lang="en-AU" sz="2600" dirty="0">
                <a:solidFill>
                  <a:srgbClr val="FFFF00"/>
                </a:solidFill>
              </a:rPr>
              <a:t>send</a:t>
            </a:r>
            <a:r>
              <a:rPr lang="en-AU" sz="2600" dirty="0"/>
              <a:t> and </a:t>
            </a:r>
            <a:r>
              <a:rPr lang="en-AU" sz="2600" dirty="0">
                <a:solidFill>
                  <a:srgbClr val="FFFF00"/>
                </a:solidFill>
              </a:rPr>
              <a:t>receive</a:t>
            </a:r>
            <a:r>
              <a:rPr lang="en-AU" sz="2600" dirty="0"/>
              <a:t> information</a:t>
            </a:r>
          </a:p>
          <a:p>
            <a:pPr lvl="1"/>
            <a:r>
              <a:rPr lang="en-AU" sz="2600" dirty="0" err="1"/>
              <a:t>IoT</a:t>
            </a:r>
            <a:r>
              <a:rPr lang="en-AU" sz="2600" dirty="0"/>
              <a:t> Hub maintains device specific queues (inbox / outbox) to store and forward</a:t>
            </a:r>
          </a:p>
          <a:p>
            <a:pPr lvl="1"/>
            <a:r>
              <a:rPr lang="en-AU" sz="2600" dirty="0"/>
              <a:t>Devices only send and receive to channels they trust and are peered with</a:t>
            </a:r>
            <a:endParaRPr lang="en-AU" sz="2400" dirty="0"/>
          </a:p>
          <a:p>
            <a:r>
              <a:rPr lang="en-AU" sz="2200" dirty="0"/>
              <a:t>It’s about </a:t>
            </a:r>
            <a:r>
              <a:rPr lang="en-AU" sz="2200" dirty="0">
                <a:solidFill>
                  <a:srgbClr val="FFFF00"/>
                </a:solidFill>
              </a:rPr>
              <a:t>operations</a:t>
            </a:r>
          </a:p>
          <a:p>
            <a:pPr lvl="1"/>
            <a:r>
              <a:rPr lang="en-AU" sz="1900" dirty="0"/>
              <a:t>Device identity operations</a:t>
            </a:r>
          </a:p>
          <a:p>
            <a:pPr lvl="1"/>
            <a:r>
              <a:rPr lang="en-AU" sz="1900" dirty="0"/>
              <a:t>Device telemetry</a:t>
            </a:r>
          </a:p>
          <a:p>
            <a:pPr lvl="1"/>
            <a:r>
              <a:rPr lang="en-AU" sz="1900" dirty="0"/>
              <a:t>Cloud-to-device commands</a:t>
            </a:r>
          </a:p>
          <a:p>
            <a:pPr lvl="1"/>
            <a:r>
              <a:rPr lang="en-AU" sz="1900" dirty="0"/>
              <a:t>Connections</a:t>
            </a:r>
          </a:p>
          <a:p>
            <a:r>
              <a:rPr lang="en-AU" sz="2200" dirty="0"/>
              <a:t>It’s about </a:t>
            </a:r>
            <a:r>
              <a:rPr lang="en-AU" sz="2200" dirty="0">
                <a:solidFill>
                  <a:srgbClr val="FFFF00"/>
                </a:solidFill>
              </a:rPr>
              <a:t>huge scale</a:t>
            </a:r>
          </a:p>
          <a:p>
            <a:pPr lvl="1"/>
            <a:r>
              <a:rPr lang="en-AU" sz="1900" dirty="0"/>
              <a:t>Pay for what you need (message metering at 4KB, D2C max size 256KB, C2D max size 64KB)</a:t>
            </a:r>
          </a:p>
          <a:p>
            <a:pPr lvl="2"/>
            <a:r>
              <a:rPr lang="en-AU" sz="1700" dirty="0"/>
              <a:t>S1 with 200 units allows ~1K messages/sec</a:t>
            </a:r>
          </a:p>
          <a:p>
            <a:pPr lvl="2"/>
            <a:r>
              <a:rPr lang="en-AU" sz="1700" dirty="0"/>
              <a:t>S2 with 200 units allows ~14K messages/sec</a:t>
            </a:r>
          </a:p>
          <a:p>
            <a:pPr lvl="1"/>
            <a:r>
              <a:rPr lang="en-AU" sz="1900" dirty="0"/>
              <a:t>Provisioning APIs provide automation</a:t>
            </a:r>
          </a:p>
          <a:p>
            <a:pPr lvl="1"/>
            <a:r>
              <a:rPr lang="en-AU" sz="1900" dirty="0"/>
              <a:t>Think mine sites, smart meters, connected cars and connected cows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72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52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66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dirty="0"/>
              <a:t>Device </a:t>
            </a:r>
            <a:r>
              <a:rPr lang="en-AU" sz="1200" dirty="0">
                <a:solidFill>
                  <a:srgbClr val="FFFF00"/>
                </a:solidFill>
              </a:rPr>
              <a:t>registration</a:t>
            </a:r>
            <a:r>
              <a:rPr lang="en-AU" sz="1200" dirty="0"/>
              <a:t> using </a:t>
            </a:r>
            <a:r>
              <a:rPr lang="en-AU" sz="1200" dirty="0" err="1"/>
              <a:t>RegistryManager</a:t>
            </a:r>
            <a:r>
              <a:rPr lang="en-AU" sz="1200" dirty="0"/>
              <a:t> class</a:t>
            </a:r>
          </a:p>
          <a:p>
            <a:r>
              <a:rPr lang="en-AU" sz="1200" dirty="0"/>
              <a:t>Bulk import or export the </a:t>
            </a:r>
            <a:r>
              <a:rPr lang="en-AU" sz="1200" dirty="0">
                <a:solidFill>
                  <a:srgbClr val="FFFF00"/>
                </a:solidFill>
              </a:rPr>
              <a:t>registry</a:t>
            </a:r>
            <a:r>
              <a:rPr lang="en-AU" sz="1200" dirty="0"/>
              <a:t> to synchronise from or to blob storage</a:t>
            </a:r>
          </a:p>
          <a:p>
            <a:r>
              <a:rPr lang="en-AU" sz="1200" dirty="0"/>
              <a:t>RESTful HTTP API for device </a:t>
            </a:r>
            <a:r>
              <a:rPr lang="en-AU" sz="1200" dirty="0">
                <a:solidFill>
                  <a:srgbClr val="FFFF00"/>
                </a:solidFill>
              </a:rPr>
              <a:t>registration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/>
              <a:t>Device </a:t>
            </a:r>
            <a:r>
              <a:rPr lang="en-AU" sz="1200" dirty="0">
                <a:solidFill>
                  <a:srgbClr val="FFFF00"/>
                </a:solidFill>
              </a:rPr>
              <a:t>twin</a:t>
            </a:r>
            <a:r>
              <a:rPr lang="en-AU" sz="1200" dirty="0"/>
              <a:t>, additional </a:t>
            </a:r>
            <a:r>
              <a:rPr lang="en-AU" sz="1200" dirty="0">
                <a:solidFill>
                  <a:srgbClr val="FFFF00"/>
                </a:solidFill>
              </a:rPr>
              <a:t>metadata</a:t>
            </a:r>
          </a:p>
          <a:p>
            <a:r>
              <a:rPr lang="en-AU" sz="1200" dirty="0"/>
              <a:t>C libraries for management and </a:t>
            </a:r>
            <a:r>
              <a:rPr lang="en-AU" sz="1200" dirty="0">
                <a:solidFill>
                  <a:srgbClr val="FFFF00"/>
                </a:solidFill>
              </a:rPr>
              <a:t>distribution</a:t>
            </a:r>
            <a:r>
              <a:rPr lang="en-AU" sz="1200" dirty="0"/>
              <a:t> of firmware</a:t>
            </a:r>
          </a:p>
          <a:p>
            <a:r>
              <a:rPr lang="en-AU" sz="1200" dirty="0"/>
              <a:t>LWM2M over </a:t>
            </a:r>
            <a:r>
              <a:rPr lang="en-AU" sz="1200" dirty="0" err="1"/>
              <a:t>CoAP</a:t>
            </a:r>
            <a:endParaRPr lang="en-AU" sz="1050" dirty="0"/>
          </a:p>
          <a:p>
            <a:r>
              <a:rPr lang="en-AU" sz="1200" dirty="0"/>
              <a:t>Updates to device configuration can be performed through </a:t>
            </a:r>
            <a:r>
              <a:rPr lang="en-AU" sz="1200" dirty="0">
                <a:solidFill>
                  <a:srgbClr val="FFFF00"/>
                </a:solidFill>
              </a:rPr>
              <a:t>command and control</a:t>
            </a:r>
            <a:endParaRPr lang="en-AU" sz="1050" dirty="0">
              <a:solidFill>
                <a:srgbClr val="FFFF00"/>
              </a:solidFill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1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87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/>
              <a:t>Can be hard to know where to start; enter </a:t>
            </a:r>
            <a:r>
              <a:rPr lang="en-AU" sz="2400" dirty="0" err="1"/>
              <a:t>IoT</a:t>
            </a:r>
            <a:r>
              <a:rPr lang="en-AU" sz="2400" dirty="0"/>
              <a:t> Suite, fully pre-configured solutions</a:t>
            </a:r>
          </a:p>
          <a:p>
            <a:r>
              <a:rPr lang="en-AU" sz="2400" dirty="0">
                <a:solidFill>
                  <a:srgbClr val="FFFF00"/>
                </a:solidFill>
              </a:rPr>
              <a:t>Remote Monitoring</a:t>
            </a:r>
          </a:p>
          <a:p>
            <a:pPr lvl="1"/>
            <a:r>
              <a:rPr lang="en-AU" sz="2000" dirty="0"/>
              <a:t>Connect and monitor your devices to </a:t>
            </a:r>
            <a:r>
              <a:rPr lang="en-AU" sz="2000" dirty="0" err="1"/>
              <a:t>analyze</a:t>
            </a:r>
            <a:r>
              <a:rPr lang="en-AU" sz="2000" dirty="0"/>
              <a:t> untapped data and improve business outcomes by automating processes	</a:t>
            </a:r>
          </a:p>
          <a:p>
            <a:r>
              <a:rPr lang="en-AU" sz="2400" dirty="0">
                <a:solidFill>
                  <a:srgbClr val="FFFF00"/>
                </a:solidFill>
              </a:rPr>
              <a:t>Predictive Maintenance</a:t>
            </a:r>
          </a:p>
          <a:p>
            <a:pPr lvl="1"/>
            <a:r>
              <a:rPr lang="en-AU" sz="2000" dirty="0"/>
              <a:t>Anticipate maintenance needs and avoid unscheduled downtime by connecting and monitoring your devices</a:t>
            </a:r>
          </a:p>
          <a:p>
            <a:r>
              <a:rPr lang="en-AU" sz="2400" dirty="0"/>
              <a:t>Full code available on </a:t>
            </a:r>
            <a:r>
              <a:rPr lang="en-AU" sz="2400" dirty="0" err="1"/>
              <a:t>Github</a:t>
            </a:r>
            <a:endParaRPr lang="en-AU" sz="24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1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>
                <a:solidFill>
                  <a:srgbClr val="FFFF00"/>
                </a:solidFill>
              </a:rPr>
              <a:t>Smart</a:t>
            </a:r>
            <a:r>
              <a:rPr lang="en-AU" dirty="0"/>
              <a:t> cities, </a:t>
            </a:r>
            <a:r>
              <a:rPr lang="en-AU" dirty="0">
                <a:solidFill>
                  <a:srgbClr val="FFFF00"/>
                </a:solidFill>
              </a:rPr>
              <a:t>smart</a:t>
            </a:r>
            <a:r>
              <a:rPr lang="en-AU" dirty="0"/>
              <a:t> lighting, </a:t>
            </a:r>
            <a:r>
              <a:rPr lang="en-AU" dirty="0">
                <a:solidFill>
                  <a:srgbClr val="FFFF00"/>
                </a:solidFill>
              </a:rPr>
              <a:t>smart</a:t>
            </a:r>
            <a:r>
              <a:rPr lang="en-AU" dirty="0"/>
              <a:t> traffic management, </a:t>
            </a:r>
            <a:r>
              <a:rPr lang="en-AU" dirty="0">
                <a:solidFill>
                  <a:srgbClr val="FFFF00"/>
                </a:solidFill>
              </a:rPr>
              <a:t>smart</a:t>
            </a:r>
            <a:r>
              <a:rPr lang="en-AU" dirty="0"/>
              <a:t> energy management</a:t>
            </a:r>
          </a:p>
          <a:p>
            <a:r>
              <a:rPr lang="en-AU" dirty="0"/>
              <a:t>Healthcare, </a:t>
            </a:r>
            <a:r>
              <a:rPr lang="en-AU" dirty="0">
                <a:solidFill>
                  <a:srgbClr val="FFFF00"/>
                </a:solidFill>
              </a:rPr>
              <a:t>fall detection</a:t>
            </a:r>
            <a:r>
              <a:rPr lang="en-AU" dirty="0"/>
              <a:t>, active management of the elderly</a:t>
            </a:r>
          </a:p>
          <a:p>
            <a:r>
              <a:rPr lang="en-AU" dirty="0">
                <a:solidFill>
                  <a:srgbClr val="FFFF00"/>
                </a:solidFill>
              </a:rPr>
              <a:t>Agriculture</a:t>
            </a:r>
            <a:r>
              <a:rPr lang="en-AU" dirty="0"/>
              <a:t>, smart irrigation, vertical farming, automated farming</a:t>
            </a:r>
          </a:p>
          <a:p>
            <a:r>
              <a:rPr lang="en-AU" dirty="0"/>
              <a:t>Engineering, </a:t>
            </a:r>
            <a:r>
              <a:rPr lang="en-AU" dirty="0">
                <a:solidFill>
                  <a:srgbClr val="FFFF00"/>
                </a:solidFill>
              </a:rPr>
              <a:t>aircraft</a:t>
            </a:r>
            <a:r>
              <a:rPr lang="en-AU" dirty="0"/>
              <a:t> engines, automotive</a:t>
            </a:r>
          </a:p>
          <a:p>
            <a:r>
              <a:rPr lang="en-AU" dirty="0"/>
              <a:t>Food production, connected </a:t>
            </a:r>
            <a:r>
              <a:rPr lang="en-AU" dirty="0">
                <a:solidFill>
                  <a:srgbClr val="FFFF00"/>
                </a:solidFill>
              </a:rPr>
              <a:t>cows</a:t>
            </a:r>
          </a:p>
          <a:p>
            <a:r>
              <a:rPr lang="en-AU" dirty="0"/>
              <a:t>Health and safety, duty of </a:t>
            </a:r>
            <a:r>
              <a:rPr lang="en-AU" dirty="0">
                <a:solidFill>
                  <a:srgbClr val="FFFF00"/>
                </a:solidFill>
              </a:rPr>
              <a:t>care</a:t>
            </a:r>
          </a:p>
          <a:p>
            <a:r>
              <a:rPr lang="en-AU" dirty="0"/>
              <a:t>You can do </a:t>
            </a:r>
            <a:r>
              <a:rPr lang="en-AU" dirty="0">
                <a:solidFill>
                  <a:srgbClr val="FFFF00"/>
                </a:solidFill>
              </a:rPr>
              <a:t>anything</a:t>
            </a:r>
            <a:r>
              <a:rPr lang="en-AU" dirty="0"/>
              <a:t> with data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38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848E-8663-4FEF-87FF-A46069B3E1B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8474" y="3235911"/>
            <a:ext cx="8566951" cy="74818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75235"/>
            <a:ext cx="6858000" cy="3956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869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51" y="125840"/>
            <a:ext cx="6383216" cy="58029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8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276" y="2753474"/>
            <a:ext cx="4736386" cy="888715"/>
          </a:xfrm>
          <a:prstGeom prst="rect">
            <a:avLst/>
          </a:prstGeom>
          <a:solidFill>
            <a:srgbClr val="8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81557" y="2753475"/>
            <a:ext cx="3585306" cy="888714"/>
          </a:xfrm>
        </p:spPr>
        <p:txBody>
          <a:bodyPr anchor="ctr" anchorCtr="0"/>
          <a:lstStyle>
            <a:lvl1pPr marL="0" indent="0" algn="r">
              <a:buNone/>
              <a:defRPr>
                <a:solidFill>
                  <a:schemeClr val="tx1">
                    <a:lumMod val="9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Demo Title</a:t>
            </a:r>
          </a:p>
        </p:txBody>
      </p:sp>
    </p:spTree>
    <p:extLst>
      <p:ext uri="{BB962C8B-B14F-4D97-AF65-F5344CB8AC3E}">
        <p14:creationId xmlns:p14="http://schemas.microsoft.com/office/powerpoint/2010/main" val="214960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2" y="4233787"/>
            <a:ext cx="5089998" cy="913346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991034" y="191193"/>
            <a:ext cx="5807912" cy="895132"/>
            <a:chOff x="1321379" y="254924"/>
            <a:chExt cx="7743882" cy="1193509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321379" y="472113"/>
              <a:ext cx="7743882" cy="9763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 userDrawn="1"/>
          </p:nvSpPr>
          <p:spPr>
            <a:xfrm flipH="1">
              <a:off x="1413164" y="254924"/>
              <a:ext cx="74586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350" dirty="0"/>
                <a:t>Event Sponsors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047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9/23/2016</a:t>
            </a:fld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745809" y="4220377"/>
            <a:ext cx="5807912" cy="895132"/>
            <a:chOff x="1321379" y="254924"/>
            <a:chExt cx="7743882" cy="119350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21379" y="472113"/>
              <a:ext cx="7743882" cy="97632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 flipH="1">
              <a:off x="1413164" y="254924"/>
              <a:ext cx="74586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350" dirty="0"/>
                <a:t>Event Sponsors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79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5316" y="118696"/>
            <a:ext cx="6383216" cy="580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316" y="764932"/>
            <a:ext cx="8370277" cy="3867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5012" y="4733924"/>
            <a:ext cx="698988" cy="172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3510472-2171-43E8-BAEA-CB14203342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214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 dirty="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Azure/azure-iot-protocol-gateway" TargetMode="External"/><Relationship Id="rId3" Type="http://schemas.openxmlformats.org/officeDocument/2006/relationships/hyperlink" Target="http://www.azureiotsuite.com/" TargetMode="External"/><Relationship Id="rId7" Type="http://schemas.openxmlformats.org/officeDocument/2006/relationships/hyperlink" Target="https://azure.microsoft.com/en-us/develop/iot/get-started/" TargetMode="External"/><Relationship Id="rId2" Type="http://schemas.openxmlformats.org/officeDocument/2006/relationships/hyperlink" Target="https://azure.microsoft.com/en-us/services/iot-hub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ure.microsoft.com/en-us/marketplace/certified-iot-program/" TargetMode="External"/><Relationship Id="rId5" Type="http://schemas.openxmlformats.org/officeDocument/2006/relationships/hyperlink" Target="https://github.com/Azure/azure-iot-sdks" TargetMode="External"/><Relationship Id="rId4" Type="http://schemas.openxmlformats.org/officeDocument/2006/relationships/hyperlink" Target="http://www.azure.com/iotdev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>
                <a:solidFill>
                  <a:srgbClr val="002060"/>
                </a:solidFill>
              </a:rPr>
              <a:t>Azure </a:t>
            </a:r>
            <a:r>
              <a:rPr lang="en-AU" dirty="0" err="1">
                <a:solidFill>
                  <a:srgbClr val="002060"/>
                </a:solidFill>
              </a:rPr>
              <a:t>IoT</a:t>
            </a:r>
            <a:r>
              <a:rPr lang="en-AU" dirty="0">
                <a:solidFill>
                  <a:srgbClr val="002060"/>
                </a:solidFill>
              </a:rPr>
              <a:t> End-to-End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Martin Abbott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2083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392131"/>
            <a:ext cx="6714565" cy="1360034"/>
          </a:xfrm>
        </p:spPr>
        <p:txBody>
          <a:bodyPr>
            <a:noAutofit/>
          </a:bodyPr>
          <a:lstStyle/>
          <a:p>
            <a:r>
              <a:rPr lang="en-AU" sz="2400" b="1" dirty="0">
                <a:solidFill>
                  <a:schemeClr val="tx1"/>
                </a:solidFill>
              </a:rPr>
              <a:t>Use the twitter handles:</a:t>
            </a:r>
            <a:br>
              <a:rPr lang="en-AU" sz="2400" b="1" dirty="0">
                <a:solidFill>
                  <a:schemeClr val="tx1"/>
                </a:solidFill>
              </a:rPr>
            </a:br>
            <a: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#</a:t>
            </a:r>
            <a:r>
              <a:rPr lang="en-A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innovationdays</a:t>
            </a:r>
            <a: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@_</a:t>
            </a:r>
            <a:r>
              <a:rPr lang="en-A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innovationdays</a:t>
            </a:r>
            <a:b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AU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380599" y="2752165"/>
            <a:ext cx="6912033" cy="698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400" dirty="0">
                <a:solidFill>
                  <a:srgbClr val="002060"/>
                </a:solidFill>
              </a:rPr>
              <a:t>Top twitter of the day will win a gift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6" y="2611"/>
            <a:ext cx="5089998" cy="9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About </a:t>
            </a:r>
            <a:r>
              <a:rPr lang="en-AU" dirty="0">
                <a:solidFill>
                  <a:srgbClr val="FFFF00"/>
                </a:solidFill>
              </a:rPr>
              <a:t>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4622" y="2384302"/>
            <a:ext cx="1494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CTO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9606" y="357999"/>
            <a:ext cx="423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user group organiser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266" y="1310139"/>
            <a:ext cx="626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Global Azure Bootcamp admin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78265" y="3135299"/>
            <a:ext cx="5048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MVP for Microsoft Azure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86838" y="3982773"/>
            <a:ext cx="321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@</a:t>
            </a:r>
            <a:r>
              <a:rPr lang="en-AU" sz="3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martinabbott</a:t>
            </a:r>
            <a:endParaRPr lang="en-AU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6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The </a:t>
            </a:r>
            <a:r>
              <a:rPr lang="en-AU" dirty="0" err="1"/>
              <a:t>IoT</a:t>
            </a:r>
            <a:r>
              <a:rPr lang="en-AU" dirty="0"/>
              <a:t> </a:t>
            </a:r>
            <a:r>
              <a:rPr lang="en-AU" dirty="0">
                <a:solidFill>
                  <a:srgbClr val="FFFF00"/>
                </a:solidFill>
              </a:rPr>
              <a:t>challenge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0720" y="1071480"/>
            <a:ext cx="3826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remote locations</a:t>
            </a:r>
            <a:endParaRPr lang="en-AU" sz="4400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3545" y="1871399"/>
            <a:ext cx="606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limited power or processing</a:t>
            </a:r>
            <a:endParaRPr lang="en-AU" sz="4400" dirty="0">
              <a:solidFill>
                <a:srgbClr val="FFFF00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147" y="2909172"/>
            <a:ext cx="6269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slow or occasional connectivity</a:t>
            </a:r>
            <a:endParaRPr lang="en-AU" sz="4400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277" y="4032256"/>
            <a:ext cx="484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proprietary protocols</a:t>
            </a:r>
            <a:endParaRPr lang="en-AU" sz="4400" dirty="0">
              <a:solidFill>
                <a:srgbClr val="FFFF00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3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 in the </a:t>
            </a:r>
            <a:r>
              <a:rPr lang="en-US" dirty="0" err="1"/>
              <a:t>IoT</a:t>
            </a:r>
            <a:endParaRPr lang="en-US" dirty="0"/>
          </a:p>
        </p:txBody>
      </p:sp>
      <p:grpSp>
        <p:nvGrpSpPr>
          <p:cNvPr id="5" name="Group 22"/>
          <p:cNvGrpSpPr>
            <a:grpSpLocks noChangeAspect="1"/>
          </p:cNvGrpSpPr>
          <p:nvPr/>
        </p:nvGrpSpPr>
        <p:grpSpPr>
          <a:xfrm>
            <a:off x="2938484" y="949784"/>
            <a:ext cx="688971" cy="516728"/>
            <a:chOff x="609600" y="502508"/>
            <a:chExt cx="395416" cy="395416"/>
          </a:xfrm>
        </p:grpSpPr>
        <p:sp>
          <p:nvSpPr>
            <p:cNvPr id="6" name="Rectangle 23"/>
            <p:cNvSpPr/>
            <p:nvPr/>
          </p:nvSpPr>
          <p:spPr>
            <a:xfrm>
              <a:off x="609600" y="502508"/>
              <a:ext cx="395416" cy="395416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" name="Freeform 84"/>
            <p:cNvSpPr>
              <a:spLocks noEditPoints="1"/>
            </p:cNvSpPr>
            <p:nvPr/>
          </p:nvSpPr>
          <p:spPr bwMode="auto">
            <a:xfrm>
              <a:off x="700275" y="579940"/>
              <a:ext cx="214066" cy="240550"/>
            </a:xfrm>
            <a:custGeom>
              <a:avLst/>
              <a:gdLst>
                <a:gd name="T0" fmla="*/ 604 w 1838"/>
                <a:gd name="T1" fmla="*/ 253 h 2192"/>
                <a:gd name="T2" fmla="*/ 1159 w 1838"/>
                <a:gd name="T3" fmla="*/ 963 h 2192"/>
                <a:gd name="T4" fmla="*/ 1105 w 1838"/>
                <a:gd name="T5" fmla="*/ 573 h 2192"/>
                <a:gd name="T6" fmla="*/ 214 w 1838"/>
                <a:gd name="T7" fmla="*/ 0 h 2192"/>
                <a:gd name="T8" fmla="*/ 1159 w 1838"/>
                <a:gd name="T9" fmla="*/ 694 h 2192"/>
                <a:gd name="T10" fmla="*/ 1088 w 1838"/>
                <a:gd name="T11" fmla="*/ 764 h 2192"/>
                <a:gd name="T12" fmla="*/ 284 w 1838"/>
                <a:gd name="T13" fmla="*/ 198 h 2192"/>
                <a:gd name="T14" fmla="*/ 214 w 1838"/>
                <a:gd name="T15" fmla="*/ 128 h 2192"/>
                <a:gd name="T16" fmla="*/ 1443 w 1838"/>
                <a:gd name="T17" fmla="*/ 262 h 2192"/>
                <a:gd name="T18" fmla="*/ 1309 w 1838"/>
                <a:gd name="T19" fmla="*/ 1063 h 2192"/>
                <a:gd name="T20" fmla="*/ 903 w 1838"/>
                <a:gd name="T21" fmla="*/ 764 h 2192"/>
                <a:gd name="T22" fmla="*/ 639 w 1838"/>
                <a:gd name="T23" fmla="*/ 952 h 2192"/>
                <a:gd name="T24" fmla="*/ 704 w 1838"/>
                <a:gd name="T25" fmla="*/ 1683 h 2192"/>
                <a:gd name="T26" fmla="*/ 767 w 1838"/>
                <a:gd name="T27" fmla="*/ 1191 h 2192"/>
                <a:gd name="T28" fmla="*/ 1683 w 1838"/>
                <a:gd name="T29" fmla="*/ 390 h 2192"/>
                <a:gd name="T30" fmla="*/ 1443 w 1838"/>
                <a:gd name="T31" fmla="*/ 134 h 2192"/>
                <a:gd name="T32" fmla="*/ 960 w 1838"/>
                <a:gd name="T33" fmla="*/ 198 h 2192"/>
                <a:gd name="T34" fmla="*/ 704 w 1838"/>
                <a:gd name="T35" fmla="*/ 1555 h 2192"/>
                <a:gd name="T36" fmla="*/ 775 w 1838"/>
                <a:gd name="T37" fmla="*/ 1484 h 2192"/>
                <a:gd name="T38" fmla="*/ 704 w 1838"/>
                <a:gd name="T39" fmla="*/ 694 h 2192"/>
                <a:gd name="T40" fmla="*/ 1631 w 1838"/>
                <a:gd name="T41" fmla="*/ 128 h 2192"/>
                <a:gd name="T42" fmla="*/ 1560 w 1838"/>
                <a:gd name="T43" fmla="*/ 198 h 2192"/>
                <a:gd name="T44" fmla="*/ 1230 w 1838"/>
                <a:gd name="T45" fmla="*/ 198 h 2192"/>
                <a:gd name="T46" fmla="*/ 1159 w 1838"/>
                <a:gd name="T47" fmla="*/ 128 h 2192"/>
                <a:gd name="T48" fmla="*/ 1823 w 1838"/>
                <a:gd name="T49" fmla="*/ 1484 h 2192"/>
                <a:gd name="T50" fmla="*/ 1553 w 1838"/>
                <a:gd name="T51" fmla="*/ 1670 h 2192"/>
                <a:gd name="T52" fmla="*/ 1362 w 1838"/>
                <a:gd name="T53" fmla="*/ 1922 h 2192"/>
                <a:gd name="T54" fmla="*/ 1177 w 1838"/>
                <a:gd name="T55" fmla="*/ 2192 h 2192"/>
                <a:gd name="T56" fmla="*/ 1639 w 1838"/>
                <a:gd name="T57" fmla="*/ 2192 h 2192"/>
                <a:gd name="T58" fmla="*/ 1177 w 1838"/>
                <a:gd name="T59" fmla="*/ 2064 h 2192"/>
                <a:gd name="T60" fmla="*/ 1247 w 1838"/>
                <a:gd name="T61" fmla="*/ 1993 h 2192"/>
                <a:gd name="T62" fmla="*/ 1695 w 1838"/>
                <a:gd name="T63" fmla="*/ 1484 h 2192"/>
                <a:gd name="T64" fmla="*/ 1624 w 1838"/>
                <a:gd name="T65" fmla="*/ 1414 h 2192"/>
                <a:gd name="T66" fmla="*/ 1639 w 1838"/>
                <a:gd name="T67" fmla="*/ 1922 h 2192"/>
                <a:gd name="T68" fmla="*/ 1133 w 1838"/>
                <a:gd name="T69" fmla="*/ 1678 h 2192"/>
                <a:gd name="T70" fmla="*/ 1177 w 1838"/>
                <a:gd name="T71" fmla="*/ 1286 h 2192"/>
                <a:gd name="T72" fmla="*/ 807 w 1838"/>
                <a:gd name="T73" fmla="*/ 1823 h 2192"/>
                <a:gd name="T74" fmla="*/ 384 w 1838"/>
                <a:gd name="T75" fmla="*/ 1922 h 2192"/>
                <a:gd name="T76" fmla="*/ 412 w 1838"/>
                <a:gd name="T77" fmla="*/ 764 h 2192"/>
                <a:gd name="T78" fmla="*/ 157 w 1838"/>
                <a:gd name="T79" fmla="*/ 955 h 2192"/>
                <a:gd name="T80" fmla="*/ 199 w 1838"/>
                <a:gd name="T81" fmla="*/ 2192 h 2192"/>
                <a:gd name="T82" fmla="*/ 704 w 1838"/>
                <a:gd name="T83" fmla="*/ 2192 h 2192"/>
                <a:gd name="T84" fmla="*/ 1133 w 1838"/>
                <a:gd name="T85" fmla="*/ 1678 h 2192"/>
                <a:gd name="T86" fmla="*/ 1177 w 1838"/>
                <a:gd name="T87" fmla="*/ 1555 h 2192"/>
                <a:gd name="T88" fmla="*/ 199 w 1838"/>
                <a:gd name="T89" fmla="*/ 2064 h 2192"/>
                <a:gd name="T90" fmla="*/ 270 w 1838"/>
                <a:gd name="T91" fmla="*/ 1993 h 2192"/>
                <a:gd name="T92" fmla="*/ 143 w 1838"/>
                <a:gd name="T93" fmla="*/ 764 h 2192"/>
                <a:gd name="T94" fmla="*/ 214 w 1838"/>
                <a:gd name="T95" fmla="*/ 835 h 2192"/>
                <a:gd name="T96" fmla="*/ 704 w 1838"/>
                <a:gd name="T97" fmla="*/ 1922 h 2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8" h="2192">
                  <a:moveTo>
                    <a:pt x="214" y="397"/>
                  </a:moveTo>
                  <a:cubicBezTo>
                    <a:pt x="304" y="397"/>
                    <a:pt x="381" y="336"/>
                    <a:pt x="405" y="253"/>
                  </a:cubicBezTo>
                  <a:cubicBezTo>
                    <a:pt x="604" y="253"/>
                    <a:pt x="604" y="253"/>
                    <a:pt x="604" y="253"/>
                  </a:cubicBezTo>
                  <a:cubicBezTo>
                    <a:pt x="998" y="647"/>
                    <a:pt x="998" y="647"/>
                    <a:pt x="998" y="647"/>
                  </a:cubicBezTo>
                  <a:cubicBezTo>
                    <a:pt x="974" y="680"/>
                    <a:pt x="960" y="720"/>
                    <a:pt x="960" y="764"/>
                  </a:cubicBezTo>
                  <a:cubicBezTo>
                    <a:pt x="960" y="874"/>
                    <a:pt x="1049" y="963"/>
                    <a:pt x="1159" y="963"/>
                  </a:cubicBezTo>
                  <a:cubicBezTo>
                    <a:pt x="1268" y="963"/>
                    <a:pt x="1358" y="874"/>
                    <a:pt x="1358" y="764"/>
                  </a:cubicBezTo>
                  <a:cubicBezTo>
                    <a:pt x="1358" y="655"/>
                    <a:pt x="1268" y="566"/>
                    <a:pt x="1159" y="566"/>
                  </a:cubicBezTo>
                  <a:cubicBezTo>
                    <a:pt x="1140" y="566"/>
                    <a:pt x="1122" y="568"/>
                    <a:pt x="1105" y="573"/>
                  </a:cubicBezTo>
                  <a:cubicBezTo>
                    <a:pt x="657" y="125"/>
                    <a:pt x="657" y="125"/>
                    <a:pt x="657" y="125"/>
                  </a:cubicBezTo>
                  <a:cubicBezTo>
                    <a:pt x="398" y="125"/>
                    <a:pt x="398" y="125"/>
                    <a:pt x="398" y="125"/>
                  </a:cubicBezTo>
                  <a:cubicBezTo>
                    <a:pt x="369" y="51"/>
                    <a:pt x="297" y="0"/>
                    <a:pt x="214" y="0"/>
                  </a:cubicBezTo>
                  <a:cubicBezTo>
                    <a:pt x="104" y="0"/>
                    <a:pt x="15" y="89"/>
                    <a:pt x="15" y="198"/>
                  </a:cubicBezTo>
                  <a:cubicBezTo>
                    <a:pt x="15" y="308"/>
                    <a:pt x="104" y="397"/>
                    <a:pt x="214" y="397"/>
                  </a:cubicBezTo>
                  <a:close/>
                  <a:moveTo>
                    <a:pt x="1159" y="694"/>
                  </a:moveTo>
                  <a:cubicBezTo>
                    <a:pt x="1198" y="694"/>
                    <a:pt x="1230" y="725"/>
                    <a:pt x="1230" y="764"/>
                  </a:cubicBezTo>
                  <a:cubicBezTo>
                    <a:pt x="1230" y="803"/>
                    <a:pt x="1198" y="835"/>
                    <a:pt x="1159" y="835"/>
                  </a:cubicBezTo>
                  <a:cubicBezTo>
                    <a:pt x="1120" y="835"/>
                    <a:pt x="1088" y="803"/>
                    <a:pt x="1088" y="764"/>
                  </a:cubicBezTo>
                  <a:cubicBezTo>
                    <a:pt x="1088" y="725"/>
                    <a:pt x="1120" y="694"/>
                    <a:pt x="1159" y="694"/>
                  </a:cubicBezTo>
                  <a:close/>
                  <a:moveTo>
                    <a:pt x="214" y="128"/>
                  </a:moveTo>
                  <a:cubicBezTo>
                    <a:pt x="253" y="128"/>
                    <a:pt x="284" y="159"/>
                    <a:pt x="284" y="198"/>
                  </a:cubicBezTo>
                  <a:cubicBezTo>
                    <a:pt x="284" y="237"/>
                    <a:pt x="253" y="269"/>
                    <a:pt x="214" y="269"/>
                  </a:cubicBezTo>
                  <a:cubicBezTo>
                    <a:pt x="175" y="269"/>
                    <a:pt x="143" y="237"/>
                    <a:pt x="143" y="198"/>
                  </a:cubicBezTo>
                  <a:cubicBezTo>
                    <a:pt x="143" y="159"/>
                    <a:pt x="175" y="128"/>
                    <a:pt x="214" y="128"/>
                  </a:cubicBezTo>
                  <a:close/>
                  <a:moveTo>
                    <a:pt x="1159" y="397"/>
                  </a:moveTo>
                  <a:cubicBezTo>
                    <a:pt x="1246" y="397"/>
                    <a:pt x="1320" y="341"/>
                    <a:pt x="1347" y="262"/>
                  </a:cubicBezTo>
                  <a:cubicBezTo>
                    <a:pt x="1443" y="262"/>
                    <a:pt x="1443" y="262"/>
                    <a:pt x="1443" y="262"/>
                  </a:cubicBezTo>
                  <a:cubicBezTo>
                    <a:pt x="1461" y="317"/>
                    <a:pt x="1503" y="360"/>
                    <a:pt x="1555" y="382"/>
                  </a:cubicBezTo>
                  <a:cubicBezTo>
                    <a:pt x="1555" y="817"/>
                    <a:pt x="1555" y="817"/>
                    <a:pt x="1555" y="817"/>
                  </a:cubicBezTo>
                  <a:cubicBezTo>
                    <a:pt x="1309" y="1063"/>
                    <a:pt x="1309" y="1063"/>
                    <a:pt x="1309" y="1063"/>
                  </a:cubicBezTo>
                  <a:cubicBezTo>
                    <a:pt x="767" y="1063"/>
                    <a:pt x="767" y="1063"/>
                    <a:pt x="767" y="1063"/>
                  </a:cubicBezTo>
                  <a:cubicBezTo>
                    <a:pt x="767" y="953"/>
                    <a:pt x="767" y="953"/>
                    <a:pt x="767" y="953"/>
                  </a:cubicBezTo>
                  <a:cubicBezTo>
                    <a:pt x="846" y="927"/>
                    <a:pt x="903" y="852"/>
                    <a:pt x="903" y="764"/>
                  </a:cubicBezTo>
                  <a:cubicBezTo>
                    <a:pt x="903" y="655"/>
                    <a:pt x="814" y="566"/>
                    <a:pt x="704" y="566"/>
                  </a:cubicBezTo>
                  <a:cubicBezTo>
                    <a:pt x="595" y="566"/>
                    <a:pt x="506" y="655"/>
                    <a:pt x="506" y="764"/>
                  </a:cubicBezTo>
                  <a:cubicBezTo>
                    <a:pt x="506" y="851"/>
                    <a:pt x="561" y="925"/>
                    <a:pt x="639" y="952"/>
                  </a:cubicBezTo>
                  <a:cubicBezTo>
                    <a:pt x="639" y="1297"/>
                    <a:pt x="639" y="1297"/>
                    <a:pt x="639" y="1297"/>
                  </a:cubicBezTo>
                  <a:cubicBezTo>
                    <a:pt x="561" y="1324"/>
                    <a:pt x="506" y="1398"/>
                    <a:pt x="506" y="1484"/>
                  </a:cubicBezTo>
                  <a:cubicBezTo>
                    <a:pt x="506" y="1594"/>
                    <a:pt x="595" y="1683"/>
                    <a:pt x="704" y="1683"/>
                  </a:cubicBezTo>
                  <a:cubicBezTo>
                    <a:pt x="814" y="1683"/>
                    <a:pt x="903" y="1594"/>
                    <a:pt x="903" y="1484"/>
                  </a:cubicBezTo>
                  <a:cubicBezTo>
                    <a:pt x="903" y="1397"/>
                    <a:pt x="846" y="1322"/>
                    <a:pt x="767" y="1296"/>
                  </a:cubicBezTo>
                  <a:cubicBezTo>
                    <a:pt x="767" y="1191"/>
                    <a:pt x="767" y="1191"/>
                    <a:pt x="767" y="1191"/>
                  </a:cubicBezTo>
                  <a:cubicBezTo>
                    <a:pt x="1362" y="1191"/>
                    <a:pt x="1362" y="1191"/>
                    <a:pt x="1362" y="1191"/>
                  </a:cubicBezTo>
                  <a:cubicBezTo>
                    <a:pt x="1683" y="870"/>
                    <a:pt x="1683" y="870"/>
                    <a:pt x="1683" y="870"/>
                  </a:cubicBezTo>
                  <a:cubicBezTo>
                    <a:pt x="1683" y="390"/>
                    <a:pt x="1683" y="390"/>
                    <a:pt x="1683" y="390"/>
                  </a:cubicBezTo>
                  <a:cubicBezTo>
                    <a:pt x="1768" y="367"/>
                    <a:pt x="1830" y="290"/>
                    <a:pt x="1830" y="198"/>
                  </a:cubicBezTo>
                  <a:cubicBezTo>
                    <a:pt x="1830" y="89"/>
                    <a:pt x="1740" y="0"/>
                    <a:pt x="1631" y="0"/>
                  </a:cubicBezTo>
                  <a:cubicBezTo>
                    <a:pt x="1544" y="0"/>
                    <a:pt x="1469" y="56"/>
                    <a:pt x="1443" y="134"/>
                  </a:cubicBezTo>
                  <a:cubicBezTo>
                    <a:pt x="1347" y="134"/>
                    <a:pt x="1347" y="134"/>
                    <a:pt x="1347" y="134"/>
                  </a:cubicBezTo>
                  <a:cubicBezTo>
                    <a:pt x="1320" y="56"/>
                    <a:pt x="1246" y="0"/>
                    <a:pt x="1159" y="0"/>
                  </a:cubicBezTo>
                  <a:cubicBezTo>
                    <a:pt x="1049" y="0"/>
                    <a:pt x="960" y="89"/>
                    <a:pt x="960" y="198"/>
                  </a:cubicBezTo>
                  <a:cubicBezTo>
                    <a:pt x="960" y="308"/>
                    <a:pt x="1049" y="397"/>
                    <a:pt x="1159" y="397"/>
                  </a:cubicBezTo>
                  <a:close/>
                  <a:moveTo>
                    <a:pt x="775" y="1484"/>
                  </a:moveTo>
                  <a:cubicBezTo>
                    <a:pt x="775" y="1523"/>
                    <a:pt x="743" y="1555"/>
                    <a:pt x="704" y="1555"/>
                  </a:cubicBezTo>
                  <a:cubicBezTo>
                    <a:pt x="665" y="1555"/>
                    <a:pt x="634" y="1523"/>
                    <a:pt x="634" y="1484"/>
                  </a:cubicBezTo>
                  <a:cubicBezTo>
                    <a:pt x="634" y="1445"/>
                    <a:pt x="665" y="1414"/>
                    <a:pt x="704" y="1414"/>
                  </a:cubicBezTo>
                  <a:cubicBezTo>
                    <a:pt x="743" y="1414"/>
                    <a:pt x="775" y="1445"/>
                    <a:pt x="775" y="1484"/>
                  </a:cubicBezTo>
                  <a:close/>
                  <a:moveTo>
                    <a:pt x="704" y="835"/>
                  </a:moveTo>
                  <a:cubicBezTo>
                    <a:pt x="665" y="835"/>
                    <a:pt x="634" y="803"/>
                    <a:pt x="634" y="764"/>
                  </a:cubicBezTo>
                  <a:cubicBezTo>
                    <a:pt x="634" y="725"/>
                    <a:pt x="665" y="694"/>
                    <a:pt x="704" y="694"/>
                  </a:cubicBezTo>
                  <a:cubicBezTo>
                    <a:pt x="743" y="694"/>
                    <a:pt x="775" y="725"/>
                    <a:pt x="775" y="764"/>
                  </a:cubicBezTo>
                  <a:cubicBezTo>
                    <a:pt x="775" y="803"/>
                    <a:pt x="743" y="835"/>
                    <a:pt x="704" y="835"/>
                  </a:cubicBezTo>
                  <a:close/>
                  <a:moveTo>
                    <a:pt x="1631" y="128"/>
                  </a:moveTo>
                  <a:cubicBezTo>
                    <a:pt x="1670" y="128"/>
                    <a:pt x="1702" y="159"/>
                    <a:pt x="1702" y="198"/>
                  </a:cubicBezTo>
                  <a:cubicBezTo>
                    <a:pt x="1702" y="237"/>
                    <a:pt x="1670" y="269"/>
                    <a:pt x="1631" y="269"/>
                  </a:cubicBezTo>
                  <a:cubicBezTo>
                    <a:pt x="1592" y="269"/>
                    <a:pt x="1560" y="237"/>
                    <a:pt x="1560" y="198"/>
                  </a:cubicBezTo>
                  <a:cubicBezTo>
                    <a:pt x="1560" y="159"/>
                    <a:pt x="1592" y="128"/>
                    <a:pt x="1631" y="128"/>
                  </a:cubicBezTo>
                  <a:close/>
                  <a:moveTo>
                    <a:pt x="1159" y="128"/>
                  </a:moveTo>
                  <a:cubicBezTo>
                    <a:pt x="1198" y="128"/>
                    <a:pt x="1230" y="159"/>
                    <a:pt x="1230" y="198"/>
                  </a:cubicBezTo>
                  <a:cubicBezTo>
                    <a:pt x="1230" y="237"/>
                    <a:pt x="1198" y="269"/>
                    <a:pt x="1159" y="269"/>
                  </a:cubicBezTo>
                  <a:cubicBezTo>
                    <a:pt x="1120" y="269"/>
                    <a:pt x="1088" y="237"/>
                    <a:pt x="1088" y="198"/>
                  </a:cubicBezTo>
                  <a:cubicBezTo>
                    <a:pt x="1088" y="159"/>
                    <a:pt x="1120" y="128"/>
                    <a:pt x="1159" y="128"/>
                  </a:cubicBezTo>
                  <a:close/>
                  <a:moveTo>
                    <a:pt x="1681" y="1799"/>
                  </a:moveTo>
                  <a:cubicBezTo>
                    <a:pt x="1681" y="1675"/>
                    <a:pt x="1681" y="1675"/>
                    <a:pt x="1681" y="1675"/>
                  </a:cubicBezTo>
                  <a:cubicBezTo>
                    <a:pt x="1763" y="1650"/>
                    <a:pt x="1823" y="1574"/>
                    <a:pt x="1823" y="1484"/>
                  </a:cubicBezTo>
                  <a:cubicBezTo>
                    <a:pt x="1823" y="1375"/>
                    <a:pt x="1734" y="1286"/>
                    <a:pt x="1624" y="1286"/>
                  </a:cubicBezTo>
                  <a:cubicBezTo>
                    <a:pt x="1514" y="1286"/>
                    <a:pt x="1425" y="1375"/>
                    <a:pt x="1425" y="1484"/>
                  </a:cubicBezTo>
                  <a:cubicBezTo>
                    <a:pt x="1425" y="1569"/>
                    <a:pt x="1478" y="1641"/>
                    <a:pt x="1553" y="1670"/>
                  </a:cubicBezTo>
                  <a:cubicBezTo>
                    <a:pt x="1553" y="1814"/>
                    <a:pt x="1553" y="1814"/>
                    <a:pt x="1553" y="1814"/>
                  </a:cubicBezTo>
                  <a:cubicBezTo>
                    <a:pt x="1507" y="1836"/>
                    <a:pt x="1472" y="1874"/>
                    <a:pt x="1453" y="1922"/>
                  </a:cubicBezTo>
                  <a:cubicBezTo>
                    <a:pt x="1362" y="1922"/>
                    <a:pt x="1362" y="1922"/>
                    <a:pt x="1362" y="1922"/>
                  </a:cubicBezTo>
                  <a:cubicBezTo>
                    <a:pt x="1333" y="1847"/>
                    <a:pt x="1261" y="1794"/>
                    <a:pt x="1177" y="1794"/>
                  </a:cubicBezTo>
                  <a:cubicBezTo>
                    <a:pt x="1067" y="1794"/>
                    <a:pt x="978" y="1883"/>
                    <a:pt x="978" y="1993"/>
                  </a:cubicBezTo>
                  <a:cubicBezTo>
                    <a:pt x="978" y="2103"/>
                    <a:pt x="1067" y="2192"/>
                    <a:pt x="1177" y="2192"/>
                  </a:cubicBezTo>
                  <a:cubicBezTo>
                    <a:pt x="1266" y="2192"/>
                    <a:pt x="1343" y="2132"/>
                    <a:pt x="1367" y="2050"/>
                  </a:cubicBezTo>
                  <a:cubicBezTo>
                    <a:pt x="1448" y="2050"/>
                    <a:pt x="1448" y="2050"/>
                    <a:pt x="1448" y="2050"/>
                  </a:cubicBezTo>
                  <a:cubicBezTo>
                    <a:pt x="1473" y="2132"/>
                    <a:pt x="1549" y="2192"/>
                    <a:pt x="1639" y="2192"/>
                  </a:cubicBezTo>
                  <a:cubicBezTo>
                    <a:pt x="1748" y="2192"/>
                    <a:pt x="1838" y="2103"/>
                    <a:pt x="1838" y="1993"/>
                  </a:cubicBezTo>
                  <a:cubicBezTo>
                    <a:pt x="1838" y="1898"/>
                    <a:pt x="1770" y="1818"/>
                    <a:pt x="1681" y="1799"/>
                  </a:cubicBezTo>
                  <a:close/>
                  <a:moveTo>
                    <a:pt x="1177" y="2064"/>
                  </a:moveTo>
                  <a:cubicBezTo>
                    <a:pt x="1138" y="2064"/>
                    <a:pt x="1106" y="2032"/>
                    <a:pt x="1106" y="1993"/>
                  </a:cubicBezTo>
                  <a:cubicBezTo>
                    <a:pt x="1106" y="1954"/>
                    <a:pt x="1138" y="1922"/>
                    <a:pt x="1177" y="1922"/>
                  </a:cubicBezTo>
                  <a:cubicBezTo>
                    <a:pt x="1216" y="1922"/>
                    <a:pt x="1247" y="1954"/>
                    <a:pt x="1247" y="1993"/>
                  </a:cubicBezTo>
                  <a:cubicBezTo>
                    <a:pt x="1247" y="2032"/>
                    <a:pt x="1216" y="2064"/>
                    <a:pt x="1177" y="2064"/>
                  </a:cubicBezTo>
                  <a:close/>
                  <a:moveTo>
                    <a:pt x="1624" y="1414"/>
                  </a:moveTo>
                  <a:cubicBezTo>
                    <a:pt x="1663" y="1414"/>
                    <a:pt x="1695" y="1445"/>
                    <a:pt x="1695" y="1484"/>
                  </a:cubicBezTo>
                  <a:cubicBezTo>
                    <a:pt x="1695" y="1523"/>
                    <a:pt x="1663" y="1555"/>
                    <a:pt x="1624" y="1555"/>
                  </a:cubicBezTo>
                  <a:cubicBezTo>
                    <a:pt x="1585" y="1555"/>
                    <a:pt x="1553" y="1523"/>
                    <a:pt x="1553" y="1484"/>
                  </a:cubicBezTo>
                  <a:cubicBezTo>
                    <a:pt x="1553" y="1445"/>
                    <a:pt x="1585" y="1414"/>
                    <a:pt x="1624" y="1414"/>
                  </a:cubicBezTo>
                  <a:close/>
                  <a:moveTo>
                    <a:pt x="1639" y="2064"/>
                  </a:moveTo>
                  <a:cubicBezTo>
                    <a:pt x="1600" y="2064"/>
                    <a:pt x="1568" y="2032"/>
                    <a:pt x="1568" y="1993"/>
                  </a:cubicBezTo>
                  <a:cubicBezTo>
                    <a:pt x="1568" y="1954"/>
                    <a:pt x="1600" y="1922"/>
                    <a:pt x="1639" y="1922"/>
                  </a:cubicBezTo>
                  <a:cubicBezTo>
                    <a:pt x="1678" y="1922"/>
                    <a:pt x="1710" y="1954"/>
                    <a:pt x="1710" y="1993"/>
                  </a:cubicBezTo>
                  <a:cubicBezTo>
                    <a:pt x="1710" y="2032"/>
                    <a:pt x="1678" y="2064"/>
                    <a:pt x="1639" y="2064"/>
                  </a:cubicBezTo>
                  <a:close/>
                  <a:moveTo>
                    <a:pt x="1133" y="1678"/>
                  </a:moveTo>
                  <a:cubicBezTo>
                    <a:pt x="1147" y="1681"/>
                    <a:pt x="1162" y="1683"/>
                    <a:pt x="1177" y="1683"/>
                  </a:cubicBezTo>
                  <a:cubicBezTo>
                    <a:pt x="1286" y="1683"/>
                    <a:pt x="1375" y="1594"/>
                    <a:pt x="1375" y="1484"/>
                  </a:cubicBezTo>
                  <a:cubicBezTo>
                    <a:pt x="1375" y="1375"/>
                    <a:pt x="1286" y="1286"/>
                    <a:pt x="1177" y="1286"/>
                  </a:cubicBezTo>
                  <a:cubicBezTo>
                    <a:pt x="1067" y="1286"/>
                    <a:pt x="978" y="1375"/>
                    <a:pt x="978" y="1484"/>
                  </a:cubicBezTo>
                  <a:cubicBezTo>
                    <a:pt x="978" y="1531"/>
                    <a:pt x="994" y="1575"/>
                    <a:pt x="1022" y="1609"/>
                  </a:cubicBezTo>
                  <a:cubicBezTo>
                    <a:pt x="807" y="1823"/>
                    <a:pt x="807" y="1823"/>
                    <a:pt x="807" y="1823"/>
                  </a:cubicBezTo>
                  <a:cubicBezTo>
                    <a:pt x="777" y="1805"/>
                    <a:pt x="742" y="1794"/>
                    <a:pt x="704" y="1794"/>
                  </a:cubicBezTo>
                  <a:cubicBezTo>
                    <a:pt x="620" y="1794"/>
                    <a:pt x="548" y="1847"/>
                    <a:pt x="519" y="1922"/>
                  </a:cubicBezTo>
                  <a:cubicBezTo>
                    <a:pt x="384" y="1922"/>
                    <a:pt x="384" y="1922"/>
                    <a:pt x="384" y="1922"/>
                  </a:cubicBezTo>
                  <a:cubicBezTo>
                    <a:pt x="366" y="1874"/>
                    <a:pt x="330" y="1836"/>
                    <a:pt x="285" y="1814"/>
                  </a:cubicBezTo>
                  <a:cubicBezTo>
                    <a:pt x="285" y="950"/>
                    <a:pt x="285" y="950"/>
                    <a:pt x="285" y="950"/>
                  </a:cubicBezTo>
                  <a:cubicBezTo>
                    <a:pt x="359" y="921"/>
                    <a:pt x="412" y="849"/>
                    <a:pt x="412" y="764"/>
                  </a:cubicBezTo>
                  <a:cubicBezTo>
                    <a:pt x="412" y="655"/>
                    <a:pt x="323" y="566"/>
                    <a:pt x="214" y="566"/>
                  </a:cubicBezTo>
                  <a:cubicBezTo>
                    <a:pt x="104" y="566"/>
                    <a:pt x="15" y="655"/>
                    <a:pt x="15" y="764"/>
                  </a:cubicBezTo>
                  <a:cubicBezTo>
                    <a:pt x="15" y="854"/>
                    <a:pt x="75" y="930"/>
                    <a:pt x="157" y="955"/>
                  </a:cubicBezTo>
                  <a:cubicBezTo>
                    <a:pt x="157" y="1799"/>
                    <a:pt x="157" y="1799"/>
                    <a:pt x="157" y="1799"/>
                  </a:cubicBezTo>
                  <a:cubicBezTo>
                    <a:pt x="67" y="1818"/>
                    <a:pt x="0" y="1898"/>
                    <a:pt x="0" y="1993"/>
                  </a:cubicBezTo>
                  <a:cubicBezTo>
                    <a:pt x="0" y="2103"/>
                    <a:pt x="89" y="2192"/>
                    <a:pt x="199" y="2192"/>
                  </a:cubicBezTo>
                  <a:cubicBezTo>
                    <a:pt x="289" y="2192"/>
                    <a:pt x="365" y="2132"/>
                    <a:pt x="389" y="2050"/>
                  </a:cubicBezTo>
                  <a:cubicBezTo>
                    <a:pt x="514" y="2050"/>
                    <a:pt x="514" y="2050"/>
                    <a:pt x="514" y="2050"/>
                  </a:cubicBezTo>
                  <a:cubicBezTo>
                    <a:pt x="538" y="2132"/>
                    <a:pt x="615" y="2192"/>
                    <a:pt x="704" y="2192"/>
                  </a:cubicBezTo>
                  <a:cubicBezTo>
                    <a:pt x="814" y="2192"/>
                    <a:pt x="903" y="2103"/>
                    <a:pt x="903" y="1993"/>
                  </a:cubicBezTo>
                  <a:cubicBezTo>
                    <a:pt x="903" y="1968"/>
                    <a:pt x="898" y="1944"/>
                    <a:pt x="890" y="1922"/>
                  </a:cubicBezTo>
                  <a:lnTo>
                    <a:pt x="1133" y="1678"/>
                  </a:lnTo>
                  <a:close/>
                  <a:moveTo>
                    <a:pt x="1177" y="1414"/>
                  </a:moveTo>
                  <a:cubicBezTo>
                    <a:pt x="1216" y="1414"/>
                    <a:pt x="1247" y="1445"/>
                    <a:pt x="1247" y="1484"/>
                  </a:cubicBezTo>
                  <a:cubicBezTo>
                    <a:pt x="1247" y="1523"/>
                    <a:pt x="1216" y="1555"/>
                    <a:pt x="1177" y="1555"/>
                  </a:cubicBezTo>
                  <a:cubicBezTo>
                    <a:pt x="1138" y="1555"/>
                    <a:pt x="1106" y="1523"/>
                    <a:pt x="1106" y="1484"/>
                  </a:cubicBezTo>
                  <a:cubicBezTo>
                    <a:pt x="1106" y="1445"/>
                    <a:pt x="1138" y="1414"/>
                    <a:pt x="1177" y="1414"/>
                  </a:cubicBezTo>
                  <a:close/>
                  <a:moveTo>
                    <a:pt x="199" y="2064"/>
                  </a:moveTo>
                  <a:cubicBezTo>
                    <a:pt x="160" y="2064"/>
                    <a:pt x="128" y="2032"/>
                    <a:pt x="128" y="1993"/>
                  </a:cubicBezTo>
                  <a:cubicBezTo>
                    <a:pt x="128" y="1954"/>
                    <a:pt x="160" y="1922"/>
                    <a:pt x="199" y="1922"/>
                  </a:cubicBezTo>
                  <a:cubicBezTo>
                    <a:pt x="238" y="1922"/>
                    <a:pt x="270" y="1954"/>
                    <a:pt x="270" y="1993"/>
                  </a:cubicBezTo>
                  <a:cubicBezTo>
                    <a:pt x="270" y="2032"/>
                    <a:pt x="238" y="2064"/>
                    <a:pt x="199" y="2064"/>
                  </a:cubicBezTo>
                  <a:close/>
                  <a:moveTo>
                    <a:pt x="214" y="835"/>
                  </a:moveTo>
                  <a:cubicBezTo>
                    <a:pt x="175" y="835"/>
                    <a:pt x="143" y="803"/>
                    <a:pt x="143" y="764"/>
                  </a:cubicBezTo>
                  <a:cubicBezTo>
                    <a:pt x="143" y="725"/>
                    <a:pt x="175" y="694"/>
                    <a:pt x="214" y="694"/>
                  </a:cubicBezTo>
                  <a:cubicBezTo>
                    <a:pt x="253" y="694"/>
                    <a:pt x="284" y="725"/>
                    <a:pt x="284" y="764"/>
                  </a:cubicBezTo>
                  <a:cubicBezTo>
                    <a:pt x="284" y="803"/>
                    <a:pt x="253" y="835"/>
                    <a:pt x="214" y="835"/>
                  </a:cubicBezTo>
                  <a:close/>
                  <a:moveTo>
                    <a:pt x="704" y="2064"/>
                  </a:moveTo>
                  <a:cubicBezTo>
                    <a:pt x="665" y="2064"/>
                    <a:pt x="634" y="2032"/>
                    <a:pt x="634" y="1993"/>
                  </a:cubicBezTo>
                  <a:cubicBezTo>
                    <a:pt x="634" y="1954"/>
                    <a:pt x="665" y="1922"/>
                    <a:pt x="704" y="1922"/>
                  </a:cubicBezTo>
                  <a:cubicBezTo>
                    <a:pt x="743" y="1922"/>
                    <a:pt x="775" y="1954"/>
                    <a:pt x="775" y="1993"/>
                  </a:cubicBezTo>
                  <a:cubicBezTo>
                    <a:pt x="775" y="2032"/>
                    <a:pt x="743" y="2064"/>
                    <a:pt x="704" y="206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27" tIns="45714" rIns="91427" bIns="4571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3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" name="Rectangle 25"/>
          <p:cNvSpPr>
            <a:spLocks noChangeAspect="1"/>
          </p:cNvSpPr>
          <p:nvPr/>
        </p:nvSpPr>
        <p:spPr>
          <a:xfrm>
            <a:off x="2937450" y="3431524"/>
            <a:ext cx="695376" cy="516728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9" name="Group 22"/>
          <p:cNvGrpSpPr>
            <a:grpSpLocks noChangeAspect="1"/>
          </p:cNvGrpSpPr>
          <p:nvPr/>
        </p:nvGrpSpPr>
        <p:grpSpPr>
          <a:xfrm>
            <a:off x="5129234" y="949777"/>
            <a:ext cx="688971" cy="516728"/>
            <a:chOff x="609600" y="502508"/>
            <a:chExt cx="395416" cy="395416"/>
          </a:xfrm>
        </p:grpSpPr>
        <p:sp>
          <p:nvSpPr>
            <p:cNvPr id="10" name="Rectangle 23"/>
            <p:cNvSpPr/>
            <p:nvPr/>
          </p:nvSpPr>
          <p:spPr>
            <a:xfrm>
              <a:off x="609600" y="502508"/>
              <a:ext cx="395416" cy="395416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1" name="Freeform 84"/>
            <p:cNvSpPr>
              <a:spLocks noEditPoints="1"/>
            </p:cNvSpPr>
            <p:nvPr/>
          </p:nvSpPr>
          <p:spPr bwMode="auto">
            <a:xfrm>
              <a:off x="700275" y="579940"/>
              <a:ext cx="214066" cy="240550"/>
            </a:xfrm>
            <a:custGeom>
              <a:avLst/>
              <a:gdLst>
                <a:gd name="T0" fmla="*/ 604 w 1838"/>
                <a:gd name="T1" fmla="*/ 253 h 2192"/>
                <a:gd name="T2" fmla="*/ 1159 w 1838"/>
                <a:gd name="T3" fmla="*/ 963 h 2192"/>
                <a:gd name="T4" fmla="*/ 1105 w 1838"/>
                <a:gd name="T5" fmla="*/ 573 h 2192"/>
                <a:gd name="T6" fmla="*/ 214 w 1838"/>
                <a:gd name="T7" fmla="*/ 0 h 2192"/>
                <a:gd name="T8" fmla="*/ 1159 w 1838"/>
                <a:gd name="T9" fmla="*/ 694 h 2192"/>
                <a:gd name="T10" fmla="*/ 1088 w 1838"/>
                <a:gd name="T11" fmla="*/ 764 h 2192"/>
                <a:gd name="T12" fmla="*/ 284 w 1838"/>
                <a:gd name="T13" fmla="*/ 198 h 2192"/>
                <a:gd name="T14" fmla="*/ 214 w 1838"/>
                <a:gd name="T15" fmla="*/ 128 h 2192"/>
                <a:gd name="T16" fmla="*/ 1443 w 1838"/>
                <a:gd name="T17" fmla="*/ 262 h 2192"/>
                <a:gd name="T18" fmla="*/ 1309 w 1838"/>
                <a:gd name="T19" fmla="*/ 1063 h 2192"/>
                <a:gd name="T20" fmla="*/ 903 w 1838"/>
                <a:gd name="T21" fmla="*/ 764 h 2192"/>
                <a:gd name="T22" fmla="*/ 639 w 1838"/>
                <a:gd name="T23" fmla="*/ 952 h 2192"/>
                <a:gd name="T24" fmla="*/ 704 w 1838"/>
                <a:gd name="T25" fmla="*/ 1683 h 2192"/>
                <a:gd name="T26" fmla="*/ 767 w 1838"/>
                <a:gd name="T27" fmla="*/ 1191 h 2192"/>
                <a:gd name="T28" fmla="*/ 1683 w 1838"/>
                <a:gd name="T29" fmla="*/ 390 h 2192"/>
                <a:gd name="T30" fmla="*/ 1443 w 1838"/>
                <a:gd name="T31" fmla="*/ 134 h 2192"/>
                <a:gd name="T32" fmla="*/ 960 w 1838"/>
                <a:gd name="T33" fmla="*/ 198 h 2192"/>
                <a:gd name="T34" fmla="*/ 704 w 1838"/>
                <a:gd name="T35" fmla="*/ 1555 h 2192"/>
                <a:gd name="T36" fmla="*/ 775 w 1838"/>
                <a:gd name="T37" fmla="*/ 1484 h 2192"/>
                <a:gd name="T38" fmla="*/ 704 w 1838"/>
                <a:gd name="T39" fmla="*/ 694 h 2192"/>
                <a:gd name="T40" fmla="*/ 1631 w 1838"/>
                <a:gd name="T41" fmla="*/ 128 h 2192"/>
                <a:gd name="T42" fmla="*/ 1560 w 1838"/>
                <a:gd name="T43" fmla="*/ 198 h 2192"/>
                <a:gd name="T44" fmla="*/ 1230 w 1838"/>
                <a:gd name="T45" fmla="*/ 198 h 2192"/>
                <a:gd name="T46" fmla="*/ 1159 w 1838"/>
                <a:gd name="T47" fmla="*/ 128 h 2192"/>
                <a:gd name="T48" fmla="*/ 1823 w 1838"/>
                <a:gd name="T49" fmla="*/ 1484 h 2192"/>
                <a:gd name="T50" fmla="*/ 1553 w 1838"/>
                <a:gd name="T51" fmla="*/ 1670 h 2192"/>
                <a:gd name="T52" fmla="*/ 1362 w 1838"/>
                <a:gd name="T53" fmla="*/ 1922 h 2192"/>
                <a:gd name="T54" fmla="*/ 1177 w 1838"/>
                <a:gd name="T55" fmla="*/ 2192 h 2192"/>
                <a:gd name="T56" fmla="*/ 1639 w 1838"/>
                <a:gd name="T57" fmla="*/ 2192 h 2192"/>
                <a:gd name="T58" fmla="*/ 1177 w 1838"/>
                <a:gd name="T59" fmla="*/ 2064 h 2192"/>
                <a:gd name="T60" fmla="*/ 1247 w 1838"/>
                <a:gd name="T61" fmla="*/ 1993 h 2192"/>
                <a:gd name="T62" fmla="*/ 1695 w 1838"/>
                <a:gd name="T63" fmla="*/ 1484 h 2192"/>
                <a:gd name="T64" fmla="*/ 1624 w 1838"/>
                <a:gd name="T65" fmla="*/ 1414 h 2192"/>
                <a:gd name="T66" fmla="*/ 1639 w 1838"/>
                <a:gd name="T67" fmla="*/ 1922 h 2192"/>
                <a:gd name="T68" fmla="*/ 1133 w 1838"/>
                <a:gd name="T69" fmla="*/ 1678 h 2192"/>
                <a:gd name="T70" fmla="*/ 1177 w 1838"/>
                <a:gd name="T71" fmla="*/ 1286 h 2192"/>
                <a:gd name="T72" fmla="*/ 807 w 1838"/>
                <a:gd name="T73" fmla="*/ 1823 h 2192"/>
                <a:gd name="T74" fmla="*/ 384 w 1838"/>
                <a:gd name="T75" fmla="*/ 1922 h 2192"/>
                <a:gd name="T76" fmla="*/ 412 w 1838"/>
                <a:gd name="T77" fmla="*/ 764 h 2192"/>
                <a:gd name="T78" fmla="*/ 157 w 1838"/>
                <a:gd name="T79" fmla="*/ 955 h 2192"/>
                <a:gd name="T80" fmla="*/ 199 w 1838"/>
                <a:gd name="T81" fmla="*/ 2192 h 2192"/>
                <a:gd name="T82" fmla="*/ 704 w 1838"/>
                <a:gd name="T83" fmla="*/ 2192 h 2192"/>
                <a:gd name="T84" fmla="*/ 1133 w 1838"/>
                <a:gd name="T85" fmla="*/ 1678 h 2192"/>
                <a:gd name="T86" fmla="*/ 1177 w 1838"/>
                <a:gd name="T87" fmla="*/ 1555 h 2192"/>
                <a:gd name="T88" fmla="*/ 199 w 1838"/>
                <a:gd name="T89" fmla="*/ 2064 h 2192"/>
                <a:gd name="T90" fmla="*/ 270 w 1838"/>
                <a:gd name="T91" fmla="*/ 1993 h 2192"/>
                <a:gd name="T92" fmla="*/ 143 w 1838"/>
                <a:gd name="T93" fmla="*/ 764 h 2192"/>
                <a:gd name="T94" fmla="*/ 214 w 1838"/>
                <a:gd name="T95" fmla="*/ 835 h 2192"/>
                <a:gd name="T96" fmla="*/ 704 w 1838"/>
                <a:gd name="T97" fmla="*/ 1922 h 2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8" h="2192">
                  <a:moveTo>
                    <a:pt x="214" y="397"/>
                  </a:moveTo>
                  <a:cubicBezTo>
                    <a:pt x="304" y="397"/>
                    <a:pt x="381" y="336"/>
                    <a:pt x="405" y="253"/>
                  </a:cubicBezTo>
                  <a:cubicBezTo>
                    <a:pt x="604" y="253"/>
                    <a:pt x="604" y="253"/>
                    <a:pt x="604" y="253"/>
                  </a:cubicBezTo>
                  <a:cubicBezTo>
                    <a:pt x="998" y="647"/>
                    <a:pt x="998" y="647"/>
                    <a:pt x="998" y="647"/>
                  </a:cubicBezTo>
                  <a:cubicBezTo>
                    <a:pt x="974" y="680"/>
                    <a:pt x="960" y="720"/>
                    <a:pt x="960" y="764"/>
                  </a:cubicBezTo>
                  <a:cubicBezTo>
                    <a:pt x="960" y="874"/>
                    <a:pt x="1049" y="963"/>
                    <a:pt x="1159" y="963"/>
                  </a:cubicBezTo>
                  <a:cubicBezTo>
                    <a:pt x="1268" y="963"/>
                    <a:pt x="1358" y="874"/>
                    <a:pt x="1358" y="764"/>
                  </a:cubicBezTo>
                  <a:cubicBezTo>
                    <a:pt x="1358" y="655"/>
                    <a:pt x="1268" y="566"/>
                    <a:pt x="1159" y="566"/>
                  </a:cubicBezTo>
                  <a:cubicBezTo>
                    <a:pt x="1140" y="566"/>
                    <a:pt x="1122" y="568"/>
                    <a:pt x="1105" y="573"/>
                  </a:cubicBezTo>
                  <a:cubicBezTo>
                    <a:pt x="657" y="125"/>
                    <a:pt x="657" y="125"/>
                    <a:pt x="657" y="125"/>
                  </a:cubicBezTo>
                  <a:cubicBezTo>
                    <a:pt x="398" y="125"/>
                    <a:pt x="398" y="125"/>
                    <a:pt x="398" y="125"/>
                  </a:cubicBezTo>
                  <a:cubicBezTo>
                    <a:pt x="369" y="51"/>
                    <a:pt x="297" y="0"/>
                    <a:pt x="214" y="0"/>
                  </a:cubicBezTo>
                  <a:cubicBezTo>
                    <a:pt x="104" y="0"/>
                    <a:pt x="15" y="89"/>
                    <a:pt x="15" y="198"/>
                  </a:cubicBezTo>
                  <a:cubicBezTo>
                    <a:pt x="15" y="308"/>
                    <a:pt x="104" y="397"/>
                    <a:pt x="214" y="397"/>
                  </a:cubicBezTo>
                  <a:close/>
                  <a:moveTo>
                    <a:pt x="1159" y="694"/>
                  </a:moveTo>
                  <a:cubicBezTo>
                    <a:pt x="1198" y="694"/>
                    <a:pt x="1230" y="725"/>
                    <a:pt x="1230" y="764"/>
                  </a:cubicBezTo>
                  <a:cubicBezTo>
                    <a:pt x="1230" y="803"/>
                    <a:pt x="1198" y="835"/>
                    <a:pt x="1159" y="835"/>
                  </a:cubicBezTo>
                  <a:cubicBezTo>
                    <a:pt x="1120" y="835"/>
                    <a:pt x="1088" y="803"/>
                    <a:pt x="1088" y="764"/>
                  </a:cubicBezTo>
                  <a:cubicBezTo>
                    <a:pt x="1088" y="725"/>
                    <a:pt x="1120" y="694"/>
                    <a:pt x="1159" y="694"/>
                  </a:cubicBezTo>
                  <a:close/>
                  <a:moveTo>
                    <a:pt x="214" y="128"/>
                  </a:moveTo>
                  <a:cubicBezTo>
                    <a:pt x="253" y="128"/>
                    <a:pt x="284" y="159"/>
                    <a:pt x="284" y="198"/>
                  </a:cubicBezTo>
                  <a:cubicBezTo>
                    <a:pt x="284" y="237"/>
                    <a:pt x="253" y="269"/>
                    <a:pt x="214" y="269"/>
                  </a:cubicBezTo>
                  <a:cubicBezTo>
                    <a:pt x="175" y="269"/>
                    <a:pt x="143" y="237"/>
                    <a:pt x="143" y="198"/>
                  </a:cubicBezTo>
                  <a:cubicBezTo>
                    <a:pt x="143" y="159"/>
                    <a:pt x="175" y="128"/>
                    <a:pt x="214" y="128"/>
                  </a:cubicBezTo>
                  <a:close/>
                  <a:moveTo>
                    <a:pt x="1159" y="397"/>
                  </a:moveTo>
                  <a:cubicBezTo>
                    <a:pt x="1246" y="397"/>
                    <a:pt x="1320" y="341"/>
                    <a:pt x="1347" y="262"/>
                  </a:cubicBezTo>
                  <a:cubicBezTo>
                    <a:pt x="1443" y="262"/>
                    <a:pt x="1443" y="262"/>
                    <a:pt x="1443" y="262"/>
                  </a:cubicBezTo>
                  <a:cubicBezTo>
                    <a:pt x="1461" y="317"/>
                    <a:pt x="1503" y="360"/>
                    <a:pt x="1555" y="382"/>
                  </a:cubicBezTo>
                  <a:cubicBezTo>
                    <a:pt x="1555" y="817"/>
                    <a:pt x="1555" y="817"/>
                    <a:pt x="1555" y="817"/>
                  </a:cubicBezTo>
                  <a:cubicBezTo>
                    <a:pt x="1309" y="1063"/>
                    <a:pt x="1309" y="1063"/>
                    <a:pt x="1309" y="1063"/>
                  </a:cubicBezTo>
                  <a:cubicBezTo>
                    <a:pt x="767" y="1063"/>
                    <a:pt x="767" y="1063"/>
                    <a:pt x="767" y="1063"/>
                  </a:cubicBezTo>
                  <a:cubicBezTo>
                    <a:pt x="767" y="953"/>
                    <a:pt x="767" y="953"/>
                    <a:pt x="767" y="953"/>
                  </a:cubicBezTo>
                  <a:cubicBezTo>
                    <a:pt x="846" y="927"/>
                    <a:pt x="903" y="852"/>
                    <a:pt x="903" y="764"/>
                  </a:cubicBezTo>
                  <a:cubicBezTo>
                    <a:pt x="903" y="655"/>
                    <a:pt x="814" y="566"/>
                    <a:pt x="704" y="566"/>
                  </a:cubicBezTo>
                  <a:cubicBezTo>
                    <a:pt x="595" y="566"/>
                    <a:pt x="506" y="655"/>
                    <a:pt x="506" y="764"/>
                  </a:cubicBezTo>
                  <a:cubicBezTo>
                    <a:pt x="506" y="851"/>
                    <a:pt x="561" y="925"/>
                    <a:pt x="639" y="952"/>
                  </a:cubicBezTo>
                  <a:cubicBezTo>
                    <a:pt x="639" y="1297"/>
                    <a:pt x="639" y="1297"/>
                    <a:pt x="639" y="1297"/>
                  </a:cubicBezTo>
                  <a:cubicBezTo>
                    <a:pt x="561" y="1324"/>
                    <a:pt x="506" y="1398"/>
                    <a:pt x="506" y="1484"/>
                  </a:cubicBezTo>
                  <a:cubicBezTo>
                    <a:pt x="506" y="1594"/>
                    <a:pt x="595" y="1683"/>
                    <a:pt x="704" y="1683"/>
                  </a:cubicBezTo>
                  <a:cubicBezTo>
                    <a:pt x="814" y="1683"/>
                    <a:pt x="903" y="1594"/>
                    <a:pt x="903" y="1484"/>
                  </a:cubicBezTo>
                  <a:cubicBezTo>
                    <a:pt x="903" y="1397"/>
                    <a:pt x="846" y="1322"/>
                    <a:pt x="767" y="1296"/>
                  </a:cubicBezTo>
                  <a:cubicBezTo>
                    <a:pt x="767" y="1191"/>
                    <a:pt x="767" y="1191"/>
                    <a:pt x="767" y="1191"/>
                  </a:cubicBezTo>
                  <a:cubicBezTo>
                    <a:pt x="1362" y="1191"/>
                    <a:pt x="1362" y="1191"/>
                    <a:pt x="1362" y="1191"/>
                  </a:cubicBezTo>
                  <a:cubicBezTo>
                    <a:pt x="1683" y="870"/>
                    <a:pt x="1683" y="870"/>
                    <a:pt x="1683" y="870"/>
                  </a:cubicBezTo>
                  <a:cubicBezTo>
                    <a:pt x="1683" y="390"/>
                    <a:pt x="1683" y="390"/>
                    <a:pt x="1683" y="390"/>
                  </a:cubicBezTo>
                  <a:cubicBezTo>
                    <a:pt x="1768" y="367"/>
                    <a:pt x="1830" y="290"/>
                    <a:pt x="1830" y="198"/>
                  </a:cubicBezTo>
                  <a:cubicBezTo>
                    <a:pt x="1830" y="89"/>
                    <a:pt x="1740" y="0"/>
                    <a:pt x="1631" y="0"/>
                  </a:cubicBezTo>
                  <a:cubicBezTo>
                    <a:pt x="1544" y="0"/>
                    <a:pt x="1469" y="56"/>
                    <a:pt x="1443" y="134"/>
                  </a:cubicBezTo>
                  <a:cubicBezTo>
                    <a:pt x="1347" y="134"/>
                    <a:pt x="1347" y="134"/>
                    <a:pt x="1347" y="134"/>
                  </a:cubicBezTo>
                  <a:cubicBezTo>
                    <a:pt x="1320" y="56"/>
                    <a:pt x="1246" y="0"/>
                    <a:pt x="1159" y="0"/>
                  </a:cubicBezTo>
                  <a:cubicBezTo>
                    <a:pt x="1049" y="0"/>
                    <a:pt x="960" y="89"/>
                    <a:pt x="960" y="198"/>
                  </a:cubicBezTo>
                  <a:cubicBezTo>
                    <a:pt x="960" y="308"/>
                    <a:pt x="1049" y="397"/>
                    <a:pt x="1159" y="397"/>
                  </a:cubicBezTo>
                  <a:close/>
                  <a:moveTo>
                    <a:pt x="775" y="1484"/>
                  </a:moveTo>
                  <a:cubicBezTo>
                    <a:pt x="775" y="1523"/>
                    <a:pt x="743" y="1555"/>
                    <a:pt x="704" y="1555"/>
                  </a:cubicBezTo>
                  <a:cubicBezTo>
                    <a:pt x="665" y="1555"/>
                    <a:pt x="634" y="1523"/>
                    <a:pt x="634" y="1484"/>
                  </a:cubicBezTo>
                  <a:cubicBezTo>
                    <a:pt x="634" y="1445"/>
                    <a:pt x="665" y="1414"/>
                    <a:pt x="704" y="1414"/>
                  </a:cubicBezTo>
                  <a:cubicBezTo>
                    <a:pt x="743" y="1414"/>
                    <a:pt x="775" y="1445"/>
                    <a:pt x="775" y="1484"/>
                  </a:cubicBezTo>
                  <a:close/>
                  <a:moveTo>
                    <a:pt x="704" y="835"/>
                  </a:moveTo>
                  <a:cubicBezTo>
                    <a:pt x="665" y="835"/>
                    <a:pt x="634" y="803"/>
                    <a:pt x="634" y="764"/>
                  </a:cubicBezTo>
                  <a:cubicBezTo>
                    <a:pt x="634" y="725"/>
                    <a:pt x="665" y="694"/>
                    <a:pt x="704" y="694"/>
                  </a:cubicBezTo>
                  <a:cubicBezTo>
                    <a:pt x="743" y="694"/>
                    <a:pt x="775" y="725"/>
                    <a:pt x="775" y="764"/>
                  </a:cubicBezTo>
                  <a:cubicBezTo>
                    <a:pt x="775" y="803"/>
                    <a:pt x="743" y="835"/>
                    <a:pt x="704" y="835"/>
                  </a:cubicBezTo>
                  <a:close/>
                  <a:moveTo>
                    <a:pt x="1631" y="128"/>
                  </a:moveTo>
                  <a:cubicBezTo>
                    <a:pt x="1670" y="128"/>
                    <a:pt x="1702" y="159"/>
                    <a:pt x="1702" y="198"/>
                  </a:cubicBezTo>
                  <a:cubicBezTo>
                    <a:pt x="1702" y="237"/>
                    <a:pt x="1670" y="269"/>
                    <a:pt x="1631" y="269"/>
                  </a:cubicBezTo>
                  <a:cubicBezTo>
                    <a:pt x="1592" y="269"/>
                    <a:pt x="1560" y="237"/>
                    <a:pt x="1560" y="198"/>
                  </a:cubicBezTo>
                  <a:cubicBezTo>
                    <a:pt x="1560" y="159"/>
                    <a:pt x="1592" y="128"/>
                    <a:pt x="1631" y="128"/>
                  </a:cubicBezTo>
                  <a:close/>
                  <a:moveTo>
                    <a:pt x="1159" y="128"/>
                  </a:moveTo>
                  <a:cubicBezTo>
                    <a:pt x="1198" y="128"/>
                    <a:pt x="1230" y="159"/>
                    <a:pt x="1230" y="198"/>
                  </a:cubicBezTo>
                  <a:cubicBezTo>
                    <a:pt x="1230" y="237"/>
                    <a:pt x="1198" y="269"/>
                    <a:pt x="1159" y="269"/>
                  </a:cubicBezTo>
                  <a:cubicBezTo>
                    <a:pt x="1120" y="269"/>
                    <a:pt x="1088" y="237"/>
                    <a:pt x="1088" y="198"/>
                  </a:cubicBezTo>
                  <a:cubicBezTo>
                    <a:pt x="1088" y="159"/>
                    <a:pt x="1120" y="128"/>
                    <a:pt x="1159" y="128"/>
                  </a:cubicBezTo>
                  <a:close/>
                  <a:moveTo>
                    <a:pt x="1681" y="1799"/>
                  </a:moveTo>
                  <a:cubicBezTo>
                    <a:pt x="1681" y="1675"/>
                    <a:pt x="1681" y="1675"/>
                    <a:pt x="1681" y="1675"/>
                  </a:cubicBezTo>
                  <a:cubicBezTo>
                    <a:pt x="1763" y="1650"/>
                    <a:pt x="1823" y="1574"/>
                    <a:pt x="1823" y="1484"/>
                  </a:cubicBezTo>
                  <a:cubicBezTo>
                    <a:pt x="1823" y="1375"/>
                    <a:pt x="1734" y="1286"/>
                    <a:pt x="1624" y="1286"/>
                  </a:cubicBezTo>
                  <a:cubicBezTo>
                    <a:pt x="1514" y="1286"/>
                    <a:pt x="1425" y="1375"/>
                    <a:pt x="1425" y="1484"/>
                  </a:cubicBezTo>
                  <a:cubicBezTo>
                    <a:pt x="1425" y="1569"/>
                    <a:pt x="1478" y="1641"/>
                    <a:pt x="1553" y="1670"/>
                  </a:cubicBezTo>
                  <a:cubicBezTo>
                    <a:pt x="1553" y="1814"/>
                    <a:pt x="1553" y="1814"/>
                    <a:pt x="1553" y="1814"/>
                  </a:cubicBezTo>
                  <a:cubicBezTo>
                    <a:pt x="1507" y="1836"/>
                    <a:pt x="1472" y="1874"/>
                    <a:pt x="1453" y="1922"/>
                  </a:cubicBezTo>
                  <a:cubicBezTo>
                    <a:pt x="1362" y="1922"/>
                    <a:pt x="1362" y="1922"/>
                    <a:pt x="1362" y="1922"/>
                  </a:cubicBezTo>
                  <a:cubicBezTo>
                    <a:pt x="1333" y="1847"/>
                    <a:pt x="1261" y="1794"/>
                    <a:pt x="1177" y="1794"/>
                  </a:cubicBezTo>
                  <a:cubicBezTo>
                    <a:pt x="1067" y="1794"/>
                    <a:pt x="978" y="1883"/>
                    <a:pt x="978" y="1993"/>
                  </a:cubicBezTo>
                  <a:cubicBezTo>
                    <a:pt x="978" y="2103"/>
                    <a:pt x="1067" y="2192"/>
                    <a:pt x="1177" y="2192"/>
                  </a:cubicBezTo>
                  <a:cubicBezTo>
                    <a:pt x="1266" y="2192"/>
                    <a:pt x="1343" y="2132"/>
                    <a:pt x="1367" y="2050"/>
                  </a:cubicBezTo>
                  <a:cubicBezTo>
                    <a:pt x="1448" y="2050"/>
                    <a:pt x="1448" y="2050"/>
                    <a:pt x="1448" y="2050"/>
                  </a:cubicBezTo>
                  <a:cubicBezTo>
                    <a:pt x="1473" y="2132"/>
                    <a:pt x="1549" y="2192"/>
                    <a:pt x="1639" y="2192"/>
                  </a:cubicBezTo>
                  <a:cubicBezTo>
                    <a:pt x="1748" y="2192"/>
                    <a:pt x="1838" y="2103"/>
                    <a:pt x="1838" y="1993"/>
                  </a:cubicBezTo>
                  <a:cubicBezTo>
                    <a:pt x="1838" y="1898"/>
                    <a:pt x="1770" y="1818"/>
                    <a:pt x="1681" y="1799"/>
                  </a:cubicBezTo>
                  <a:close/>
                  <a:moveTo>
                    <a:pt x="1177" y="2064"/>
                  </a:moveTo>
                  <a:cubicBezTo>
                    <a:pt x="1138" y="2064"/>
                    <a:pt x="1106" y="2032"/>
                    <a:pt x="1106" y="1993"/>
                  </a:cubicBezTo>
                  <a:cubicBezTo>
                    <a:pt x="1106" y="1954"/>
                    <a:pt x="1138" y="1922"/>
                    <a:pt x="1177" y="1922"/>
                  </a:cubicBezTo>
                  <a:cubicBezTo>
                    <a:pt x="1216" y="1922"/>
                    <a:pt x="1247" y="1954"/>
                    <a:pt x="1247" y="1993"/>
                  </a:cubicBezTo>
                  <a:cubicBezTo>
                    <a:pt x="1247" y="2032"/>
                    <a:pt x="1216" y="2064"/>
                    <a:pt x="1177" y="2064"/>
                  </a:cubicBezTo>
                  <a:close/>
                  <a:moveTo>
                    <a:pt x="1624" y="1414"/>
                  </a:moveTo>
                  <a:cubicBezTo>
                    <a:pt x="1663" y="1414"/>
                    <a:pt x="1695" y="1445"/>
                    <a:pt x="1695" y="1484"/>
                  </a:cubicBezTo>
                  <a:cubicBezTo>
                    <a:pt x="1695" y="1523"/>
                    <a:pt x="1663" y="1555"/>
                    <a:pt x="1624" y="1555"/>
                  </a:cubicBezTo>
                  <a:cubicBezTo>
                    <a:pt x="1585" y="1555"/>
                    <a:pt x="1553" y="1523"/>
                    <a:pt x="1553" y="1484"/>
                  </a:cubicBezTo>
                  <a:cubicBezTo>
                    <a:pt x="1553" y="1445"/>
                    <a:pt x="1585" y="1414"/>
                    <a:pt x="1624" y="1414"/>
                  </a:cubicBezTo>
                  <a:close/>
                  <a:moveTo>
                    <a:pt x="1639" y="2064"/>
                  </a:moveTo>
                  <a:cubicBezTo>
                    <a:pt x="1600" y="2064"/>
                    <a:pt x="1568" y="2032"/>
                    <a:pt x="1568" y="1993"/>
                  </a:cubicBezTo>
                  <a:cubicBezTo>
                    <a:pt x="1568" y="1954"/>
                    <a:pt x="1600" y="1922"/>
                    <a:pt x="1639" y="1922"/>
                  </a:cubicBezTo>
                  <a:cubicBezTo>
                    <a:pt x="1678" y="1922"/>
                    <a:pt x="1710" y="1954"/>
                    <a:pt x="1710" y="1993"/>
                  </a:cubicBezTo>
                  <a:cubicBezTo>
                    <a:pt x="1710" y="2032"/>
                    <a:pt x="1678" y="2064"/>
                    <a:pt x="1639" y="2064"/>
                  </a:cubicBezTo>
                  <a:close/>
                  <a:moveTo>
                    <a:pt x="1133" y="1678"/>
                  </a:moveTo>
                  <a:cubicBezTo>
                    <a:pt x="1147" y="1681"/>
                    <a:pt x="1162" y="1683"/>
                    <a:pt x="1177" y="1683"/>
                  </a:cubicBezTo>
                  <a:cubicBezTo>
                    <a:pt x="1286" y="1683"/>
                    <a:pt x="1375" y="1594"/>
                    <a:pt x="1375" y="1484"/>
                  </a:cubicBezTo>
                  <a:cubicBezTo>
                    <a:pt x="1375" y="1375"/>
                    <a:pt x="1286" y="1286"/>
                    <a:pt x="1177" y="1286"/>
                  </a:cubicBezTo>
                  <a:cubicBezTo>
                    <a:pt x="1067" y="1286"/>
                    <a:pt x="978" y="1375"/>
                    <a:pt x="978" y="1484"/>
                  </a:cubicBezTo>
                  <a:cubicBezTo>
                    <a:pt x="978" y="1531"/>
                    <a:pt x="994" y="1575"/>
                    <a:pt x="1022" y="1609"/>
                  </a:cubicBezTo>
                  <a:cubicBezTo>
                    <a:pt x="807" y="1823"/>
                    <a:pt x="807" y="1823"/>
                    <a:pt x="807" y="1823"/>
                  </a:cubicBezTo>
                  <a:cubicBezTo>
                    <a:pt x="777" y="1805"/>
                    <a:pt x="742" y="1794"/>
                    <a:pt x="704" y="1794"/>
                  </a:cubicBezTo>
                  <a:cubicBezTo>
                    <a:pt x="620" y="1794"/>
                    <a:pt x="548" y="1847"/>
                    <a:pt x="519" y="1922"/>
                  </a:cubicBezTo>
                  <a:cubicBezTo>
                    <a:pt x="384" y="1922"/>
                    <a:pt x="384" y="1922"/>
                    <a:pt x="384" y="1922"/>
                  </a:cubicBezTo>
                  <a:cubicBezTo>
                    <a:pt x="366" y="1874"/>
                    <a:pt x="330" y="1836"/>
                    <a:pt x="285" y="1814"/>
                  </a:cubicBezTo>
                  <a:cubicBezTo>
                    <a:pt x="285" y="950"/>
                    <a:pt x="285" y="950"/>
                    <a:pt x="285" y="950"/>
                  </a:cubicBezTo>
                  <a:cubicBezTo>
                    <a:pt x="359" y="921"/>
                    <a:pt x="412" y="849"/>
                    <a:pt x="412" y="764"/>
                  </a:cubicBezTo>
                  <a:cubicBezTo>
                    <a:pt x="412" y="655"/>
                    <a:pt x="323" y="566"/>
                    <a:pt x="214" y="566"/>
                  </a:cubicBezTo>
                  <a:cubicBezTo>
                    <a:pt x="104" y="566"/>
                    <a:pt x="15" y="655"/>
                    <a:pt x="15" y="764"/>
                  </a:cubicBezTo>
                  <a:cubicBezTo>
                    <a:pt x="15" y="854"/>
                    <a:pt x="75" y="930"/>
                    <a:pt x="157" y="955"/>
                  </a:cubicBezTo>
                  <a:cubicBezTo>
                    <a:pt x="157" y="1799"/>
                    <a:pt x="157" y="1799"/>
                    <a:pt x="157" y="1799"/>
                  </a:cubicBezTo>
                  <a:cubicBezTo>
                    <a:pt x="67" y="1818"/>
                    <a:pt x="0" y="1898"/>
                    <a:pt x="0" y="1993"/>
                  </a:cubicBezTo>
                  <a:cubicBezTo>
                    <a:pt x="0" y="2103"/>
                    <a:pt x="89" y="2192"/>
                    <a:pt x="199" y="2192"/>
                  </a:cubicBezTo>
                  <a:cubicBezTo>
                    <a:pt x="289" y="2192"/>
                    <a:pt x="365" y="2132"/>
                    <a:pt x="389" y="2050"/>
                  </a:cubicBezTo>
                  <a:cubicBezTo>
                    <a:pt x="514" y="2050"/>
                    <a:pt x="514" y="2050"/>
                    <a:pt x="514" y="2050"/>
                  </a:cubicBezTo>
                  <a:cubicBezTo>
                    <a:pt x="538" y="2132"/>
                    <a:pt x="615" y="2192"/>
                    <a:pt x="704" y="2192"/>
                  </a:cubicBezTo>
                  <a:cubicBezTo>
                    <a:pt x="814" y="2192"/>
                    <a:pt x="903" y="2103"/>
                    <a:pt x="903" y="1993"/>
                  </a:cubicBezTo>
                  <a:cubicBezTo>
                    <a:pt x="903" y="1968"/>
                    <a:pt x="898" y="1944"/>
                    <a:pt x="890" y="1922"/>
                  </a:cubicBezTo>
                  <a:lnTo>
                    <a:pt x="1133" y="1678"/>
                  </a:lnTo>
                  <a:close/>
                  <a:moveTo>
                    <a:pt x="1177" y="1414"/>
                  </a:moveTo>
                  <a:cubicBezTo>
                    <a:pt x="1216" y="1414"/>
                    <a:pt x="1247" y="1445"/>
                    <a:pt x="1247" y="1484"/>
                  </a:cubicBezTo>
                  <a:cubicBezTo>
                    <a:pt x="1247" y="1523"/>
                    <a:pt x="1216" y="1555"/>
                    <a:pt x="1177" y="1555"/>
                  </a:cubicBezTo>
                  <a:cubicBezTo>
                    <a:pt x="1138" y="1555"/>
                    <a:pt x="1106" y="1523"/>
                    <a:pt x="1106" y="1484"/>
                  </a:cubicBezTo>
                  <a:cubicBezTo>
                    <a:pt x="1106" y="1445"/>
                    <a:pt x="1138" y="1414"/>
                    <a:pt x="1177" y="1414"/>
                  </a:cubicBezTo>
                  <a:close/>
                  <a:moveTo>
                    <a:pt x="199" y="2064"/>
                  </a:moveTo>
                  <a:cubicBezTo>
                    <a:pt x="160" y="2064"/>
                    <a:pt x="128" y="2032"/>
                    <a:pt x="128" y="1993"/>
                  </a:cubicBezTo>
                  <a:cubicBezTo>
                    <a:pt x="128" y="1954"/>
                    <a:pt x="160" y="1922"/>
                    <a:pt x="199" y="1922"/>
                  </a:cubicBezTo>
                  <a:cubicBezTo>
                    <a:pt x="238" y="1922"/>
                    <a:pt x="270" y="1954"/>
                    <a:pt x="270" y="1993"/>
                  </a:cubicBezTo>
                  <a:cubicBezTo>
                    <a:pt x="270" y="2032"/>
                    <a:pt x="238" y="2064"/>
                    <a:pt x="199" y="2064"/>
                  </a:cubicBezTo>
                  <a:close/>
                  <a:moveTo>
                    <a:pt x="214" y="835"/>
                  </a:moveTo>
                  <a:cubicBezTo>
                    <a:pt x="175" y="835"/>
                    <a:pt x="143" y="803"/>
                    <a:pt x="143" y="764"/>
                  </a:cubicBezTo>
                  <a:cubicBezTo>
                    <a:pt x="143" y="725"/>
                    <a:pt x="175" y="694"/>
                    <a:pt x="214" y="694"/>
                  </a:cubicBezTo>
                  <a:cubicBezTo>
                    <a:pt x="253" y="694"/>
                    <a:pt x="284" y="725"/>
                    <a:pt x="284" y="764"/>
                  </a:cubicBezTo>
                  <a:cubicBezTo>
                    <a:pt x="284" y="803"/>
                    <a:pt x="253" y="835"/>
                    <a:pt x="214" y="835"/>
                  </a:cubicBezTo>
                  <a:close/>
                  <a:moveTo>
                    <a:pt x="704" y="2064"/>
                  </a:moveTo>
                  <a:cubicBezTo>
                    <a:pt x="665" y="2064"/>
                    <a:pt x="634" y="2032"/>
                    <a:pt x="634" y="1993"/>
                  </a:cubicBezTo>
                  <a:cubicBezTo>
                    <a:pt x="634" y="1954"/>
                    <a:pt x="665" y="1922"/>
                    <a:pt x="704" y="1922"/>
                  </a:cubicBezTo>
                  <a:cubicBezTo>
                    <a:pt x="743" y="1922"/>
                    <a:pt x="775" y="1954"/>
                    <a:pt x="775" y="1993"/>
                  </a:cubicBezTo>
                  <a:cubicBezTo>
                    <a:pt x="775" y="2032"/>
                    <a:pt x="743" y="2064"/>
                    <a:pt x="704" y="206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27" tIns="45714" rIns="91427" bIns="4571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3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" name="Rectangle 25"/>
          <p:cNvSpPr>
            <a:spLocks noChangeAspect="1"/>
          </p:cNvSpPr>
          <p:nvPr/>
        </p:nvSpPr>
        <p:spPr>
          <a:xfrm>
            <a:off x="5128200" y="3431517"/>
            <a:ext cx="695376" cy="516728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" name="Up Arrow 26"/>
          <p:cNvSpPr>
            <a:spLocks noChangeAspect="1"/>
          </p:cNvSpPr>
          <p:nvPr/>
        </p:nvSpPr>
        <p:spPr>
          <a:xfrm>
            <a:off x="5218359" y="1606843"/>
            <a:ext cx="518055" cy="1657397"/>
          </a:xfrm>
          <a:prstGeom prst="upArrow">
            <a:avLst/>
          </a:prstGeom>
          <a:gradFill rotWithShape="1">
            <a:gsLst>
              <a:gs pos="0">
                <a:schemeClr val="accent4">
                  <a:lumMod val="50000"/>
                </a:schemeClr>
              </a:gs>
              <a:gs pos="80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4" name="Group 22"/>
          <p:cNvGrpSpPr>
            <a:grpSpLocks noChangeAspect="1"/>
          </p:cNvGrpSpPr>
          <p:nvPr/>
        </p:nvGrpSpPr>
        <p:grpSpPr>
          <a:xfrm>
            <a:off x="7243784" y="949771"/>
            <a:ext cx="688971" cy="516728"/>
            <a:chOff x="609600" y="502508"/>
            <a:chExt cx="395416" cy="395416"/>
          </a:xfrm>
        </p:grpSpPr>
        <p:sp>
          <p:nvSpPr>
            <p:cNvPr id="15" name="Rectangle 23"/>
            <p:cNvSpPr/>
            <p:nvPr/>
          </p:nvSpPr>
          <p:spPr>
            <a:xfrm>
              <a:off x="609600" y="502508"/>
              <a:ext cx="395416" cy="395416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" name="Freeform 84"/>
            <p:cNvSpPr>
              <a:spLocks noEditPoints="1"/>
            </p:cNvSpPr>
            <p:nvPr/>
          </p:nvSpPr>
          <p:spPr bwMode="auto">
            <a:xfrm>
              <a:off x="700275" y="579940"/>
              <a:ext cx="214066" cy="240550"/>
            </a:xfrm>
            <a:custGeom>
              <a:avLst/>
              <a:gdLst>
                <a:gd name="T0" fmla="*/ 604 w 1838"/>
                <a:gd name="T1" fmla="*/ 253 h 2192"/>
                <a:gd name="T2" fmla="*/ 1159 w 1838"/>
                <a:gd name="T3" fmla="*/ 963 h 2192"/>
                <a:gd name="T4" fmla="*/ 1105 w 1838"/>
                <a:gd name="T5" fmla="*/ 573 h 2192"/>
                <a:gd name="T6" fmla="*/ 214 w 1838"/>
                <a:gd name="T7" fmla="*/ 0 h 2192"/>
                <a:gd name="T8" fmla="*/ 1159 w 1838"/>
                <a:gd name="T9" fmla="*/ 694 h 2192"/>
                <a:gd name="T10" fmla="*/ 1088 w 1838"/>
                <a:gd name="T11" fmla="*/ 764 h 2192"/>
                <a:gd name="T12" fmla="*/ 284 w 1838"/>
                <a:gd name="T13" fmla="*/ 198 h 2192"/>
                <a:gd name="T14" fmla="*/ 214 w 1838"/>
                <a:gd name="T15" fmla="*/ 128 h 2192"/>
                <a:gd name="T16" fmla="*/ 1443 w 1838"/>
                <a:gd name="T17" fmla="*/ 262 h 2192"/>
                <a:gd name="T18" fmla="*/ 1309 w 1838"/>
                <a:gd name="T19" fmla="*/ 1063 h 2192"/>
                <a:gd name="T20" fmla="*/ 903 w 1838"/>
                <a:gd name="T21" fmla="*/ 764 h 2192"/>
                <a:gd name="T22" fmla="*/ 639 w 1838"/>
                <a:gd name="T23" fmla="*/ 952 h 2192"/>
                <a:gd name="T24" fmla="*/ 704 w 1838"/>
                <a:gd name="T25" fmla="*/ 1683 h 2192"/>
                <a:gd name="T26" fmla="*/ 767 w 1838"/>
                <a:gd name="T27" fmla="*/ 1191 h 2192"/>
                <a:gd name="T28" fmla="*/ 1683 w 1838"/>
                <a:gd name="T29" fmla="*/ 390 h 2192"/>
                <a:gd name="T30" fmla="*/ 1443 w 1838"/>
                <a:gd name="T31" fmla="*/ 134 h 2192"/>
                <a:gd name="T32" fmla="*/ 960 w 1838"/>
                <a:gd name="T33" fmla="*/ 198 h 2192"/>
                <a:gd name="T34" fmla="*/ 704 w 1838"/>
                <a:gd name="T35" fmla="*/ 1555 h 2192"/>
                <a:gd name="T36" fmla="*/ 775 w 1838"/>
                <a:gd name="T37" fmla="*/ 1484 h 2192"/>
                <a:gd name="T38" fmla="*/ 704 w 1838"/>
                <a:gd name="T39" fmla="*/ 694 h 2192"/>
                <a:gd name="T40" fmla="*/ 1631 w 1838"/>
                <a:gd name="T41" fmla="*/ 128 h 2192"/>
                <a:gd name="T42" fmla="*/ 1560 w 1838"/>
                <a:gd name="T43" fmla="*/ 198 h 2192"/>
                <a:gd name="T44" fmla="*/ 1230 w 1838"/>
                <a:gd name="T45" fmla="*/ 198 h 2192"/>
                <a:gd name="T46" fmla="*/ 1159 w 1838"/>
                <a:gd name="T47" fmla="*/ 128 h 2192"/>
                <a:gd name="T48" fmla="*/ 1823 w 1838"/>
                <a:gd name="T49" fmla="*/ 1484 h 2192"/>
                <a:gd name="T50" fmla="*/ 1553 w 1838"/>
                <a:gd name="T51" fmla="*/ 1670 h 2192"/>
                <a:gd name="T52" fmla="*/ 1362 w 1838"/>
                <a:gd name="T53" fmla="*/ 1922 h 2192"/>
                <a:gd name="T54" fmla="*/ 1177 w 1838"/>
                <a:gd name="T55" fmla="*/ 2192 h 2192"/>
                <a:gd name="T56" fmla="*/ 1639 w 1838"/>
                <a:gd name="T57" fmla="*/ 2192 h 2192"/>
                <a:gd name="T58" fmla="*/ 1177 w 1838"/>
                <a:gd name="T59" fmla="*/ 2064 h 2192"/>
                <a:gd name="T60" fmla="*/ 1247 w 1838"/>
                <a:gd name="T61" fmla="*/ 1993 h 2192"/>
                <a:gd name="T62" fmla="*/ 1695 w 1838"/>
                <a:gd name="T63" fmla="*/ 1484 h 2192"/>
                <a:gd name="T64" fmla="*/ 1624 w 1838"/>
                <a:gd name="T65" fmla="*/ 1414 h 2192"/>
                <a:gd name="T66" fmla="*/ 1639 w 1838"/>
                <a:gd name="T67" fmla="*/ 1922 h 2192"/>
                <a:gd name="T68" fmla="*/ 1133 w 1838"/>
                <a:gd name="T69" fmla="*/ 1678 h 2192"/>
                <a:gd name="T70" fmla="*/ 1177 w 1838"/>
                <a:gd name="T71" fmla="*/ 1286 h 2192"/>
                <a:gd name="T72" fmla="*/ 807 w 1838"/>
                <a:gd name="T73" fmla="*/ 1823 h 2192"/>
                <a:gd name="T74" fmla="*/ 384 w 1838"/>
                <a:gd name="T75" fmla="*/ 1922 h 2192"/>
                <a:gd name="T76" fmla="*/ 412 w 1838"/>
                <a:gd name="T77" fmla="*/ 764 h 2192"/>
                <a:gd name="T78" fmla="*/ 157 w 1838"/>
                <a:gd name="T79" fmla="*/ 955 h 2192"/>
                <a:gd name="T80" fmla="*/ 199 w 1838"/>
                <a:gd name="T81" fmla="*/ 2192 h 2192"/>
                <a:gd name="T82" fmla="*/ 704 w 1838"/>
                <a:gd name="T83" fmla="*/ 2192 h 2192"/>
                <a:gd name="T84" fmla="*/ 1133 w 1838"/>
                <a:gd name="T85" fmla="*/ 1678 h 2192"/>
                <a:gd name="T86" fmla="*/ 1177 w 1838"/>
                <a:gd name="T87" fmla="*/ 1555 h 2192"/>
                <a:gd name="T88" fmla="*/ 199 w 1838"/>
                <a:gd name="T89" fmla="*/ 2064 h 2192"/>
                <a:gd name="T90" fmla="*/ 270 w 1838"/>
                <a:gd name="T91" fmla="*/ 1993 h 2192"/>
                <a:gd name="T92" fmla="*/ 143 w 1838"/>
                <a:gd name="T93" fmla="*/ 764 h 2192"/>
                <a:gd name="T94" fmla="*/ 214 w 1838"/>
                <a:gd name="T95" fmla="*/ 835 h 2192"/>
                <a:gd name="T96" fmla="*/ 704 w 1838"/>
                <a:gd name="T97" fmla="*/ 1922 h 2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8" h="2192">
                  <a:moveTo>
                    <a:pt x="214" y="397"/>
                  </a:moveTo>
                  <a:cubicBezTo>
                    <a:pt x="304" y="397"/>
                    <a:pt x="381" y="336"/>
                    <a:pt x="405" y="253"/>
                  </a:cubicBezTo>
                  <a:cubicBezTo>
                    <a:pt x="604" y="253"/>
                    <a:pt x="604" y="253"/>
                    <a:pt x="604" y="253"/>
                  </a:cubicBezTo>
                  <a:cubicBezTo>
                    <a:pt x="998" y="647"/>
                    <a:pt x="998" y="647"/>
                    <a:pt x="998" y="647"/>
                  </a:cubicBezTo>
                  <a:cubicBezTo>
                    <a:pt x="974" y="680"/>
                    <a:pt x="960" y="720"/>
                    <a:pt x="960" y="764"/>
                  </a:cubicBezTo>
                  <a:cubicBezTo>
                    <a:pt x="960" y="874"/>
                    <a:pt x="1049" y="963"/>
                    <a:pt x="1159" y="963"/>
                  </a:cubicBezTo>
                  <a:cubicBezTo>
                    <a:pt x="1268" y="963"/>
                    <a:pt x="1358" y="874"/>
                    <a:pt x="1358" y="764"/>
                  </a:cubicBezTo>
                  <a:cubicBezTo>
                    <a:pt x="1358" y="655"/>
                    <a:pt x="1268" y="566"/>
                    <a:pt x="1159" y="566"/>
                  </a:cubicBezTo>
                  <a:cubicBezTo>
                    <a:pt x="1140" y="566"/>
                    <a:pt x="1122" y="568"/>
                    <a:pt x="1105" y="573"/>
                  </a:cubicBezTo>
                  <a:cubicBezTo>
                    <a:pt x="657" y="125"/>
                    <a:pt x="657" y="125"/>
                    <a:pt x="657" y="125"/>
                  </a:cubicBezTo>
                  <a:cubicBezTo>
                    <a:pt x="398" y="125"/>
                    <a:pt x="398" y="125"/>
                    <a:pt x="398" y="125"/>
                  </a:cubicBezTo>
                  <a:cubicBezTo>
                    <a:pt x="369" y="51"/>
                    <a:pt x="297" y="0"/>
                    <a:pt x="214" y="0"/>
                  </a:cubicBezTo>
                  <a:cubicBezTo>
                    <a:pt x="104" y="0"/>
                    <a:pt x="15" y="89"/>
                    <a:pt x="15" y="198"/>
                  </a:cubicBezTo>
                  <a:cubicBezTo>
                    <a:pt x="15" y="308"/>
                    <a:pt x="104" y="397"/>
                    <a:pt x="214" y="397"/>
                  </a:cubicBezTo>
                  <a:close/>
                  <a:moveTo>
                    <a:pt x="1159" y="694"/>
                  </a:moveTo>
                  <a:cubicBezTo>
                    <a:pt x="1198" y="694"/>
                    <a:pt x="1230" y="725"/>
                    <a:pt x="1230" y="764"/>
                  </a:cubicBezTo>
                  <a:cubicBezTo>
                    <a:pt x="1230" y="803"/>
                    <a:pt x="1198" y="835"/>
                    <a:pt x="1159" y="835"/>
                  </a:cubicBezTo>
                  <a:cubicBezTo>
                    <a:pt x="1120" y="835"/>
                    <a:pt x="1088" y="803"/>
                    <a:pt x="1088" y="764"/>
                  </a:cubicBezTo>
                  <a:cubicBezTo>
                    <a:pt x="1088" y="725"/>
                    <a:pt x="1120" y="694"/>
                    <a:pt x="1159" y="694"/>
                  </a:cubicBezTo>
                  <a:close/>
                  <a:moveTo>
                    <a:pt x="214" y="128"/>
                  </a:moveTo>
                  <a:cubicBezTo>
                    <a:pt x="253" y="128"/>
                    <a:pt x="284" y="159"/>
                    <a:pt x="284" y="198"/>
                  </a:cubicBezTo>
                  <a:cubicBezTo>
                    <a:pt x="284" y="237"/>
                    <a:pt x="253" y="269"/>
                    <a:pt x="214" y="269"/>
                  </a:cubicBezTo>
                  <a:cubicBezTo>
                    <a:pt x="175" y="269"/>
                    <a:pt x="143" y="237"/>
                    <a:pt x="143" y="198"/>
                  </a:cubicBezTo>
                  <a:cubicBezTo>
                    <a:pt x="143" y="159"/>
                    <a:pt x="175" y="128"/>
                    <a:pt x="214" y="128"/>
                  </a:cubicBezTo>
                  <a:close/>
                  <a:moveTo>
                    <a:pt x="1159" y="397"/>
                  </a:moveTo>
                  <a:cubicBezTo>
                    <a:pt x="1246" y="397"/>
                    <a:pt x="1320" y="341"/>
                    <a:pt x="1347" y="262"/>
                  </a:cubicBezTo>
                  <a:cubicBezTo>
                    <a:pt x="1443" y="262"/>
                    <a:pt x="1443" y="262"/>
                    <a:pt x="1443" y="262"/>
                  </a:cubicBezTo>
                  <a:cubicBezTo>
                    <a:pt x="1461" y="317"/>
                    <a:pt x="1503" y="360"/>
                    <a:pt x="1555" y="382"/>
                  </a:cubicBezTo>
                  <a:cubicBezTo>
                    <a:pt x="1555" y="817"/>
                    <a:pt x="1555" y="817"/>
                    <a:pt x="1555" y="817"/>
                  </a:cubicBezTo>
                  <a:cubicBezTo>
                    <a:pt x="1309" y="1063"/>
                    <a:pt x="1309" y="1063"/>
                    <a:pt x="1309" y="1063"/>
                  </a:cubicBezTo>
                  <a:cubicBezTo>
                    <a:pt x="767" y="1063"/>
                    <a:pt x="767" y="1063"/>
                    <a:pt x="767" y="1063"/>
                  </a:cubicBezTo>
                  <a:cubicBezTo>
                    <a:pt x="767" y="953"/>
                    <a:pt x="767" y="953"/>
                    <a:pt x="767" y="953"/>
                  </a:cubicBezTo>
                  <a:cubicBezTo>
                    <a:pt x="846" y="927"/>
                    <a:pt x="903" y="852"/>
                    <a:pt x="903" y="764"/>
                  </a:cubicBezTo>
                  <a:cubicBezTo>
                    <a:pt x="903" y="655"/>
                    <a:pt x="814" y="566"/>
                    <a:pt x="704" y="566"/>
                  </a:cubicBezTo>
                  <a:cubicBezTo>
                    <a:pt x="595" y="566"/>
                    <a:pt x="506" y="655"/>
                    <a:pt x="506" y="764"/>
                  </a:cubicBezTo>
                  <a:cubicBezTo>
                    <a:pt x="506" y="851"/>
                    <a:pt x="561" y="925"/>
                    <a:pt x="639" y="952"/>
                  </a:cubicBezTo>
                  <a:cubicBezTo>
                    <a:pt x="639" y="1297"/>
                    <a:pt x="639" y="1297"/>
                    <a:pt x="639" y="1297"/>
                  </a:cubicBezTo>
                  <a:cubicBezTo>
                    <a:pt x="561" y="1324"/>
                    <a:pt x="506" y="1398"/>
                    <a:pt x="506" y="1484"/>
                  </a:cubicBezTo>
                  <a:cubicBezTo>
                    <a:pt x="506" y="1594"/>
                    <a:pt x="595" y="1683"/>
                    <a:pt x="704" y="1683"/>
                  </a:cubicBezTo>
                  <a:cubicBezTo>
                    <a:pt x="814" y="1683"/>
                    <a:pt x="903" y="1594"/>
                    <a:pt x="903" y="1484"/>
                  </a:cubicBezTo>
                  <a:cubicBezTo>
                    <a:pt x="903" y="1397"/>
                    <a:pt x="846" y="1322"/>
                    <a:pt x="767" y="1296"/>
                  </a:cubicBezTo>
                  <a:cubicBezTo>
                    <a:pt x="767" y="1191"/>
                    <a:pt x="767" y="1191"/>
                    <a:pt x="767" y="1191"/>
                  </a:cubicBezTo>
                  <a:cubicBezTo>
                    <a:pt x="1362" y="1191"/>
                    <a:pt x="1362" y="1191"/>
                    <a:pt x="1362" y="1191"/>
                  </a:cubicBezTo>
                  <a:cubicBezTo>
                    <a:pt x="1683" y="870"/>
                    <a:pt x="1683" y="870"/>
                    <a:pt x="1683" y="870"/>
                  </a:cubicBezTo>
                  <a:cubicBezTo>
                    <a:pt x="1683" y="390"/>
                    <a:pt x="1683" y="390"/>
                    <a:pt x="1683" y="390"/>
                  </a:cubicBezTo>
                  <a:cubicBezTo>
                    <a:pt x="1768" y="367"/>
                    <a:pt x="1830" y="290"/>
                    <a:pt x="1830" y="198"/>
                  </a:cubicBezTo>
                  <a:cubicBezTo>
                    <a:pt x="1830" y="89"/>
                    <a:pt x="1740" y="0"/>
                    <a:pt x="1631" y="0"/>
                  </a:cubicBezTo>
                  <a:cubicBezTo>
                    <a:pt x="1544" y="0"/>
                    <a:pt x="1469" y="56"/>
                    <a:pt x="1443" y="134"/>
                  </a:cubicBezTo>
                  <a:cubicBezTo>
                    <a:pt x="1347" y="134"/>
                    <a:pt x="1347" y="134"/>
                    <a:pt x="1347" y="134"/>
                  </a:cubicBezTo>
                  <a:cubicBezTo>
                    <a:pt x="1320" y="56"/>
                    <a:pt x="1246" y="0"/>
                    <a:pt x="1159" y="0"/>
                  </a:cubicBezTo>
                  <a:cubicBezTo>
                    <a:pt x="1049" y="0"/>
                    <a:pt x="960" y="89"/>
                    <a:pt x="960" y="198"/>
                  </a:cubicBezTo>
                  <a:cubicBezTo>
                    <a:pt x="960" y="308"/>
                    <a:pt x="1049" y="397"/>
                    <a:pt x="1159" y="397"/>
                  </a:cubicBezTo>
                  <a:close/>
                  <a:moveTo>
                    <a:pt x="775" y="1484"/>
                  </a:moveTo>
                  <a:cubicBezTo>
                    <a:pt x="775" y="1523"/>
                    <a:pt x="743" y="1555"/>
                    <a:pt x="704" y="1555"/>
                  </a:cubicBezTo>
                  <a:cubicBezTo>
                    <a:pt x="665" y="1555"/>
                    <a:pt x="634" y="1523"/>
                    <a:pt x="634" y="1484"/>
                  </a:cubicBezTo>
                  <a:cubicBezTo>
                    <a:pt x="634" y="1445"/>
                    <a:pt x="665" y="1414"/>
                    <a:pt x="704" y="1414"/>
                  </a:cubicBezTo>
                  <a:cubicBezTo>
                    <a:pt x="743" y="1414"/>
                    <a:pt x="775" y="1445"/>
                    <a:pt x="775" y="1484"/>
                  </a:cubicBezTo>
                  <a:close/>
                  <a:moveTo>
                    <a:pt x="704" y="835"/>
                  </a:moveTo>
                  <a:cubicBezTo>
                    <a:pt x="665" y="835"/>
                    <a:pt x="634" y="803"/>
                    <a:pt x="634" y="764"/>
                  </a:cubicBezTo>
                  <a:cubicBezTo>
                    <a:pt x="634" y="725"/>
                    <a:pt x="665" y="694"/>
                    <a:pt x="704" y="694"/>
                  </a:cubicBezTo>
                  <a:cubicBezTo>
                    <a:pt x="743" y="694"/>
                    <a:pt x="775" y="725"/>
                    <a:pt x="775" y="764"/>
                  </a:cubicBezTo>
                  <a:cubicBezTo>
                    <a:pt x="775" y="803"/>
                    <a:pt x="743" y="835"/>
                    <a:pt x="704" y="835"/>
                  </a:cubicBezTo>
                  <a:close/>
                  <a:moveTo>
                    <a:pt x="1631" y="128"/>
                  </a:moveTo>
                  <a:cubicBezTo>
                    <a:pt x="1670" y="128"/>
                    <a:pt x="1702" y="159"/>
                    <a:pt x="1702" y="198"/>
                  </a:cubicBezTo>
                  <a:cubicBezTo>
                    <a:pt x="1702" y="237"/>
                    <a:pt x="1670" y="269"/>
                    <a:pt x="1631" y="269"/>
                  </a:cubicBezTo>
                  <a:cubicBezTo>
                    <a:pt x="1592" y="269"/>
                    <a:pt x="1560" y="237"/>
                    <a:pt x="1560" y="198"/>
                  </a:cubicBezTo>
                  <a:cubicBezTo>
                    <a:pt x="1560" y="159"/>
                    <a:pt x="1592" y="128"/>
                    <a:pt x="1631" y="128"/>
                  </a:cubicBezTo>
                  <a:close/>
                  <a:moveTo>
                    <a:pt x="1159" y="128"/>
                  </a:moveTo>
                  <a:cubicBezTo>
                    <a:pt x="1198" y="128"/>
                    <a:pt x="1230" y="159"/>
                    <a:pt x="1230" y="198"/>
                  </a:cubicBezTo>
                  <a:cubicBezTo>
                    <a:pt x="1230" y="237"/>
                    <a:pt x="1198" y="269"/>
                    <a:pt x="1159" y="269"/>
                  </a:cubicBezTo>
                  <a:cubicBezTo>
                    <a:pt x="1120" y="269"/>
                    <a:pt x="1088" y="237"/>
                    <a:pt x="1088" y="198"/>
                  </a:cubicBezTo>
                  <a:cubicBezTo>
                    <a:pt x="1088" y="159"/>
                    <a:pt x="1120" y="128"/>
                    <a:pt x="1159" y="128"/>
                  </a:cubicBezTo>
                  <a:close/>
                  <a:moveTo>
                    <a:pt x="1681" y="1799"/>
                  </a:moveTo>
                  <a:cubicBezTo>
                    <a:pt x="1681" y="1675"/>
                    <a:pt x="1681" y="1675"/>
                    <a:pt x="1681" y="1675"/>
                  </a:cubicBezTo>
                  <a:cubicBezTo>
                    <a:pt x="1763" y="1650"/>
                    <a:pt x="1823" y="1574"/>
                    <a:pt x="1823" y="1484"/>
                  </a:cubicBezTo>
                  <a:cubicBezTo>
                    <a:pt x="1823" y="1375"/>
                    <a:pt x="1734" y="1286"/>
                    <a:pt x="1624" y="1286"/>
                  </a:cubicBezTo>
                  <a:cubicBezTo>
                    <a:pt x="1514" y="1286"/>
                    <a:pt x="1425" y="1375"/>
                    <a:pt x="1425" y="1484"/>
                  </a:cubicBezTo>
                  <a:cubicBezTo>
                    <a:pt x="1425" y="1569"/>
                    <a:pt x="1478" y="1641"/>
                    <a:pt x="1553" y="1670"/>
                  </a:cubicBezTo>
                  <a:cubicBezTo>
                    <a:pt x="1553" y="1814"/>
                    <a:pt x="1553" y="1814"/>
                    <a:pt x="1553" y="1814"/>
                  </a:cubicBezTo>
                  <a:cubicBezTo>
                    <a:pt x="1507" y="1836"/>
                    <a:pt x="1472" y="1874"/>
                    <a:pt x="1453" y="1922"/>
                  </a:cubicBezTo>
                  <a:cubicBezTo>
                    <a:pt x="1362" y="1922"/>
                    <a:pt x="1362" y="1922"/>
                    <a:pt x="1362" y="1922"/>
                  </a:cubicBezTo>
                  <a:cubicBezTo>
                    <a:pt x="1333" y="1847"/>
                    <a:pt x="1261" y="1794"/>
                    <a:pt x="1177" y="1794"/>
                  </a:cubicBezTo>
                  <a:cubicBezTo>
                    <a:pt x="1067" y="1794"/>
                    <a:pt x="978" y="1883"/>
                    <a:pt x="978" y="1993"/>
                  </a:cubicBezTo>
                  <a:cubicBezTo>
                    <a:pt x="978" y="2103"/>
                    <a:pt x="1067" y="2192"/>
                    <a:pt x="1177" y="2192"/>
                  </a:cubicBezTo>
                  <a:cubicBezTo>
                    <a:pt x="1266" y="2192"/>
                    <a:pt x="1343" y="2132"/>
                    <a:pt x="1367" y="2050"/>
                  </a:cubicBezTo>
                  <a:cubicBezTo>
                    <a:pt x="1448" y="2050"/>
                    <a:pt x="1448" y="2050"/>
                    <a:pt x="1448" y="2050"/>
                  </a:cubicBezTo>
                  <a:cubicBezTo>
                    <a:pt x="1473" y="2132"/>
                    <a:pt x="1549" y="2192"/>
                    <a:pt x="1639" y="2192"/>
                  </a:cubicBezTo>
                  <a:cubicBezTo>
                    <a:pt x="1748" y="2192"/>
                    <a:pt x="1838" y="2103"/>
                    <a:pt x="1838" y="1993"/>
                  </a:cubicBezTo>
                  <a:cubicBezTo>
                    <a:pt x="1838" y="1898"/>
                    <a:pt x="1770" y="1818"/>
                    <a:pt x="1681" y="1799"/>
                  </a:cubicBezTo>
                  <a:close/>
                  <a:moveTo>
                    <a:pt x="1177" y="2064"/>
                  </a:moveTo>
                  <a:cubicBezTo>
                    <a:pt x="1138" y="2064"/>
                    <a:pt x="1106" y="2032"/>
                    <a:pt x="1106" y="1993"/>
                  </a:cubicBezTo>
                  <a:cubicBezTo>
                    <a:pt x="1106" y="1954"/>
                    <a:pt x="1138" y="1922"/>
                    <a:pt x="1177" y="1922"/>
                  </a:cubicBezTo>
                  <a:cubicBezTo>
                    <a:pt x="1216" y="1922"/>
                    <a:pt x="1247" y="1954"/>
                    <a:pt x="1247" y="1993"/>
                  </a:cubicBezTo>
                  <a:cubicBezTo>
                    <a:pt x="1247" y="2032"/>
                    <a:pt x="1216" y="2064"/>
                    <a:pt x="1177" y="2064"/>
                  </a:cubicBezTo>
                  <a:close/>
                  <a:moveTo>
                    <a:pt x="1624" y="1414"/>
                  </a:moveTo>
                  <a:cubicBezTo>
                    <a:pt x="1663" y="1414"/>
                    <a:pt x="1695" y="1445"/>
                    <a:pt x="1695" y="1484"/>
                  </a:cubicBezTo>
                  <a:cubicBezTo>
                    <a:pt x="1695" y="1523"/>
                    <a:pt x="1663" y="1555"/>
                    <a:pt x="1624" y="1555"/>
                  </a:cubicBezTo>
                  <a:cubicBezTo>
                    <a:pt x="1585" y="1555"/>
                    <a:pt x="1553" y="1523"/>
                    <a:pt x="1553" y="1484"/>
                  </a:cubicBezTo>
                  <a:cubicBezTo>
                    <a:pt x="1553" y="1445"/>
                    <a:pt x="1585" y="1414"/>
                    <a:pt x="1624" y="1414"/>
                  </a:cubicBezTo>
                  <a:close/>
                  <a:moveTo>
                    <a:pt x="1639" y="2064"/>
                  </a:moveTo>
                  <a:cubicBezTo>
                    <a:pt x="1600" y="2064"/>
                    <a:pt x="1568" y="2032"/>
                    <a:pt x="1568" y="1993"/>
                  </a:cubicBezTo>
                  <a:cubicBezTo>
                    <a:pt x="1568" y="1954"/>
                    <a:pt x="1600" y="1922"/>
                    <a:pt x="1639" y="1922"/>
                  </a:cubicBezTo>
                  <a:cubicBezTo>
                    <a:pt x="1678" y="1922"/>
                    <a:pt x="1710" y="1954"/>
                    <a:pt x="1710" y="1993"/>
                  </a:cubicBezTo>
                  <a:cubicBezTo>
                    <a:pt x="1710" y="2032"/>
                    <a:pt x="1678" y="2064"/>
                    <a:pt x="1639" y="2064"/>
                  </a:cubicBezTo>
                  <a:close/>
                  <a:moveTo>
                    <a:pt x="1133" y="1678"/>
                  </a:moveTo>
                  <a:cubicBezTo>
                    <a:pt x="1147" y="1681"/>
                    <a:pt x="1162" y="1683"/>
                    <a:pt x="1177" y="1683"/>
                  </a:cubicBezTo>
                  <a:cubicBezTo>
                    <a:pt x="1286" y="1683"/>
                    <a:pt x="1375" y="1594"/>
                    <a:pt x="1375" y="1484"/>
                  </a:cubicBezTo>
                  <a:cubicBezTo>
                    <a:pt x="1375" y="1375"/>
                    <a:pt x="1286" y="1286"/>
                    <a:pt x="1177" y="1286"/>
                  </a:cubicBezTo>
                  <a:cubicBezTo>
                    <a:pt x="1067" y="1286"/>
                    <a:pt x="978" y="1375"/>
                    <a:pt x="978" y="1484"/>
                  </a:cubicBezTo>
                  <a:cubicBezTo>
                    <a:pt x="978" y="1531"/>
                    <a:pt x="994" y="1575"/>
                    <a:pt x="1022" y="1609"/>
                  </a:cubicBezTo>
                  <a:cubicBezTo>
                    <a:pt x="807" y="1823"/>
                    <a:pt x="807" y="1823"/>
                    <a:pt x="807" y="1823"/>
                  </a:cubicBezTo>
                  <a:cubicBezTo>
                    <a:pt x="777" y="1805"/>
                    <a:pt x="742" y="1794"/>
                    <a:pt x="704" y="1794"/>
                  </a:cubicBezTo>
                  <a:cubicBezTo>
                    <a:pt x="620" y="1794"/>
                    <a:pt x="548" y="1847"/>
                    <a:pt x="519" y="1922"/>
                  </a:cubicBezTo>
                  <a:cubicBezTo>
                    <a:pt x="384" y="1922"/>
                    <a:pt x="384" y="1922"/>
                    <a:pt x="384" y="1922"/>
                  </a:cubicBezTo>
                  <a:cubicBezTo>
                    <a:pt x="366" y="1874"/>
                    <a:pt x="330" y="1836"/>
                    <a:pt x="285" y="1814"/>
                  </a:cubicBezTo>
                  <a:cubicBezTo>
                    <a:pt x="285" y="950"/>
                    <a:pt x="285" y="950"/>
                    <a:pt x="285" y="950"/>
                  </a:cubicBezTo>
                  <a:cubicBezTo>
                    <a:pt x="359" y="921"/>
                    <a:pt x="412" y="849"/>
                    <a:pt x="412" y="764"/>
                  </a:cubicBezTo>
                  <a:cubicBezTo>
                    <a:pt x="412" y="655"/>
                    <a:pt x="323" y="566"/>
                    <a:pt x="214" y="566"/>
                  </a:cubicBezTo>
                  <a:cubicBezTo>
                    <a:pt x="104" y="566"/>
                    <a:pt x="15" y="655"/>
                    <a:pt x="15" y="764"/>
                  </a:cubicBezTo>
                  <a:cubicBezTo>
                    <a:pt x="15" y="854"/>
                    <a:pt x="75" y="930"/>
                    <a:pt x="157" y="955"/>
                  </a:cubicBezTo>
                  <a:cubicBezTo>
                    <a:pt x="157" y="1799"/>
                    <a:pt x="157" y="1799"/>
                    <a:pt x="157" y="1799"/>
                  </a:cubicBezTo>
                  <a:cubicBezTo>
                    <a:pt x="67" y="1818"/>
                    <a:pt x="0" y="1898"/>
                    <a:pt x="0" y="1993"/>
                  </a:cubicBezTo>
                  <a:cubicBezTo>
                    <a:pt x="0" y="2103"/>
                    <a:pt x="89" y="2192"/>
                    <a:pt x="199" y="2192"/>
                  </a:cubicBezTo>
                  <a:cubicBezTo>
                    <a:pt x="289" y="2192"/>
                    <a:pt x="365" y="2132"/>
                    <a:pt x="389" y="2050"/>
                  </a:cubicBezTo>
                  <a:cubicBezTo>
                    <a:pt x="514" y="2050"/>
                    <a:pt x="514" y="2050"/>
                    <a:pt x="514" y="2050"/>
                  </a:cubicBezTo>
                  <a:cubicBezTo>
                    <a:pt x="538" y="2132"/>
                    <a:pt x="615" y="2192"/>
                    <a:pt x="704" y="2192"/>
                  </a:cubicBezTo>
                  <a:cubicBezTo>
                    <a:pt x="814" y="2192"/>
                    <a:pt x="903" y="2103"/>
                    <a:pt x="903" y="1993"/>
                  </a:cubicBezTo>
                  <a:cubicBezTo>
                    <a:pt x="903" y="1968"/>
                    <a:pt x="898" y="1944"/>
                    <a:pt x="890" y="1922"/>
                  </a:cubicBezTo>
                  <a:lnTo>
                    <a:pt x="1133" y="1678"/>
                  </a:lnTo>
                  <a:close/>
                  <a:moveTo>
                    <a:pt x="1177" y="1414"/>
                  </a:moveTo>
                  <a:cubicBezTo>
                    <a:pt x="1216" y="1414"/>
                    <a:pt x="1247" y="1445"/>
                    <a:pt x="1247" y="1484"/>
                  </a:cubicBezTo>
                  <a:cubicBezTo>
                    <a:pt x="1247" y="1523"/>
                    <a:pt x="1216" y="1555"/>
                    <a:pt x="1177" y="1555"/>
                  </a:cubicBezTo>
                  <a:cubicBezTo>
                    <a:pt x="1138" y="1555"/>
                    <a:pt x="1106" y="1523"/>
                    <a:pt x="1106" y="1484"/>
                  </a:cubicBezTo>
                  <a:cubicBezTo>
                    <a:pt x="1106" y="1445"/>
                    <a:pt x="1138" y="1414"/>
                    <a:pt x="1177" y="1414"/>
                  </a:cubicBezTo>
                  <a:close/>
                  <a:moveTo>
                    <a:pt x="199" y="2064"/>
                  </a:moveTo>
                  <a:cubicBezTo>
                    <a:pt x="160" y="2064"/>
                    <a:pt x="128" y="2032"/>
                    <a:pt x="128" y="1993"/>
                  </a:cubicBezTo>
                  <a:cubicBezTo>
                    <a:pt x="128" y="1954"/>
                    <a:pt x="160" y="1922"/>
                    <a:pt x="199" y="1922"/>
                  </a:cubicBezTo>
                  <a:cubicBezTo>
                    <a:pt x="238" y="1922"/>
                    <a:pt x="270" y="1954"/>
                    <a:pt x="270" y="1993"/>
                  </a:cubicBezTo>
                  <a:cubicBezTo>
                    <a:pt x="270" y="2032"/>
                    <a:pt x="238" y="2064"/>
                    <a:pt x="199" y="2064"/>
                  </a:cubicBezTo>
                  <a:close/>
                  <a:moveTo>
                    <a:pt x="214" y="835"/>
                  </a:moveTo>
                  <a:cubicBezTo>
                    <a:pt x="175" y="835"/>
                    <a:pt x="143" y="803"/>
                    <a:pt x="143" y="764"/>
                  </a:cubicBezTo>
                  <a:cubicBezTo>
                    <a:pt x="143" y="725"/>
                    <a:pt x="175" y="694"/>
                    <a:pt x="214" y="694"/>
                  </a:cubicBezTo>
                  <a:cubicBezTo>
                    <a:pt x="253" y="694"/>
                    <a:pt x="284" y="725"/>
                    <a:pt x="284" y="764"/>
                  </a:cubicBezTo>
                  <a:cubicBezTo>
                    <a:pt x="284" y="803"/>
                    <a:pt x="253" y="835"/>
                    <a:pt x="214" y="835"/>
                  </a:cubicBezTo>
                  <a:close/>
                  <a:moveTo>
                    <a:pt x="704" y="2064"/>
                  </a:moveTo>
                  <a:cubicBezTo>
                    <a:pt x="665" y="2064"/>
                    <a:pt x="634" y="2032"/>
                    <a:pt x="634" y="1993"/>
                  </a:cubicBezTo>
                  <a:cubicBezTo>
                    <a:pt x="634" y="1954"/>
                    <a:pt x="665" y="1922"/>
                    <a:pt x="704" y="1922"/>
                  </a:cubicBezTo>
                  <a:cubicBezTo>
                    <a:pt x="743" y="1922"/>
                    <a:pt x="775" y="1954"/>
                    <a:pt x="775" y="1993"/>
                  </a:cubicBezTo>
                  <a:cubicBezTo>
                    <a:pt x="775" y="2032"/>
                    <a:pt x="743" y="2064"/>
                    <a:pt x="704" y="206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27" tIns="45714" rIns="91427" bIns="4571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3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7" name="Rectangle 25"/>
          <p:cNvSpPr>
            <a:spLocks noChangeAspect="1"/>
          </p:cNvSpPr>
          <p:nvPr/>
        </p:nvSpPr>
        <p:spPr>
          <a:xfrm>
            <a:off x="7242750" y="3431510"/>
            <a:ext cx="695376" cy="516728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8" name="Group 22"/>
          <p:cNvGrpSpPr>
            <a:grpSpLocks noChangeAspect="1"/>
          </p:cNvGrpSpPr>
          <p:nvPr/>
        </p:nvGrpSpPr>
        <p:grpSpPr>
          <a:xfrm>
            <a:off x="947759" y="949782"/>
            <a:ext cx="688971" cy="516728"/>
            <a:chOff x="609600" y="502508"/>
            <a:chExt cx="395416" cy="395416"/>
          </a:xfrm>
        </p:grpSpPr>
        <p:sp>
          <p:nvSpPr>
            <p:cNvPr id="19" name="Rectangle 23"/>
            <p:cNvSpPr/>
            <p:nvPr/>
          </p:nvSpPr>
          <p:spPr>
            <a:xfrm>
              <a:off x="609600" y="502508"/>
              <a:ext cx="395416" cy="395416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0" name="Freeform 84"/>
            <p:cNvSpPr>
              <a:spLocks noEditPoints="1"/>
            </p:cNvSpPr>
            <p:nvPr/>
          </p:nvSpPr>
          <p:spPr bwMode="auto">
            <a:xfrm>
              <a:off x="700275" y="579940"/>
              <a:ext cx="214066" cy="240550"/>
            </a:xfrm>
            <a:custGeom>
              <a:avLst/>
              <a:gdLst>
                <a:gd name="T0" fmla="*/ 604 w 1838"/>
                <a:gd name="T1" fmla="*/ 253 h 2192"/>
                <a:gd name="T2" fmla="*/ 1159 w 1838"/>
                <a:gd name="T3" fmla="*/ 963 h 2192"/>
                <a:gd name="T4" fmla="*/ 1105 w 1838"/>
                <a:gd name="T5" fmla="*/ 573 h 2192"/>
                <a:gd name="T6" fmla="*/ 214 w 1838"/>
                <a:gd name="T7" fmla="*/ 0 h 2192"/>
                <a:gd name="T8" fmla="*/ 1159 w 1838"/>
                <a:gd name="T9" fmla="*/ 694 h 2192"/>
                <a:gd name="T10" fmla="*/ 1088 w 1838"/>
                <a:gd name="T11" fmla="*/ 764 h 2192"/>
                <a:gd name="T12" fmla="*/ 284 w 1838"/>
                <a:gd name="T13" fmla="*/ 198 h 2192"/>
                <a:gd name="T14" fmla="*/ 214 w 1838"/>
                <a:gd name="T15" fmla="*/ 128 h 2192"/>
                <a:gd name="T16" fmla="*/ 1443 w 1838"/>
                <a:gd name="T17" fmla="*/ 262 h 2192"/>
                <a:gd name="T18" fmla="*/ 1309 w 1838"/>
                <a:gd name="T19" fmla="*/ 1063 h 2192"/>
                <a:gd name="T20" fmla="*/ 903 w 1838"/>
                <a:gd name="T21" fmla="*/ 764 h 2192"/>
                <a:gd name="T22" fmla="*/ 639 w 1838"/>
                <a:gd name="T23" fmla="*/ 952 h 2192"/>
                <a:gd name="T24" fmla="*/ 704 w 1838"/>
                <a:gd name="T25" fmla="*/ 1683 h 2192"/>
                <a:gd name="T26" fmla="*/ 767 w 1838"/>
                <a:gd name="T27" fmla="*/ 1191 h 2192"/>
                <a:gd name="T28" fmla="*/ 1683 w 1838"/>
                <a:gd name="T29" fmla="*/ 390 h 2192"/>
                <a:gd name="T30" fmla="*/ 1443 w 1838"/>
                <a:gd name="T31" fmla="*/ 134 h 2192"/>
                <a:gd name="T32" fmla="*/ 960 w 1838"/>
                <a:gd name="T33" fmla="*/ 198 h 2192"/>
                <a:gd name="T34" fmla="*/ 704 w 1838"/>
                <a:gd name="T35" fmla="*/ 1555 h 2192"/>
                <a:gd name="T36" fmla="*/ 775 w 1838"/>
                <a:gd name="T37" fmla="*/ 1484 h 2192"/>
                <a:gd name="T38" fmla="*/ 704 w 1838"/>
                <a:gd name="T39" fmla="*/ 694 h 2192"/>
                <a:gd name="T40" fmla="*/ 1631 w 1838"/>
                <a:gd name="T41" fmla="*/ 128 h 2192"/>
                <a:gd name="T42" fmla="*/ 1560 w 1838"/>
                <a:gd name="T43" fmla="*/ 198 h 2192"/>
                <a:gd name="T44" fmla="*/ 1230 w 1838"/>
                <a:gd name="T45" fmla="*/ 198 h 2192"/>
                <a:gd name="T46" fmla="*/ 1159 w 1838"/>
                <a:gd name="T47" fmla="*/ 128 h 2192"/>
                <a:gd name="T48" fmla="*/ 1823 w 1838"/>
                <a:gd name="T49" fmla="*/ 1484 h 2192"/>
                <a:gd name="T50" fmla="*/ 1553 w 1838"/>
                <a:gd name="T51" fmla="*/ 1670 h 2192"/>
                <a:gd name="T52" fmla="*/ 1362 w 1838"/>
                <a:gd name="T53" fmla="*/ 1922 h 2192"/>
                <a:gd name="T54" fmla="*/ 1177 w 1838"/>
                <a:gd name="T55" fmla="*/ 2192 h 2192"/>
                <a:gd name="T56" fmla="*/ 1639 w 1838"/>
                <a:gd name="T57" fmla="*/ 2192 h 2192"/>
                <a:gd name="T58" fmla="*/ 1177 w 1838"/>
                <a:gd name="T59" fmla="*/ 2064 h 2192"/>
                <a:gd name="T60" fmla="*/ 1247 w 1838"/>
                <a:gd name="T61" fmla="*/ 1993 h 2192"/>
                <a:gd name="T62" fmla="*/ 1695 w 1838"/>
                <a:gd name="T63" fmla="*/ 1484 h 2192"/>
                <a:gd name="T64" fmla="*/ 1624 w 1838"/>
                <a:gd name="T65" fmla="*/ 1414 h 2192"/>
                <a:gd name="T66" fmla="*/ 1639 w 1838"/>
                <a:gd name="T67" fmla="*/ 1922 h 2192"/>
                <a:gd name="T68" fmla="*/ 1133 w 1838"/>
                <a:gd name="T69" fmla="*/ 1678 h 2192"/>
                <a:gd name="T70" fmla="*/ 1177 w 1838"/>
                <a:gd name="T71" fmla="*/ 1286 h 2192"/>
                <a:gd name="T72" fmla="*/ 807 w 1838"/>
                <a:gd name="T73" fmla="*/ 1823 h 2192"/>
                <a:gd name="T74" fmla="*/ 384 w 1838"/>
                <a:gd name="T75" fmla="*/ 1922 h 2192"/>
                <a:gd name="T76" fmla="*/ 412 w 1838"/>
                <a:gd name="T77" fmla="*/ 764 h 2192"/>
                <a:gd name="T78" fmla="*/ 157 w 1838"/>
                <a:gd name="T79" fmla="*/ 955 h 2192"/>
                <a:gd name="T80" fmla="*/ 199 w 1838"/>
                <a:gd name="T81" fmla="*/ 2192 h 2192"/>
                <a:gd name="T82" fmla="*/ 704 w 1838"/>
                <a:gd name="T83" fmla="*/ 2192 h 2192"/>
                <a:gd name="T84" fmla="*/ 1133 w 1838"/>
                <a:gd name="T85" fmla="*/ 1678 h 2192"/>
                <a:gd name="T86" fmla="*/ 1177 w 1838"/>
                <a:gd name="T87" fmla="*/ 1555 h 2192"/>
                <a:gd name="T88" fmla="*/ 199 w 1838"/>
                <a:gd name="T89" fmla="*/ 2064 h 2192"/>
                <a:gd name="T90" fmla="*/ 270 w 1838"/>
                <a:gd name="T91" fmla="*/ 1993 h 2192"/>
                <a:gd name="T92" fmla="*/ 143 w 1838"/>
                <a:gd name="T93" fmla="*/ 764 h 2192"/>
                <a:gd name="T94" fmla="*/ 214 w 1838"/>
                <a:gd name="T95" fmla="*/ 835 h 2192"/>
                <a:gd name="T96" fmla="*/ 704 w 1838"/>
                <a:gd name="T97" fmla="*/ 1922 h 2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8" h="2192">
                  <a:moveTo>
                    <a:pt x="214" y="397"/>
                  </a:moveTo>
                  <a:cubicBezTo>
                    <a:pt x="304" y="397"/>
                    <a:pt x="381" y="336"/>
                    <a:pt x="405" y="253"/>
                  </a:cubicBezTo>
                  <a:cubicBezTo>
                    <a:pt x="604" y="253"/>
                    <a:pt x="604" y="253"/>
                    <a:pt x="604" y="253"/>
                  </a:cubicBezTo>
                  <a:cubicBezTo>
                    <a:pt x="998" y="647"/>
                    <a:pt x="998" y="647"/>
                    <a:pt x="998" y="647"/>
                  </a:cubicBezTo>
                  <a:cubicBezTo>
                    <a:pt x="974" y="680"/>
                    <a:pt x="960" y="720"/>
                    <a:pt x="960" y="764"/>
                  </a:cubicBezTo>
                  <a:cubicBezTo>
                    <a:pt x="960" y="874"/>
                    <a:pt x="1049" y="963"/>
                    <a:pt x="1159" y="963"/>
                  </a:cubicBezTo>
                  <a:cubicBezTo>
                    <a:pt x="1268" y="963"/>
                    <a:pt x="1358" y="874"/>
                    <a:pt x="1358" y="764"/>
                  </a:cubicBezTo>
                  <a:cubicBezTo>
                    <a:pt x="1358" y="655"/>
                    <a:pt x="1268" y="566"/>
                    <a:pt x="1159" y="566"/>
                  </a:cubicBezTo>
                  <a:cubicBezTo>
                    <a:pt x="1140" y="566"/>
                    <a:pt x="1122" y="568"/>
                    <a:pt x="1105" y="573"/>
                  </a:cubicBezTo>
                  <a:cubicBezTo>
                    <a:pt x="657" y="125"/>
                    <a:pt x="657" y="125"/>
                    <a:pt x="657" y="125"/>
                  </a:cubicBezTo>
                  <a:cubicBezTo>
                    <a:pt x="398" y="125"/>
                    <a:pt x="398" y="125"/>
                    <a:pt x="398" y="125"/>
                  </a:cubicBezTo>
                  <a:cubicBezTo>
                    <a:pt x="369" y="51"/>
                    <a:pt x="297" y="0"/>
                    <a:pt x="214" y="0"/>
                  </a:cubicBezTo>
                  <a:cubicBezTo>
                    <a:pt x="104" y="0"/>
                    <a:pt x="15" y="89"/>
                    <a:pt x="15" y="198"/>
                  </a:cubicBezTo>
                  <a:cubicBezTo>
                    <a:pt x="15" y="308"/>
                    <a:pt x="104" y="397"/>
                    <a:pt x="214" y="397"/>
                  </a:cubicBezTo>
                  <a:close/>
                  <a:moveTo>
                    <a:pt x="1159" y="694"/>
                  </a:moveTo>
                  <a:cubicBezTo>
                    <a:pt x="1198" y="694"/>
                    <a:pt x="1230" y="725"/>
                    <a:pt x="1230" y="764"/>
                  </a:cubicBezTo>
                  <a:cubicBezTo>
                    <a:pt x="1230" y="803"/>
                    <a:pt x="1198" y="835"/>
                    <a:pt x="1159" y="835"/>
                  </a:cubicBezTo>
                  <a:cubicBezTo>
                    <a:pt x="1120" y="835"/>
                    <a:pt x="1088" y="803"/>
                    <a:pt x="1088" y="764"/>
                  </a:cubicBezTo>
                  <a:cubicBezTo>
                    <a:pt x="1088" y="725"/>
                    <a:pt x="1120" y="694"/>
                    <a:pt x="1159" y="694"/>
                  </a:cubicBezTo>
                  <a:close/>
                  <a:moveTo>
                    <a:pt x="214" y="128"/>
                  </a:moveTo>
                  <a:cubicBezTo>
                    <a:pt x="253" y="128"/>
                    <a:pt x="284" y="159"/>
                    <a:pt x="284" y="198"/>
                  </a:cubicBezTo>
                  <a:cubicBezTo>
                    <a:pt x="284" y="237"/>
                    <a:pt x="253" y="269"/>
                    <a:pt x="214" y="269"/>
                  </a:cubicBezTo>
                  <a:cubicBezTo>
                    <a:pt x="175" y="269"/>
                    <a:pt x="143" y="237"/>
                    <a:pt x="143" y="198"/>
                  </a:cubicBezTo>
                  <a:cubicBezTo>
                    <a:pt x="143" y="159"/>
                    <a:pt x="175" y="128"/>
                    <a:pt x="214" y="128"/>
                  </a:cubicBezTo>
                  <a:close/>
                  <a:moveTo>
                    <a:pt x="1159" y="397"/>
                  </a:moveTo>
                  <a:cubicBezTo>
                    <a:pt x="1246" y="397"/>
                    <a:pt x="1320" y="341"/>
                    <a:pt x="1347" y="262"/>
                  </a:cubicBezTo>
                  <a:cubicBezTo>
                    <a:pt x="1443" y="262"/>
                    <a:pt x="1443" y="262"/>
                    <a:pt x="1443" y="262"/>
                  </a:cubicBezTo>
                  <a:cubicBezTo>
                    <a:pt x="1461" y="317"/>
                    <a:pt x="1503" y="360"/>
                    <a:pt x="1555" y="382"/>
                  </a:cubicBezTo>
                  <a:cubicBezTo>
                    <a:pt x="1555" y="817"/>
                    <a:pt x="1555" y="817"/>
                    <a:pt x="1555" y="817"/>
                  </a:cubicBezTo>
                  <a:cubicBezTo>
                    <a:pt x="1309" y="1063"/>
                    <a:pt x="1309" y="1063"/>
                    <a:pt x="1309" y="1063"/>
                  </a:cubicBezTo>
                  <a:cubicBezTo>
                    <a:pt x="767" y="1063"/>
                    <a:pt x="767" y="1063"/>
                    <a:pt x="767" y="1063"/>
                  </a:cubicBezTo>
                  <a:cubicBezTo>
                    <a:pt x="767" y="953"/>
                    <a:pt x="767" y="953"/>
                    <a:pt x="767" y="953"/>
                  </a:cubicBezTo>
                  <a:cubicBezTo>
                    <a:pt x="846" y="927"/>
                    <a:pt x="903" y="852"/>
                    <a:pt x="903" y="764"/>
                  </a:cubicBezTo>
                  <a:cubicBezTo>
                    <a:pt x="903" y="655"/>
                    <a:pt x="814" y="566"/>
                    <a:pt x="704" y="566"/>
                  </a:cubicBezTo>
                  <a:cubicBezTo>
                    <a:pt x="595" y="566"/>
                    <a:pt x="506" y="655"/>
                    <a:pt x="506" y="764"/>
                  </a:cubicBezTo>
                  <a:cubicBezTo>
                    <a:pt x="506" y="851"/>
                    <a:pt x="561" y="925"/>
                    <a:pt x="639" y="952"/>
                  </a:cubicBezTo>
                  <a:cubicBezTo>
                    <a:pt x="639" y="1297"/>
                    <a:pt x="639" y="1297"/>
                    <a:pt x="639" y="1297"/>
                  </a:cubicBezTo>
                  <a:cubicBezTo>
                    <a:pt x="561" y="1324"/>
                    <a:pt x="506" y="1398"/>
                    <a:pt x="506" y="1484"/>
                  </a:cubicBezTo>
                  <a:cubicBezTo>
                    <a:pt x="506" y="1594"/>
                    <a:pt x="595" y="1683"/>
                    <a:pt x="704" y="1683"/>
                  </a:cubicBezTo>
                  <a:cubicBezTo>
                    <a:pt x="814" y="1683"/>
                    <a:pt x="903" y="1594"/>
                    <a:pt x="903" y="1484"/>
                  </a:cubicBezTo>
                  <a:cubicBezTo>
                    <a:pt x="903" y="1397"/>
                    <a:pt x="846" y="1322"/>
                    <a:pt x="767" y="1296"/>
                  </a:cubicBezTo>
                  <a:cubicBezTo>
                    <a:pt x="767" y="1191"/>
                    <a:pt x="767" y="1191"/>
                    <a:pt x="767" y="1191"/>
                  </a:cubicBezTo>
                  <a:cubicBezTo>
                    <a:pt x="1362" y="1191"/>
                    <a:pt x="1362" y="1191"/>
                    <a:pt x="1362" y="1191"/>
                  </a:cubicBezTo>
                  <a:cubicBezTo>
                    <a:pt x="1683" y="870"/>
                    <a:pt x="1683" y="870"/>
                    <a:pt x="1683" y="870"/>
                  </a:cubicBezTo>
                  <a:cubicBezTo>
                    <a:pt x="1683" y="390"/>
                    <a:pt x="1683" y="390"/>
                    <a:pt x="1683" y="390"/>
                  </a:cubicBezTo>
                  <a:cubicBezTo>
                    <a:pt x="1768" y="367"/>
                    <a:pt x="1830" y="290"/>
                    <a:pt x="1830" y="198"/>
                  </a:cubicBezTo>
                  <a:cubicBezTo>
                    <a:pt x="1830" y="89"/>
                    <a:pt x="1740" y="0"/>
                    <a:pt x="1631" y="0"/>
                  </a:cubicBezTo>
                  <a:cubicBezTo>
                    <a:pt x="1544" y="0"/>
                    <a:pt x="1469" y="56"/>
                    <a:pt x="1443" y="134"/>
                  </a:cubicBezTo>
                  <a:cubicBezTo>
                    <a:pt x="1347" y="134"/>
                    <a:pt x="1347" y="134"/>
                    <a:pt x="1347" y="134"/>
                  </a:cubicBezTo>
                  <a:cubicBezTo>
                    <a:pt x="1320" y="56"/>
                    <a:pt x="1246" y="0"/>
                    <a:pt x="1159" y="0"/>
                  </a:cubicBezTo>
                  <a:cubicBezTo>
                    <a:pt x="1049" y="0"/>
                    <a:pt x="960" y="89"/>
                    <a:pt x="960" y="198"/>
                  </a:cubicBezTo>
                  <a:cubicBezTo>
                    <a:pt x="960" y="308"/>
                    <a:pt x="1049" y="397"/>
                    <a:pt x="1159" y="397"/>
                  </a:cubicBezTo>
                  <a:close/>
                  <a:moveTo>
                    <a:pt x="775" y="1484"/>
                  </a:moveTo>
                  <a:cubicBezTo>
                    <a:pt x="775" y="1523"/>
                    <a:pt x="743" y="1555"/>
                    <a:pt x="704" y="1555"/>
                  </a:cubicBezTo>
                  <a:cubicBezTo>
                    <a:pt x="665" y="1555"/>
                    <a:pt x="634" y="1523"/>
                    <a:pt x="634" y="1484"/>
                  </a:cubicBezTo>
                  <a:cubicBezTo>
                    <a:pt x="634" y="1445"/>
                    <a:pt x="665" y="1414"/>
                    <a:pt x="704" y="1414"/>
                  </a:cubicBezTo>
                  <a:cubicBezTo>
                    <a:pt x="743" y="1414"/>
                    <a:pt x="775" y="1445"/>
                    <a:pt x="775" y="1484"/>
                  </a:cubicBezTo>
                  <a:close/>
                  <a:moveTo>
                    <a:pt x="704" y="835"/>
                  </a:moveTo>
                  <a:cubicBezTo>
                    <a:pt x="665" y="835"/>
                    <a:pt x="634" y="803"/>
                    <a:pt x="634" y="764"/>
                  </a:cubicBezTo>
                  <a:cubicBezTo>
                    <a:pt x="634" y="725"/>
                    <a:pt x="665" y="694"/>
                    <a:pt x="704" y="694"/>
                  </a:cubicBezTo>
                  <a:cubicBezTo>
                    <a:pt x="743" y="694"/>
                    <a:pt x="775" y="725"/>
                    <a:pt x="775" y="764"/>
                  </a:cubicBezTo>
                  <a:cubicBezTo>
                    <a:pt x="775" y="803"/>
                    <a:pt x="743" y="835"/>
                    <a:pt x="704" y="835"/>
                  </a:cubicBezTo>
                  <a:close/>
                  <a:moveTo>
                    <a:pt x="1631" y="128"/>
                  </a:moveTo>
                  <a:cubicBezTo>
                    <a:pt x="1670" y="128"/>
                    <a:pt x="1702" y="159"/>
                    <a:pt x="1702" y="198"/>
                  </a:cubicBezTo>
                  <a:cubicBezTo>
                    <a:pt x="1702" y="237"/>
                    <a:pt x="1670" y="269"/>
                    <a:pt x="1631" y="269"/>
                  </a:cubicBezTo>
                  <a:cubicBezTo>
                    <a:pt x="1592" y="269"/>
                    <a:pt x="1560" y="237"/>
                    <a:pt x="1560" y="198"/>
                  </a:cubicBezTo>
                  <a:cubicBezTo>
                    <a:pt x="1560" y="159"/>
                    <a:pt x="1592" y="128"/>
                    <a:pt x="1631" y="128"/>
                  </a:cubicBezTo>
                  <a:close/>
                  <a:moveTo>
                    <a:pt x="1159" y="128"/>
                  </a:moveTo>
                  <a:cubicBezTo>
                    <a:pt x="1198" y="128"/>
                    <a:pt x="1230" y="159"/>
                    <a:pt x="1230" y="198"/>
                  </a:cubicBezTo>
                  <a:cubicBezTo>
                    <a:pt x="1230" y="237"/>
                    <a:pt x="1198" y="269"/>
                    <a:pt x="1159" y="269"/>
                  </a:cubicBezTo>
                  <a:cubicBezTo>
                    <a:pt x="1120" y="269"/>
                    <a:pt x="1088" y="237"/>
                    <a:pt x="1088" y="198"/>
                  </a:cubicBezTo>
                  <a:cubicBezTo>
                    <a:pt x="1088" y="159"/>
                    <a:pt x="1120" y="128"/>
                    <a:pt x="1159" y="128"/>
                  </a:cubicBezTo>
                  <a:close/>
                  <a:moveTo>
                    <a:pt x="1681" y="1799"/>
                  </a:moveTo>
                  <a:cubicBezTo>
                    <a:pt x="1681" y="1675"/>
                    <a:pt x="1681" y="1675"/>
                    <a:pt x="1681" y="1675"/>
                  </a:cubicBezTo>
                  <a:cubicBezTo>
                    <a:pt x="1763" y="1650"/>
                    <a:pt x="1823" y="1574"/>
                    <a:pt x="1823" y="1484"/>
                  </a:cubicBezTo>
                  <a:cubicBezTo>
                    <a:pt x="1823" y="1375"/>
                    <a:pt x="1734" y="1286"/>
                    <a:pt x="1624" y="1286"/>
                  </a:cubicBezTo>
                  <a:cubicBezTo>
                    <a:pt x="1514" y="1286"/>
                    <a:pt x="1425" y="1375"/>
                    <a:pt x="1425" y="1484"/>
                  </a:cubicBezTo>
                  <a:cubicBezTo>
                    <a:pt x="1425" y="1569"/>
                    <a:pt x="1478" y="1641"/>
                    <a:pt x="1553" y="1670"/>
                  </a:cubicBezTo>
                  <a:cubicBezTo>
                    <a:pt x="1553" y="1814"/>
                    <a:pt x="1553" y="1814"/>
                    <a:pt x="1553" y="1814"/>
                  </a:cubicBezTo>
                  <a:cubicBezTo>
                    <a:pt x="1507" y="1836"/>
                    <a:pt x="1472" y="1874"/>
                    <a:pt x="1453" y="1922"/>
                  </a:cubicBezTo>
                  <a:cubicBezTo>
                    <a:pt x="1362" y="1922"/>
                    <a:pt x="1362" y="1922"/>
                    <a:pt x="1362" y="1922"/>
                  </a:cubicBezTo>
                  <a:cubicBezTo>
                    <a:pt x="1333" y="1847"/>
                    <a:pt x="1261" y="1794"/>
                    <a:pt x="1177" y="1794"/>
                  </a:cubicBezTo>
                  <a:cubicBezTo>
                    <a:pt x="1067" y="1794"/>
                    <a:pt x="978" y="1883"/>
                    <a:pt x="978" y="1993"/>
                  </a:cubicBezTo>
                  <a:cubicBezTo>
                    <a:pt x="978" y="2103"/>
                    <a:pt x="1067" y="2192"/>
                    <a:pt x="1177" y="2192"/>
                  </a:cubicBezTo>
                  <a:cubicBezTo>
                    <a:pt x="1266" y="2192"/>
                    <a:pt x="1343" y="2132"/>
                    <a:pt x="1367" y="2050"/>
                  </a:cubicBezTo>
                  <a:cubicBezTo>
                    <a:pt x="1448" y="2050"/>
                    <a:pt x="1448" y="2050"/>
                    <a:pt x="1448" y="2050"/>
                  </a:cubicBezTo>
                  <a:cubicBezTo>
                    <a:pt x="1473" y="2132"/>
                    <a:pt x="1549" y="2192"/>
                    <a:pt x="1639" y="2192"/>
                  </a:cubicBezTo>
                  <a:cubicBezTo>
                    <a:pt x="1748" y="2192"/>
                    <a:pt x="1838" y="2103"/>
                    <a:pt x="1838" y="1993"/>
                  </a:cubicBezTo>
                  <a:cubicBezTo>
                    <a:pt x="1838" y="1898"/>
                    <a:pt x="1770" y="1818"/>
                    <a:pt x="1681" y="1799"/>
                  </a:cubicBezTo>
                  <a:close/>
                  <a:moveTo>
                    <a:pt x="1177" y="2064"/>
                  </a:moveTo>
                  <a:cubicBezTo>
                    <a:pt x="1138" y="2064"/>
                    <a:pt x="1106" y="2032"/>
                    <a:pt x="1106" y="1993"/>
                  </a:cubicBezTo>
                  <a:cubicBezTo>
                    <a:pt x="1106" y="1954"/>
                    <a:pt x="1138" y="1922"/>
                    <a:pt x="1177" y="1922"/>
                  </a:cubicBezTo>
                  <a:cubicBezTo>
                    <a:pt x="1216" y="1922"/>
                    <a:pt x="1247" y="1954"/>
                    <a:pt x="1247" y="1993"/>
                  </a:cubicBezTo>
                  <a:cubicBezTo>
                    <a:pt x="1247" y="2032"/>
                    <a:pt x="1216" y="2064"/>
                    <a:pt x="1177" y="2064"/>
                  </a:cubicBezTo>
                  <a:close/>
                  <a:moveTo>
                    <a:pt x="1624" y="1414"/>
                  </a:moveTo>
                  <a:cubicBezTo>
                    <a:pt x="1663" y="1414"/>
                    <a:pt x="1695" y="1445"/>
                    <a:pt x="1695" y="1484"/>
                  </a:cubicBezTo>
                  <a:cubicBezTo>
                    <a:pt x="1695" y="1523"/>
                    <a:pt x="1663" y="1555"/>
                    <a:pt x="1624" y="1555"/>
                  </a:cubicBezTo>
                  <a:cubicBezTo>
                    <a:pt x="1585" y="1555"/>
                    <a:pt x="1553" y="1523"/>
                    <a:pt x="1553" y="1484"/>
                  </a:cubicBezTo>
                  <a:cubicBezTo>
                    <a:pt x="1553" y="1445"/>
                    <a:pt x="1585" y="1414"/>
                    <a:pt x="1624" y="1414"/>
                  </a:cubicBezTo>
                  <a:close/>
                  <a:moveTo>
                    <a:pt x="1639" y="2064"/>
                  </a:moveTo>
                  <a:cubicBezTo>
                    <a:pt x="1600" y="2064"/>
                    <a:pt x="1568" y="2032"/>
                    <a:pt x="1568" y="1993"/>
                  </a:cubicBezTo>
                  <a:cubicBezTo>
                    <a:pt x="1568" y="1954"/>
                    <a:pt x="1600" y="1922"/>
                    <a:pt x="1639" y="1922"/>
                  </a:cubicBezTo>
                  <a:cubicBezTo>
                    <a:pt x="1678" y="1922"/>
                    <a:pt x="1710" y="1954"/>
                    <a:pt x="1710" y="1993"/>
                  </a:cubicBezTo>
                  <a:cubicBezTo>
                    <a:pt x="1710" y="2032"/>
                    <a:pt x="1678" y="2064"/>
                    <a:pt x="1639" y="2064"/>
                  </a:cubicBezTo>
                  <a:close/>
                  <a:moveTo>
                    <a:pt x="1133" y="1678"/>
                  </a:moveTo>
                  <a:cubicBezTo>
                    <a:pt x="1147" y="1681"/>
                    <a:pt x="1162" y="1683"/>
                    <a:pt x="1177" y="1683"/>
                  </a:cubicBezTo>
                  <a:cubicBezTo>
                    <a:pt x="1286" y="1683"/>
                    <a:pt x="1375" y="1594"/>
                    <a:pt x="1375" y="1484"/>
                  </a:cubicBezTo>
                  <a:cubicBezTo>
                    <a:pt x="1375" y="1375"/>
                    <a:pt x="1286" y="1286"/>
                    <a:pt x="1177" y="1286"/>
                  </a:cubicBezTo>
                  <a:cubicBezTo>
                    <a:pt x="1067" y="1286"/>
                    <a:pt x="978" y="1375"/>
                    <a:pt x="978" y="1484"/>
                  </a:cubicBezTo>
                  <a:cubicBezTo>
                    <a:pt x="978" y="1531"/>
                    <a:pt x="994" y="1575"/>
                    <a:pt x="1022" y="1609"/>
                  </a:cubicBezTo>
                  <a:cubicBezTo>
                    <a:pt x="807" y="1823"/>
                    <a:pt x="807" y="1823"/>
                    <a:pt x="807" y="1823"/>
                  </a:cubicBezTo>
                  <a:cubicBezTo>
                    <a:pt x="777" y="1805"/>
                    <a:pt x="742" y="1794"/>
                    <a:pt x="704" y="1794"/>
                  </a:cubicBezTo>
                  <a:cubicBezTo>
                    <a:pt x="620" y="1794"/>
                    <a:pt x="548" y="1847"/>
                    <a:pt x="519" y="1922"/>
                  </a:cubicBezTo>
                  <a:cubicBezTo>
                    <a:pt x="384" y="1922"/>
                    <a:pt x="384" y="1922"/>
                    <a:pt x="384" y="1922"/>
                  </a:cubicBezTo>
                  <a:cubicBezTo>
                    <a:pt x="366" y="1874"/>
                    <a:pt x="330" y="1836"/>
                    <a:pt x="285" y="1814"/>
                  </a:cubicBezTo>
                  <a:cubicBezTo>
                    <a:pt x="285" y="950"/>
                    <a:pt x="285" y="950"/>
                    <a:pt x="285" y="950"/>
                  </a:cubicBezTo>
                  <a:cubicBezTo>
                    <a:pt x="359" y="921"/>
                    <a:pt x="412" y="849"/>
                    <a:pt x="412" y="764"/>
                  </a:cubicBezTo>
                  <a:cubicBezTo>
                    <a:pt x="412" y="655"/>
                    <a:pt x="323" y="566"/>
                    <a:pt x="214" y="566"/>
                  </a:cubicBezTo>
                  <a:cubicBezTo>
                    <a:pt x="104" y="566"/>
                    <a:pt x="15" y="655"/>
                    <a:pt x="15" y="764"/>
                  </a:cubicBezTo>
                  <a:cubicBezTo>
                    <a:pt x="15" y="854"/>
                    <a:pt x="75" y="930"/>
                    <a:pt x="157" y="955"/>
                  </a:cubicBezTo>
                  <a:cubicBezTo>
                    <a:pt x="157" y="1799"/>
                    <a:pt x="157" y="1799"/>
                    <a:pt x="157" y="1799"/>
                  </a:cubicBezTo>
                  <a:cubicBezTo>
                    <a:pt x="67" y="1818"/>
                    <a:pt x="0" y="1898"/>
                    <a:pt x="0" y="1993"/>
                  </a:cubicBezTo>
                  <a:cubicBezTo>
                    <a:pt x="0" y="2103"/>
                    <a:pt x="89" y="2192"/>
                    <a:pt x="199" y="2192"/>
                  </a:cubicBezTo>
                  <a:cubicBezTo>
                    <a:pt x="289" y="2192"/>
                    <a:pt x="365" y="2132"/>
                    <a:pt x="389" y="2050"/>
                  </a:cubicBezTo>
                  <a:cubicBezTo>
                    <a:pt x="514" y="2050"/>
                    <a:pt x="514" y="2050"/>
                    <a:pt x="514" y="2050"/>
                  </a:cubicBezTo>
                  <a:cubicBezTo>
                    <a:pt x="538" y="2132"/>
                    <a:pt x="615" y="2192"/>
                    <a:pt x="704" y="2192"/>
                  </a:cubicBezTo>
                  <a:cubicBezTo>
                    <a:pt x="814" y="2192"/>
                    <a:pt x="903" y="2103"/>
                    <a:pt x="903" y="1993"/>
                  </a:cubicBezTo>
                  <a:cubicBezTo>
                    <a:pt x="903" y="1968"/>
                    <a:pt x="898" y="1944"/>
                    <a:pt x="890" y="1922"/>
                  </a:cubicBezTo>
                  <a:lnTo>
                    <a:pt x="1133" y="1678"/>
                  </a:lnTo>
                  <a:close/>
                  <a:moveTo>
                    <a:pt x="1177" y="1414"/>
                  </a:moveTo>
                  <a:cubicBezTo>
                    <a:pt x="1216" y="1414"/>
                    <a:pt x="1247" y="1445"/>
                    <a:pt x="1247" y="1484"/>
                  </a:cubicBezTo>
                  <a:cubicBezTo>
                    <a:pt x="1247" y="1523"/>
                    <a:pt x="1216" y="1555"/>
                    <a:pt x="1177" y="1555"/>
                  </a:cubicBezTo>
                  <a:cubicBezTo>
                    <a:pt x="1138" y="1555"/>
                    <a:pt x="1106" y="1523"/>
                    <a:pt x="1106" y="1484"/>
                  </a:cubicBezTo>
                  <a:cubicBezTo>
                    <a:pt x="1106" y="1445"/>
                    <a:pt x="1138" y="1414"/>
                    <a:pt x="1177" y="1414"/>
                  </a:cubicBezTo>
                  <a:close/>
                  <a:moveTo>
                    <a:pt x="199" y="2064"/>
                  </a:moveTo>
                  <a:cubicBezTo>
                    <a:pt x="160" y="2064"/>
                    <a:pt x="128" y="2032"/>
                    <a:pt x="128" y="1993"/>
                  </a:cubicBezTo>
                  <a:cubicBezTo>
                    <a:pt x="128" y="1954"/>
                    <a:pt x="160" y="1922"/>
                    <a:pt x="199" y="1922"/>
                  </a:cubicBezTo>
                  <a:cubicBezTo>
                    <a:pt x="238" y="1922"/>
                    <a:pt x="270" y="1954"/>
                    <a:pt x="270" y="1993"/>
                  </a:cubicBezTo>
                  <a:cubicBezTo>
                    <a:pt x="270" y="2032"/>
                    <a:pt x="238" y="2064"/>
                    <a:pt x="199" y="2064"/>
                  </a:cubicBezTo>
                  <a:close/>
                  <a:moveTo>
                    <a:pt x="214" y="835"/>
                  </a:moveTo>
                  <a:cubicBezTo>
                    <a:pt x="175" y="835"/>
                    <a:pt x="143" y="803"/>
                    <a:pt x="143" y="764"/>
                  </a:cubicBezTo>
                  <a:cubicBezTo>
                    <a:pt x="143" y="725"/>
                    <a:pt x="175" y="694"/>
                    <a:pt x="214" y="694"/>
                  </a:cubicBezTo>
                  <a:cubicBezTo>
                    <a:pt x="253" y="694"/>
                    <a:pt x="284" y="725"/>
                    <a:pt x="284" y="764"/>
                  </a:cubicBezTo>
                  <a:cubicBezTo>
                    <a:pt x="284" y="803"/>
                    <a:pt x="253" y="835"/>
                    <a:pt x="214" y="835"/>
                  </a:cubicBezTo>
                  <a:close/>
                  <a:moveTo>
                    <a:pt x="704" y="2064"/>
                  </a:moveTo>
                  <a:cubicBezTo>
                    <a:pt x="665" y="2064"/>
                    <a:pt x="634" y="2032"/>
                    <a:pt x="634" y="1993"/>
                  </a:cubicBezTo>
                  <a:cubicBezTo>
                    <a:pt x="634" y="1954"/>
                    <a:pt x="665" y="1922"/>
                    <a:pt x="704" y="1922"/>
                  </a:cubicBezTo>
                  <a:cubicBezTo>
                    <a:pt x="743" y="1922"/>
                    <a:pt x="775" y="1954"/>
                    <a:pt x="775" y="1993"/>
                  </a:cubicBezTo>
                  <a:cubicBezTo>
                    <a:pt x="775" y="2032"/>
                    <a:pt x="743" y="2064"/>
                    <a:pt x="704" y="206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27" tIns="45714" rIns="91427" bIns="4571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3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1" name="Rectangle 25"/>
          <p:cNvSpPr>
            <a:spLocks noChangeAspect="1"/>
          </p:cNvSpPr>
          <p:nvPr/>
        </p:nvSpPr>
        <p:spPr>
          <a:xfrm>
            <a:off x="946725" y="3431521"/>
            <a:ext cx="695376" cy="516728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Up Arrow 26"/>
          <p:cNvSpPr>
            <a:spLocks noChangeAspect="1"/>
          </p:cNvSpPr>
          <p:nvPr/>
        </p:nvSpPr>
        <p:spPr>
          <a:xfrm rot="10800000">
            <a:off x="1046408" y="1606847"/>
            <a:ext cx="518055" cy="1657397"/>
          </a:xfrm>
          <a:prstGeom prst="upArrow">
            <a:avLst/>
          </a:prstGeom>
          <a:gradFill rotWithShape="1">
            <a:gsLst>
              <a:gs pos="0">
                <a:schemeClr val="accent4">
                  <a:lumMod val="50000"/>
                </a:schemeClr>
              </a:gs>
              <a:gs pos="80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" name="U-Turn Arrow 22"/>
          <p:cNvSpPr/>
          <p:nvPr/>
        </p:nvSpPr>
        <p:spPr>
          <a:xfrm>
            <a:off x="7242750" y="1606841"/>
            <a:ext cx="777300" cy="1649775"/>
          </a:xfrm>
          <a:prstGeom prst="uturnArrow">
            <a:avLst/>
          </a:prstGeom>
          <a:gradFill rotWithShape="1">
            <a:gsLst>
              <a:gs pos="0">
                <a:schemeClr val="accent4">
                  <a:lumMod val="50000"/>
                </a:schemeClr>
              </a:gs>
              <a:gs pos="80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lang="en-AU" ker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U-Turn Arrow 23"/>
          <p:cNvSpPr/>
          <p:nvPr/>
        </p:nvSpPr>
        <p:spPr>
          <a:xfrm rot="10800000">
            <a:off x="2850154" y="1606843"/>
            <a:ext cx="777300" cy="1649775"/>
          </a:xfrm>
          <a:prstGeom prst="uturnArrow">
            <a:avLst/>
          </a:prstGeom>
          <a:gradFill rotWithShape="1">
            <a:gsLst>
              <a:gs pos="0">
                <a:schemeClr val="accent4">
                  <a:lumMod val="50000"/>
                </a:schemeClr>
              </a:gs>
              <a:gs pos="80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0"/>
          </a:gra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lang="en-AU" ker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1706" y="4223564"/>
            <a:ext cx="1119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Telemetry</a:t>
            </a:r>
            <a:endParaRPr lang="en-AU" sz="2000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13998" y="4223555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Command</a:t>
            </a:r>
            <a:endParaRPr lang="en-AU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34035" y="4223564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Notification</a:t>
            </a:r>
            <a:endParaRPr lang="en-AU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01517" y="4223564"/>
            <a:ext cx="811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000099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Query</a:t>
            </a:r>
            <a:endParaRPr lang="en-A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0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7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Event Hub vs </a:t>
            </a:r>
            <a:r>
              <a:rPr lang="en-AU" dirty="0" err="1"/>
              <a:t>IoT</a:t>
            </a:r>
            <a:r>
              <a:rPr lang="en-AU" dirty="0"/>
              <a:t> Hub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697489"/>
              </p:ext>
            </p:extLst>
          </p:nvPr>
        </p:nvGraphicFramePr>
        <p:xfrm>
          <a:off x="325438" y="778177"/>
          <a:ext cx="8370888" cy="41605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31962">
                  <a:extLst>
                    <a:ext uri="{9D8B030D-6E8A-4147-A177-3AD203B41FA5}">
                      <a16:colId xmlns:a16="http://schemas.microsoft.com/office/drawing/2014/main" val="2292868741"/>
                    </a:ext>
                  </a:extLst>
                </a:gridCol>
                <a:gridCol w="3196525">
                  <a:extLst>
                    <a:ext uri="{9D8B030D-6E8A-4147-A177-3AD203B41FA5}">
                      <a16:colId xmlns:a16="http://schemas.microsoft.com/office/drawing/2014/main" val="3109857252"/>
                    </a:ext>
                  </a:extLst>
                </a:gridCol>
                <a:gridCol w="3442401">
                  <a:extLst>
                    <a:ext uri="{9D8B030D-6E8A-4147-A177-3AD203B41FA5}">
                      <a16:colId xmlns:a16="http://schemas.microsoft.com/office/drawing/2014/main" val="421057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Feature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Event Hub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IoT</a:t>
                      </a:r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Hub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68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Communication patterns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Telemetry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Telemetry,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Query, Notification, Command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6324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Protocol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Support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AMQP, AMQP over </a:t>
                      </a:r>
                      <a:r>
                        <a:rPr lang="en-AU" sz="160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WebSockets</a:t>
                      </a:r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HTTP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 Event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Hub but also MQTT and custom protocols through </a:t>
                      </a:r>
                      <a:r>
                        <a:rPr lang="en-AU" sz="1600" baseline="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IoT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Protocol Gateway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4113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Security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Shared Access Policies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device security, SAS, revocation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9410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Scale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Huge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scale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Huge scale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8350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SDKs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Many languages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supported plus direct AMQP and HTTP interfaces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Many languages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supported plus direct AMQP, AMQP-WS, HTTP and MQTT interfaces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513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Monitoring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Aggregated metrics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Extensive</a:t>
                      </a:r>
                      <a:r>
                        <a:rPr lang="en-AU" sz="16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list of diagnostic and operational metrics including security and connectivity</a:t>
                      </a:r>
                      <a:endParaRPr lang="en-A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50085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42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50" y="125840"/>
            <a:ext cx="8179053" cy="580292"/>
          </a:xfrm>
        </p:spPr>
        <p:txBody>
          <a:bodyPr>
            <a:normAutofit fontScale="90000"/>
          </a:bodyPr>
          <a:lstStyle/>
          <a:p>
            <a:r>
              <a:rPr lang="en-AU" dirty="0" err="1"/>
              <a:t>IoT</a:t>
            </a:r>
            <a:r>
              <a:rPr lang="en-AU" dirty="0"/>
              <a:t> Hub </a:t>
            </a:r>
            <a:r>
              <a:rPr lang="en-AU" dirty="0">
                <a:solidFill>
                  <a:srgbClr val="FFFF00"/>
                </a:solidFill>
              </a:rPr>
              <a:t>walkthrough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2079" y="1001042"/>
            <a:ext cx="5688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security is everything</a:t>
            </a:r>
            <a:endParaRPr lang="en-AU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3086" y="1985902"/>
            <a:ext cx="4294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bi-directional </a:t>
            </a:r>
            <a:r>
              <a:rPr lang="en-AU" sz="3600" dirty="0" err="1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comms</a:t>
            </a:r>
            <a:endParaRPr lang="en-AU" sz="3200" dirty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4664" y="3022781"/>
            <a:ext cx="691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operations and management</a:t>
            </a:r>
            <a:endParaRPr lang="en-AU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0027" y="4059660"/>
            <a:ext cx="2446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huge scale</a:t>
            </a:r>
            <a:endParaRPr lang="en-AU" sz="3200" dirty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8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68354"/>
            <a:ext cx="4737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Anatomy of </a:t>
            </a:r>
            <a:r>
              <a:rPr lang="en-AU" sz="28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IoT</a:t>
            </a:r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Hub</a:t>
            </a:r>
          </a:p>
        </p:txBody>
      </p:sp>
    </p:spTree>
    <p:extLst>
      <p:ext uri="{BB962C8B-B14F-4D97-AF65-F5344CB8AC3E}">
        <p14:creationId xmlns:p14="http://schemas.microsoft.com/office/powerpoint/2010/main" val="176362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err="1"/>
              <a:t>IoT</a:t>
            </a:r>
            <a:r>
              <a:rPr lang="en-AU" dirty="0"/>
              <a:t> Hub Reference Architecture</a:t>
            </a:r>
          </a:p>
        </p:txBody>
      </p:sp>
      <p:pic>
        <p:nvPicPr>
          <p:cNvPr id="31" name="Content Placeholder 3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651" y="965456"/>
            <a:ext cx="8370887" cy="3466587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8105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err="1"/>
              <a:t>IoT</a:t>
            </a:r>
            <a:r>
              <a:rPr lang="en-AU" dirty="0"/>
              <a:t> and </a:t>
            </a:r>
            <a:r>
              <a:rPr lang="en-AU" dirty="0">
                <a:solidFill>
                  <a:srgbClr val="FFFF00"/>
                </a:solidFill>
              </a:rPr>
              <a:t>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008" y="706131"/>
            <a:ext cx="2839334" cy="4268143"/>
          </a:xfrm>
        </p:spPr>
        <p:txBody>
          <a:bodyPr>
            <a:normAutofit/>
          </a:bodyPr>
          <a:lstStyle/>
          <a:p>
            <a:r>
              <a:rPr lang="en-AU" sz="1600" dirty="0"/>
              <a:t>React to it</a:t>
            </a:r>
          </a:p>
          <a:p>
            <a:pPr lvl="1"/>
            <a:r>
              <a:rPr lang="en-AU" sz="1400" dirty="0"/>
              <a:t>Functions</a:t>
            </a:r>
          </a:p>
          <a:p>
            <a:pPr lvl="1"/>
            <a:r>
              <a:rPr lang="en-AU" sz="1400" dirty="0"/>
              <a:t>Logic Apps</a:t>
            </a:r>
          </a:p>
          <a:p>
            <a:pPr lvl="1"/>
            <a:r>
              <a:rPr lang="en-AU" sz="1400" dirty="0"/>
              <a:t>Line of Business apps</a:t>
            </a:r>
          </a:p>
          <a:p>
            <a:r>
              <a:rPr lang="en-AU" sz="1600" dirty="0"/>
              <a:t>Store it</a:t>
            </a:r>
          </a:p>
          <a:p>
            <a:pPr lvl="1"/>
            <a:r>
              <a:rPr lang="en-AU" sz="1400" dirty="0"/>
              <a:t>SQL Database</a:t>
            </a:r>
          </a:p>
          <a:p>
            <a:pPr lvl="1"/>
            <a:r>
              <a:rPr lang="en-AU" sz="1400" dirty="0" err="1"/>
              <a:t>DocumentDB</a:t>
            </a:r>
            <a:endParaRPr lang="en-AU" sz="1400" dirty="0"/>
          </a:p>
          <a:p>
            <a:pPr lvl="1"/>
            <a:endParaRPr lang="en-AU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834" y="2799849"/>
            <a:ext cx="6335810" cy="2182654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83988" y="706131"/>
            <a:ext cx="2815673" cy="4268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dirty="0">
                <a:solidFill>
                  <a:schemeClr val="tx1"/>
                </a:solidFill>
              </a:rPr>
              <a:t>Gather it</a:t>
            </a:r>
          </a:p>
          <a:p>
            <a:pPr lvl="1"/>
            <a:r>
              <a:rPr lang="en-AU" sz="1400" dirty="0">
                <a:solidFill>
                  <a:schemeClr val="tx1"/>
                </a:solidFill>
              </a:rPr>
              <a:t>Devices &amp; Field Gateways</a:t>
            </a:r>
          </a:p>
          <a:p>
            <a:r>
              <a:rPr lang="en-AU" sz="1600" dirty="0">
                <a:solidFill>
                  <a:schemeClr val="tx1"/>
                </a:solidFill>
              </a:rPr>
              <a:t>Receive it</a:t>
            </a:r>
          </a:p>
          <a:p>
            <a:pPr lvl="1"/>
            <a:r>
              <a:rPr lang="en-AU" sz="1400" dirty="0" err="1">
                <a:solidFill>
                  <a:schemeClr val="tx1"/>
                </a:solidFill>
              </a:rPr>
              <a:t>IoT</a:t>
            </a:r>
            <a:r>
              <a:rPr lang="en-AU" sz="1400" dirty="0">
                <a:solidFill>
                  <a:schemeClr val="tx1"/>
                </a:solidFill>
              </a:rPr>
              <a:t> Hub</a:t>
            </a:r>
          </a:p>
          <a:p>
            <a:pPr lvl="0"/>
            <a:r>
              <a:rPr lang="en-AU" sz="1600" dirty="0">
                <a:solidFill>
                  <a:prstClr val="white"/>
                </a:solidFill>
              </a:rPr>
              <a:t>Analyse it</a:t>
            </a:r>
          </a:p>
          <a:p>
            <a:pPr lvl="1"/>
            <a:r>
              <a:rPr lang="en-AU" sz="1400" dirty="0">
                <a:solidFill>
                  <a:prstClr val="white"/>
                </a:solidFill>
              </a:rPr>
              <a:t>Azure Stream Analytics</a:t>
            </a:r>
          </a:p>
          <a:p>
            <a:pPr lvl="1"/>
            <a:r>
              <a:rPr lang="en-AU" sz="1400" dirty="0">
                <a:solidFill>
                  <a:prstClr val="white"/>
                </a:solidFill>
              </a:rPr>
              <a:t>Machine Learning</a:t>
            </a:r>
          </a:p>
          <a:p>
            <a:pPr lvl="1"/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29391" y="706131"/>
            <a:ext cx="2807778" cy="4268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bg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dirty="0">
                <a:solidFill>
                  <a:schemeClr val="tx1"/>
                </a:solidFill>
              </a:rPr>
              <a:t>Visualise it</a:t>
            </a:r>
          </a:p>
          <a:p>
            <a:pPr lvl="1"/>
            <a:r>
              <a:rPr lang="en-AU" sz="1400" dirty="0">
                <a:solidFill>
                  <a:schemeClr val="tx1"/>
                </a:solidFill>
              </a:rPr>
              <a:t>Web</a:t>
            </a:r>
          </a:p>
          <a:p>
            <a:pPr lvl="1"/>
            <a:r>
              <a:rPr lang="en-AU" sz="1400" dirty="0" err="1">
                <a:solidFill>
                  <a:schemeClr val="tx1"/>
                </a:solidFill>
              </a:rPr>
              <a:t>PowerBI</a:t>
            </a:r>
            <a:endParaRPr lang="en-AU" sz="1400" dirty="0">
              <a:solidFill>
                <a:schemeClr val="tx1"/>
              </a:solidFill>
            </a:endParaRPr>
          </a:p>
          <a:p>
            <a:r>
              <a:rPr lang="en-AU" sz="1600" dirty="0">
                <a:solidFill>
                  <a:schemeClr val="tx1"/>
                </a:solidFill>
              </a:rPr>
              <a:t>Send it</a:t>
            </a:r>
          </a:p>
          <a:p>
            <a:pPr lvl="1"/>
            <a:r>
              <a:rPr lang="en-AU" sz="1400" dirty="0" err="1">
                <a:solidFill>
                  <a:schemeClr val="tx1"/>
                </a:solidFill>
              </a:rPr>
              <a:t>IoT</a:t>
            </a:r>
            <a:r>
              <a:rPr lang="en-AU" sz="1400" dirty="0">
                <a:solidFill>
                  <a:schemeClr val="tx1"/>
                </a:solidFill>
              </a:rPr>
              <a:t> Hub</a:t>
            </a:r>
          </a:p>
        </p:txBody>
      </p:sp>
    </p:spTree>
    <p:extLst>
      <p:ext uri="{BB962C8B-B14F-4D97-AF65-F5344CB8AC3E}">
        <p14:creationId xmlns:p14="http://schemas.microsoft.com/office/powerpoint/2010/main" val="350667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2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Device, </a:t>
            </a:r>
            <a:r>
              <a:rPr lang="en-AU" dirty="0">
                <a:solidFill>
                  <a:srgbClr val="FFFF00"/>
                </a:solidFill>
              </a:rPr>
              <a:t>device</a:t>
            </a:r>
            <a:r>
              <a:rPr lang="en-AU" dirty="0"/>
              <a:t>,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6" y="764932"/>
            <a:ext cx="2940926" cy="3867791"/>
          </a:xfrm>
        </p:spPr>
        <p:txBody>
          <a:bodyPr>
            <a:normAutofit lnSpcReduction="10000"/>
          </a:bodyPr>
          <a:lstStyle/>
          <a:p>
            <a:r>
              <a:rPr lang="en-AU" sz="2000" dirty="0"/>
              <a:t>Example </a:t>
            </a:r>
            <a:r>
              <a:rPr lang="en-AU" sz="2000" dirty="0">
                <a:solidFill>
                  <a:srgbClr val="FFFF00"/>
                </a:solidFill>
              </a:rPr>
              <a:t>systems</a:t>
            </a:r>
          </a:p>
          <a:p>
            <a:pPr lvl="1"/>
            <a:r>
              <a:rPr lang="en-AU" sz="1600" dirty="0"/>
              <a:t>Windows 10 </a:t>
            </a:r>
            <a:r>
              <a:rPr lang="en-AU" sz="1600" dirty="0" err="1"/>
              <a:t>IoT</a:t>
            </a:r>
            <a:r>
              <a:rPr lang="en-AU" sz="1600" dirty="0"/>
              <a:t> Core, .NET, Node.js, Python</a:t>
            </a:r>
          </a:p>
          <a:p>
            <a:pPr lvl="1"/>
            <a:r>
              <a:rPr lang="en-AU" sz="1600" dirty="0"/>
              <a:t>Linux, Python, </a:t>
            </a:r>
            <a:r>
              <a:rPr lang="en-AU" sz="1600" dirty="0" err="1"/>
              <a:t>Qpid</a:t>
            </a:r>
            <a:r>
              <a:rPr lang="en-AU" sz="1600" dirty="0"/>
              <a:t>, HTTP</a:t>
            </a:r>
          </a:p>
          <a:p>
            <a:pPr lvl="1"/>
            <a:r>
              <a:rPr lang="en-AU" sz="1600" dirty="0"/>
              <a:t>RTOS, C, MQTT</a:t>
            </a:r>
          </a:p>
          <a:p>
            <a:r>
              <a:rPr lang="en-AU" sz="2000" dirty="0">
                <a:solidFill>
                  <a:srgbClr val="FFFF00"/>
                </a:solidFill>
              </a:rPr>
              <a:t>Prototyping</a:t>
            </a:r>
            <a:r>
              <a:rPr lang="en-AU" sz="2000" dirty="0"/>
              <a:t> platforms</a:t>
            </a:r>
          </a:p>
          <a:p>
            <a:pPr lvl="1"/>
            <a:r>
              <a:rPr lang="en-AU" sz="1600" dirty="0"/>
              <a:t>Raspberry Pi 2 / 3</a:t>
            </a:r>
          </a:p>
          <a:p>
            <a:pPr lvl="1"/>
            <a:r>
              <a:rPr lang="en-AU" sz="1600" dirty="0"/>
              <a:t>Grove Pi</a:t>
            </a:r>
          </a:p>
          <a:p>
            <a:pPr lvl="1"/>
            <a:r>
              <a:rPr lang="en-AU" sz="1600" dirty="0"/>
              <a:t>Arduino and shields</a:t>
            </a:r>
          </a:p>
          <a:p>
            <a:pPr lvl="1"/>
            <a:r>
              <a:rPr lang="en-AU" sz="1600" dirty="0" err="1"/>
              <a:t>Minnowboard</a:t>
            </a:r>
            <a:r>
              <a:rPr lang="en-AU" sz="1600" dirty="0"/>
              <a:t> Max</a:t>
            </a:r>
          </a:p>
          <a:p>
            <a:pPr lvl="1"/>
            <a:r>
              <a:rPr lang="en-AU" sz="1600" dirty="0"/>
              <a:t>etc.</a:t>
            </a:r>
          </a:p>
          <a:p>
            <a:r>
              <a:rPr lang="en-AU" sz="2000" dirty="0">
                <a:solidFill>
                  <a:srgbClr val="FFFF00"/>
                </a:solidFill>
              </a:rPr>
              <a:t>Sensors</a:t>
            </a:r>
            <a:r>
              <a:rPr lang="en-AU" sz="2000" dirty="0"/>
              <a:t> for everything</a:t>
            </a:r>
          </a:p>
          <a:p>
            <a:pPr marL="0" indent="0">
              <a:buNone/>
            </a:pPr>
            <a:endParaRPr lang="en-AU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242" y="792054"/>
            <a:ext cx="5614089" cy="367426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707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50" y="125840"/>
            <a:ext cx="7717877" cy="580292"/>
          </a:xfrm>
        </p:spPr>
        <p:txBody>
          <a:bodyPr>
            <a:normAutofit fontScale="90000"/>
          </a:bodyPr>
          <a:lstStyle/>
          <a:p>
            <a:r>
              <a:rPr lang="en-AU" dirty="0"/>
              <a:t>Device </a:t>
            </a:r>
            <a:r>
              <a:rPr lang="en-AU" dirty="0">
                <a:solidFill>
                  <a:srgbClr val="FFFF00"/>
                </a:solidFill>
              </a:rPr>
              <a:t>registration</a:t>
            </a:r>
            <a:r>
              <a:rPr lang="en-AU" dirty="0"/>
              <a:t> and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074" y="918220"/>
            <a:ext cx="4164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RESTful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2578" y="1866071"/>
            <a:ext cx="3574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managed SDK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1" y="1149052"/>
            <a:ext cx="4006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bulk import or export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5530" y="2479432"/>
            <a:ext cx="447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device twin and metadata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5707" y="3181283"/>
            <a:ext cx="409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C library for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1170" y="3549203"/>
            <a:ext cx="3574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LWM2M over </a:t>
            </a:r>
            <a:r>
              <a:rPr lang="en-AU" sz="2800" dirty="0" err="1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CoAP</a:t>
            </a:r>
            <a:endParaRPr lang="en-AU" sz="2800" dirty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5706" y="4252705"/>
            <a:ext cx="6874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for configuration use command and control</a:t>
            </a:r>
          </a:p>
        </p:txBody>
      </p:sp>
    </p:spTree>
    <p:extLst>
      <p:ext uri="{BB962C8B-B14F-4D97-AF65-F5344CB8AC3E}">
        <p14:creationId xmlns:p14="http://schemas.microsoft.com/office/powerpoint/2010/main" val="283217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Device Explorer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7" y="764932"/>
            <a:ext cx="3917360" cy="3867791"/>
          </a:xfrm>
        </p:spPr>
        <p:txBody>
          <a:bodyPr>
            <a:normAutofit/>
          </a:bodyPr>
          <a:lstStyle/>
          <a:p>
            <a:r>
              <a:rPr lang="en-AU" sz="2000" dirty="0"/>
              <a:t>Great tool for </a:t>
            </a:r>
            <a:r>
              <a:rPr lang="en-AU" sz="2000" dirty="0">
                <a:solidFill>
                  <a:srgbClr val="FFFF00"/>
                </a:solidFill>
              </a:rPr>
              <a:t>starting</a:t>
            </a:r>
            <a:r>
              <a:rPr lang="en-AU" sz="2000" dirty="0"/>
              <a:t> with </a:t>
            </a:r>
            <a:r>
              <a:rPr lang="en-AU" sz="2000" dirty="0" err="1"/>
              <a:t>IoT</a:t>
            </a:r>
            <a:r>
              <a:rPr lang="en-AU" sz="2000" dirty="0"/>
              <a:t> Hub</a:t>
            </a:r>
          </a:p>
          <a:p>
            <a:r>
              <a:rPr lang="en-AU" sz="2000" dirty="0"/>
              <a:t>Create and manage devices </a:t>
            </a:r>
            <a:r>
              <a:rPr lang="en-AU" sz="2000" dirty="0">
                <a:solidFill>
                  <a:srgbClr val="FFFF00"/>
                </a:solidFill>
              </a:rPr>
              <a:t>easily</a:t>
            </a:r>
          </a:p>
          <a:p>
            <a:r>
              <a:rPr lang="en-AU" sz="2000" dirty="0"/>
              <a:t>Receive data </a:t>
            </a:r>
            <a:r>
              <a:rPr lang="en-AU" sz="2000" dirty="0">
                <a:solidFill>
                  <a:srgbClr val="FFFF00"/>
                </a:solidFill>
              </a:rPr>
              <a:t>from</a:t>
            </a:r>
            <a:r>
              <a:rPr lang="en-AU" sz="2000" dirty="0"/>
              <a:t> devices</a:t>
            </a:r>
          </a:p>
          <a:p>
            <a:r>
              <a:rPr lang="en-AU" sz="2000" dirty="0"/>
              <a:t>Send messages </a:t>
            </a:r>
            <a:r>
              <a:rPr lang="en-AU" sz="2000" dirty="0">
                <a:solidFill>
                  <a:srgbClr val="FFFF00"/>
                </a:solidFill>
              </a:rPr>
              <a:t>to</a:t>
            </a:r>
            <a:r>
              <a:rPr lang="en-AU" sz="2000" dirty="0"/>
              <a:t> devices</a:t>
            </a:r>
          </a:p>
          <a:p>
            <a:r>
              <a:rPr lang="en-AU" sz="2000" dirty="0"/>
              <a:t>Generate </a:t>
            </a:r>
            <a:r>
              <a:rPr lang="en-AU" sz="2000" dirty="0">
                <a:solidFill>
                  <a:srgbClr val="FFFF00"/>
                </a:solidFill>
              </a:rPr>
              <a:t>SAS</a:t>
            </a:r>
            <a:r>
              <a:rPr lang="en-AU" sz="2000" dirty="0"/>
              <a:t> keys with a given expiry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097" y="324939"/>
            <a:ext cx="4231540" cy="430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84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Other </a:t>
            </a:r>
            <a:r>
              <a:rPr lang="en-AU" dirty="0">
                <a:solidFill>
                  <a:srgbClr val="FFFF00"/>
                </a:solidFill>
              </a:rPr>
              <a:t>useful</a:t>
            </a:r>
            <a:r>
              <a:rPr lang="en-AU" dirty="0"/>
              <a:t>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7" y="764932"/>
            <a:ext cx="4063804" cy="3867791"/>
          </a:xfrm>
        </p:spPr>
        <p:txBody>
          <a:bodyPr>
            <a:normAutofit/>
          </a:bodyPr>
          <a:lstStyle/>
          <a:p>
            <a:r>
              <a:rPr lang="en-AU" sz="1800" dirty="0"/>
              <a:t>For devices</a:t>
            </a:r>
          </a:p>
          <a:p>
            <a:pPr lvl="1"/>
            <a:r>
              <a:rPr lang="en-AU" sz="1600" dirty="0"/>
              <a:t>Windows 10 </a:t>
            </a:r>
            <a:r>
              <a:rPr lang="en-AU" sz="1600" dirty="0" err="1"/>
              <a:t>IoT</a:t>
            </a:r>
            <a:r>
              <a:rPr lang="en-AU" sz="1600" dirty="0"/>
              <a:t> Core Dashboard</a:t>
            </a:r>
          </a:p>
          <a:p>
            <a:pPr lvl="1"/>
            <a:r>
              <a:rPr lang="en-AU" sz="1600" dirty="0"/>
              <a:t>Windows </a:t>
            </a:r>
            <a:r>
              <a:rPr lang="en-AU" sz="1600" dirty="0" err="1"/>
              <a:t>IoT</a:t>
            </a:r>
            <a:r>
              <a:rPr lang="en-AU" sz="1600" dirty="0"/>
              <a:t> Remote Client</a:t>
            </a:r>
          </a:p>
          <a:p>
            <a:pPr lvl="1"/>
            <a:r>
              <a:rPr lang="en-AU" sz="1600" dirty="0"/>
              <a:t>Web-based access to Windows 10 </a:t>
            </a:r>
            <a:r>
              <a:rPr lang="en-AU" sz="1600" dirty="0" err="1"/>
              <a:t>IoT</a:t>
            </a:r>
            <a:r>
              <a:rPr lang="en-AU" sz="1600" dirty="0"/>
              <a:t> Core device</a:t>
            </a:r>
          </a:p>
          <a:p>
            <a:r>
              <a:rPr lang="en-AU" sz="1800" dirty="0"/>
              <a:t>For Visual Studio</a:t>
            </a:r>
          </a:p>
          <a:p>
            <a:pPr lvl="1"/>
            <a:r>
              <a:rPr lang="en-AU" sz="1600" dirty="0"/>
              <a:t>Connected Service for </a:t>
            </a:r>
            <a:r>
              <a:rPr lang="en-AU" sz="1600" dirty="0" err="1"/>
              <a:t>IoT</a:t>
            </a:r>
            <a:r>
              <a:rPr lang="en-AU" sz="1600" dirty="0"/>
              <a:t> Hub</a:t>
            </a:r>
          </a:p>
          <a:p>
            <a:pPr lvl="2"/>
            <a:r>
              <a:rPr lang="en-AU" sz="1400" dirty="0"/>
              <a:t>For device and service templates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586" y="415986"/>
            <a:ext cx="4702571" cy="298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64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1379349" y="1301857"/>
            <a:ext cx="5951349" cy="357235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Demo</a:t>
            </a:r>
            <a:r>
              <a:rPr lang="en-AU" dirty="0"/>
              <a:t>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dirty="0"/>
              <a:t>Building management solution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52493" y="1625364"/>
            <a:ext cx="716796" cy="680006"/>
          </a:xfrm>
          <a:prstGeom prst="rect">
            <a:avLst/>
          </a:prstGeom>
          <a:solidFill>
            <a:srgbClr val="33CCFF"/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1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Room Console App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239805" y="1460461"/>
            <a:ext cx="716796" cy="3309142"/>
            <a:chOff x="3600141" y="1611570"/>
            <a:chExt cx="716796" cy="3309142"/>
          </a:xfrm>
        </p:grpSpPr>
        <p:sp>
          <p:nvSpPr>
            <p:cNvPr id="19" name="Rectangle 18"/>
            <p:cNvSpPr/>
            <p:nvPr/>
          </p:nvSpPr>
          <p:spPr>
            <a:xfrm>
              <a:off x="3600141" y="1611570"/>
              <a:ext cx="716796" cy="3309142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20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IoT</a:t>
              </a:r>
              <a:r>
                <a:rPr lang="en-AU" sz="12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Hub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8539" y="4603053"/>
              <a:ext cx="288000" cy="28800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</p:grpSp>
      <p:grpSp>
        <p:nvGrpSpPr>
          <p:cNvPr id="30" name="Group 29"/>
          <p:cNvGrpSpPr/>
          <p:nvPr/>
        </p:nvGrpSpPr>
        <p:grpSpPr>
          <a:xfrm>
            <a:off x="1552493" y="3057309"/>
            <a:ext cx="716796" cy="1041381"/>
            <a:chOff x="585158" y="2670462"/>
            <a:chExt cx="716796" cy="1041381"/>
          </a:xfrm>
          <a:solidFill>
            <a:srgbClr val="33CCFF"/>
          </a:solidFill>
        </p:grpSpPr>
        <p:sp>
          <p:nvSpPr>
            <p:cNvPr id="21" name="Rectangle 20"/>
            <p:cNvSpPr/>
            <p:nvPr/>
          </p:nvSpPr>
          <p:spPr>
            <a:xfrm>
              <a:off x="585158" y="2670462"/>
              <a:ext cx="716796" cy="1041381"/>
            </a:xfrm>
            <a:prstGeom prst="rect">
              <a:avLst/>
            </a:prstGeom>
            <a:grpFill/>
            <a:ln>
              <a:solidFill>
                <a:srgbClr val="33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0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Raspberry Pi 2 </a:t>
              </a:r>
              <a:r>
                <a:rPr lang="en-AU" sz="100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Sprinker</a:t>
              </a:r>
              <a:r>
                <a:rPr lang="en-AU" sz="10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System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056" y="3386176"/>
              <a:ext cx="288000" cy="288000"/>
            </a:xfrm>
            <a:prstGeom prst="rect">
              <a:avLst/>
            </a:prstGeom>
            <a:grpFill/>
            <a:ln>
              <a:solidFill>
                <a:srgbClr val="33CCFF"/>
              </a:solidFill>
            </a:ln>
          </p:spPr>
        </p:pic>
      </p:grpSp>
      <p:grpSp>
        <p:nvGrpSpPr>
          <p:cNvPr id="37" name="Group 36"/>
          <p:cNvGrpSpPr/>
          <p:nvPr/>
        </p:nvGrpSpPr>
        <p:grpSpPr>
          <a:xfrm>
            <a:off x="4652386" y="1491849"/>
            <a:ext cx="834896" cy="872434"/>
            <a:chOff x="5976610" y="1644559"/>
            <a:chExt cx="834896" cy="8724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2" name="Rectangle 21"/>
            <p:cNvSpPr/>
            <p:nvPr/>
          </p:nvSpPr>
          <p:spPr>
            <a:xfrm>
              <a:off x="5976610" y="1644559"/>
              <a:ext cx="834896" cy="872434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0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Stream Analytics </a:t>
              </a:r>
              <a:r>
                <a:rPr lang="en-AU" sz="100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allmessages</a:t>
              </a:r>
              <a:endParaRPr lang="en-AU" sz="1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3699" y="2228993"/>
              <a:ext cx="288000" cy="288000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sp>
        <p:nvSpPr>
          <p:cNvPr id="26" name="Rectangle 25"/>
          <p:cNvSpPr/>
          <p:nvPr/>
        </p:nvSpPr>
        <p:spPr>
          <a:xfrm>
            <a:off x="4643606" y="3684766"/>
            <a:ext cx="835200" cy="8763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1000" b="1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WebJob</a:t>
            </a:r>
            <a:r>
              <a:rPr lang="en-AU" sz="1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Process Queue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523" y="4227532"/>
            <a:ext cx="288000" cy="28800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4652386" y="2678100"/>
            <a:ext cx="834896" cy="872434"/>
            <a:chOff x="6282583" y="2657742"/>
            <a:chExt cx="834896" cy="8724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2" name="Rectangle 31"/>
            <p:cNvSpPr/>
            <p:nvPr/>
          </p:nvSpPr>
          <p:spPr>
            <a:xfrm>
              <a:off x="6282583" y="2657742"/>
              <a:ext cx="834896" cy="872434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0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Stream Analytics </a:t>
              </a:r>
              <a:r>
                <a:rPr lang="en-AU" sz="100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maxtemp</a:t>
              </a:r>
              <a:endParaRPr lang="en-AU" sz="1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842" y="3242176"/>
              <a:ext cx="288000" cy="288000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0" name="Group 39"/>
          <p:cNvGrpSpPr/>
          <p:nvPr/>
        </p:nvGrpSpPr>
        <p:grpSpPr>
          <a:xfrm>
            <a:off x="6261738" y="2527336"/>
            <a:ext cx="874800" cy="1168446"/>
            <a:chOff x="6622074" y="2624195"/>
            <a:chExt cx="874800" cy="1168446"/>
          </a:xfrm>
        </p:grpSpPr>
        <p:sp>
          <p:nvSpPr>
            <p:cNvPr id="25" name="Rectangle 24"/>
            <p:cNvSpPr/>
            <p:nvPr/>
          </p:nvSpPr>
          <p:spPr>
            <a:xfrm>
              <a:off x="6622074" y="2624195"/>
              <a:ext cx="874800" cy="1168446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05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Service Bus Queue </a:t>
              </a:r>
              <a:r>
                <a:rPr lang="en-AU" sz="105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maxtemp</a:t>
              </a:r>
              <a:endParaRPr lang="en-AU" sz="105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3403" y="3441108"/>
              <a:ext cx="288000" cy="28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</p:pic>
      </p:grpSp>
      <p:grpSp>
        <p:nvGrpSpPr>
          <p:cNvPr id="38" name="Group 37"/>
          <p:cNvGrpSpPr/>
          <p:nvPr/>
        </p:nvGrpSpPr>
        <p:grpSpPr>
          <a:xfrm>
            <a:off x="6261738" y="1548456"/>
            <a:ext cx="875535" cy="713863"/>
            <a:chOff x="7591761" y="1459773"/>
            <a:chExt cx="875535" cy="713863"/>
          </a:xfrm>
          <a:solidFill>
            <a:srgbClr val="FFC000"/>
          </a:solidFill>
        </p:grpSpPr>
        <p:sp>
          <p:nvSpPr>
            <p:cNvPr id="24" name="Rectangle 23"/>
            <p:cNvSpPr/>
            <p:nvPr/>
          </p:nvSpPr>
          <p:spPr>
            <a:xfrm>
              <a:off x="7591761" y="1459773"/>
              <a:ext cx="875535" cy="713863"/>
            </a:xfrm>
            <a:prstGeom prst="rect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AU" sz="105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Table </a:t>
              </a:r>
              <a:r>
                <a:rPr lang="en-AU" sz="1050" b="1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allmessages</a:t>
              </a:r>
              <a:endParaRPr lang="en-AU" sz="105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3090" y="1868621"/>
              <a:ext cx="288000" cy="288000"/>
            </a:xfrm>
            <a:prstGeom prst="rect">
              <a:avLst/>
            </a:prstGeom>
            <a:grpFill/>
            <a:ln>
              <a:solidFill>
                <a:srgbClr val="FFC000"/>
              </a:solidFill>
            </a:ln>
          </p:spPr>
        </p:pic>
      </p:grpSp>
      <p:cxnSp>
        <p:nvCxnSpPr>
          <p:cNvPr id="42" name="Straight Arrow Connector 41"/>
          <p:cNvCxnSpPr>
            <a:stCxn id="20" idx="3"/>
          </p:cNvCxnSpPr>
          <p:nvPr/>
        </p:nvCxnSpPr>
        <p:spPr>
          <a:xfrm flipV="1">
            <a:off x="2269289" y="1957304"/>
            <a:ext cx="970516" cy="8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22" idx="1"/>
          </p:cNvCxnSpPr>
          <p:nvPr/>
        </p:nvCxnSpPr>
        <p:spPr>
          <a:xfrm>
            <a:off x="3952067" y="1922749"/>
            <a:ext cx="700319" cy="5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24" idx="1"/>
          </p:cNvCxnSpPr>
          <p:nvPr/>
        </p:nvCxnSpPr>
        <p:spPr>
          <a:xfrm>
            <a:off x="5474132" y="1905387"/>
            <a:ext cx="78760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9" idx="3"/>
            <a:endCxn id="32" idx="1"/>
          </p:cNvCxnSpPr>
          <p:nvPr/>
        </p:nvCxnSpPr>
        <p:spPr>
          <a:xfrm flipV="1">
            <a:off x="3956601" y="3114317"/>
            <a:ext cx="695785" cy="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2" idx="3"/>
            <a:endCxn id="25" idx="1"/>
          </p:cNvCxnSpPr>
          <p:nvPr/>
        </p:nvCxnSpPr>
        <p:spPr>
          <a:xfrm flipV="1">
            <a:off x="5487282" y="3111559"/>
            <a:ext cx="774456" cy="2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26" idx="1"/>
          </p:cNvCxnSpPr>
          <p:nvPr/>
        </p:nvCxnSpPr>
        <p:spPr>
          <a:xfrm flipH="1">
            <a:off x="3952067" y="4122920"/>
            <a:ext cx="691539" cy="7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2280237" y="3637207"/>
            <a:ext cx="982156" cy="4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25" idx="2"/>
            <a:endCxn id="26" idx="3"/>
          </p:cNvCxnSpPr>
          <p:nvPr/>
        </p:nvCxnSpPr>
        <p:spPr>
          <a:xfrm rot="5400000">
            <a:off x="5875403" y="3299185"/>
            <a:ext cx="427138" cy="12203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247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IoT</a:t>
            </a:r>
            <a:r>
              <a:rPr lang="en-AU" dirty="0"/>
              <a:t> Hub End-to-End</a:t>
            </a:r>
          </a:p>
        </p:txBody>
      </p:sp>
    </p:spTree>
    <p:extLst>
      <p:ext uri="{BB962C8B-B14F-4D97-AF65-F5344CB8AC3E}">
        <p14:creationId xmlns:p14="http://schemas.microsoft.com/office/powerpoint/2010/main" val="3862430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Azure </a:t>
            </a:r>
            <a:r>
              <a:rPr lang="en-AU" dirty="0" err="1">
                <a:solidFill>
                  <a:srgbClr val="FFFF00"/>
                </a:solidFill>
              </a:rPr>
              <a:t>IoT</a:t>
            </a:r>
            <a:r>
              <a:rPr lang="en-AU" dirty="0">
                <a:solidFill>
                  <a:srgbClr val="FFFF00"/>
                </a:solidFill>
              </a:rPr>
              <a:t> Suite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0667" y="2136756"/>
            <a:ext cx="411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monitoring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9760" y="2978471"/>
            <a:ext cx="555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predictive maintenance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0498" y="4015570"/>
            <a:ext cx="656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code and template on </a:t>
            </a:r>
            <a:r>
              <a:rPr lang="en-AU" sz="3600" dirty="0" err="1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github</a:t>
            </a:r>
            <a:endParaRPr lang="en-AU" sz="3600" dirty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9290" y="1092571"/>
            <a:ext cx="7344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pre-configured solution templates</a:t>
            </a:r>
          </a:p>
        </p:txBody>
      </p:sp>
    </p:spTree>
    <p:extLst>
      <p:ext uri="{BB962C8B-B14F-4D97-AF65-F5344CB8AC3E}">
        <p14:creationId xmlns:p14="http://schemas.microsoft.com/office/powerpoint/2010/main" val="192189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IoT</a:t>
            </a:r>
            <a:r>
              <a:rPr lang="en-AU" dirty="0"/>
              <a:t> Suite</a:t>
            </a:r>
          </a:p>
        </p:txBody>
      </p:sp>
    </p:spTree>
    <p:extLst>
      <p:ext uri="{BB962C8B-B14F-4D97-AF65-F5344CB8AC3E}">
        <p14:creationId xmlns:p14="http://schemas.microsoft.com/office/powerpoint/2010/main" val="4031208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Some </a:t>
            </a:r>
            <a:r>
              <a:rPr lang="en-AU" dirty="0">
                <a:solidFill>
                  <a:srgbClr val="FFFF00"/>
                </a:solidFill>
              </a:rPr>
              <a:t>scenarios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8376" y="1478440"/>
            <a:ext cx="328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healthcare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1670" y="794967"/>
            <a:ext cx="328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smart cities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64989" y="1937969"/>
            <a:ext cx="2553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agriculture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399" y="2734280"/>
            <a:ext cx="328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engineering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321" y="3990120"/>
            <a:ext cx="1606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38312" y="3326746"/>
            <a:ext cx="2882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duty of care</a:t>
            </a:r>
          </a:p>
        </p:txBody>
      </p:sp>
    </p:spTree>
    <p:extLst>
      <p:ext uri="{BB962C8B-B14F-4D97-AF65-F5344CB8AC3E}">
        <p14:creationId xmlns:p14="http://schemas.microsoft.com/office/powerpoint/2010/main" val="26117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6" y="768807"/>
            <a:ext cx="8370277" cy="3867791"/>
          </a:xfrm>
        </p:spPr>
        <p:txBody>
          <a:bodyPr/>
          <a:lstStyle/>
          <a:p>
            <a:r>
              <a:rPr lang="en-US" sz="2000" dirty="0" err="1"/>
              <a:t>IoT</a:t>
            </a:r>
            <a:r>
              <a:rPr lang="en-US" sz="2000" dirty="0"/>
              <a:t> is at the top of the hype cycle but it’s about more than your fridge</a:t>
            </a:r>
          </a:p>
          <a:p>
            <a:pPr lvl="1"/>
            <a:r>
              <a:rPr lang="en-US" sz="2000" dirty="0"/>
              <a:t>Billions of devices predicted in the next 10 years</a:t>
            </a:r>
          </a:p>
          <a:p>
            <a:pPr lvl="1"/>
            <a:r>
              <a:rPr lang="en-US" sz="2000" dirty="0"/>
              <a:t>Trillions of dollars predicted in the next 10 years</a:t>
            </a:r>
          </a:p>
          <a:p>
            <a:r>
              <a:rPr lang="en-AU" sz="2000" dirty="0" err="1"/>
              <a:t>IoT</a:t>
            </a:r>
            <a:r>
              <a:rPr lang="en-AU" sz="2000" dirty="0"/>
              <a:t> Hub is Microsoft’s answer to large scale ingress and egress of device data</a:t>
            </a:r>
          </a:p>
          <a:p>
            <a:pPr lvl="1"/>
            <a:r>
              <a:rPr lang="en-AU" sz="1600" dirty="0">
                <a:solidFill>
                  <a:srgbClr val="FFFF00"/>
                </a:solidFill>
              </a:rPr>
              <a:t>Security is paramount</a:t>
            </a:r>
          </a:p>
          <a:p>
            <a:pPr lvl="1"/>
            <a:r>
              <a:rPr lang="en-AU" sz="1600" dirty="0"/>
              <a:t>Multi-protocol support and direct access via </a:t>
            </a:r>
            <a:r>
              <a:rPr lang="en-AU" sz="1600" dirty="0">
                <a:solidFill>
                  <a:srgbClr val="FFFF00"/>
                </a:solidFill>
              </a:rPr>
              <a:t>AMQP, HTTP, MQTT</a:t>
            </a:r>
          </a:p>
          <a:p>
            <a:pPr lvl="1"/>
            <a:r>
              <a:rPr lang="en-AU" sz="1600" dirty="0"/>
              <a:t>Managed SDKs for </a:t>
            </a:r>
            <a:r>
              <a:rPr lang="en-AU" sz="1600" dirty="0">
                <a:solidFill>
                  <a:srgbClr val="FFFF00"/>
                </a:solidFill>
              </a:rPr>
              <a:t>many</a:t>
            </a:r>
            <a:r>
              <a:rPr lang="en-AU" sz="1600" dirty="0"/>
              <a:t> languages</a:t>
            </a:r>
          </a:p>
          <a:p>
            <a:pPr lvl="1"/>
            <a:r>
              <a:rPr lang="en-AU" sz="1600" dirty="0"/>
              <a:t>Platform service, building blocks</a:t>
            </a:r>
          </a:p>
          <a:p>
            <a:r>
              <a:rPr lang="en-AU" sz="2000" dirty="0"/>
              <a:t>Devices are the </a:t>
            </a:r>
            <a:r>
              <a:rPr lang="en-AU" sz="2000" dirty="0">
                <a:solidFill>
                  <a:srgbClr val="FFFF00"/>
                </a:solidFill>
              </a:rPr>
              <a:t>unit</a:t>
            </a:r>
            <a:r>
              <a:rPr lang="en-AU" sz="2000" dirty="0"/>
              <a:t> of </a:t>
            </a:r>
            <a:r>
              <a:rPr lang="en-AU" sz="2000" dirty="0" err="1"/>
              <a:t>IoT</a:t>
            </a:r>
            <a:r>
              <a:rPr lang="en-AU" sz="2000" dirty="0"/>
              <a:t>, get making!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8321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it-IT" sz="1800" dirty="0"/>
              <a:t>Azure IoT Hub : </a:t>
            </a:r>
            <a:r>
              <a:rPr lang="it-IT" sz="1800" dirty="0">
                <a:hlinkClick r:id="rId2"/>
              </a:rPr>
              <a:t>https://azure.microsoft.com/en-us/services/iot-hub/</a:t>
            </a:r>
            <a:endParaRPr lang="it-IT" sz="1800" dirty="0"/>
          </a:p>
          <a:p>
            <a:pPr marL="457200" indent="-457200"/>
            <a:r>
              <a:rPr lang="it-IT" sz="1800" dirty="0"/>
              <a:t>Azure IoT Suite : </a:t>
            </a:r>
            <a:r>
              <a:rPr lang="it-IT" sz="1800" dirty="0">
                <a:hlinkClick r:id="rId3"/>
              </a:rPr>
              <a:t>http://www.azureiotsuite.com</a:t>
            </a:r>
            <a:endParaRPr lang="it-IT" sz="1800" dirty="0"/>
          </a:p>
          <a:p>
            <a:pPr marL="457200" indent="-457200"/>
            <a:r>
              <a:rPr lang="it-IT" sz="1800" dirty="0"/>
              <a:t>Azure IoT Dev center : </a:t>
            </a:r>
            <a:r>
              <a:rPr lang="it-IT" sz="1800" dirty="0">
                <a:hlinkClick r:id="rId4"/>
              </a:rPr>
              <a:t>http://www.azure.com/iotdev</a:t>
            </a:r>
            <a:r>
              <a:rPr lang="it-IT" sz="1800" dirty="0"/>
              <a:t>  </a:t>
            </a:r>
          </a:p>
          <a:p>
            <a:pPr marL="457200" indent="-457200"/>
            <a:r>
              <a:rPr lang="it-IT" sz="1800" dirty="0"/>
              <a:t>Azure IoT SDKs : </a:t>
            </a:r>
            <a:r>
              <a:rPr lang="it-IT" sz="1800" dirty="0">
                <a:hlinkClick r:id="rId5"/>
              </a:rPr>
              <a:t>https://github.com/Azure/azure-iot-sdks</a:t>
            </a:r>
            <a:endParaRPr lang="it-IT" sz="1800" dirty="0"/>
          </a:p>
          <a:p>
            <a:pPr marL="457200" indent="-457200"/>
            <a:r>
              <a:rPr lang="it-IT" sz="1800" dirty="0"/>
              <a:t>Azure Certified IoT : </a:t>
            </a:r>
            <a:r>
              <a:rPr lang="it-IT" sz="1800" dirty="0">
                <a:hlinkClick r:id="rId6"/>
              </a:rPr>
              <a:t>https://azure.microsoft.com/en-us/marketplace/certified-iot-program/</a:t>
            </a:r>
            <a:endParaRPr lang="it-IT" sz="1800" dirty="0"/>
          </a:p>
          <a:p>
            <a:pPr marL="457200" indent="-457200"/>
            <a:r>
              <a:rPr lang="it-IT" sz="1800" dirty="0"/>
              <a:t>Let’s connect : </a:t>
            </a:r>
            <a:r>
              <a:rPr lang="it-IT" sz="1800" dirty="0">
                <a:hlinkClick r:id="rId7"/>
              </a:rPr>
              <a:t>https://azure.microsoft.com/en-us/develop/iot/get-started/</a:t>
            </a:r>
            <a:r>
              <a:rPr lang="it-IT" sz="1800" dirty="0"/>
              <a:t> </a:t>
            </a:r>
          </a:p>
          <a:p>
            <a:pPr marL="457200" indent="-457200"/>
            <a:r>
              <a:rPr lang="it-IT" sz="1800" dirty="0"/>
              <a:t>IoT Protocol Gateway : </a:t>
            </a:r>
            <a:r>
              <a:rPr lang="it-IT" sz="1800" dirty="0">
                <a:hlinkClick r:id="rId8"/>
              </a:rPr>
              <a:t>https://github.com/Azure/azure-iot-protocol-gateway</a:t>
            </a:r>
            <a:r>
              <a:rPr lang="it-IT" sz="1800" dirty="0"/>
              <a:t> 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7283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392131"/>
            <a:ext cx="6714565" cy="1360034"/>
          </a:xfrm>
        </p:spPr>
        <p:txBody>
          <a:bodyPr>
            <a:noAutofit/>
          </a:bodyPr>
          <a:lstStyle/>
          <a:p>
            <a:r>
              <a:rPr lang="en-AU" sz="2400" b="1" dirty="0">
                <a:solidFill>
                  <a:schemeClr val="tx1"/>
                </a:solidFill>
              </a:rPr>
              <a:t>Use the twitter handles:</a:t>
            </a:r>
            <a:br>
              <a:rPr lang="en-AU" sz="2400" b="1" dirty="0">
                <a:solidFill>
                  <a:schemeClr val="tx1"/>
                </a:solidFill>
              </a:rPr>
            </a:br>
            <a: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#</a:t>
            </a:r>
            <a:r>
              <a:rPr lang="en-A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innovationdays</a:t>
            </a:r>
            <a: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@_</a:t>
            </a:r>
            <a:r>
              <a:rPr lang="en-A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innovationdays</a:t>
            </a:r>
            <a:b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A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AU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380599" y="2752165"/>
            <a:ext cx="6912033" cy="698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400" dirty="0">
                <a:solidFill>
                  <a:srgbClr val="002060"/>
                </a:solidFill>
              </a:rPr>
              <a:t>Top twitter of the day will win a gift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6" y="2611"/>
            <a:ext cx="5089998" cy="9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14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849" y="4143447"/>
            <a:ext cx="6383216" cy="580292"/>
          </a:xfrm>
        </p:spPr>
        <p:txBody>
          <a:bodyPr>
            <a:no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0445465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B0F0"/>
      </a:hlink>
      <a:folHlink>
        <a:srgbClr val="00B0F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19683</TotalTime>
  <Words>951</Words>
  <Application>Microsoft Office PowerPoint</Application>
  <PresentationFormat>On-screen Show (16:9)</PresentationFormat>
  <Paragraphs>207</Paragraphs>
  <Slides>23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Segoe UI</vt:lpstr>
      <vt:lpstr>Segoe UI Light</vt:lpstr>
      <vt:lpstr>Trebuchet MS</vt:lpstr>
      <vt:lpstr>Wingdings 3</vt:lpstr>
      <vt:lpstr>2_Office Theme</vt:lpstr>
      <vt:lpstr>Facet</vt:lpstr>
      <vt:lpstr>Azure IoT End-to-End</vt:lpstr>
      <vt:lpstr>Use the twitter handles:  #innovationdays @_innovationdays  </vt:lpstr>
      <vt:lpstr>About me</vt:lpstr>
      <vt:lpstr>The IoT challenge</vt:lpstr>
      <vt:lpstr>Communication in the IoT</vt:lpstr>
      <vt:lpstr>Event Hub vs IoT Hub</vt:lpstr>
      <vt:lpstr>IoT Hub walkthrough</vt:lpstr>
      <vt:lpstr>PowerPoint Presentation</vt:lpstr>
      <vt:lpstr>IoT Hub Reference Architecture</vt:lpstr>
      <vt:lpstr>IoT and big data</vt:lpstr>
      <vt:lpstr>Device, device, device</vt:lpstr>
      <vt:lpstr>Device registration and management</vt:lpstr>
      <vt:lpstr>Device Explorer</vt:lpstr>
      <vt:lpstr>Other useful tools</vt:lpstr>
      <vt:lpstr>Demo architecture</vt:lpstr>
      <vt:lpstr>PowerPoint Presentation</vt:lpstr>
      <vt:lpstr>Azure IoT Suite</vt:lpstr>
      <vt:lpstr>PowerPoint Presentation</vt:lpstr>
      <vt:lpstr>Some scenarios</vt:lpstr>
      <vt:lpstr>Summary</vt:lpstr>
      <vt:lpstr>More information</vt:lpstr>
      <vt:lpstr>Use the twitter handles:  #innovationdays @_innovationdays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 Aponte</dc:creator>
  <cp:lastModifiedBy>Alessandro Cardoso</cp:lastModifiedBy>
  <cp:revision>429</cp:revision>
  <dcterms:created xsi:type="dcterms:W3CDTF">2012-12-12T11:18:29Z</dcterms:created>
  <dcterms:modified xsi:type="dcterms:W3CDTF">2016-09-23T04:30:35Z</dcterms:modified>
</cp:coreProperties>
</file>