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0" r:id="rId1"/>
  </p:sldMasterIdLst>
  <p:sldIdLst>
    <p:sldId id="276" r:id="rId2"/>
    <p:sldId id="257" r:id="rId3"/>
    <p:sldId id="258" r:id="rId4"/>
    <p:sldId id="259" r:id="rId5"/>
    <p:sldId id="262" r:id="rId6"/>
    <p:sldId id="260" r:id="rId7"/>
    <p:sldId id="266" r:id="rId8"/>
    <p:sldId id="268" r:id="rId9"/>
    <p:sldId id="267" r:id="rId10"/>
    <p:sldId id="269" r:id="rId11"/>
    <p:sldId id="270" r:id="rId12"/>
    <p:sldId id="277" r:id="rId13"/>
    <p:sldId id="271" r:id="rId14"/>
    <p:sldId id="279" r:id="rId15"/>
    <p:sldId id="280" r:id="rId16"/>
    <p:sldId id="282" r:id="rId17"/>
    <p:sldId id="284" r:id="rId18"/>
    <p:sldId id="285" r:id="rId19"/>
    <p:sldId id="287" r:id="rId20"/>
    <p:sldId id="288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5" autoAdjust="0"/>
    <p:restoredTop sz="94660"/>
  </p:normalViewPr>
  <p:slideViewPr>
    <p:cSldViewPr>
      <p:cViewPr>
        <p:scale>
          <a:sx n="80" d="100"/>
          <a:sy n="80" d="100"/>
        </p:scale>
        <p:origin x="-102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7E4A85B-2993-41A8-BB10-869BA7F52D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7E8369-9332-4789-A75D-27142FF60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3BCF2C53-EC0D-477F-8C4A-B9FC37E3A0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FCD3E1-8D29-4789-9A0C-E699D54417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62C966-CF41-4898-80C0-49B8887757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BAAFB1-0E31-45DC-90E4-8283F1DB2D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D76B2D-3623-4FF6-ACD8-C6D06232F9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BD9A05-BE11-4E11-AFE1-B7B9C932BD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646282-85C5-4744-B635-143B30EEE1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7741F0-9996-410B-92C3-5410670809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7F8EE8F-4586-4FF9-9D7A-6B046D212C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789D542-B7AF-4A7C-9F40-C56AE3C3400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53DEA25-1B77-4CDC-A531-163C8B72ED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5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3A7BE54-75C2-4C2B-978D-87BAA7E6714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audio1.wav"/><Relationship Id="rId1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m/imgres?imgurl=http://images.nationalgeographic.com/wpf/media-live/photos/000/151/overrides/mount-etna-kids-690242_15116_470x300.jpg&amp;imgrefurl=http://kids.nationalgeographic.com/kids/photos/gallery/volcanoes/&amp;h=325&amp;w=470&amp;sz=40&amp;tbnid=xgsBXqsdHCVxbM:&amp;tbnh=89&amp;tbnw=129&amp;prev=/images?q=erupting+volcano&amp;zoom=1&amp;q=erupting+volcano&amp;usg=__8v0bYEMsY95qEr6ks2o0I0WDOCw=&amp;sa=X&amp;ei=6_GYTLb0JcaqlAfkyvX7Dw&amp;ved=0CAoQ9QEwAg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imgres?imgurl=http://beaut.ie/blog/wp-content/uploads/2008/07/gold-coins-images.jpeg&amp;imgrefurl=http://beaut.ie/blog/?tag=rich&amp;h=300&amp;w=300&amp;sz=49&amp;tbnid=hmlIpYP-qEvkeM:&amp;tbnh=116&amp;tbnw=116&amp;prev=/images?q=pictures+of+gold&amp;zoom=1&amp;q=pictures+of+gold&amp;usg=__zRE8WqCB9HsThTGEcrW1kvKO8oA=&amp;sa=X&amp;ei=vPWYTJXeCYSBlAeW4LgY&amp;ved=0CBsQ9QEwBQ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hyperlink" Target="http://www.google.com/imgres?imgurl=http://www.longos.com/RosanneBlog/uploads/Photos/Busy%20store.JPG&amp;imgrefurl=http://www.longos.com/rosanneblog/ViewBlog.aspx?BlogNumber=43&amp;h=336&amp;w=448&amp;sz=127&amp;tbnid=3Ewf9U_gD0OCGM:&amp;tbnh=95&amp;tbnw=127&amp;prev=/images?q=pictures+of+busy+store&amp;zoom=1&amp;q=pictures+of+busy+store&amp;usg=__WBTtVs13enWuXACT9fObUJJtSKE=&amp;sa=X&amp;ei=Y_aYTMbaAsPflgf3qMlp&amp;ved=0CAgQ9QEwAQ" TargetMode="Externa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google.com/imgres?imgurl=http://farm1.static.flickr.com/49/138010510_e7c865a22c.jpg&amp;imgrefurl=http://flickr.com/photos/tudacee/138010510/&amp;h=375&amp;w=500&amp;sz=241&amp;tbnid=kABWsB5NAmbbiM:&amp;tbnh=98&amp;tbnw=130&amp;prev=/images?q=pictures+of+seashells+and+shore&amp;zoom=0&amp;q=pictures+of+seashells+and+shore&amp;hl=en&amp;usg=__ldX8P4T-xmKYSDZy8xQ0R-EfwUQ=&amp;sa=X&amp;ei=xf2YTMLELsL6lwfDuLGMAQ&amp;ved=0CAwQ9QEwAw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hyperlink" Target="http://www.google.com/imgres?imgurl=http://www.hickerphoto.com/data/media/171/ocean_shore_t1526.jpg&amp;imgrefurl=http://www.lastfm.pl/forum/5/_/501016/1&amp;h=311&amp;w=468&amp;sz=35&amp;tbnid=xdrPBO4xNS7QwM:&amp;tbnh=85&amp;tbnw=128&amp;prev=/images?q=pictures+of++shore&amp;zoom=1&amp;q=pictures+of++shore&amp;hl=en&amp;usg=__VejimKjgCcAKAlHJ2QvFTmh667Q=&amp;sa=X&amp;ei=3P2YTOqdIoGKlweW1I3ZDw&amp;ved=0CAwQ9QEwAw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1.jpeg"/><Relationship Id="rId2" Type="http://schemas.openxmlformats.org/officeDocument/2006/relationships/hyperlink" Target="http://www.google.com/imgres?imgurl=http://musiccelebrations.blogsome.com/images/doghouse.jpg&amp;imgrefurl=http://musiccelebrations.blogsome.com/2005/10/24/fundraising-the-doghouse/&amp;h=399&amp;w=387&amp;sz=29&amp;tbnid=KJWB7qdJ32LQUM:&amp;tbnh=124&amp;tbnw=120&amp;prev=/images?q=pictures+of+a+doghouse&amp;zoom=1&amp;q=pictures+of+a+doghouse&amp;usg=__-QFMd3_mB5wXSvDLKA6mgu5eHZw=&amp;sa=X&amp;ei=IAGZTMbEIYWdlgebwMzYDw&amp;ved=0CAoQ9QEwA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icturesof.net/pages/100709-021915-304053.html" TargetMode="External"/><Relationship Id="rId5" Type="http://schemas.openxmlformats.org/officeDocument/2006/relationships/image" Target="../media/image20.jpeg"/><Relationship Id="rId4" Type="http://schemas.openxmlformats.org/officeDocument/2006/relationships/hyperlink" Target="http://www.google.com/imgres?imgurl=http://cvcl.mit.edu/hybrid/cat2.jpg&amp;imgrefurl=http://cvcl.mit.edu/hybrid_gallery/cat_dog.html&amp;h=361&amp;w=410&amp;sz=435&amp;tbnid=44wjdQq0i6ZA6M:&amp;tbnh=110&amp;tbnw=125&amp;prev=/images?q=pictures+of+a+cat&amp;zoom=1&amp;q=pictures+of+a+cat&amp;hl=en&amp;usg=__dxcMxwJ1Z4_MjHQ9k-GZn9MEIvA=&amp;sa=X&amp;ei=_wCZTOqFA4XGlQfytrkV&amp;ved=0CAsQ9QEwAA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ellingcity.com/figurative-language.html" TargetMode="External"/><Relationship Id="rId2" Type="http://schemas.openxmlformats.org/officeDocument/2006/relationships/hyperlink" Target="http://www.ereadingworksheets.com/figurative-language-worksheets/identifying-figurative-language-1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k12reader.com/subject/figurative-language-worksheet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971800"/>
            <a:ext cx="5105400" cy="1524000"/>
          </a:xfrm>
        </p:spPr>
        <p:txBody>
          <a:bodyPr/>
          <a:lstStyle/>
          <a:p>
            <a:r>
              <a:rPr lang="en-US" sz="6600" dirty="0"/>
              <a:t>Go Figure!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800600"/>
            <a:ext cx="6400800" cy="838200"/>
          </a:xfrm>
        </p:spPr>
        <p:txBody>
          <a:bodyPr/>
          <a:lstStyle/>
          <a:p>
            <a:r>
              <a:rPr lang="en-US" b="1" dirty="0"/>
              <a:t>Figurative Language</a:t>
            </a:r>
          </a:p>
        </p:txBody>
      </p:sp>
      <p:graphicFrame>
        <p:nvGraphicFramePr>
          <p:cNvPr id="26628" name="Object 4"/>
          <p:cNvGraphicFramePr>
            <a:graphicFrameLocks noChangeAspect="1"/>
          </p:cNvGraphicFramePr>
          <p:nvPr/>
        </p:nvGraphicFramePr>
        <p:xfrm>
          <a:off x="5791200" y="228600"/>
          <a:ext cx="1825625" cy="34759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9" name="Image" r:id="rId3" imgW="3733333" imgH="7111111" progId="">
                  <p:embed/>
                </p:oleObj>
              </mc:Choice>
              <mc:Fallback>
                <p:oleObj name="Image" r:id="rId3" imgW="3733333" imgH="7111111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228600"/>
                        <a:ext cx="1825625" cy="34759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43200"/>
            <a:ext cx="1825625" cy="3781425"/>
          </a:xfrm>
          <a:prstGeom prst="rect">
            <a:avLst/>
          </a:prstGeom>
          <a:noFill/>
        </p:spPr>
      </p:pic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001000" cy="1828800"/>
          </a:xfrm>
        </p:spPr>
        <p:txBody>
          <a:bodyPr>
            <a:noAutofit/>
          </a:bodyPr>
          <a:lstStyle/>
          <a:p>
            <a:r>
              <a:rPr lang="en-US" sz="6000" dirty="0"/>
              <a:t>What is “Figurative Language?”</a:t>
            </a: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1600200" y="2228195"/>
            <a:ext cx="65532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buFontTx/>
              <a:buChar char="•"/>
            </a:pPr>
            <a:r>
              <a:rPr lang="en-US" sz="2800" dirty="0"/>
              <a:t>Whenever you describe something by </a:t>
            </a:r>
          </a:p>
          <a:p>
            <a:pPr algn="ctr"/>
            <a:r>
              <a:rPr lang="en-US" sz="2800" dirty="0"/>
              <a:t>	comparing it with something </a:t>
            </a:r>
            <a:r>
              <a:rPr lang="en-US" sz="2800" dirty="0" smtClean="0"/>
              <a:t>else.</a:t>
            </a:r>
          </a:p>
          <a:p>
            <a:pPr algn="ctr"/>
            <a:r>
              <a:rPr lang="en-US" sz="2800" dirty="0" smtClean="0"/>
              <a:t> </a:t>
            </a:r>
            <a:endParaRPr lang="en-US" sz="2800" dirty="0"/>
          </a:p>
          <a:p>
            <a:pPr algn="ctr">
              <a:buFontTx/>
              <a:buChar char="•"/>
            </a:pPr>
            <a:r>
              <a:rPr lang="en-US" sz="2800" dirty="0"/>
              <a:t>Words that goes beyond their literal meaning </a:t>
            </a:r>
            <a:r>
              <a:rPr lang="en-US" sz="2800" dirty="0" smtClean="0"/>
              <a:t>in </a:t>
            </a:r>
            <a:r>
              <a:rPr lang="en-US" sz="2800" dirty="0"/>
              <a:t>order to bring a fresh insight </a:t>
            </a:r>
            <a:r>
              <a:rPr lang="en-US" sz="2800" dirty="0" smtClean="0"/>
              <a:t>into an </a:t>
            </a:r>
            <a:r>
              <a:rPr lang="en-US" sz="2800" dirty="0"/>
              <a:t>idea or subject</a:t>
            </a:r>
            <a:r>
              <a:rPr lang="en-US" sz="2800" dirty="0" smtClean="0"/>
              <a:t>.</a:t>
            </a:r>
          </a:p>
          <a:p>
            <a:pPr algn="ctr">
              <a:buFontTx/>
              <a:buChar char="•"/>
            </a:pPr>
            <a:endParaRPr lang="en-US" sz="2800" dirty="0"/>
          </a:p>
          <a:p>
            <a:pPr algn="ctr">
              <a:buFontTx/>
              <a:buChar char="•"/>
            </a:pPr>
            <a:r>
              <a:rPr lang="en-US" sz="2800" dirty="0"/>
              <a:t>The most common figures of speech are </a:t>
            </a:r>
            <a:r>
              <a:rPr lang="en-US" sz="2800" dirty="0" smtClean="0"/>
              <a:t>simile, metaphor</a:t>
            </a:r>
            <a:r>
              <a:rPr lang="en-US" sz="2800" dirty="0"/>
              <a:t>, personification, </a:t>
            </a:r>
            <a:r>
              <a:rPr lang="en-US" sz="2800" dirty="0" smtClean="0"/>
              <a:t>alliteration, and </a:t>
            </a:r>
            <a:r>
              <a:rPr lang="en-US" sz="2800" dirty="0"/>
              <a:t>idioms.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3076575"/>
            <a:ext cx="1825625" cy="3781425"/>
          </a:xfrm>
          <a:prstGeom prst="rect">
            <a:avLst/>
          </a:prstGeom>
          <a:noFill/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239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Simile</a:t>
            </a:r>
            <a:endParaRPr lang="en-US" sz="50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391636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4400" dirty="0"/>
              <a:t>A simile compares two unlike things always using the key words “like” or “as”.</a:t>
            </a:r>
          </a:p>
          <a:p>
            <a:pPr>
              <a:buFontTx/>
              <a:buNone/>
            </a:pPr>
            <a:r>
              <a:rPr lang="en-US" dirty="0"/>
              <a:t>				</a:t>
            </a:r>
          </a:p>
          <a:p>
            <a:endParaRPr lang="en-US" dirty="0"/>
          </a:p>
          <a:p>
            <a:pPr>
              <a:buFontTx/>
              <a:buNone/>
            </a:pPr>
            <a:endParaRPr lang="en-US" dirty="0"/>
          </a:p>
        </p:txBody>
      </p:sp>
      <p:sp>
        <p:nvSpPr>
          <p:cNvPr id="5125" name="AutoShape 5" descr="CHESS"/>
          <p:cNvSpPr>
            <a:spLocks noChangeAspect="1" noChangeArrowheads="1"/>
          </p:cNvSpPr>
          <p:nvPr/>
        </p:nvSpPr>
        <p:spPr bwMode="auto">
          <a:xfrm>
            <a:off x="1209675" y="2360613"/>
            <a:ext cx="1428750" cy="1209675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Examples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9416"/>
            <a:ext cx="7620000" cy="5248584"/>
          </a:xfrm>
        </p:spPr>
        <p:txBody>
          <a:bodyPr>
            <a:normAutofit/>
          </a:bodyPr>
          <a:lstStyle/>
          <a:p>
            <a:pPr marL="457200" indent="-457200">
              <a:lnSpc>
                <a:spcPct val="90000"/>
              </a:lnSpc>
              <a:buFontTx/>
              <a:buNone/>
            </a:pPr>
            <a:r>
              <a:rPr lang="en-US" dirty="0"/>
              <a:t>	</a:t>
            </a:r>
            <a:r>
              <a:rPr lang="en-US" sz="3200" dirty="0"/>
              <a:t>Playing chess with Ashley is </a:t>
            </a:r>
            <a:r>
              <a:rPr lang="en-US" sz="3200" b="1" dirty="0"/>
              <a:t>like</a:t>
            </a:r>
            <a:r>
              <a:rPr lang="en-US" sz="3200" dirty="0"/>
              <a:t> trying to outsmart a computer.  </a:t>
            </a:r>
          </a:p>
          <a:p>
            <a:pPr marL="457200" indent="-457200">
              <a:lnSpc>
                <a:spcPct val="90000"/>
              </a:lnSpc>
              <a:buFontTx/>
              <a:buNone/>
            </a:pPr>
            <a:endParaRPr lang="en-US" sz="3200" dirty="0"/>
          </a:p>
          <a:p>
            <a:pPr marL="457200" indent="-457200">
              <a:lnSpc>
                <a:spcPct val="90000"/>
              </a:lnSpc>
              <a:buFontTx/>
              <a:buNone/>
            </a:pPr>
            <a:r>
              <a:rPr lang="en-US" sz="3200" dirty="0"/>
              <a:t>		The activity “playing chess with Ashley” is being compared to “trying to outsmart a computer.” The point is that Ashley can think in a powerful manner that resembles the way a computer operates, not that she is like a computer in any other way.</a:t>
            </a:r>
          </a:p>
          <a:p>
            <a:pPr marL="457200" indent="-457200">
              <a:lnSpc>
                <a:spcPct val="90000"/>
              </a:lnSpc>
            </a:pPr>
            <a:endParaRPr lang="en-US" dirty="0"/>
          </a:p>
          <a:p>
            <a:pPr marL="457200" indent="-457200">
              <a:lnSpc>
                <a:spcPct val="90000"/>
              </a:lnSpc>
            </a:pPr>
            <a:endParaRPr lang="en-US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MCj02331580000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3429000" y="3250949"/>
            <a:ext cx="4818769" cy="3607051"/>
          </a:xfrm>
          <a:noFill/>
          <a:ln/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 smtClean="0"/>
              <a:t>Examples</a:t>
            </a:r>
            <a:endParaRPr lang="en-US" sz="6600" b="1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46237"/>
            <a:ext cx="4191000" cy="5211763"/>
          </a:xfrm>
        </p:spPr>
        <p:txBody>
          <a:bodyPr/>
          <a:lstStyle/>
          <a:p>
            <a:pPr>
              <a:buFontTx/>
              <a:buNone/>
            </a:pPr>
            <a:endParaRPr lang="en-US" sz="2800" dirty="0"/>
          </a:p>
          <a:p>
            <a:r>
              <a:rPr lang="en-US" sz="3600" dirty="0"/>
              <a:t>His feet were as big as boats.</a:t>
            </a:r>
          </a:p>
          <a:p>
            <a:r>
              <a:rPr lang="en-US" sz="3600" dirty="0"/>
              <a:t>What is being compared?</a:t>
            </a:r>
          </a:p>
          <a:p>
            <a:r>
              <a:rPr lang="en-US" sz="3600" dirty="0"/>
              <a:t>How are they alike?</a:t>
            </a:r>
          </a:p>
        </p:txBody>
      </p:sp>
      <p:pic>
        <p:nvPicPr>
          <p:cNvPr id="9221" name="Picture 5">
            <a:hlinkClick r:id="" action="ppaction://media"/>
          </p:cNvPr>
          <p:cNvPicPr>
            <a:picLocks noRot="1" noChangeAspect="1" noChangeArrowheads="1"/>
          </p:cNvPicPr>
          <p:nvPr>
            <a:wavAudioFile r:embed="rId2" name="~PP2854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96325" y="6410325"/>
            <a:ext cx="304800" cy="3048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2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21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mount-etna-kids-690242_15116_470x30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987800"/>
            <a:ext cx="3724275" cy="279400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28600"/>
            <a:ext cx="8382000" cy="5745163"/>
          </a:xfrm>
        </p:spPr>
        <p:txBody>
          <a:bodyPr/>
          <a:lstStyle/>
          <a:p>
            <a:endParaRPr lang="en-US" dirty="0"/>
          </a:p>
          <a:p>
            <a:pPr algn="ctr">
              <a:buFontTx/>
              <a:buNone/>
            </a:pPr>
            <a:r>
              <a:rPr lang="en-US" sz="4000" dirty="0"/>
              <a:t>His temper was </a:t>
            </a:r>
            <a:r>
              <a:rPr lang="en-US" sz="4000" b="1" dirty="0">
                <a:solidFill>
                  <a:srgbClr val="FF0000"/>
                </a:solidFill>
              </a:rPr>
              <a:t>as</a:t>
            </a:r>
            <a:r>
              <a:rPr lang="en-US" sz="4000" dirty="0"/>
              <a:t> explosive </a:t>
            </a:r>
            <a:r>
              <a:rPr lang="en-US" sz="4000" b="1" dirty="0">
                <a:solidFill>
                  <a:srgbClr val="FF0000"/>
                </a:solidFill>
              </a:rPr>
              <a:t>as</a:t>
            </a:r>
            <a:r>
              <a:rPr lang="en-US" sz="4000" dirty="0"/>
              <a:t> a volcano.</a:t>
            </a:r>
          </a:p>
          <a:p>
            <a:pPr>
              <a:buFontTx/>
              <a:buNone/>
            </a:pPr>
            <a:r>
              <a:rPr lang="en-US" sz="3500" dirty="0" smtClean="0"/>
              <a:t>	</a:t>
            </a:r>
          </a:p>
          <a:p>
            <a:pPr>
              <a:buFontTx/>
              <a:buNone/>
            </a:pPr>
            <a:r>
              <a:rPr lang="en-US" sz="3600" dirty="0" smtClean="0"/>
              <a:t>His </a:t>
            </a:r>
            <a:r>
              <a:rPr lang="en-US" sz="3600" dirty="0"/>
              <a:t>temper is being compared to a volcano in that it can be sudden and </a:t>
            </a:r>
            <a:r>
              <a:rPr lang="en-US" sz="3600" dirty="0" smtClean="0"/>
              <a:t>						violent</a:t>
            </a:r>
            <a:r>
              <a:rPr lang="en-US" sz="3600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0"/>
            <a:ext cx="1825625" cy="3781425"/>
          </a:xfrm>
          <a:prstGeom prst="rect">
            <a:avLst/>
          </a:prstGeom>
          <a:noFill/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81000"/>
            <a:ext cx="7239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/>
              <a:t>Metaphor</a:t>
            </a:r>
            <a:endParaRPr lang="en-US" sz="6000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2590800" y="1981200"/>
            <a:ext cx="5410200" cy="4144963"/>
          </a:xfrm>
        </p:spPr>
        <p:txBody>
          <a:bodyPr>
            <a:normAutofit lnSpcReduction="10000"/>
          </a:bodyPr>
          <a:lstStyle/>
          <a:p>
            <a:pPr algn="ctr">
              <a:buFontTx/>
              <a:buNone/>
            </a:pPr>
            <a:r>
              <a:rPr lang="en-US" sz="4000" dirty="0"/>
              <a:t>	A </a:t>
            </a:r>
            <a:r>
              <a:rPr lang="en-US" sz="4000" b="1" u="sng" dirty="0">
                <a:solidFill>
                  <a:srgbClr val="002060"/>
                </a:solidFill>
              </a:rPr>
              <a:t>metaphor</a:t>
            </a:r>
            <a:r>
              <a:rPr lang="en-US" sz="4000" b="1" dirty="0"/>
              <a:t> </a:t>
            </a:r>
            <a:r>
              <a:rPr lang="en-US" sz="4000" dirty="0"/>
              <a:t>states that one thing is something else. It is a comparison, but it does NOT use like or as to make the comparison.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239000" cy="1143000"/>
          </a:xfrm>
        </p:spPr>
        <p:txBody>
          <a:bodyPr/>
          <a:lstStyle/>
          <a:p>
            <a:pPr algn="ctr"/>
            <a:r>
              <a:rPr lang="en-US" sz="6000" dirty="0"/>
              <a:t>Examples</a:t>
            </a:r>
            <a:endParaRPr lang="en-US" sz="540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9416"/>
            <a:ext cx="7620000" cy="4846320"/>
          </a:xfrm>
        </p:spPr>
        <p:txBody>
          <a:bodyPr>
            <a:normAutofit fontScale="85000" lnSpcReduction="20000"/>
          </a:bodyPr>
          <a:lstStyle/>
          <a:p>
            <a:pPr>
              <a:buFontTx/>
              <a:buNone/>
            </a:pPr>
            <a:r>
              <a:rPr lang="en-US" sz="4600" dirty="0"/>
              <a:t>  Open the window. This room is an oven!!</a:t>
            </a:r>
          </a:p>
          <a:p>
            <a:endParaRPr lang="en-US" dirty="0"/>
          </a:p>
          <a:p>
            <a:pPr lvl="1">
              <a:buFontTx/>
              <a:buNone/>
            </a:pPr>
            <a:r>
              <a:rPr lang="en-US" sz="3100" dirty="0">
                <a:solidFill>
                  <a:srgbClr val="002060"/>
                </a:solidFill>
              </a:rPr>
              <a:t>   </a:t>
            </a:r>
            <a:r>
              <a:rPr lang="en-US" sz="4100" dirty="0">
                <a:solidFill>
                  <a:srgbClr val="002060"/>
                </a:solidFill>
              </a:rPr>
              <a:t>The oven and the room are being compared. Both an oven and a room are square, can get extremely hot, and have an opening. The point is the oven gets hot and so can a room. Not that we are in an actually oven.</a:t>
            </a:r>
            <a:endParaRPr lang="en-US" sz="4600" dirty="0">
              <a:solidFill>
                <a:srgbClr val="002060"/>
              </a:solidFill>
            </a:endParaRPr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133600" y="3124200"/>
            <a:ext cx="6324600" cy="3001963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3200" dirty="0"/>
              <a:t>The shop was a little gold mine. </a:t>
            </a:r>
          </a:p>
        </p:txBody>
      </p:sp>
      <p:pic>
        <p:nvPicPr>
          <p:cNvPr id="14345" name="Picture 9" descr="Mine Tou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04800"/>
            <a:ext cx="2278063" cy="2476500"/>
          </a:xfrm>
          <a:prstGeom prst="rect">
            <a:avLst/>
          </a:prstGeom>
          <a:noFill/>
        </p:spPr>
      </p:pic>
      <p:pic>
        <p:nvPicPr>
          <p:cNvPr id="14347" name="Picture 11" descr="gold-coins-images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3943350"/>
            <a:ext cx="2590800" cy="2590800"/>
          </a:xfrm>
          <a:prstGeom prst="rect">
            <a:avLst/>
          </a:prstGeom>
          <a:noFill/>
        </p:spPr>
      </p:pic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304800" y="4038600"/>
            <a:ext cx="4974439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3200" dirty="0"/>
              <a:t>What is being compared?</a:t>
            </a:r>
          </a:p>
          <a:p>
            <a:endParaRPr lang="en-US" sz="3200" dirty="0"/>
          </a:p>
          <a:p>
            <a:pPr>
              <a:buFontTx/>
              <a:buChar char="•"/>
            </a:pPr>
            <a:r>
              <a:rPr lang="en-US" sz="3200" dirty="0"/>
              <a:t>How are they alike?</a:t>
            </a:r>
          </a:p>
          <a:p>
            <a:endParaRPr lang="en-US" sz="3200" dirty="0"/>
          </a:p>
          <a:p>
            <a:pPr>
              <a:buFontTx/>
              <a:buChar char="•"/>
            </a:pPr>
            <a:r>
              <a:rPr lang="en-US" sz="3200" dirty="0"/>
              <a:t>How are they different?</a:t>
            </a:r>
          </a:p>
        </p:txBody>
      </p:sp>
      <p:pic>
        <p:nvPicPr>
          <p:cNvPr id="14350" name="Picture 14" descr="Busy%252520store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381000"/>
            <a:ext cx="3248025" cy="24426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242048" cy="1066800"/>
          </a:xfrm>
        </p:spPr>
        <p:txBody>
          <a:bodyPr>
            <a:normAutofit/>
          </a:bodyPr>
          <a:lstStyle/>
          <a:p>
            <a:r>
              <a:rPr lang="en-US" sz="6000" dirty="0"/>
              <a:t>Lets Check!!!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381000" y="1219200"/>
            <a:ext cx="839787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/>
              <a:t>	Directions: below are some sentences for you to figure </a:t>
            </a:r>
            <a:r>
              <a:rPr lang="en-US" sz="2400" dirty="0" smtClean="0"/>
              <a:t>out </a:t>
            </a:r>
            <a:r>
              <a:rPr lang="en-US" sz="2400" dirty="0"/>
              <a:t>which is which. </a:t>
            </a:r>
            <a:r>
              <a:rPr lang="en-US" sz="2400" dirty="0" smtClean="0"/>
              <a:t>Tell whether the following sentences have a </a:t>
            </a:r>
            <a:r>
              <a:rPr lang="en-US" sz="2400" dirty="0"/>
              <a:t>simile or </a:t>
            </a:r>
            <a:r>
              <a:rPr lang="en-US" sz="2400" dirty="0" smtClean="0"/>
              <a:t>metaphor.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228600" y="2514600"/>
            <a:ext cx="79248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2400" dirty="0"/>
              <a:t>The baby was like an octopus, grabbing at all the cans on the grocery store shelves. </a:t>
            </a:r>
          </a:p>
          <a:p>
            <a:pPr marL="342900" indent="-342900">
              <a:buFontTx/>
              <a:buAutoNum type="arabicPeriod"/>
            </a:pPr>
            <a:endParaRPr lang="en-US" sz="2400" dirty="0"/>
          </a:p>
          <a:p>
            <a:pPr marL="342900" indent="-342900">
              <a:buFontTx/>
              <a:buAutoNum type="arabicPeriod"/>
            </a:pPr>
            <a:r>
              <a:rPr lang="en-US" sz="2400" dirty="0"/>
              <a:t>As the teacher entered the room she muttered under her breath, "This class is like a three-ring circus!“</a:t>
            </a:r>
          </a:p>
          <a:p>
            <a:pPr marL="342900" indent="-342900">
              <a:buFontTx/>
              <a:buAutoNum type="arabicPeriod"/>
            </a:pPr>
            <a:endParaRPr lang="en-US" sz="2400" dirty="0"/>
          </a:p>
          <a:p>
            <a:pPr marL="342900" indent="-342900">
              <a:buFontTx/>
              <a:buAutoNum type="arabicPeriod"/>
            </a:pPr>
            <a:r>
              <a:rPr lang="en-US" sz="2400" dirty="0"/>
              <a:t>The giant’s steps were thunder as he ran toward Jack.</a:t>
            </a:r>
          </a:p>
          <a:p>
            <a:pPr marL="342900" indent="-342900">
              <a:buFontTx/>
              <a:buAutoNum type="arabicPeriod"/>
            </a:pPr>
            <a:endParaRPr lang="en-US" sz="2400" dirty="0"/>
          </a:p>
          <a:p>
            <a:pPr marL="342900" indent="-342900">
              <a:buFontTx/>
              <a:buAutoNum type="arabicPeriod"/>
            </a:pPr>
            <a:r>
              <a:rPr lang="en-US" sz="2400" dirty="0"/>
              <a:t>The pillow was a cloud when I put my head upon it after a long day.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Personification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FontTx/>
              <a:buNone/>
            </a:pPr>
            <a:r>
              <a:rPr lang="en-US" sz="3600" dirty="0"/>
              <a:t>Giving human characteristics to an animal, object, or idea.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-228600" y="2667000"/>
            <a:ext cx="10026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b="1"/>
          </a:p>
        </p:txBody>
      </p:sp>
      <p:pic>
        <p:nvPicPr>
          <p:cNvPr id="7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3076575"/>
            <a:ext cx="1825625" cy="3781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Examples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b="1" dirty="0"/>
          </a:p>
          <a:p>
            <a:pPr lvl="1">
              <a:buFontTx/>
              <a:buNone/>
            </a:pPr>
            <a:r>
              <a:rPr lang="en-US" b="1" dirty="0"/>
              <a:t> </a:t>
            </a:r>
            <a:r>
              <a:rPr lang="en-US" sz="3200" b="1" dirty="0">
                <a:solidFill>
                  <a:srgbClr val="002726"/>
                </a:solidFill>
              </a:rPr>
              <a:t>“The wind yells while blowing." </a:t>
            </a:r>
            <a:endParaRPr lang="en-US" sz="3200" b="1" dirty="0" smtClean="0">
              <a:solidFill>
                <a:srgbClr val="002726"/>
              </a:solidFill>
            </a:endParaRPr>
          </a:p>
          <a:p>
            <a:pPr lvl="1">
              <a:buFontTx/>
              <a:buNone/>
            </a:pPr>
            <a:endParaRPr lang="en-US" sz="3200" b="1" dirty="0">
              <a:solidFill>
                <a:srgbClr val="002726"/>
              </a:solidFill>
            </a:endParaRPr>
          </a:p>
          <a:p>
            <a:pPr lvl="1">
              <a:buFontTx/>
              <a:buNone/>
            </a:pPr>
            <a:r>
              <a:rPr lang="en-US" sz="3200" b="1" dirty="0"/>
              <a:t>The wind cannot yell. Only a living thing can yell.</a:t>
            </a:r>
          </a:p>
        </p:txBody>
      </p:sp>
      <p:pic>
        <p:nvPicPr>
          <p:cNvPr id="27652" name="Picture 4" descr="windyclou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4114800"/>
            <a:ext cx="3200400" cy="2179638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2895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21507" name="Group 3"/>
          <p:cNvGrpSpPr>
            <a:grpSpLocks/>
          </p:cNvGrpSpPr>
          <p:nvPr/>
        </p:nvGrpSpPr>
        <p:grpSpPr bwMode="auto">
          <a:xfrm>
            <a:off x="0" y="2895600"/>
            <a:ext cx="9144000" cy="1068388"/>
            <a:chOff x="0" y="0"/>
            <a:chExt cx="5760" cy="673"/>
          </a:xfrm>
        </p:grpSpPr>
        <p:sp>
          <p:nvSpPr>
            <p:cNvPr id="21508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4594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grpSp>
          <p:nvGrpSpPr>
            <p:cNvPr id="21509" name="Group 5"/>
            <p:cNvGrpSpPr>
              <a:grpSpLocks/>
            </p:cNvGrpSpPr>
            <p:nvPr/>
          </p:nvGrpSpPr>
          <p:grpSpPr bwMode="auto">
            <a:xfrm>
              <a:off x="0" y="0"/>
              <a:ext cx="5760" cy="673"/>
              <a:chOff x="0" y="0"/>
              <a:chExt cx="5760" cy="673"/>
            </a:xfrm>
          </p:grpSpPr>
          <p:sp>
            <p:nvSpPr>
              <p:cNvPr id="21510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636" cy="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1511" name="Rectangle 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r>
                  <a:rPr lang="en-US" sz="600">
                    <a:solidFill>
                      <a:srgbClr val="000000"/>
                    </a:solidFill>
                    <a:cs typeface="Arial" charset="0"/>
                  </a:rPr>
                  <a:t>  </a:t>
                </a:r>
                <a:r>
                  <a:rPr lang="en-US" sz="5800">
                    <a:solidFill>
                      <a:srgbClr val="000000"/>
                    </a:solidFill>
                    <a:cs typeface="Arial" charset="0"/>
                  </a:rPr>
                  <a:t> </a:t>
                </a:r>
                <a:r>
                  <a:rPr lang="en-US" sz="600">
                    <a:solidFill>
                      <a:srgbClr val="000000"/>
                    </a:solidFill>
                    <a:cs typeface="Arial" charset="0"/>
                  </a:rPr>
                  <a:t>                                                           </a:t>
                </a:r>
                <a:endParaRPr lang="en-US" sz="1400">
                  <a:latin typeface="Times New Roman" pitchFamily="18" charset="0"/>
                </a:endParaRPr>
              </a:p>
              <a:p>
                <a:pPr algn="ctr" eaLnBrk="0" hangingPunct="0"/>
                <a:endParaRPr lang="en-US" sz="60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pic>
        <p:nvPicPr>
          <p:cNvPr id="21512" name="Picture 8" descr="gate_swing_md_clr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828800"/>
            <a:ext cx="2451100" cy="1804988"/>
          </a:xfrm>
          <a:prstGeom prst="rect">
            <a:avLst/>
          </a:prstGeom>
          <a:noFill/>
        </p:spPr>
      </p:pic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0" y="2903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21514" name="Picture 10" descr="butterflies_flowers_md_cl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0"/>
            <a:ext cx="1981200" cy="1981200"/>
          </a:xfrm>
          <a:prstGeom prst="rect">
            <a:avLst/>
          </a:prstGeom>
          <a:noFill/>
        </p:spPr>
      </p:pic>
      <p:pic>
        <p:nvPicPr>
          <p:cNvPr id="21515" name="Picture 11" descr="earthy_sick_md_clr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3352800"/>
            <a:ext cx="2590800" cy="1781175"/>
          </a:xfrm>
          <a:prstGeom prst="rect">
            <a:avLst/>
          </a:prstGeom>
          <a:noFill/>
        </p:spPr>
      </p:pic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2590800" y="304800"/>
            <a:ext cx="5562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latin typeface="Times New Roman" pitchFamily="18" charset="0"/>
              </a:rPr>
              <a:t>The flowers danced in the wind. </a:t>
            </a:r>
          </a:p>
        </p:txBody>
      </p:sp>
      <p:sp>
        <p:nvSpPr>
          <p:cNvPr id="21517" name="Text Box 13"/>
          <p:cNvSpPr txBox="1">
            <a:spLocks noChangeArrowheads="1"/>
          </p:cNvSpPr>
          <p:nvPr/>
        </p:nvSpPr>
        <p:spPr bwMode="auto">
          <a:xfrm>
            <a:off x="533400" y="3886200"/>
            <a:ext cx="5715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latin typeface="Times New Roman" pitchFamily="18" charset="0"/>
              </a:rPr>
              <a:t>The Earth coughed and choked in  all of the pollution. </a:t>
            </a:r>
          </a:p>
        </p:txBody>
      </p:sp>
      <p:sp>
        <p:nvSpPr>
          <p:cNvPr id="21518" name="Text Box 14"/>
          <p:cNvSpPr txBox="1">
            <a:spLocks noChangeArrowheads="1"/>
          </p:cNvSpPr>
          <p:nvPr/>
        </p:nvSpPr>
        <p:spPr bwMode="auto">
          <a:xfrm>
            <a:off x="4419600" y="2133600"/>
            <a:ext cx="40386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latin typeface="Times New Roman" pitchFamily="18" charset="0"/>
              </a:rPr>
              <a:t>The friendly gates welcomed us. </a:t>
            </a:r>
          </a:p>
          <a:p>
            <a:pPr>
              <a:spcBef>
                <a:spcPct val="50000"/>
              </a:spcBef>
            </a:pPr>
            <a:endParaRPr lang="en-US" sz="2400" dirty="0">
              <a:latin typeface="Times New Roman" pitchFamily="18" charset="0"/>
            </a:endParaRPr>
          </a:p>
        </p:txBody>
      </p:sp>
      <p:sp>
        <p:nvSpPr>
          <p:cNvPr id="21520" name="Text Box 16"/>
          <p:cNvSpPr txBox="1">
            <a:spLocks noChangeArrowheads="1"/>
          </p:cNvSpPr>
          <p:nvPr/>
        </p:nvSpPr>
        <p:spPr bwMode="auto">
          <a:xfrm>
            <a:off x="593724" y="4876800"/>
            <a:ext cx="32924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b="1" i="1" dirty="0"/>
              <a:t>ASK YOURSELF:</a:t>
            </a:r>
          </a:p>
        </p:txBody>
      </p:sp>
      <p:sp>
        <p:nvSpPr>
          <p:cNvPr id="21522" name="Text Box 18"/>
          <p:cNvSpPr txBox="1">
            <a:spLocks noChangeArrowheads="1"/>
          </p:cNvSpPr>
          <p:nvPr/>
        </p:nvSpPr>
        <p:spPr bwMode="auto">
          <a:xfrm>
            <a:off x="1219200" y="5473005"/>
            <a:ext cx="7010401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/>
              <a:t>What is the object ? What are the human</a:t>
            </a:r>
          </a:p>
          <a:p>
            <a:r>
              <a:rPr lang="en-US" sz="2800" dirty="0"/>
              <a:t> characteristics is it given? What is the </a:t>
            </a:r>
            <a:r>
              <a:rPr lang="en-US" sz="2800" dirty="0" smtClean="0"/>
              <a:t>author </a:t>
            </a:r>
            <a:r>
              <a:rPr lang="en-US" sz="2800" dirty="0"/>
              <a:t>trying to portray</a:t>
            </a:r>
            <a:r>
              <a:rPr lang="en-US" sz="2800" dirty="0" smtClean="0"/>
              <a:t>?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10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32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32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1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nimBg="1"/>
      <p:bldP spid="21513" grpId="0" animBg="1"/>
      <p:bldP spid="21516" grpId="0" autoUpdateAnimBg="0"/>
      <p:bldP spid="21517" grpId="0" autoUpdateAnimBg="0"/>
      <p:bldP spid="21518" grpId="0"/>
      <p:bldP spid="21520" grpId="0"/>
      <p:bldP spid="215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WordArt 2"/>
          <p:cNvSpPr>
            <a:spLocks noChangeArrowheads="1" noChangeShapeType="1" noTextEdit="1"/>
          </p:cNvSpPr>
          <p:nvPr/>
        </p:nvSpPr>
        <p:spPr bwMode="auto">
          <a:xfrm>
            <a:off x="457200" y="609600"/>
            <a:ext cx="7391400" cy="5715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Arial Black"/>
              </a:rPr>
              <a:t>Alliteration: </a:t>
            </a:r>
          </a:p>
          <a:p>
            <a:pPr algn="ctr"/>
            <a:r>
              <a:rPr lang="en-US" sz="36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Arial Black"/>
              </a:rPr>
              <a:t>Repetition </a:t>
            </a:r>
          </a:p>
          <a:p>
            <a:pPr algn="ctr"/>
            <a:r>
              <a:rPr lang="en-US" sz="36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Arial Black"/>
              </a:rPr>
              <a:t>of the </a:t>
            </a:r>
          </a:p>
          <a:p>
            <a:pPr algn="ctr"/>
            <a:r>
              <a:rPr lang="en-US" sz="36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Arial Black"/>
              </a:rPr>
              <a:t>first</a:t>
            </a:r>
          </a:p>
          <a:p>
            <a:pPr algn="ctr"/>
            <a:r>
              <a:rPr lang="en-US" sz="36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Arial Black"/>
              </a:rPr>
              <a:t>consonant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1447800" y="1371600"/>
            <a:ext cx="5045075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4400" b="1" u="sng" dirty="0"/>
              <a:t>S</a:t>
            </a:r>
            <a:r>
              <a:rPr lang="en-US" sz="4400" dirty="0"/>
              <a:t>ally </a:t>
            </a:r>
            <a:r>
              <a:rPr lang="en-US" sz="4400" b="1" u="sng" dirty="0"/>
              <a:t>s</a:t>
            </a:r>
            <a:r>
              <a:rPr lang="en-US" sz="4400" dirty="0"/>
              <a:t>ells </a:t>
            </a:r>
            <a:r>
              <a:rPr lang="en-US" sz="4400" b="1" u="sng" dirty="0"/>
              <a:t>s</a:t>
            </a:r>
            <a:r>
              <a:rPr lang="en-US" sz="4400" dirty="0"/>
              <a:t>eashells by </a:t>
            </a:r>
          </a:p>
          <a:p>
            <a:r>
              <a:rPr lang="en-US" sz="4400" dirty="0"/>
              <a:t>the </a:t>
            </a:r>
            <a:r>
              <a:rPr lang="en-US" sz="4400" b="1" u="sng" dirty="0"/>
              <a:t>s</a:t>
            </a:r>
            <a:r>
              <a:rPr lang="en-US" sz="4400" dirty="0"/>
              <a:t>eashore on </a:t>
            </a:r>
            <a:r>
              <a:rPr lang="en-US" sz="4400" b="1" u="sng" dirty="0"/>
              <a:t>S</a:t>
            </a:r>
            <a:r>
              <a:rPr lang="en-US" sz="4400" dirty="0"/>
              <a:t>aturdays</a:t>
            </a:r>
            <a:r>
              <a:rPr lang="en-US" dirty="0"/>
              <a:t>.</a:t>
            </a:r>
          </a:p>
        </p:txBody>
      </p:sp>
      <p:pic>
        <p:nvPicPr>
          <p:cNvPr id="30726" name="Picture 6" descr="138010510_e7c865a22c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4343400"/>
            <a:ext cx="2943225" cy="2214563"/>
          </a:xfrm>
          <a:prstGeom prst="rect">
            <a:avLst/>
          </a:prstGeom>
          <a:noFill/>
        </p:spPr>
      </p:pic>
      <p:pic>
        <p:nvPicPr>
          <p:cNvPr id="30728" name="Picture 8" descr="ocean_shore_t1526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62501" y="152400"/>
            <a:ext cx="3314700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27352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32771" name="Group 3"/>
          <p:cNvGrpSpPr>
            <a:grpSpLocks/>
          </p:cNvGrpSpPr>
          <p:nvPr/>
        </p:nvGrpSpPr>
        <p:grpSpPr bwMode="auto">
          <a:xfrm>
            <a:off x="0" y="2735263"/>
            <a:ext cx="9144000" cy="1387475"/>
            <a:chOff x="0" y="0"/>
            <a:chExt cx="5760" cy="874"/>
          </a:xfrm>
        </p:grpSpPr>
        <p:sp>
          <p:nvSpPr>
            <p:cNvPr id="32772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4594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grpSp>
          <p:nvGrpSpPr>
            <p:cNvPr id="32773" name="Group 5"/>
            <p:cNvGrpSpPr>
              <a:grpSpLocks/>
            </p:cNvGrpSpPr>
            <p:nvPr/>
          </p:nvGrpSpPr>
          <p:grpSpPr bwMode="auto">
            <a:xfrm>
              <a:off x="0" y="0"/>
              <a:ext cx="5760" cy="874"/>
              <a:chOff x="0" y="0"/>
              <a:chExt cx="5760" cy="874"/>
            </a:xfrm>
          </p:grpSpPr>
          <p:sp>
            <p:nvSpPr>
              <p:cNvPr id="32774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636" cy="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2775" name="Rectangle 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8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r>
                  <a:rPr lang="en-US" sz="600">
                    <a:solidFill>
                      <a:srgbClr val="000000"/>
                    </a:solidFill>
                    <a:cs typeface="Arial" charset="0"/>
                  </a:rPr>
                  <a:t>  </a:t>
                </a:r>
                <a:r>
                  <a:rPr lang="en-US" sz="7900">
                    <a:solidFill>
                      <a:srgbClr val="000000"/>
                    </a:solidFill>
                    <a:cs typeface="Arial" charset="0"/>
                  </a:rPr>
                  <a:t> </a:t>
                </a:r>
                <a:r>
                  <a:rPr lang="en-US" sz="600">
                    <a:solidFill>
                      <a:srgbClr val="000000"/>
                    </a:solidFill>
                    <a:cs typeface="Arial" charset="0"/>
                  </a:rPr>
                  <a:t>                                                           </a:t>
                </a:r>
                <a:endParaRPr lang="en-US" sz="1400">
                  <a:latin typeface="Times New Roman" pitchFamily="18" charset="0"/>
                </a:endParaRPr>
              </a:p>
              <a:p>
                <a:pPr algn="ctr" eaLnBrk="0" hangingPunct="0"/>
                <a:endParaRPr lang="en-US" sz="60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pic>
        <p:nvPicPr>
          <p:cNvPr id="32776" name="Picture 8" descr="johnny_playing_with_toy_cars_md_clr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3733800"/>
            <a:ext cx="2413000" cy="2413000"/>
          </a:xfrm>
          <a:prstGeom prst="rect">
            <a:avLst/>
          </a:prstGeom>
          <a:noFill/>
        </p:spPr>
      </p:pic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0" y="26812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32778" name="Picture 10" descr="lifeguard_searching_md_cl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762000"/>
            <a:ext cx="1692275" cy="2743200"/>
          </a:xfrm>
          <a:prstGeom prst="rect">
            <a:avLst/>
          </a:prstGeom>
          <a:noFill/>
        </p:spPr>
      </p:pic>
      <p:sp>
        <p:nvSpPr>
          <p:cNvPr id="32779" name="Rectangle 11"/>
          <p:cNvSpPr>
            <a:spLocks noChangeArrowheads="1"/>
          </p:cNvSpPr>
          <p:nvPr/>
        </p:nvSpPr>
        <p:spPr bwMode="auto">
          <a:xfrm>
            <a:off x="0" y="29257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2782" name="Text Box 14"/>
          <p:cNvSpPr txBox="1">
            <a:spLocks noChangeArrowheads="1"/>
          </p:cNvSpPr>
          <p:nvPr/>
        </p:nvSpPr>
        <p:spPr bwMode="auto">
          <a:xfrm>
            <a:off x="2743200" y="609600"/>
            <a:ext cx="57912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latin typeface="Times New Roman" pitchFamily="18" charset="0"/>
              </a:rPr>
              <a:t>Stan the strong surfer  saved several swimmers on Saturday. </a:t>
            </a:r>
          </a:p>
        </p:txBody>
      </p:sp>
      <p:sp>
        <p:nvSpPr>
          <p:cNvPr id="32783" name="Text Box 15"/>
          <p:cNvSpPr txBox="1">
            <a:spLocks noChangeArrowheads="1"/>
          </p:cNvSpPr>
          <p:nvPr/>
        </p:nvSpPr>
        <p:spPr bwMode="auto">
          <a:xfrm>
            <a:off x="381000" y="4724400"/>
            <a:ext cx="5715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latin typeface="Times New Roman" pitchFamily="18" charset="0"/>
              </a:rPr>
              <a:t>Tiny Tommy Thomson takes toy trucks to Timmy’s on Tuesday.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2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7" grpId="0" animBg="1"/>
      <p:bldP spid="32779" grpId="0" animBg="1"/>
      <p:bldP spid="32782" grpId="0" autoUpdateAnimBg="0"/>
      <p:bldP spid="32783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076575"/>
            <a:ext cx="1825625" cy="3781425"/>
          </a:xfrm>
          <a:prstGeom prst="rect">
            <a:avLst/>
          </a:prstGeom>
          <a:noFill/>
        </p:spPr>
      </p:pic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latin typeface="Comic Sans MS" pitchFamily="66" charset="0"/>
              </a:rPr>
              <a:t>Idiom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2209800" y="1600200"/>
            <a:ext cx="60960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sz="4000" dirty="0">
                <a:latin typeface="Comic Sans MS" pitchFamily="66" charset="0"/>
              </a:rPr>
              <a:t>		An </a:t>
            </a:r>
            <a:r>
              <a:rPr lang="en-US" sz="4000" u="sng" dirty="0">
                <a:latin typeface="Comic Sans MS" pitchFamily="66" charset="0"/>
              </a:rPr>
              <a:t>idiom</a:t>
            </a:r>
            <a:r>
              <a:rPr lang="en-US" sz="4000" dirty="0">
                <a:latin typeface="Comic Sans MS" pitchFamily="66" charset="0"/>
              </a:rPr>
              <a:t> is an expression that has a meaning apart from the meanings of its individual words.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1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 descr="BS01204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3300" y="0"/>
            <a:ext cx="3060700" cy="3060700"/>
          </a:xfrm>
          <a:prstGeom prst="rect">
            <a:avLst/>
          </a:prstGeom>
          <a:noFill/>
        </p:spPr>
      </p:pic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Example</a:t>
            </a:r>
            <a:endParaRPr lang="en-US" dirty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0" y="2057400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dirty="0">
                <a:latin typeface="Comic Sans MS" pitchFamily="66" charset="0"/>
              </a:rPr>
              <a:t>		 </a:t>
            </a:r>
            <a:r>
              <a:rPr lang="en-US" sz="3200" dirty="0">
                <a:latin typeface="Comic Sans MS" pitchFamily="66" charset="0"/>
              </a:rPr>
              <a:t>It’s raining cats and dogs. </a:t>
            </a:r>
          </a:p>
          <a:p>
            <a:pPr>
              <a:buFontTx/>
              <a:buNone/>
            </a:pPr>
            <a:endParaRPr lang="en-US" sz="3200" dirty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US" sz="3200" dirty="0">
                <a:latin typeface="Comic Sans MS" pitchFamily="66" charset="0"/>
              </a:rPr>
              <a:t>		Its literal meaning suggests that cats and dogs are falling from the sky. We interpret it to mean that it is raining hard.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2057400" y="381000"/>
            <a:ext cx="542925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dirty="0"/>
              <a:t>When mom and dad see my report card, I am going to be in the doghouse!</a:t>
            </a:r>
          </a:p>
        </p:txBody>
      </p:sp>
      <p:pic>
        <p:nvPicPr>
          <p:cNvPr id="40967" name="Picture 7" descr="doghous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8" y="381000"/>
            <a:ext cx="1990725" cy="2057400"/>
          </a:xfrm>
          <a:prstGeom prst="rect">
            <a:avLst/>
          </a:prstGeom>
          <a:noFill/>
        </p:spPr>
      </p:pic>
      <p:pic>
        <p:nvPicPr>
          <p:cNvPr id="40968" name="Picture 8" descr="cat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0" y="2051050"/>
            <a:ext cx="2076450" cy="1839913"/>
          </a:xfrm>
          <a:prstGeom prst="rect">
            <a:avLst/>
          </a:prstGeom>
          <a:noFill/>
        </p:spPr>
      </p:pic>
      <p:sp>
        <p:nvSpPr>
          <p:cNvPr id="40969" name="Text Box 9"/>
          <p:cNvSpPr txBox="1">
            <a:spLocks noChangeArrowheads="1"/>
          </p:cNvSpPr>
          <p:nvPr/>
        </p:nvSpPr>
        <p:spPr bwMode="auto">
          <a:xfrm>
            <a:off x="1066800" y="2847975"/>
            <a:ext cx="47577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dirty="0"/>
              <a:t>Has the cat got your tongue?</a:t>
            </a:r>
          </a:p>
        </p:txBody>
      </p:sp>
      <p:sp>
        <p:nvSpPr>
          <p:cNvPr id="40970" name="Rectangle 10"/>
          <p:cNvSpPr>
            <a:spLocks noChangeArrowheads="1"/>
          </p:cNvSpPr>
          <p:nvPr/>
        </p:nvSpPr>
        <p:spPr bwMode="auto">
          <a:xfrm>
            <a:off x="1752600" y="4343400"/>
            <a:ext cx="54546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dirty="0"/>
              <a:t>He was down in the dumps because he lost his ring.</a:t>
            </a:r>
          </a:p>
        </p:txBody>
      </p:sp>
      <p:pic>
        <p:nvPicPr>
          <p:cNvPr id="40971" name="Picture 11" descr="A Colorful Cartoon of a Boy Covered In Mud Trying To Act Innocent - Royalty Free Clipart Picture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800" y="4114800"/>
            <a:ext cx="1371600" cy="1319213"/>
          </a:xfrm>
          <a:prstGeom prst="rect">
            <a:avLst/>
          </a:prstGeom>
          <a:noFill/>
        </p:spPr>
      </p:pic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2514600" y="6019800"/>
            <a:ext cx="55689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/>
              <a:t>ASK: What is the LITERAL meaning? What do we interpret it to mean?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696200" cy="1463040"/>
          </a:xfrm>
        </p:spPr>
        <p:txBody>
          <a:bodyPr>
            <a:noAutofit/>
          </a:bodyPr>
          <a:lstStyle/>
          <a:p>
            <a:r>
              <a:rPr lang="en-US" sz="4400" dirty="0" smtClean="0"/>
              <a:t>Worksheets &amp; Activities to Practice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Figurative </a:t>
            </a:r>
            <a:r>
              <a:rPr lang="en-US" sz="2400" dirty="0" err="1" smtClean="0"/>
              <a:t>langauage</a:t>
            </a:r>
            <a:r>
              <a:rPr lang="en-US" sz="2400" dirty="0" smtClean="0"/>
              <a:t> </a:t>
            </a:r>
            <a:r>
              <a:rPr lang="en-US" sz="2400" dirty="0" err="1" smtClean="0"/>
              <a:t>worksheet:</a:t>
            </a:r>
            <a:r>
              <a:rPr lang="en-US" sz="2400" dirty="0" err="1" smtClean="0">
                <a:hlinkClick r:id="rId2"/>
              </a:rPr>
              <a:t>http</a:t>
            </a:r>
            <a:r>
              <a:rPr lang="en-US" sz="2400" dirty="0" smtClean="0">
                <a:hlinkClick r:id="rId2"/>
              </a:rPr>
              <a:t>://</a:t>
            </a:r>
            <a:r>
              <a:rPr lang="en-US" sz="2400" dirty="0" err="1" smtClean="0">
                <a:hlinkClick r:id="rId2"/>
              </a:rPr>
              <a:t>www.ereadingworksheets.com</a:t>
            </a:r>
            <a:r>
              <a:rPr lang="en-US" sz="2400" dirty="0" smtClean="0">
                <a:hlinkClick r:id="rId2"/>
              </a:rPr>
              <a:t>/figurative-language-worksheets/identifying-figurative-language-1.pdf</a:t>
            </a:r>
            <a:r>
              <a:rPr lang="en-US" sz="2400" dirty="0" smtClean="0"/>
              <a:t> </a:t>
            </a:r>
          </a:p>
          <a:p>
            <a:r>
              <a:rPr lang="en-US" sz="2400" dirty="0" smtClean="0"/>
              <a:t>Online activity: </a:t>
            </a:r>
            <a:r>
              <a:rPr lang="en-US" sz="2400" dirty="0" smtClean="0">
                <a:hlinkClick r:id="rId3"/>
              </a:rPr>
              <a:t>http://www.spellingcity.com/figurative-language.html</a:t>
            </a:r>
            <a:endParaRPr lang="en-US" sz="2400" dirty="0" smtClean="0"/>
          </a:p>
          <a:p>
            <a:r>
              <a:rPr lang="en-US" sz="2400" dirty="0" smtClean="0"/>
              <a:t>Free worksheets to print online: </a:t>
            </a:r>
            <a:r>
              <a:rPr lang="en-US" sz="2400" dirty="0" smtClean="0">
                <a:hlinkClick r:id="rId4"/>
              </a:rPr>
              <a:t>http://www.k12reader.com/subject/figurative-language-worksheets/</a:t>
            </a:r>
            <a:endParaRPr lang="en-US" sz="2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4.4|3.9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436</TotalTime>
  <Words>425</Words>
  <Application>Microsoft Office PowerPoint</Application>
  <PresentationFormat>On-screen Show (4:3)</PresentationFormat>
  <Paragraphs>84</Paragraphs>
  <Slides>20</Slides>
  <Notes>0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Opulent</vt:lpstr>
      <vt:lpstr>Image</vt:lpstr>
      <vt:lpstr>Go Figure!</vt:lpstr>
      <vt:lpstr>What is “Figurative Language?”</vt:lpstr>
      <vt:lpstr>Simile</vt:lpstr>
      <vt:lpstr>Examples</vt:lpstr>
      <vt:lpstr>Examples</vt:lpstr>
      <vt:lpstr>PowerPoint Presentation</vt:lpstr>
      <vt:lpstr>Metaphor</vt:lpstr>
      <vt:lpstr>Examples</vt:lpstr>
      <vt:lpstr>PowerPoint Presentation</vt:lpstr>
      <vt:lpstr>Lets Check!!!</vt:lpstr>
      <vt:lpstr>Personification</vt:lpstr>
      <vt:lpstr>Examples</vt:lpstr>
      <vt:lpstr>PowerPoint Presentation</vt:lpstr>
      <vt:lpstr>PowerPoint Presentation</vt:lpstr>
      <vt:lpstr>PowerPoint Presentation</vt:lpstr>
      <vt:lpstr>PowerPoint Presentation</vt:lpstr>
      <vt:lpstr>Idiom</vt:lpstr>
      <vt:lpstr>Example</vt:lpstr>
      <vt:lpstr>PowerPoint Presentation</vt:lpstr>
      <vt:lpstr>Worksheets &amp; Activities to Practice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Figurative Language</dc:title>
  <dc:creator>HP Authorized Customer</dc:creator>
  <cp:lastModifiedBy>Makar</cp:lastModifiedBy>
  <cp:revision>31</cp:revision>
  <dcterms:created xsi:type="dcterms:W3CDTF">2010-09-21T15:33:35Z</dcterms:created>
  <dcterms:modified xsi:type="dcterms:W3CDTF">2016-09-21T18:04:31Z</dcterms:modified>
</cp:coreProperties>
</file>