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3" r:id="rId3"/>
    <p:sldId id="260" r:id="rId4"/>
    <p:sldId id="257" r:id="rId5"/>
    <p:sldId id="259" r:id="rId6"/>
    <p:sldId id="261" r:id="rId7"/>
    <p:sldId id="262"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94"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DFAE9B-1109-485E-9C88-88FAD29C6EDA}" type="datetimeFigureOut">
              <a:rPr lang="en-US" smtClean="0"/>
              <a:pPr/>
              <a:t>9/23/2016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C2F00F-2BB6-449C-A476-F7472AA6CCC4}" type="slidenum">
              <a:rPr lang="en-US" smtClean="0"/>
              <a:pPr/>
              <a:t>‹#›</a:t>
            </a:fld>
            <a:endParaRPr lang="en-US"/>
          </a:p>
        </p:txBody>
      </p:sp>
    </p:spTree>
    <p:extLst>
      <p:ext uri="{BB962C8B-B14F-4D97-AF65-F5344CB8AC3E}">
        <p14:creationId xmlns:p14="http://schemas.microsoft.com/office/powerpoint/2010/main" val="1733316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5463BD6-E740-4630-921E-4CAD06C989E0}" type="slidenum">
              <a:rPr lang="en-US"/>
              <a:pPr/>
              <a:t>3</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smtClean="0"/>
              <a:t>Children use name-collection boxes to develop the idea that there are many equivalent names for one number. Arithmetic, for the most part, involves replacing numbers or expressions with equivalent numbers or explanations. For example, we replace 5 + 7 with 12 or 1/2 with 1/4 + 1/4.</a:t>
            </a:r>
          </a:p>
          <a:p>
            <a:pPr eaLnBrk="1" hangingPunct="1"/>
            <a:r>
              <a:rPr lang="en-US" smtClean="0"/>
              <a:t>Because of this, it’s an important concept for children to understand. </a:t>
            </a:r>
          </a:p>
          <a:p>
            <a:pPr eaLnBrk="1" hangingPunct="1"/>
            <a:endParaRPr lang="en-US" smtClean="0"/>
          </a:p>
          <a:p>
            <a:pPr eaLnBrk="1" hangingPunct="1"/>
            <a:r>
              <a:rPr lang="en-US" smtClean="0"/>
              <a:t>All name-collection boxes features a label attached to a box with an open space for writing. The idea is to fill up the box with different names for the number on the label. Numbers can be named using operations, words in any language, tally marks, Roman numerals, and so one.</a:t>
            </a:r>
          </a:p>
          <a:p>
            <a:pPr eaLnBrk="1" hangingPunct="1"/>
            <a:endParaRPr lang="en-US" smtClean="0"/>
          </a:p>
          <a:p>
            <a:pPr eaLnBrk="1" hangingPunct="1"/>
            <a:r>
              <a:rPr lang="en-US" smtClean="0"/>
              <a:t>Here’s an example for the number 12. We can say 24 minus 12, a dozen, 6 times 2, etc.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5463BD6-E740-4630-921E-4CAD06C989E0}" type="slidenum">
              <a:rPr lang="en-US"/>
              <a:pPr/>
              <a:t>4</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smtClean="0"/>
              <a:t>Children use name-collection boxes to develop the idea that there are many equivalent names for one number. Arithmetic, for the most part, involves replacing numbers or expressions with equivalent numbers or explanations. For example, we replace 5 + 7 with 12 or 1/2 with 1/4 + 1/4.</a:t>
            </a:r>
          </a:p>
          <a:p>
            <a:pPr eaLnBrk="1" hangingPunct="1"/>
            <a:r>
              <a:rPr lang="en-US" smtClean="0"/>
              <a:t>Because of this, it’s an important concept for children to understand. </a:t>
            </a:r>
          </a:p>
          <a:p>
            <a:pPr eaLnBrk="1" hangingPunct="1"/>
            <a:endParaRPr lang="en-US" smtClean="0"/>
          </a:p>
          <a:p>
            <a:pPr eaLnBrk="1" hangingPunct="1"/>
            <a:r>
              <a:rPr lang="en-US" smtClean="0"/>
              <a:t>All name-collection boxes features a label attached to a box with an open space for writing. The idea is to fill up the box with different names for the number on the label. Numbers can be named using operations, words in any language, tally marks, Roman numerals, and so one.</a:t>
            </a:r>
          </a:p>
          <a:p>
            <a:pPr eaLnBrk="1" hangingPunct="1"/>
            <a:endParaRPr lang="en-US" smtClean="0"/>
          </a:p>
          <a:p>
            <a:pPr eaLnBrk="1" hangingPunct="1"/>
            <a:r>
              <a:rPr lang="en-US" smtClean="0"/>
              <a:t>Here’s an example for the number 12. We can say 24 minus 12, a dozen, 6 times 2, etc.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5463BD6-E740-4630-921E-4CAD06C989E0}" type="slidenum">
              <a:rPr lang="en-US"/>
              <a:pPr/>
              <a:t>5</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smtClean="0"/>
              <a:t>Children use name-collection boxes to develop the idea that there are many equivalent names for one number. Arithmetic, for the most part, involves replacing numbers or expressions with equivalent numbers or explanations. For example, we replace 5 + 7 with 12 or 1/2 with 1/4 + 1/4.</a:t>
            </a:r>
          </a:p>
          <a:p>
            <a:pPr eaLnBrk="1" hangingPunct="1"/>
            <a:r>
              <a:rPr lang="en-US" smtClean="0"/>
              <a:t>Because of this, it’s an important concept for children to understand. </a:t>
            </a:r>
          </a:p>
          <a:p>
            <a:pPr eaLnBrk="1" hangingPunct="1"/>
            <a:endParaRPr lang="en-US" smtClean="0"/>
          </a:p>
          <a:p>
            <a:pPr eaLnBrk="1" hangingPunct="1"/>
            <a:r>
              <a:rPr lang="en-US" smtClean="0"/>
              <a:t>All name-collection boxes features a label attached to a box with an open space for writing. The idea is to fill up the box with different names for the number on the label. Numbers can be named using operations, words in any language, tally marks, Roman numerals, and so one.</a:t>
            </a:r>
          </a:p>
          <a:p>
            <a:pPr eaLnBrk="1" hangingPunct="1"/>
            <a:endParaRPr lang="en-US" smtClean="0"/>
          </a:p>
          <a:p>
            <a:pPr eaLnBrk="1" hangingPunct="1"/>
            <a:r>
              <a:rPr lang="en-US" smtClean="0"/>
              <a:t>Here’s an example for the number 12. We can say 24 minus 12, a dozen, 6 times 2, etc.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5463BD6-E740-4630-921E-4CAD06C989E0}" type="slidenum">
              <a:rPr lang="en-US"/>
              <a:pPr/>
              <a:t>6</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smtClean="0"/>
              <a:t>Children use name-collection boxes to develop the idea that there are many equivalent names for one number. Arithmetic, for the most part, involves replacing numbers or expressions with equivalent numbers or explanations. For example, we replace 5 + 7 with 12 or 1/2 with 1/4 + 1/4.</a:t>
            </a:r>
          </a:p>
          <a:p>
            <a:pPr eaLnBrk="1" hangingPunct="1"/>
            <a:r>
              <a:rPr lang="en-US" smtClean="0"/>
              <a:t>Because of this, it’s an important concept for children to understand. </a:t>
            </a:r>
          </a:p>
          <a:p>
            <a:pPr eaLnBrk="1" hangingPunct="1"/>
            <a:endParaRPr lang="en-US" smtClean="0"/>
          </a:p>
          <a:p>
            <a:pPr eaLnBrk="1" hangingPunct="1"/>
            <a:r>
              <a:rPr lang="en-US" smtClean="0"/>
              <a:t>All name-collection boxes features a label attached to a box with an open space for writing. The idea is to fill up the box with different names for the number on the label. Numbers can be named using operations, words in any language, tally marks, Roman numerals, and so one.</a:t>
            </a:r>
          </a:p>
          <a:p>
            <a:pPr eaLnBrk="1" hangingPunct="1"/>
            <a:endParaRPr lang="en-US" smtClean="0"/>
          </a:p>
          <a:p>
            <a:pPr eaLnBrk="1" hangingPunct="1"/>
            <a:r>
              <a:rPr lang="en-US" smtClean="0"/>
              <a:t>Here’s an example for the number 12. We can say 24 minus 12, a dozen, 6 times 2, etc.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5463BD6-E740-4630-921E-4CAD06C989E0}" type="slidenum">
              <a:rPr lang="en-US"/>
              <a:pPr/>
              <a:t>7</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smtClean="0"/>
              <a:t>Children use name-collection boxes to develop the idea that there are many equivalent names for one number. Arithmetic, for the most part, involves replacing numbers or expressions with equivalent numbers or explanations. For example, we replace 5 + 7 with 12 or 1/2 with 1/4 + 1/4.</a:t>
            </a:r>
          </a:p>
          <a:p>
            <a:pPr eaLnBrk="1" hangingPunct="1"/>
            <a:r>
              <a:rPr lang="en-US" smtClean="0"/>
              <a:t>Because of this, it’s an important concept for children to understand. </a:t>
            </a:r>
          </a:p>
          <a:p>
            <a:pPr eaLnBrk="1" hangingPunct="1"/>
            <a:endParaRPr lang="en-US" smtClean="0"/>
          </a:p>
          <a:p>
            <a:pPr eaLnBrk="1" hangingPunct="1"/>
            <a:r>
              <a:rPr lang="en-US" smtClean="0"/>
              <a:t>All name-collection boxes features a label attached to a box with an open space for writing. The idea is to fill up the box with different names for the number on the label. Numbers can be named using operations, words in any language, tally marks, Roman numerals, and so one.</a:t>
            </a:r>
          </a:p>
          <a:p>
            <a:pPr eaLnBrk="1" hangingPunct="1"/>
            <a:endParaRPr lang="en-US" smtClean="0"/>
          </a:p>
          <a:p>
            <a:pPr eaLnBrk="1" hangingPunct="1"/>
            <a:r>
              <a:rPr lang="en-US" smtClean="0"/>
              <a:t>Here’s an example for the number 12. We can say 24 minus 12, a dozen, 6 times 2, etc.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5463BD6-E740-4630-921E-4CAD06C989E0}" type="slidenum">
              <a:rPr lang="en-US"/>
              <a:pPr/>
              <a:t>8</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smtClean="0"/>
              <a:t>Children use name-collection boxes to develop the idea that there are many equivalent names for one number. Arithmetic, for the most part, involves replacing numbers or expressions with equivalent numbers or explanations. For example, we replace 5 + 7 with 12 or 1/2 with 1/4 + 1/4.</a:t>
            </a:r>
          </a:p>
          <a:p>
            <a:pPr eaLnBrk="1" hangingPunct="1"/>
            <a:r>
              <a:rPr lang="en-US" smtClean="0"/>
              <a:t>Because of this, it’s an important concept for children to understand. </a:t>
            </a:r>
          </a:p>
          <a:p>
            <a:pPr eaLnBrk="1" hangingPunct="1"/>
            <a:endParaRPr lang="en-US" smtClean="0"/>
          </a:p>
          <a:p>
            <a:pPr eaLnBrk="1" hangingPunct="1"/>
            <a:r>
              <a:rPr lang="en-US" smtClean="0"/>
              <a:t>All name-collection boxes features a label attached to a box with an open space for writing. The idea is to fill up the box with different names for the number on the label. Numbers can be named using operations, words in any language, tally marks, Roman numerals, and so one.</a:t>
            </a:r>
          </a:p>
          <a:p>
            <a:pPr eaLnBrk="1" hangingPunct="1"/>
            <a:endParaRPr lang="en-US" smtClean="0"/>
          </a:p>
          <a:p>
            <a:pPr eaLnBrk="1" hangingPunct="1"/>
            <a:r>
              <a:rPr lang="en-US" smtClean="0"/>
              <a:t>Here’s an example for the number 12. We can say 24 minus 12, a dozen, 6 times 2, etc.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5463BD6-E740-4630-921E-4CAD06C989E0}" type="slidenum">
              <a:rPr lang="en-US"/>
              <a:pPr/>
              <a:t>9</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smtClean="0"/>
              <a:t>Children use name-collection boxes to develop the idea that there are many equivalent names for one number. Arithmetic, for the most part, involves replacing numbers or expressions with equivalent numbers or explanations. For example, we replace 5 + 7 with 12 or 1/2 with 1/4 + 1/4.</a:t>
            </a:r>
          </a:p>
          <a:p>
            <a:pPr eaLnBrk="1" hangingPunct="1"/>
            <a:r>
              <a:rPr lang="en-US" smtClean="0"/>
              <a:t>Because of this, it’s an important concept for children to understand. </a:t>
            </a:r>
          </a:p>
          <a:p>
            <a:pPr eaLnBrk="1" hangingPunct="1"/>
            <a:endParaRPr lang="en-US" smtClean="0"/>
          </a:p>
          <a:p>
            <a:pPr eaLnBrk="1" hangingPunct="1"/>
            <a:r>
              <a:rPr lang="en-US" smtClean="0"/>
              <a:t>All name-collection boxes features a label attached to a box with an open space for writing. The idea is to fill up the box with different names for the number on the label. Numbers can be named using operations, words in any language, tally marks, Roman numerals, and so one.</a:t>
            </a:r>
          </a:p>
          <a:p>
            <a:pPr eaLnBrk="1" hangingPunct="1"/>
            <a:endParaRPr lang="en-US" smtClean="0"/>
          </a:p>
          <a:p>
            <a:pPr eaLnBrk="1" hangingPunct="1"/>
            <a:r>
              <a:rPr lang="en-US" smtClean="0"/>
              <a:t>Here’s an example for the number 12. We can say 24 minus 12, a dozen, 6 times 2, etc.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5463BD6-E740-4630-921E-4CAD06C989E0}" type="slidenum">
              <a:rPr lang="en-US"/>
              <a:pPr/>
              <a:t>10</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smtClean="0"/>
              <a:t>Children use name-collection boxes to develop the idea that there are many equivalent names for one number. Arithmetic, for the most part, involves replacing numbers or expressions with equivalent numbers or explanations. For example, we replace 5 + 7 with 12 or 1/2 with 1/4 + 1/4.</a:t>
            </a:r>
          </a:p>
          <a:p>
            <a:pPr eaLnBrk="1" hangingPunct="1"/>
            <a:r>
              <a:rPr lang="en-US" smtClean="0"/>
              <a:t>Because of this, it’s an important concept for children to understand. </a:t>
            </a:r>
          </a:p>
          <a:p>
            <a:pPr eaLnBrk="1" hangingPunct="1"/>
            <a:endParaRPr lang="en-US" smtClean="0"/>
          </a:p>
          <a:p>
            <a:pPr eaLnBrk="1" hangingPunct="1"/>
            <a:r>
              <a:rPr lang="en-US" smtClean="0"/>
              <a:t>All name-collection boxes features a label attached to a box with an open space for writing. The idea is to fill up the box with different names for the number on the label. Numbers can be named using operations, words in any language, tally marks, Roman numerals, and so one.</a:t>
            </a:r>
          </a:p>
          <a:p>
            <a:pPr eaLnBrk="1" hangingPunct="1"/>
            <a:endParaRPr lang="en-US" smtClean="0"/>
          </a:p>
          <a:p>
            <a:pPr eaLnBrk="1" hangingPunct="1"/>
            <a:r>
              <a:rPr lang="en-US" smtClean="0"/>
              <a:t>Here’s an example for the number 12. We can say 24 minus 12, a dozen, 6 times 2, etc.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5463BD6-E740-4630-921E-4CAD06C989E0}" type="slidenum">
              <a:rPr lang="en-US"/>
              <a:pPr/>
              <a:t>11</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smtClean="0"/>
              <a:t>Children use name-collection boxes to develop the idea that there are many equivalent names for one number. Arithmetic, for the most part, involves replacing numbers or expressions with equivalent numbers or explanations. For example, we replace 5 + 7 with 12 or 1/2 with 1/4 + 1/4.</a:t>
            </a:r>
          </a:p>
          <a:p>
            <a:pPr eaLnBrk="1" hangingPunct="1"/>
            <a:r>
              <a:rPr lang="en-US" smtClean="0"/>
              <a:t>Because of this, it’s an important concept for children to understand. </a:t>
            </a:r>
          </a:p>
          <a:p>
            <a:pPr eaLnBrk="1" hangingPunct="1"/>
            <a:endParaRPr lang="en-US" smtClean="0"/>
          </a:p>
          <a:p>
            <a:pPr eaLnBrk="1" hangingPunct="1"/>
            <a:r>
              <a:rPr lang="en-US" smtClean="0"/>
              <a:t>All name-collection boxes features a label attached to a box with an open space for writing. The idea is to fill up the box with different names for the number on the label. Numbers can be named using operations, words in any language, tally marks, Roman numerals, and so one.</a:t>
            </a:r>
          </a:p>
          <a:p>
            <a:pPr eaLnBrk="1" hangingPunct="1"/>
            <a:endParaRPr lang="en-US" smtClean="0"/>
          </a:p>
          <a:p>
            <a:pPr eaLnBrk="1" hangingPunct="1"/>
            <a:r>
              <a:rPr lang="en-US" smtClean="0"/>
              <a:t>Here’s an example for the number 12. We can say 24 minus 12, a dozen, 6 times 2, etc.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A8ED86-417B-489B-8D5B-BA079C015EDE}" type="datetimeFigureOut">
              <a:rPr lang="en-US" smtClean="0"/>
              <a:pPr/>
              <a:t>9/23/2016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A8ED86-417B-489B-8D5B-BA079C015EDE}" type="datetimeFigureOut">
              <a:rPr lang="en-US" smtClean="0"/>
              <a:pPr/>
              <a:t>9/23/2016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A8ED86-417B-489B-8D5B-BA079C015EDE}" type="datetimeFigureOut">
              <a:rPr lang="en-US" smtClean="0"/>
              <a:pPr/>
              <a:t>9/23/2016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A8ED86-417B-489B-8D5B-BA079C015EDE}" type="datetimeFigureOut">
              <a:rPr lang="en-US" smtClean="0"/>
              <a:pPr/>
              <a:t>9/23/2016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A8ED86-417B-489B-8D5B-BA079C015EDE}" type="datetimeFigureOut">
              <a:rPr lang="en-US" smtClean="0"/>
              <a:pPr/>
              <a:t>9/23/2016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A8ED86-417B-489B-8D5B-BA079C015EDE}" type="datetimeFigureOut">
              <a:rPr lang="en-US" smtClean="0"/>
              <a:pPr/>
              <a:t>9/23/2016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A8ED86-417B-489B-8D5B-BA079C015EDE}" type="datetimeFigureOut">
              <a:rPr lang="en-US" smtClean="0"/>
              <a:pPr/>
              <a:t>9/23/2016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A8ED86-417B-489B-8D5B-BA079C015EDE}" type="datetimeFigureOut">
              <a:rPr lang="en-US" smtClean="0"/>
              <a:pPr/>
              <a:t>9/23/2016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A8ED86-417B-489B-8D5B-BA079C015EDE}" type="datetimeFigureOut">
              <a:rPr lang="en-US" smtClean="0"/>
              <a:pPr/>
              <a:t>9/23/2016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A8ED86-417B-489B-8D5B-BA079C015EDE}" type="datetimeFigureOut">
              <a:rPr lang="en-US" smtClean="0"/>
              <a:pPr/>
              <a:t>9/23/2016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A8ED86-417B-489B-8D5B-BA079C015EDE}" type="datetimeFigureOut">
              <a:rPr lang="en-US" smtClean="0"/>
              <a:pPr/>
              <a:t>9/23/2016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4DB3DC-9AAA-4A20-8E66-B7B3A5FE43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8ED86-417B-489B-8D5B-BA079C015EDE}" type="datetimeFigureOut">
              <a:rPr lang="en-US" smtClean="0"/>
              <a:pPr/>
              <a:t>9/23/2016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4DB3DC-9AAA-4A20-8E66-B7B3A5FE43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gif"/><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2.gif"/><Relationship Id="rId5" Type="http://schemas.openxmlformats.org/officeDocument/2006/relationships/image" Target="../media/image11.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gif"/></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6.gif"/></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0"/>
            <a:ext cx="7772400" cy="1470025"/>
          </a:xfrm>
        </p:spPr>
        <p:txBody>
          <a:bodyPr>
            <a:noAutofit/>
          </a:bodyPr>
          <a:lstStyle/>
          <a:p>
            <a:r>
              <a:rPr lang="en-US" sz="8000" b="1" dirty="0" smtClean="0">
                <a:solidFill>
                  <a:srgbClr val="FF0000"/>
                </a:solidFill>
              </a:rPr>
              <a:t>Name Collection Boxes</a:t>
            </a:r>
            <a:endParaRPr lang="en-US" sz="8000" b="1" dirty="0">
              <a:solidFill>
                <a:srgbClr val="FF0000"/>
              </a:solidFill>
            </a:endParaRPr>
          </a:p>
        </p:txBody>
      </p:sp>
      <p:pic>
        <p:nvPicPr>
          <p:cNvPr id="20482" name="Picture 2" descr="http://www.mathatube.com/sitebuilder/images/Name_Collection_Box_1_-238x173.jpg"/>
          <p:cNvPicPr>
            <a:picLocks noChangeAspect="1" noChangeArrowheads="1"/>
          </p:cNvPicPr>
          <p:nvPr/>
        </p:nvPicPr>
        <p:blipFill>
          <a:blip r:embed="rId2" cstate="print"/>
          <a:srcRect/>
          <a:stretch>
            <a:fillRect/>
          </a:stretch>
        </p:blipFill>
        <p:spPr bwMode="auto">
          <a:xfrm>
            <a:off x="2895600" y="2590800"/>
            <a:ext cx="3429000" cy="2492509"/>
          </a:xfrm>
          <a:prstGeom prst="rect">
            <a:avLst/>
          </a:prstGeom>
          <a:noFill/>
        </p:spPr>
      </p:pic>
      <p:sp>
        <p:nvSpPr>
          <p:cNvPr id="4" name="TextBox 3"/>
          <p:cNvSpPr txBox="1"/>
          <p:nvPr/>
        </p:nvSpPr>
        <p:spPr>
          <a:xfrm>
            <a:off x="228600" y="5410200"/>
            <a:ext cx="8614026" cy="1015663"/>
          </a:xfrm>
          <a:prstGeom prst="rect">
            <a:avLst/>
          </a:prstGeom>
          <a:noFill/>
        </p:spPr>
        <p:txBody>
          <a:bodyPr wrap="none" rtlCol="0">
            <a:spAutoFit/>
          </a:bodyPr>
          <a:lstStyle/>
          <a:p>
            <a:pPr algn="ctr"/>
            <a:r>
              <a:rPr lang="en-US" sz="2000" b="1" dirty="0" smtClean="0"/>
              <a:t>Standard 2.1: Numbers, Number Systems and Number Relationships</a:t>
            </a:r>
          </a:p>
          <a:p>
            <a:pPr algn="ctr"/>
            <a:r>
              <a:rPr lang="en-US" sz="2000" b="1" dirty="0" smtClean="0"/>
              <a:t>C. Represent equivalent forms of the same number through the use of concrete</a:t>
            </a:r>
          </a:p>
          <a:p>
            <a:pPr algn="ctr"/>
            <a:r>
              <a:rPr lang="en-US" sz="2000" b="1" dirty="0" smtClean="0"/>
              <a:t>Objects, drawings, words names and symbols to 100.</a:t>
            </a:r>
            <a:endParaRPr lang="en-US"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i="1" dirty="0" smtClean="0">
                <a:solidFill>
                  <a:srgbClr val="FF0000"/>
                </a:solidFill>
                <a:latin typeface="Arial" pitchFamily="34" charset="0"/>
                <a:cs typeface="Arial" pitchFamily="34" charset="0"/>
              </a:rPr>
              <a:t>What are they??</a:t>
            </a:r>
            <a:endParaRPr lang="en-US" sz="5400" b="1" i="1" dirty="0">
              <a:solidFill>
                <a:srgbClr val="FF0000"/>
              </a:solidFill>
              <a:latin typeface="Arial" pitchFamily="34" charset="0"/>
              <a:cs typeface="Arial" pitchFamily="34" charset="0"/>
            </a:endParaRPr>
          </a:p>
        </p:txBody>
      </p:sp>
      <p:sp>
        <p:nvSpPr>
          <p:cNvPr id="3" name="Content Placeholder 2"/>
          <p:cNvSpPr>
            <a:spLocks noGrp="1"/>
          </p:cNvSpPr>
          <p:nvPr>
            <p:ph idx="1"/>
          </p:nvPr>
        </p:nvSpPr>
        <p:spPr>
          <a:xfrm>
            <a:off x="457200" y="1600200"/>
            <a:ext cx="8534400" cy="5105400"/>
          </a:xfrm>
        </p:spPr>
        <p:txBody>
          <a:bodyPr>
            <a:normAutofit fontScale="85000" lnSpcReduction="20000"/>
          </a:bodyPr>
          <a:lstStyle/>
          <a:p>
            <a:r>
              <a:rPr lang="en-US" sz="3800" dirty="0" smtClean="0">
                <a:latin typeface="Arial" pitchFamily="34" charset="0"/>
                <a:cs typeface="Arial" pitchFamily="34" charset="0"/>
              </a:rPr>
              <a:t>a box-like diagram containing a number, used for collecting equivalent names for a number.</a:t>
            </a:r>
          </a:p>
          <a:p>
            <a:r>
              <a:rPr lang="en-US" sz="3800" dirty="0" smtClean="0">
                <a:latin typeface="Arial" pitchFamily="34" charset="0"/>
                <a:cs typeface="Arial" pitchFamily="34" charset="0"/>
              </a:rPr>
              <a:t>A name collection box is a math activity in which the student must find different ways to write the number in the corner of the box. For example, if the number is five, a student may use five tally marks, a </a:t>
            </a:r>
            <a:r>
              <a:rPr lang="en-US" sz="3800" dirty="0" err="1" smtClean="0">
                <a:latin typeface="Arial" pitchFamily="34" charset="0"/>
                <a:cs typeface="Arial" pitchFamily="34" charset="0"/>
              </a:rPr>
              <a:t>nickle</a:t>
            </a:r>
            <a:r>
              <a:rPr lang="en-US" sz="3800" dirty="0" smtClean="0">
                <a:latin typeface="Arial" pitchFamily="34" charset="0"/>
                <a:cs typeface="Arial" pitchFamily="34" charset="0"/>
              </a:rPr>
              <a:t>, a pentagon, five pennies, 2+3, 4+1, 11-6, and so on.</a:t>
            </a: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274638"/>
            <a:ext cx="9144000" cy="1143000"/>
          </a:xfrm>
        </p:spPr>
        <p:txBody>
          <a:bodyPr>
            <a:normAutofit/>
          </a:bodyPr>
          <a:lstStyle/>
          <a:p>
            <a:pPr eaLnBrk="1" hangingPunct="1"/>
            <a:r>
              <a:rPr lang="en-US" b="1" dirty="0" smtClean="0">
                <a:latin typeface="Comic Sans MS" pitchFamily="66" charset="0"/>
              </a:rPr>
              <a:t>How can a 3 be represented?</a:t>
            </a:r>
          </a:p>
        </p:txBody>
      </p:sp>
      <p:sp>
        <p:nvSpPr>
          <p:cNvPr id="23555" name="Rectangle 3"/>
          <p:cNvSpPr>
            <a:spLocks noChangeArrowheads="1"/>
          </p:cNvSpPr>
          <p:nvPr/>
        </p:nvSpPr>
        <p:spPr bwMode="auto">
          <a:xfrm>
            <a:off x="2743200" y="1524000"/>
            <a:ext cx="4191000" cy="4495800"/>
          </a:xfrm>
          <a:prstGeom prst="rect">
            <a:avLst/>
          </a:prstGeom>
          <a:solidFill>
            <a:schemeClr val="accent1"/>
          </a:solidFill>
          <a:ln w="9525">
            <a:solidFill>
              <a:schemeClr val="tx1"/>
            </a:solidFill>
            <a:miter lim="800000"/>
            <a:headEnd/>
            <a:tailEnd/>
          </a:ln>
        </p:spPr>
        <p:txBody>
          <a:bodyPr wrap="none" anchor="ctr"/>
          <a:lstStyle/>
          <a:p>
            <a:pPr algn="ctr"/>
            <a:endParaRPr lang="en-US" dirty="0"/>
          </a:p>
        </p:txBody>
      </p:sp>
      <p:sp>
        <p:nvSpPr>
          <p:cNvPr id="23557" name="Text Box 5"/>
          <p:cNvSpPr txBox="1">
            <a:spLocks noChangeArrowheads="1"/>
          </p:cNvSpPr>
          <p:nvPr/>
        </p:nvSpPr>
        <p:spPr bwMode="auto">
          <a:xfrm>
            <a:off x="3048000" y="1854200"/>
            <a:ext cx="609600" cy="646331"/>
          </a:xfrm>
          <a:prstGeom prst="rect">
            <a:avLst/>
          </a:prstGeom>
          <a:noFill/>
          <a:ln w="57150">
            <a:solidFill>
              <a:schemeClr val="tx1"/>
            </a:solidFill>
            <a:miter lim="800000"/>
            <a:headEnd/>
            <a:tailEnd/>
          </a:ln>
        </p:spPr>
        <p:txBody>
          <a:bodyPr wrap="square">
            <a:spAutoFit/>
          </a:bodyPr>
          <a:lstStyle/>
          <a:p>
            <a:pPr>
              <a:spcBef>
                <a:spcPct val="50000"/>
              </a:spcBef>
            </a:pPr>
            <a:r>
              <a:rPr lang="en-US" sz="3600" b="1" dirty="0" smtClean="0">
                <a:latin typeface="Times New Roman" pitchFamily="64" charset="0"/>
              </a:rPr>
              <a:t> 3</a:t>
            </a:r>
            <a:endParaRPr lang="en-US" sz="3600" b="1" dirty="0">
              <a:latin typeface="Times New Roman" pitchFamily="64" charset="0"/>
            </a:endParaRPr>
          </a:p>
        </p:txBody>
      </p:sp>
      <p:sp>
        <p:nvSpPr>
          <p:cNvPr id="494598" name="Text Box 6"/>
          <p:cNvSpPr txBox="1">
            <a:spLocks noChangeArrowheads="1"/>
          </p:cNvSpPr>
          <p:nvPr/>
        </p:nvSpPr>
        <p:spPr bwMode="auto">
          <a:xfrm>
            <a:off x="4419600" y="2590800"/>
            <a:ext cx="1397000" cy="701675"/>
          </a:xfrm>
          <a:prstGeom prst="rect">
            <a:avLst/>
          </a:prstGeom>
          <a:noFill/>
          <a:ln w="9525">
            <a:noFill/>
            <a:miter lim="800000"/>
            <a:headEnd/>
            <a:tailEnd/>
          </a:ln>
        </p:spPr>
        <p:txBody>
          <a:bodyPr wrap="square">
            <a:spAutoFit/>
          </a:bodyPr>
          <a:lstStyle/>
          <a:p>
            <a:pPr>
              <a:spcBef>
                <a:spcPct val="50000"/>
              </a:spcBef>
            </a:pPr>
            <a:r>
              <a:rPr lang="en-US" sz="4000" i="1" dirty="0" err="1" smtClean="0">
                <a:solidFill>
                  <a:srgbClr val="000000"/>
                </a:solidFill>
                <a:latin typeface="Comic Sans MS" pitchFamily="64" charset="0"/>
              </a:rPr>
              <a:t>tres</a:t>
            </a:r>
            <a:endParaRPr lang="en-US" sz="4000" i="1" dirty="0">
              <a:solidFill>
                <a:srgbClr val="6600CC"/>
              </a:solidFill>
              <a:latin typeface="Comic Sans MS" pitchFamily="64" charset="0"/>
            </a:endParaRPr>
          </a:p>
        </p:txBody>
      </p:sp>
      <p:sp>
        <p:nvSpPr>
          <p:cNvPr id="494599" name="Text Box 7"/>
          <p:cNvSpPr txBox="1">
            <a:spLocks noChangeArrowheads="1"/>
          </p:cNvSpPr>
          <p:nvPr/>
        </p:nvSpPr>
        <p:spPr bwMode="auto">
          <a:xfrm>
            <a:off x="4800600" y="5029200"/>
            <a:ext cx="1498600" cy="777875"/>
          </a:xfrm>
          <a:prstGeom prst="rect">
            <a:avLst/>
          </a:prstGeom>
          <a:noFill/>
          <a:ln w="9525">
            <a:noFill/>
            <a:miter lim="800000"/>
            <a:headEnd/>
            <a:tailEnd/>
          </a:ln>
        </p:spPr>
        <p:txBody>
          <a:bodyPr wrap="square">
            <a:spAutoFit/>
          </a:bodyPr>
          <a:lstStyle/>
          <a:p>
            <a:pPr>
              <a:spcBef>
                <a:spcPct val="50000"/>
              </a:spcBef>
            </a:pPr>
            <a:r>
              <a:rPr lang="en-US" sz="4500" b="1" dirty="0" smtClean="0">
                <a:solidFill>
                  <a:schemeClr val="bg1"/>
                </a:solidFill>
                <a:latin typeface="Comic Sans MS" pitchFamily="64" charset="0"/>
              </a:rPr>
              <a:t>1+3</a:t>
            </a:r>
            <a:endParaRPr lang="en-US" sz="4500" b="1" dirty="0">
              <a:solidFill>
                <a:srgbClr val="008000"/>
              </a:solidFill>
              <a:latin typeface="Comic Sans MS" pitchFamily="64" charset="0"/>
            </a:endParaRPr>
          </a:p>
        </p:txBody>
      </p:sp>
      <p:sp>
        <p:nvSpPr>
          <p:cNvPr id="494600" name="Text Box 8"/>
          <p:cNvSpPr txBox="1">
            <a:spLocks noChangeArrowheads="1"/>
          </p:cNvSpPr>
          <p:nvPr/>
        </p:nvSpPr>
        <p:spPr bwMode="auto">
          <a:xfrm>
            <a:off x="4572000" y="3581400"/>
            <a:ext cx="1295400" cy="523220"/>
          </a:xfrm>
          <a:prstGeom prst="rect">
            <a:avLst/>
          </a:prstGeom>
          <a:noFill/>
          <a:ln w="9525">
            <a:noFill/>
            <a:miter lim="800000"/>
            <a:headEnd/>
            <a:tailEnd/>
          </a:ln>
        </p:spPr>
        <p:txBody>
          <a:bodyPr>
            <a:spAutoFit/>
          </a:bodyPr>
          <a:lstStyle/>
          <a:p>
            <a:pPr>
              <a:spcBef>
                <a:spcPct val="50000"/>
              </a:spcBef>
            </a:pPr>
            <a:r>
              <a:rPr lang="en-US" sz="2800" b="1" dirty="0" smtClean="0">
                <a:latin typeface="Comic Sans MS" pitchFamily="64" charset="0"/>
              </a:rPr>
              <a:t>XXX</a:t>
            </a:r>
            <a:endParaRPr lang="en-US" sz="2800" b="1" dirty="0">
              <a:latin typeface="Comic Sans MS" pitchFamily="64" charset="0"/>
            </a:endParaRPr>
          </a:p>
        </p:txBody>
      </p:sp>
      <p:sp>
        <p:nvSpPr>
          <p:cNvPr id="494601" name="Text Box 9"/>
          <p:cNvSpPr txBox="1">
            <a:spLocks noChangeArrowheads="1"/>
          </p:cNvSpPr>
          <p:nvPr/>
        </p:nvSpPr>
        <p:spPr bwMode="auto">
          <a:xfrm>
            <a:off x="4419600" y="1676400"/>
            <a:ext cx="2743200" cy="854075"/>
          </a:xfrm>
          <a:prstGeom prst="rect">
            <a:avLst/>
          </a:prstGeom>
          <a:noFill/>
          <a:ln w="9525">
            <a:noFill/>
            <a:miter lim="800000"/>
            <a:headEnd/>
            <a:tailEnd/>
          </a:ln>
        </p:spPr>
        <p:txBody>
          <a:bodyPr>
            <a:spAutoFit/>
          </a:bodyPr>
          <a:lstStyle/>
          <a:p>
            <a:pPr>
              <a:spcBef>
                <a:spcPct val="50000"/>
              </a:spcBef>
            </a:pPr>
            <a:r>
              <a:rPr lang="en-US" sz="5000" b="1" dirty="0" smtClean="0">
                <a:solidFill>
                  <a:srgbClr val="FF0000"/>
                </a:solidFill>
                <a:latin typeface="Comic Sans MS" pitchFamily="64" charset="0"/>
              </a:rPr>
              <a:t>5-2</a:t>
            </a:r>
            <a:endParaRPr lang="en-US" sz="5000" b="1" dirty="0">
              <a:solidFill>
                <a:srgbClr val="CC0099"/>
              </a:solidFill>
              <a:latin typeface="Comic Sans MS" pitchFamily="64" charset="0"/>
            </a:endParaRPr>
          </a:p>
        </p:txBody>
      </p:sp>
      <p:sp>
        <p:nvSpPr>
          <p:cNvPr id="494602" name="Rectangle 10"/>
          <p:cNvSpPr>
            <a:spLocks noChangeArrowheads="1"/>
          </p:cNvSpPr>
          <p:nvPr/>
        </p:nvSpPr>
        <p:spPr bwMode="auto">
          <a:xfrm>
            <a:off x="3048000" y="3657600"/>
            <a:ext cx="1122423" cy="707886"/>
          </a:xfrm>
          <a:prstGeom prst="rect">
            <a:avLst/>
          </a:prstGeom>
          <a:noFill/>
          <a:ln w="9525">
            <a:noFill/>
            <a:miter lim="800000"/>
            <a:headEnd/>
            <a:tailEnd/>
          </a:ln>
        </p:spPr>
        <p:txBody>
          <a:bodyPr wrap="none">
            <a:spAutoFit/>
          </a:bodyPr>
          <a:lstStyle/>
          <a:p>
            <a:pPr>
              <a:spcBef>
                <a:spcPct val="50000"/>
              </a:spcBef>
            </a:pPr>
            <a:r>
              <a:rPr lang="en-US" sz="4000" b="1" i="1" dirty="0" smtClean="0">
                <a:solidFill>
                  <a:srgbClr val="FF0000"/>
                </a:solidFill>
                <a:latin typeface="Comic Sans MS" pitchFamily="64" charset="0"/>
              </a:rPr>
              <a:t>3+0</a:t>
            </a:r>
            <a:endParaRPr lang="en-US" sz="4000" b="1" i="1" dirty="0">
              <a:solidFill>
                <a:srgbClr val="FF0000"/>
              </a:solidFill>
              <a:latin typeface="Comic Sans MS" pitchFamily="64" charset="0"/>
            </a:endParaRPr>
          </a:p>
        </p:txBody>
      </p:sp>
      <p:sp>
        <p:nvSpPr>
          <p:cNvPr id="11" name="TextBox 10"/>
          <p:cNvSpPr txBox="1"/>
          <p:nvPr/>
        </p:nvSpPr>
        <p:spPr>
          <a:xfrm>
            <a:off x="2895600" y="4724400"/>
            <a:ext cx="1600200" cy="584775"/>
          </a:xfrm>
          <a:prstGeom prst="rect">
            <a:avLst/>
          </a:prstGeom>
          <a:noFill/>
        </p:spPr>
        <p:txBody>
          <a:bodyPr wrap="square" rtlCol="0">
            <a:spAutoFit/>
          </a:bodyPr>
          <a:lstStyle/>
          <a:p>
            <a:r>
              <a:rPr lang="en-US" sz="3200" b="1" dirty="0" smtClean="0"/>
              <a:t>  </a:t>
            </a:r>
            <a:r>
              <a:rPr lang="en-US" sz="3200" b="1" dirty="0" err="1" smtClean="0"/>
              <a:t>lll</a:t>
            </a:r>
            <a:endParaRPr lang="en-US" sz="3200" b="1" dirty="0"/>
          </a:p>
        </p:txBody>
      </p:sp>
      <p:sp>
        <p:nvSpPr>
          <p:cNvPr id="14" name="5-Point Star 13"/>
          <p:cNvSpPr/>
          <p:nvPr/>
        </p:nvSpPr>
        <p:spPr>
          <a:xfrm>
            <a:off x="6172200" y="1828800"/>
            <a:ext cx="304800" cy="304800"/>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5-Point Star 14"/>
          <p:cNvSpPr/>
          <p:nvPr/>
        </p:nvSpPr>
        <p:spPr>
          <a:xfrm>
            <a:off x="6172200" y="2209800"/>
            <a:ext cx="304800" cy="304800"/>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5-Point Star 15"/>
          <p:cNvSpPr/>
          <p:nvPr/>
        </p:nvSpPr>
        <p:spPr>
          <a:xfrm>
            <a:off x="6172200" y="2590800"/>
            <a:ext cx="304800" cy="304800"/>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Isosceles Triangle 16"/>
          <p:cNvSpPr/>
          <p:nvPr/>
        </p:nvSpPr>
        <p:spPr>
          <a:xfrm>
            <a:off x="4267200" y="4191000"/>
            <a:ext cx="838200" cy="685800"/>
          </a:xfrm>
          <a:prstGeom prst="triangl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8" name="Picture 4" descr="http://newpenny.net/wp-content/uploads/2009/09/Lincoln_Penny_Obverse.jpg"/>
          <p:cNvPicPr>
            <a:picLocks noChangeAspect="1" noChangeArrowheads="1"/>
          </p:cNvPicPr>
          <p:nvPr/>
        </p:nvPicPr>
        <p:blipFill>
          <a:blip r:embed="rId3" cstate="print"/>
          <a:srcRect/>
          <a:stretch>
            <a:fillRect/>
          </a:stretch>
        </p:blipFill>
        <p:spPr bwMode="auto">
          <a:xfrm>
            <a:off x="6248400" y="3886200"/>
            <a:ext cx="620659" cy="6195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Picture 4" descr="http://newpenny.net/wp-content/uploads/2009/09/Lincoln_Penny_Obverse.jpg"/>
          <p:cNvPicPr>
            <a:picLocks noChangeAspect="1" noChangeArrowheads="1"/>
          </p:cNvPicPr>
          <p:nvPr/>
        </p:nvPicPr>
        <p:blipFill>
          <a:blip r:embed="rId3" cstate="print"/>
          <a:srcRect/>
          <a:stretch>
            <a:fillRect/>
          </a:stretch>
        </p:blipFill>
        <p:spPr bwMode="auto">
          <a:xfrm>
            <a:off x="6248400" y="4572000"/>
            <a:ext cx="620659" cy="6195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Picture 4" descr="http://newpenny.net/wp-content/uploads/2009/09/Lincoln_Penny_Obverse.jpg"/>
          <p:cNvPicPr>
            <a:picLocks noChangeAspect="1" noChangeArrowheads="1"/>
          </p:cNvPicPr>
          <p:nvPr/>
        </p:nvPicPr>
        <p:blipFill>
          <a:blip r:embed="rId3" cstate="print"/>
          <a:srcRect/>
          <a:stretch>
            <a:fillRect/>
          </a:stretch>
        </p:blipFill>
        <p:spPr bwMode="auto">
          <a:xfrm>
            <a:off x="6248400" y="5257800"/>
            <a:ext cx="620659" cy="6195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TextBox 20"/>
          <p:cNvSpPr txBox="1"/>
          <p:nvPr/>
        </p:nvSpPr>
        <p:spPr>
          <a:xfrm>
            <a:off x="3348643" y="6248400"/>
            <a:ext cx="3128357" cy="400110"/>
          </a:xfrm>
          <a:prstGeom prst="rect">
            <a:avLst/>
          </a:prstGeom>
          <a:noFill/>
        </p:spPr>
        <p:txBody>
          <a:bodyPr wrap="none" rtlCol="0">
            <a:spAutoFit/>
          </a:bodyPr>
          <a:lstStyle/>
          <a:p>
            <a:r>
              <a:rPr lang="en-US" sz="2000" b="1" dirty="0" smtClean="0">
                <a:latin typeface="Arial Black" pitchFamily="34" charset="0"/>
              </a:rPr>
              <a:t>Name Collection Box</a:t>
            </a:r>
            <a:endParaRPr lang="en-US" sz="2000" b="1" dirty="0">
              <a:latin typeface="Arial Black" pitchFamily="34" charset="0"/>
            </a:endParaRPr>
          </a:p>
        </p:txBody>
      </p:sp>
      <p:pic>
        <p:nvPicPr>
          <p:cNvPr id="18434" name="Picture 2" descr="http://www.tsl.state.tx.us/ld/projects/trc/2006/manual/illos/domino.jpg"/>
          <p:cNvPicPr>
            <a:picLocks noChangeAspect="1" noChangeArrowheads="1"/>
          </p:cNvPicPr>
          <p:nvPr/>
        </p:nvPicPr>
        <p:blipFill>
          <a:blip r:embed="rId4" cstate="print"/>
          <a:srcRect/>
          <a:stretch>
            <a:fillRect/>
          </a:stretch>
        </p:blipFill>
        <p:spPr bwMode="auto">
          <a:xfrm>
            <a:off x="3581400" y="5257800"/>
            <a:ext cx="1067666" cy="628650"/>
          </a:xfrm>
          <a:prstGeom prst="rect">
            <a:avLst/>
          </a:prstGeom>
          <a:noFill/>
        </p:spPr>
      </p:pic>
      <p:pic>
        <p:nvPicPr>
          <p:cNvPr id="18436" name="Picture 4" descr="http://www.ricksmath.com/images/3oclock.gif"/>
          <p:cNvPicPr>
            <a:picLocks noChangeAspect="1" noChangeArrowheads="1"/>
          </p:cNvPicPr>
          <p:nvPr/>
        </p:nvPicPr>
        <p:blipFill>
          <a:blip r:embed="rId5" cstate="print"/>
          <a:srcRect/>
          <a:stretch>
            <a:fillRect/>
          </a:stretch>
        </p:blipFill>
        <p:spPr bwMode="auto">
          <a:xfrm>
            <a:off x="3048000" y="2667000"/>
            <a:ext cx="962025" cy="9620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4598"/>
                                        </p:tgtEl>
                                        <p:attrNameLst>
                                          <p:attrName>style.visibility</p:attrName>
                                        </p:attrNameLst>
                                      </p:cBhvr>
                                      <p:to>
                                        <p:strVal val="visible"/>
                                      </p:to>
                                    </p:set>
                                    <p:animEffect transition="in" filter="fade">
                                      <p:cBhvr>
                                        <p:cTn id="7" dur="1000"/>
                                        <p:tgtEl>
                                          <p:spTgt spid="4945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4599"/>
                                        </p:tgtEl>
                                        <p:attrNameLst>
                                          <p:attrName>style.visibility</p:attrName>
                                        </p:attrNameLst>
                                      </p:cBhvr>
                                      <p:to>
                                        <p:strVal val="visible"/>
                                      </p:to>
                                    </p:set>
                                    <p:animEffect transition="in" filter="fade">
                                      <p:cBhvr>
                                        <p:cTn id="10" dur="1000"/>
                                        <p:tgtEl>
                                          <p:spTgt spid="4945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4600"/>
                                        </p:tgtEl>
                                        <p:attrNameLst>
                                          <p:attrName>style.visibility</p:attrName>
                                        </p:attrNameLst>
                                      </p:cBhvr>
                                      <p:to>
                                        <p:strVal val="visible"/>
                                      </p:to>
                                    </p:set>
                                    <p:animEffect transition="in" filter="fade">
                                      <p:cBhvr>
                                        <p:cTn id="13" dur="1000"/>
                                        <p:tgtEl>
                                          <p:spTgt spid="49460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94601"/>
                                        </p:tgtEl>
                                        <p:attrNameLst>
                                          <p:attrName>style.visibility</p:attrName>
                                        </p:attrNameLst>
                                      </p:cBhvr>
                                      <p:to>
                                        <p:strVal val="visible"/>
                                      </p:to>
                                    </p:set>
                                    <p:animEffect transition="in" filter="fade">
                                      <p:cBhvr>
                                        <p:cTn id="16" dur="1000"/>
                                        <p:tgtEl>
                                          <p:spTgt spid="49460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4602"/>
                                        </p:tgtEl>
                                        <p:attrNameLst>
                                          <p:attrName>style.visibility</p:attrName>
                                        </p:attrNameLst>
                                      </p:cBhvr>
                                      <p:to>
                                        <p:strVal val="visible"/>
                                      </p:to>
                                    </p:set>
                                    <p:animEffect transition="in" filter="fade">
                                      <p:cBhvr>
                                        <p:cTn id="19" dur="1000"/>
                                        <p:tgtEl>
                                          <p:spTgt spid="49460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childTnLst>
                                </p:cTn>
                              </p:par>
                              <p:par>
                                <p:cTn id="41" presetID="10"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childTnLst>
                                </p:cTn>
                              </p:par>
                              <p:par>
                                <p:cTn id="44" presetID="10" presetClass="entr" presetSubtype="0" fill="hold" nodeType="withEffect">
                                  <p:stCondLst>
                                    <p:cond delay="0"/>
                                  </p:stCondLst>
                                  <p:childTnLst>
                                    <p:set>
                                      <p:cBhvr>
                                        <p:cTn id="45" dur="1" fill="hold">
                                          <p:stCondLst>
                                            <p:cond delay="0"/>
                                          </p:stCondLst>
                                        </p:cTn>
                                        <p:tgtEl>
                                          <p:spTgt spid="18434"/>
                                        </p:tgtEl>
                                        <p:attrNameLst>
                                          <p:attrName>style.visibility</p:attrName>
                                        </p:attrNameLst>
                                      </p:cBhvr>
                                      <p:to>
                                        <p:strVal val="visible"/>
                                      </p:to>
                                    </p:set>
                                    <p:animEffect transition="in" filter="fade">
                                      <p:cBhvr>
                                        <p:cTn id="46" dur="1000"/>
                                        <p:tgtEl>
                                          <p:spTgt spid="18434"/>
                                        </p:tgtEl>
                                      </p:cBhvr>
                                    </p:animEffect>
                                  </p:childTnLst>
                                </p:cTn>
                              </p:par>
                              <p:par>
                                <p:cTn id="47" presetID="10" presetClass="entr" presetSubtype="0" fill="hold" nodeType="withEffect">
                                  <p:stCondLst>
                                    <p:cond delay="0"/>
                                  </p:stCondLst>
                                  <p:childTnLst>
                                    <p:set>
                                      <p:cBhvr>
                                        <p:cTn id="48" dur="1" fill="hold">
                                          <p:stCondLst>
                                            <p:cond delay="0"/>
                                          </p:stCondLst>
                                        </p:cTn>
                                        <p:tgtEl>
                                          <p:spTgt spid="18436"/>
                                        </p:tgtEl>
                                        <p:attrNameLst>
                                          <p:attrName>style.visibility</p:attrName>
                                        </p:attrNameLst>
                                      </p:cBhvr>
                                      <p:to>
                                        <p:strVal val="visible"/>
                                      </p:to>
                                    </p:set>
                                    <p:animEffect transition="in" filter="fade">
                                      <p:cBhvr>
                                        <p:cTn id="49" dur="100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8" grpId="0"/>
      <p:bldP spid="494599" grpId="0"/>
      <p:bldP spid="494600" grpId="0"/>
      <p:bldP spid="494601" grpId="0"/>
      <p:bldP spid="494602" grpId="0"/>
      <p:bldP spid="11" grpId="0"/>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2667000" y="1524000"/>
            <a:ext cx="4191000" cy="4495800"/>
          </a:xfrm>
          <a:prstGeom prst="rect">
            <a:avLst/>
          </a:prstGeom>
          <a:solidFill>
            <a:schemeClr val="accent1"/>
          </a:solidFill>
          <a:ln w="9525">
            <a:solidFill>
              <a:schemeClr val="tx1"/>
            </a:solidFill>
            <a:miter lim="800000"/>
            <a:headEnd/>
            <a:tailEnd/>
          </a:ln>
        </p:spPr>
        <p:txBody>
          <a:bodyPr wrap="none" anchor="ctr"/>
          <a:lstStyle/>
          <a:p>
            <a:pPr algn="ctr"/>
            <a:endParaRPr lang="en-US" dirty="0"/>
          </a:p>
        </p:txBody>
      </p:sp>
      <p:sp>
        <p:nvSpPr>
          <p:cNvPr id="23557" name="Text Box 5"/>
          <p:cNvSpPr txBox="1">
            <a:spLocks noChangeArrowheads="1"/>
          </p:cNvSpPr>
          <p:nvPr/>
        </p:nvSpPr>
        <p:spPr bwMode="auto">
          <a:xfrm>
            <a:off x="3048000" y="1854200"/>
            <a:ext cx="711200" cy="646331"/>
          </a:xfrm>
          <a:prstGeom prst="rect">
            <a:avLst/>
          </a:prstGeom>
          <a:noFill/>
          <a:ln w="57150">
            <a:solidFill>
              <a:schemeClr val="tx1"/>
            </a:solidFill>
            <a:miter lim="800000"/>
            <a:headEnd/>
            <a:tailEnd/>
          </a:ln>
        </p:spPr>
        <p:txBody>
          <a:bodyPr wrap="square">
            <a:spAutoFit/>
          </a:bodyPr>
          <a:lstStyle/>
          <a:p>
            <a:pPr>
              <a:spcBef>
                <a:spcPct val="50000"/>
              </a:spcBef>
            </a:pPr>
            <a:r>
              <a:rPr lang="en-US" sz="3600" b="1" dirty="0">
                <a:latin typeface="Times New Roman" pitchFamily="64" charset="0"/>
              </a:rPr>
              <a:t>12</a:t>
            </a:r>
          </a:p>
        </p:txBody>
      </p:sp>
      <p:sp>
        <p:nvSpPr>
          <p:cNvPr id="494598" name="Text Box 6"/>
          <p:cNvSpPr txBox="1">
            <a:spLocks noChangeArrowheads="1"/>
          </p:cNvSpPr>
          <p:nvPr/>
        </p:nvSpPr>
        <p:spPr bwMode="auto">
          <a:xfrm>
            <a:off x="3479800" y="2692400"/>
            <a:ext cx="2286000" cy="701675"/>
          </a:xfrm>
          <a:prstGeom prst="rect">
            <a:avLst/>
          </a:prstGeom>
          <a:noFill/>
          <a:ln w="9525">
            <a:noFill/>
            <a:miter lim="800000"/>
            <a:headEnd/>
            <a:tailEnd/>
          </a:ln>
        </p:spPr>
        <p:txBody>
          <a:bodyPr>
            <a:spAutoFit/>
          </a:bodyPr>
          <a:lstStyle/>
          <a:p>
            <a:pPr>
              <a:spcBef>
                <a:spcPct val="50000"/>
              </a:spcBef>
            </a:pPr>
            <a:r>
              <a:rPr lang="en-US" sz="4000" i="1" dirty="0">
                <a:solidFill>
                  <a:srgbClr val="000000"/>
                </a:solidFill>
                <a:latin typeface="Comic Sans MS" pitchFamily="64" charset="0"/>
              </a:rPr>
              <a:t>a dozen</a:t>
            </a:r>
            <a:endParaRPr lang="en-US" sz="4000" i="1" dirty="0">
              <a:solidFill>
                <a:srgbClr val="6600CC"/>
              </a:solidFill>
              <a:latin typeface="Comic Sans MS" pitchFamily="64" charset="0"/>
            </a:endParaRPr>
          </a:p>
        </p:txBody>
      </p:sp>
      <p:sp>
        <p:nvSpPr>
          <p:cNvPr id="494599" name="Text Box 7"/>
          <p:cNvSpPr txBox="1">
            <a:spLocks noChangeArrowheads="1"/>
          </p:cNvSpPr>
          <p:nvPr/>
        </p:nvSpPr>
        <p:spPr bwMode="auto">
          <a:xfrm>
            <a:off x="3886200" y="5181600"/>
            <a:ext cx="1498600" cy="777875"/>
          </a:xfrm>
          <a:prstGeom prst="rect">
            <a:avLst/>
          </a:prstGeom>
          <a:noFill/>
          <a:ln w="9525">
            <a:noFill/>
            <a:miter lim="800000"/>
            <a:headEnd/>
            <a:tailEnd/>
          </a:ln>
        </p:spPr>
        <p:txBody>
          <a:bodyPr wrap="square">
            <a:spAutoFit/>
          </a:bodyPr>
          <a:lstStyle/>
          <a:p>
            <a:pPr>
              <a:spcBef>
                <a:spcPct val="50000"/>
              </a:spcBef>
            </a:pPr>
            <a:r>
              <a:rPr lang="en-US" sz="4500" b="1" dirty="0" smtClean="0">
                <a:solidFill>
                  <a:schemeClr val="bg1"/>
                </a:solidFill>
                <a:latin typeface="Comic Sans MS" pitchFamily="64" charset="0"/>
              </a:rPr>
              <a:t>9+3</a:t>
            </a:r>
            <a:endParaRPr lang="en-US" sz="4500" b="1" dirty="0">
              <a:solidFill>
                <a:srgbClr val="008000"/>
              </a:solidFill>
              <a:latin typeface="Comic Sans MS" pitchFamily="64" charset="0"/>
            </a:endParaRPr>
          </a:p>
        </p:txBody>
      </p:sp>
      <p:sp>
        <p:nvSpPr>
          <p:cNvPr id="494600" name="Text Box 8"/>
          <p:cNvSpPr txBox="1">
            <a:spLocks noChangeArrowheads="1"/>
          </p:cNvSpPr>
          <p:nvPr/>
        </p:nvSpPr>
        <p:spPr bwMode="auto">
          <a:xfrm>
            <a:off x="4775200" y="3454400"/>
            <a:ext cx="1295400" cy="1373188"/>
          </a:xfrm>
          <a:prstGeom prst="rect">
            <a:avLst/>
          </a:prstGeom>
          <a:noFill/>
          <a:ln w="9525">
            <a:noFill/>
            <a:miter lim="800000"/>
            <a:headEnd/>
            <a:tailEnd/>
          </a:ln>
        </p:spPr>
        <p:txBody>
          <a:bodyPr>
            <a:spAutoFit/>
          </a:bodyPr>
          <a:lstStyle/>
          <a:p>
            <a:pPr>
              <a:spcBef>
                <a:spcPct val="50000"/>
              </a:spcBef>
            </a:pPr>
            <a:r>
              <a:rPr lang="en-US" sz="2800" b="1">
                <a:latin typeface="Comic Sans MS" pitchFamily="64" charset="0"/>
              </a:rPr>
              <a:t>XXXX</a:t>
            </a:r>
            <a:br>
              <a:rPr lang="en-US" sz="2800" b="1">
                <a:latin typeface="Comic Sans MS" pitchFamily="64" charset="0"/>
              </a:rPr>
            </a:br>
            <a:r>
              <a:rPr lang="en-US" sz="2800" b="1">
                <a:latin typeface="Comic Sans MS" pitchFamily="64" charset="0"/>
              </a:rPr>
              <a:t>XXXX</a:t>
            </a:r>
            <a:br>
              <a:rPr lang="en-US" sz="2800" b="1">
                <a:latin typeface="Comic Sans MS" pitchFamily="64" charset="0"/>
              </a:rPr>
            </a:br>
            <a:r>
              <a:rPr lang="en-US" sz="2800" b="1">
                <a:latin typeface="Comic Sans MS" pitchFamily="64" charset="0"/>
              </a:rPr>
              <a:t>XXXX</a:t>
            </a:r>
          </a:p>
        </p:txBody>
      </p:sp>
      <p:sp>
        <p:nvSpPr>
          <p:cNvPr id="494601" name="Text Box 9"/>
          <p:cNvSpPr txBox="1">
            <a:spLocks noChangeArrowheads="1"/>
          </p:cNvSpPr>
          <p:nvPr/>
        </p:nvSpPr>
        <p:spPr bwMode="auto">
          <a:xfrm>
            <a:off x="4089400" y="1838325"/>
            <a:ext cx="2743200" cy="854075"/>
          </a:xfrm>
          <a:prstGeom prst="rect">
            <a:avLst/>
          </a:prstGeom>
          <a:noFill/>
          <a:ln w="9525">
            <a:noFill/>
            <a:miter lim="800000"/>
            <a:headEnd/>
            <a:tailEnd/>
          </a:ln>
        </p:spPr>
        <p:txBody>
          <a:bodyPr>
            <a:spAutoFit/>
          </a:bodyPr>
          <a:lstStyle/>
          <a:p>
            <a:pPr>
              <a:spcBef>
                <a:spcPct val="50000"/>
              </a:spcBef>
            </a:pPr>
            <a:r>
              <a:rPr lang="en-US" sz="5000" b="1" dirty="0" smtClean="0">
                <a:solidFill>
                  <a:srgbClr val="FF0000"/>
                </a:solidFill>
                <a:latin typeface="Comic Sans MS" pitchFamily="64" charset="0"/>
              </a:rPr>
              <a:t>15-3</a:t>
            </a:r>
            <a:endParaRPr lang="en-US" sz="5000" b="1" dirty="0">
              <a:solidFill>
                <a:srgbClr val="CC0099"/>
              </a:solidFill>
              <a:latin typeface="Comic Sans MS" pitchFamily="64" charset="0"/>
            </a:endParaRPr>
          </a:p>
        </p:txBody>
      </p:sp>
      <p:sp>
        <p:nvSpPr>
          <p:cNvPr id="494602" name="Rectangle 10"/>
          <p:cNvSpPr>
            <a:spLocks noChangeArrowheads="1"/>
          </p:cNvSpPr>
          <p:nvPr/>
        </p:nvSpPr>
        <p:spPr bwMode="auto">
          <a:xfrm>
            <a:off x="3048000" y="3657600"/>
            <a:ext cx="1435008" cy="707886"/>
          </a:xfrm>
          <a:prstGeom prst="rect">
            <a:avLst/>
          </a:prstGeom>
          <a:noFill/>
          <a:ln w="9525">
            <a:noFill/>
            <a:miter lim="800000"/>
            <a:headEnd/>
            <a:tailEnd/>
          </a:ln>
        </p:spPr>
        <p:txBody>
          <a:bodyPr wrap="none">
            <a:spAutoFit/>
          </a:bodyPr>
          <a:lstStyle/>
          <a:p>
            <a:pPr>
              <a:spcBef>
                <a:spcPct val="50000"/>
              </a:spcBef>
            </a:pPr>
            <a:r>
              <a:rPr lang="en-US" sz="4000" b="1" i="1" dirty="0" smtClean="0">
                <a:solidFill>
                  <a:srgbClr val="FF0000"/>
                </a:solidFill>
                <a:latin typeface="Comic Sans MS" pitchFamily="64" charset="0"/>
              </a:rPr>
              <a:t>12+0</a:t>
            </a:r>
            <a:endParaRPr lang="en-US" sz="4000" b="1" i="1" dirty="0">
              <a:solidFill>
                <a:srgbClr val="FF0000"/>
              </a:solidFill>
              <a:latin typeface="Comic Sans MS" pitchFamily="64" charset="0"/>
            </a:endParaRPr>
          </a:p>
        </p:txBody>
      </p:sp>
      <p:sp>
        <p:nvSpPr>
          <p:cNvPr id="11" name="TextBox 10"/>
          <p:cNvSpPr txBox="1"/>
          <p:nvPr/>
        </p:nvSpPr>
        <p:spPr>
          <a:xfrm>
            <a:off x="2895600" y="4724400"/>
            <a:ext cx="1600200" cy="584775"/>
          </a:xfrm>
          <a:prstGeom prst="rect">
            <a:avLst/>
          </a:prstGeom>
          <a:noFill/>
        </p:spPr>
        <p:txBody>
          <a:bodyPr wrap="square" rtlCol="0">
            <a:spAutoFit/>
          </a:bodyPr>
          <a:lstStyle/>
          <a:p>
            <a:r>
              <a:rPr lang="en-US" sz="3200" b="1" dirty="0" err="1"/>
              <a:t>l</a:t>
            </a:r>
            <a:r>
              <a:rPr lang="en-US" sz="3200" b="1" dirty="0" err="1" smtClean="0"/>
              <a:t>lll</a:t>
            </a:r>
            <a:r>
              <a:rPr lang="en-US" sz="3200" b="1" dirty="0" smtClean="0"/>
              <a:t>  </a:t>
            </a:r>
            <a:r>
              <a:rPr lang="en-US" sz="3200" b="1" dirty="0" err="1" smtClean="0"/>
              <a:t>llll</a:t>
            </a:r>
            <a:r>
              <a:rPr lang="en-US" sz="3200" b="1" dirty="0" smtClean="0"/>
              <a:t>  </a:t>
            </a:r>
            <a:r>
              <a:rPr lang="en-US" sz="3200" b="1" dirty="0" err="1" smtClean="0"/>
              <a:t>ll</a:t>
            </a:r>
            <a:endParaRPr lang="en-US" sz="3200" b="1" dirty="0"/>
          </a:p>
        </p:txBody>
      </p:sp>
      <p:cxnSp>
        <p:nvCxnSpPr>
          <p:cNvPr id="13" name="Straight Connector 12"/>
          <p:cNvCxnSpPr/>
          <p:nvPr/>
        </p:nvCxnSpPr>
        <p:spPr>
          <a:xfrm>
            <a:off x="2895600" y="48768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05200" y="48768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4" descr="http://newpenny.net/wp-content/uploads/2009/09/Lincoln_Penny_Obverse.jpg"/>
          <p:cNvPicPr>
            <a:picLocks noChangeAspect="1" noChangeArrowheads="1"/>
          </p:cNvPicPr>
          <p:nvPr/>
        </p:nvPicPr>
        <p:blipFill>
          <a:blip r:embed="rId3" cstate="print"/>
          <a:srcRect/>
          <a:stretch>
            <a:fillRect/>
          </a:stretch>
        </p:blipFill>
        <p:spPr bwMode="auto">
          <a:xfrm>
            <a:off x="6096000" y="3276600"/>
            <a:ext cx="620659" cy="6195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4" descr="http://newpenny.net/wp-content/uploads/2009/09/Lincoln_Penny_Obverse.jpg"/>
          <p:cNvPicPr>
            <a:picLocks noChangeAspect="1" noChangeArrowheads="1"/>
          </p:cNvPicPr>
          <p:nvPr/>
        </p:nvPicPr>
        <p:blipFill>
          <a:blip r:embed="rId3" cstate="print"/>
          <a:srcRect/>
          <a:stretch>
            <a:fillRect/>
          </a:stretch>
        </p:blipFill>
        <p:spPr bwMode="auto">
          <a:xfrm>
            <a:off x="6096000" y="2514600"/>
            <a:ext cx="620659" cy="6195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266" name="Picture 2" descr="http://www.cointrap.com/1946-Present/Roosevelt_Dime/Roosevelt-Dime1.JPG"/>
          <p:cNvPicPr>
            <a:picLocks noChangeAspect="1" noChangeArrowheads="1"/>
          </p:cNvPicPr>
          <p:nvPr/>
        </p:nvPicPr>
        <p:blipFill>
          <a:blip r:embed="rId4" cstate="print"/>
          <a:srcRect/>
          <a:stretch>
            <a:fillRect/>
          </a:stretch>
        </p:blipFill>
        <p:spPr bwMode="auto">
          <a:xfrm>
            <a:off x="6019800" y="1676400"/>
            <a:ext cx="722877" cy="7180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Rectangle 2"/>
          <p:cNvSpPr>
            <a:spLocks noGrp="1" noChangeArrowheads="1"/>
          </p:cNvSpPr>
          <p:nvPr>
            <p:ph type="title"/>
          </p:nvPr>
        </p:nvSpPr>
        <p:spPr>
          <a:xfrm>
            <a:off x="0" y="274638"/>
            <a:ext cx="9144000" cy="1143000"/>
          </a:xfrm>
        </p:spPr>
        <p:txBody>
          <a:bodyPr>
            <a:normAutofit/>
          </a:bodyPr>
          <a:lstStyle/>
          <a:p>
            <a:pPr eaLnBrk="1" hangingPunct="1"/>
            <a:r>
              <a:rPr lang="en-US" b="1" dirty="0" smtClean="0">
                <a:latin typeface="Comic Sans MS" pitchFamily="66" charset="0"/>
              </a:rPr>
              <a:t>How can a 12 be represented?</a:t>
            </a:r>
          </a:p>
        </p:txBody>
      </p:sp>
      <p:sp>
        <p:nvSpPr>
          <p:cNvPr id="19" name="TextBox 18"/>
          <p:cNvSpPr txBox="1"/>
          <p:nvPr/>
        </p:nvSpPr>
        <p:spPr>
          <a:xfrm>
            <a:off x="3348643" y="6248400"/>
            <a:ext cx="3128357" cy="400110"/>
          </a:xfrm>
          <a:prstGeom prst="rect">
            <a:avLst/>
          </a:prstGeom>
          <a:noFill/>
        </p:spPr>
        <p:txBody>
          <a:bodyPr wrap="none" rtlCol="0">
            <a:spAutoFit/>
          </a:bodyPr>
          <a:lstStyle/>
          <a:p>
            <a:r>
              <a:rPr lang="en-US" sz="2000" b="1" dirty="0" smtClean="0">
                <a:latin typeface="Arial Black" pitchFamily="34" charset="0"/>
              </a:rPr>
              <a:t>Name Collection Box</a:t>
            </a:r>
            <a:endParaRPr lang="en-US" sz="2000" b="1" dirty="0">
              <a:latin typeface="Arial Black" pitchFamily="34" charset="0"/>
            </a:endParaRPr>
          </a:p>
        </p:txBody>
      </p:sp>
      <p:pic>
        <p:nvPicPr>
          <p:cNvPr id="16390" name="Picture 6" descr="http://www.engraveddominoes.com/prodimages/set077-single.jpg"/>
          <p:cNvPicPr>
            <a:picLocks noChangeAspect="1" noChangeArrowheads="1"/>
          </p:cNvPicPr>
          <p:nvPr/>
        </p:nvPicPr>
        <p:blipFill>
          <a:blip r:embed="rId5" cstate="print"/>
          <a:srcRect/>
          <a:stretch>
            <a:fillRect/>
          </a:stretch>
        </p:blipFill>
        <p:spPr bwMode="auto">
          <a:xfrm>
            <a:off x="5791200" y="4953000"/>
            <a:ext cx="443312" cy="866775"/>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4598"/>
                                        </p:tgtEl>
                                        <p:attrNameLst>
                                          <p:attrName>style.visibility</p:attrName>
                                        </p:attrNameLst>
                                      </p:cBhvr>
                                      <p:to>
                                        <p:strVal val="visible"/>
                                      </p:to>
                                    </p:set>
                                    <p:animEffect transition="in" filter="fade">
                                      <p:cBhvr>
                                        <p:cTn id="7" dur="1000"/>
                                        <p:tgtEl>
                                          <p:spTgt spid="4945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4599"/>
                                        </p:tgtEl>
                                        <p:attrNameLst>
                                          <p:attrName>style.visibility</p:attrName>
                                        </p:attrNameLst>
                                      </p:cBhvr>
                                      <p:to>
                                        <p:strVal val="visible"/>
                                      </p:to>
                                    </p:set>
                                    <p:animEffect transition="in" filter="fade">
                                      <p:cBhvr>
                                        <p:cTn id="10" dur="1000"/>
                                        <p:tgtEl>
                                          <p:spTgt spid="4945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4600"/>
                                        </p:tgtEl>
                                        <p:attrNameLst>
                                          <p:attrName>style.visibility</p:attrName>
                                        </p:attrNameLst>
                                      </p:cBhvr>
                                      <p:to>
                                        <p:strVal val="visible"/>
                                      </p:to>
                                    </p:set>
                                    <p:animEffect transition="in" filter="fade">
                                      <p:cBhvr>
                                        <p:cTn id="13" dur="1000"/>
                                        <p:tgtEl>
                                          <p:spTgt spid="49460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94601"/>
                                        </p:tgtEl>
                                        <p:attrNameLst>
                                          <p:attrName>style.visibility</p:attrName>
                                        </p:attrNameLst>
                                      </p:cBhvr>
                                      <p:to>
                                        <p:strVal val="visible"/>
                                      </p:to>
                                    </p:set>
                                    <p:animEffect transition="in" filter="fade">
                                      <p:cBhvr>
                                        <p:cTn id="16" dur="1000"/>
                                        <p:tgtEl>
                                          <p:spTgt spid="49460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4602"/>
                                        </p:tgtEl>
                                        <p:attrNameLst>
                                          <p:attrName>style.visibility</p:attrName>
                                        </p:attrNameLst>
                                      </p:cBhvr>
                                      <p:to>
                                        <p:strVal val="visible"/>
                                      </p:to>
                                    </p:set>
                                    <p:animEffect transition="in" filter="fade">
                                      <p:cBhvr>
                                        <p:cTn id="19" dur="1000"/>
                                        <p:tgtEl>
                                          <p:spTgt spid="49460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childTnLst>
                                </p:cTn>
                              </p:par>
                              <p:par>
                                <p:cTn id="32" presetID="10"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childTnLst>
                                </p:cTn>
                              </p:par>
                              <p:par>
                                <p:cTn id="35" presetID="10" presetClass="entr" presetSubtype="0" fill="hold" nodeType="withEffect">
                                  <p:stCondLst>
                                    <p:cond delay="0"/>
                                  </p:stCondLst>
                                  <p:childTnLst>
                                    <p:set>
                                      <p:cBhvr>
                                        <p:cTn id="36" dur="1" fill="hold">
                                          <p:stCondLst>
                                            <p:cond delay="0"/>
                                          </p:stCondLst>
                                        </p:cTn>
                                        <p:tgtEl>
                                          <p:spTgt spid="11266"/>
                                        </p:tgtEl>
                                        <p:attrNameLst>
                                          <p:attrName>style.visibility</p:attrName>
                                        </p:attrNameLst>
                                      </p:cBhvr>
                                      <p:to>
                                        <p:strVal val="visible"/>
                                      </p:to>
                                    </p:set>
                                    <p:animEffect transition="in" filter="fade">
                                      <p:cBhvr>
                                        <p:cTn id="37" dur="1000"/>
                                        <p:tgtEl>
                                          <p:spTgt spid="11266"/>
                                        </p:tgtEl>
                                      </p:cBhvr>
                                    </p:animEffect>
                                  </p:childTnLst>
                                </p:cTn>
                              </p:par>
                              <p:par>
                                <p:cTn id="38" presetID="10" presetClass="entr" presetSubtype="0" fill="hold" nodeType="withEffect">
                                  <p:stCondLst>
                                    <p:cond delay="0"/>
                                  </p:stCondLst>
                                  <p:childTnLst>
                                    <p:set>
                                      <p:cBhvr>
                                        <p:cTn id="39" dur="1" fill="hold">
                                          <p:stCondLst>
                                            <p:cond delay="0"/>
                                          </p:stCondLst>
                                        </p:cTn>
                                        <p:tgtEl>
                                          <p:spTgt spid="16390"/>
                                        </p:tgtEl>
                                        <p:attrNameLst>
                                          <p:attrName>style.visibility</p:attrName>
                                        </p:attrNameLst>
                                      </p:cBhvr>
                                      <p:to>
                                        <p:strVal val="visible"/>
                                      </p:to>
                                    </p:set>
                                    <p:animEffect transition="in" filter="fade">
                                      <p:cBhvr>
                                        <p:cTn id="40" dur="10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8" grpId="0"/>
      <p:bldP spid="494599" grpId="0"/>
      <p:bldP spid="494600" grpId="0"/>
      <p:bldP spid="494601" grpId="0"/>
      <p:bldP spid="494602"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2667000" y="1524000"/>
            <a:ext cx="4191000" cy="4495800"/>
          </a:xfrm>
          <a:prstGeom prst="rect">
            <a:avLst/>
          </a:prstGeom>
          <a:solidFill>
            <a:schemeClr val="accent1"/>
          </a:solidFill>
          <a:ln w="9525">
            <a:solidFill>
              <a:schemeClr val="tx1"/>
            </a:solidFill>
            <a:miter lim="800000"/>
            <a:headEnd/>
            <a:tailEnd/>
          </a:ln>
        </p:spPr>
        <p:txBody>
          <a:bodyPr wrap="none" anchor="ctr"/>
          <a:lstStyle/>
          <a:p>
            <a:pPr algn="ctr"/>
            <a:endParaRPr lang="en-US" dirty="0"/>
          </a:p>
        </p:txBody>
      </p:sp>
      <p:sp>
        <p:nvSpPr>
          <p:cNvPr id="23557" name="Text Box 5"/>
          <p:cNvSpPr txBox="1">
            <a:spLocks noChangeArrowheads="1"/>
          </p:cNvSpPr>
          <p:nvPr/>
        </p:nvSpPr>
        <p:spPr bwMode="auto">
          <a:xfrm>
            <a:off x="3048000" y="1854200"/>
            <a:ext cx="609600" cy="646331"/>
          </a:xfrm>
          <a:prstGeom prst="rect">
            <a:avLst/>
          </a:prstGeom>
          <a:noFill/>
          <a:ln w="57150">
            <a:solidFill>
              <a:schemeClr val="tx1"/>
            </a:solidFill>
            <a:miter lim="800000"/>
            <a:headEnd/>
            <a:tailEnd/>
          </a:ln>
        </p:spPr>
        <p:txBody>
          <a:bodyPr wrap="square">
            <a:spAutoFit/>
          </a:bodyPr>
          <a:lstStyle/>
          <a:p>
            <a:pPr>
              <a:spcBef>
                <a:spcPct val="50000"/>
              </a:spcBef>
            </a:pPr>
            <a:r>
              <a:rPr lang="en-US" sz="3600" b="1" dirty="0" smtClean="0">
                <a:latin typeface="Times New Roman" pitchFamily="64" charset="0"/>
              </a:rPr>
              <a:t> 8</a:t>
            </a:r>
            <a:endParaRPr lang="en-US" sz="3600" b="1" dirty="0">
              <a:latin typeface="Times New Roman" pitchFamily="64" charset="0"/>
            </a:endParaRPr>
          </a:p>
        </p:txBody>
      </p:sp>
      <p:sp>
        <p:nvSpPr>
          <p:cNvPr id="494598" name="Text Box 6"/>
          <p:cNvSpPr txBox="1">
            <a:spLocks noChangeArrowheads="1"/>
          </p:cNvSpPr>
          <p:nvPr/>
        </p:nvSpPr>
        <p:spPr bwMode="auto">
          <a:xfrm>
            <a:off x="3048000" y="2667000"/>
            <a:ext cx="1473200" cy="701675"/>
          </a:xfrm>
          <a:prstGeom prst="rect">
            <a:avLst/>
          </a:prstGeom>
          <a:noFill/>
          <a:ln w="9525">
            <a:noFill/>
            <a:miter lim="800000"/>
            <a:headEnd/>
            <a:tailEnd/>
          </a:ln>
        </p:spPr>
        <p:txBody>
          <a:bodyPr wrap="square">
            <a:spAutoFit/>
          </a:bodyPr>
          <a:lstStyle/>
          <a:p>
            <a:pPr>
              <a:spcBef>
                <a:spcPct val="50000"/>
              </a:spcBef>
            </a:pPr>
            <a:r>
              <a:rPr lang="en-US" sz="4000" i="1" dirty="0" err="1" smtClean="0">
                <a:solidFill>
                  <a:srgbClr val="000000"/>
                </a:solidFill>
                <a:latin typeface="Comic Sans MS" pitchFamily="64" charset="0"/>
              </a:rPr>
              <a:t>ocho</a:t>
            </a:r>
            <a:endParaRPr lang="en-US" sz="4000" i="1" dirty="0">
              <a:solidFill>
                <a:srgbClr val="6600CC"/>
              </a:solidFill>
              <a:latin typeface="Comic Sans MS" pitchFamily="64" charset="0"/>
            </a:endParaRPr>
          </a:p>
        </p:txBody>
      </p:sp>
      <p:sp>
        <p:nvSpPr>
          <p:cNvPr id="494599" name="Text Box 7"/>
          <p:cNvSpPr txBox="1">
            <a:spLocks noChangeArrowheads="1"/>
          </p:cNvSpPr>
          <p:nvPr/>
        </p:nvSpPr>
        <p:spPr bwMode="auto">
          <a:xfrm>
            <a:off x="4038600" y="5105400"/>
            <a:ext cx="1498600" cy="777875"/>
          </a:xfrm>
          <a:prstGeom prst="rect">
            <a:avLst/>
          </a:prstGeom>
          <a:noFill/>
          <a:ln w="9525">
            <a:noFill/>
            <a:miter lim="800000"/>
            <a:headEnd/>
            <a:tailEnd/>
          </a:ln>
        </p:spPr>
        <p:txBody>
          <a:bodyPr wrap="square">
            <a:spAutoFit/>
          </a:bodyPr>
          <a:lstStyle/>
          <a:p>
            <a:pPr>
              <a:spcBef>
                <a:spcPct val="50000"/>
              </a:spcBef>
            </a:pPr>
            <a:r>
              <a:rPr lang="en-US" sz="4500" b="1" dirty="0" smtClean="0">
                <a:solidFill>
                  <a:schemeClr val="bg1"/>
                </a:solidFill>
                <a:latin typeface="Comic Sans MS" pitchFamily="64" charset="0"/>
              </a:rPr>
              <a:t>5+3</a:t>
            </a:r>
            <a:endParaRPr lang="en-US" sz="4500" b="1" dirty="0">
              <a:solidFill>
                <a:srgbClr val="008000"/>
              </a:solidFill>
              <a:latin typeface="Comic Sans MS" pitchFamily="64" charset="0"/>
            </a:endParaRPr>
          </a:p>
        </p:txBody>
      </p:sp>
      <p:sp>
        <p:nvSpPr>
          <p:cNvPr id="494600" name="Text Box 8"/>
          <p:cNvSpPr txBox="1">
            <a:spLocks noChangeArrowheads="1"/>
          </p:cNvSpPr>
          <p:nvPr/>
        </p:nvSpPr>
        <p:spPr bwMode="auto">
          <a:xfrm>
            <a:off x="4419600" y="2819400"/>
            <a:ext cx="1295400" cy="1373188"/>
          </a:xfrm>
          <a:prstGeom prst="rect">
            <a:avLst/>
          </a:prstGeom>
          <a:noFill/>
          <a:ln w="9525">
            <a:noFill/>
            <a:miter lim="800000"/>
            <a:headEnd/>
            <a:tailEnd/>
          </a:ln>
        </p:spPr>
        <p:txBody>
          <a:bodyPr>
            <a:spAutoFit/>
          </a:bodyPr>
          <a:lstStyle/>
          <a:p>
            <a:pPr>
              <a:spcBef>
                <a:spcPct val="50000"/>
              </a:spcBef>
            </a:pPr>
            <a:r>
              <a:rPr lang="en-US" sz="2800" b="1" dirty="0">
                <a:latin typeface="Comic Sans MS" pitchFamily="64" charset="0"/>
              </a:rPr>
              <a:t>XXXX</a:t>
            </a:r>
            <a:br>
              <a:rPr lang="en-US" sz="2800" b="1" dirty="0">
                <a:latin typeface="Comic Sans MS" pitchFamily="64" charset="0"/>
              </a:rPr>
            </a:br>
            <a:r>
              <a:rPr lang="en-US" sz="2800" b="1" dirty="0">
                <a:latin typeface="Comic Sans MS" pitchFamily="64" charset="0"/>
              </a:rPr>
              <a:t>XXXX</a:t>
            </a:r>
            <a:br>
              <a:rPr lang="en-US" sz="2800" b="1" dirty="0">
                <a:latin typeface="Comic Sans MS" pitchFamily="64" charset="0"/>
              </a:rPr>
            </a:br>
            <a:endParaRPr lang="en-US" sz="2800" b="1" dirty="0">
              <a:latin typeface="Comic Sans MS" pitchFamily="64" charset="0"/>
            </a:endParaRPr>
          </a:p>
        </p:txBody>
      </p:sp>
      <p:sp>
        <p:nvSpPr>
          <p:cNvPr id="494601" name="Text Box 9"/>
          <p:cNvSpPr txBox="1">
            <a:spLocks noChangeArrowheads="1"/>
          </p:cNvSpPr>
          <p:nvPr/>
        </p:nvSpPr>
        <p:spPr bwMode="auto">
          <a:xfrm>
            <a:off x="4089400" y="1838325"/>
            <a:ext cx="2743200" cy="854075"/>
          </a:xfrm>
          <a:prstGeom prst="rect">
            <a:avLst/>
          </a:prstGeom>
          <a:noFill/>
          <a:ln w="9525">
            <a:noFill/>
            <a:miter lim="800000"/>
            <a:headEnd/>
            <a:tailEnd/>
          </a:ln>
        </p:spPr>
        <p:txBody>
          <a:bodyPr>
            <a:spAutoFit/>
          </a:bodyPr>
          <a:lstStyle/>
          <a:p>
            <a:pPr>
              <a:spcBef>
                <a:spcPct val="50000"/>
              </a:spcBef>
            </a:pPr>
            <a:r>
              <a:rPr lang="en-US" sz="5000" b="1" dirty="0" smtClean="0">
                <a:solidFill>
                  <a:srgbClr val="FF0000"/>
                </a:solidFill>
                <a:latin typeface="Comic Sans MS" pitchFamily="64" charset="0"/>
              </a:rPr>
              <a:t>11-3</a:t>
            </a:r>
            <a:endParaRPr lang="en-US" sz="5000" b="1" dirty="0">
              <a:solidFill>
                <a:srgbClr val="CC0099"/>
              </a:solidFill>
              <a:latin typeface="Comic Sans MS" pitchFamily="64" charset="0"/>
            </a:endParaRPr>
          </a:p>
        </p:txBody>
      </p:sp>
      <p:sp>
        <p:nvSpPr>
          <p:cNvPr id="494602" name="Rectangle 10"/>
          <p:cNvSpPr>
            <a:spLocks noChangeArrowheads="1"/>
          </p:cNvSpPr>
          <p:nvPr/>
        </p:nvSpPr>
        <p:spPr bwMode="auto">
          <a:xfrm>
            <a:off x="3048000" y="3657600"/>
            <a:ext cx="1122423" cy="707886"/>
          </a:xfrm>
          <a:prstGeom prst="rect">
            <a:avLst/>
          </a:prstGeom>
          <a:noFill/>
          <a:ln w="9525">
            <a:noFill/>
            <a:miter lim="800000"/>
            <a:headEnd/>
            <a:tailEnd/>
          </a:ln>
        </p:spPr>
        <p:txBody>
          <a:bodyPr wrap="none">
            <a:spAutoFit/>
          </a:bodyPr>
          <a:lstStyle/>
          <a:p>
            <a:pPr>
              <a:spcBef>
                <a:spcPct val="50000"/>
              </a:spcBef>
            </a:pPr>
            <a:r>
              <a:rPr lang="en-US" sz="4000" b="1" i="1" dirty="0" smtClean="0">
                <a:solidFill>
                  <a:srgbClr val="FF0000"/>
                </a:solidFill>
                <a:latin typeface="Comic Sans MS" pitchFamily="64" charset="0"/>
              </a:rPr>
              <a:t>8+0</a:t>
            </a:r>
            <a:endParaRPr lang="en-US" sz="4000" b="1" i="1" dirty="0">
              <a:solidFill>
                <a:srgbClr val="FF0000"/>
              </a:solidFill>
              <a:latin typeface="Comic Sans MS" pitchFamily="64" charset="0"/>
            </a:endParaRPr>
          </a:p>
        </p:txBody>
      </p:sp>
      <p:sp>
        <p:nvSpPr>
          <p:cNvPr id="11" name="TextBox 10"/>
          <p:cNvSpPr txBox="1"/>
          <p:nvPr/>
        </p:nvSpPr>
        <p:spPr>
          <a:xfrm>
            <a:off x="2895600" y="4724400"/>
            <a:ext cx="1600200" cy="584775"/>
          </a:xfrm>
          <a:prstGeom prst="rect">
            <a:avLst/>
          </a:prstGeom>
          <a:noFill/>
        </p:spPr>
        <p:txBody>
          <a:bodyPr wrap="square" rtlCol="0">
            <a:spAutoFit/>
          </a:bodyPr>
          <a:lstStyle/>
          <a:p>
            <a:r>
              <a:rPr lang="en-US" sz="3200" b="1" dirty="0" err="1" smtClean="0"/>
              <a:t>llll</a:t>
            </a:r>
            <a:r>
              <a:rPr lang="en-US" sz="3200" b="1" dirty="0" smtClean="0"/>
              <a:t> </a:t>
            </a:r>
            <a:r>
              <a:rPr lang="en-US" sz="3200" b="1" dirty="0" err="1" smtClean="0"/>
              <a:t>lll</a:t>
            </a:r>
            <a:endParaRPr lang="en-US" sz="3200" b="1" dirty="0"/>
          </a:p>
        </p:txBody>
      </p:sp>
      <p:cxnSp>
        <p:nvCxnSpPr>
          <p:cNvPr id="13" name="Straight Connector 12"/>
          <p:cNvCxnSpPr/>
          <p:nvPr/>
        </p:nvCxnSpPr>
        <p:spPr>
          <a:xfrm>
            <a:off x="2895600" y="48768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Picture 4" descr="http://newpenny.net/wp-content/uploads/2009/09/Lincoln_Penny_Obverse.jpg"/>
          <p:cNvPicPr>
            <a:picLocks noChangeAspect="1" noChangeArrowheads="1"/>
          </p:cNvPicPr>
          <p:nvPr/>
        </p:nvPicPr>
        <p:blipFill>
          <a:blip r:embed="rId3" cstate="print"/>
          <a:srcRect/>
          <a:stretch>
            <a:fillRect/>
          </a:stretch>
        </p:blipFill>
        <p:spPr bwMode="auto">
          <a:xfrm>
            <a:off x="6161141" y="4114800"/>
            <a:ext cx="620659" cy="6195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4" name="Picture 4" descr="http://newpenny.net/wp-content/uploads/2009/09/Lincoln_Penny_Obverse.jpg"/>
          <p:cNvPicPr>
            <a:picLocks noChangeAspect="1" noChangeArrowheads="1"/>
          </p:cNvPicPr>
          <p:nvPr/>
        </p:nvPicPr>
        <p:blipFill>
          <a:blip r:embed="rId3" cstate="print"/>
          <a:srcRect/>
          <a:stretch>
            <a:fillRect/>
          </a:stretch>
        </p:blipFill>
        <p:spPr bwMode="auto">
          <a:xfrm>
            <a:off x="6161141" y="3352800"/>
            <a:ext cx="620659" cy="6195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5" name="Picture 4" descr="http://newpenny.net/wp-content/uploads/2009/09/Lincoln_Penny_Obverse.jpg"/>
          <p:cNvPicPr>
            <a:picLocks noChangeAspect="1" noChangeArrowheads="1"/>
          </p:cNvPicPr>
          <p:nvPr/>
        </p:nvPicPr>
        <p:blipFill>
          <a:blip r:embed="rId3" cstate="print"/>
          <a:srcRect/>
          <a:stretch>
            <a:fillRect/>
          </a:stretch>
        </p:blipFill>
        <p:spPr bwMode="auto">
          <a:xfrm>
            <a:off x="6161141" y="2590800"/>
            <a:ext cx="620659" cy="6195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6" name="Picture 2" descr="http://www.brent-krueger.com/images/2004%20Uncirc%20Nickel%20obverse-gs.jpg"/>
          <p:cNvPicPr>
            <a:picLocks noChangeAspect="1" noChangeArrowheads="1"/>
          </p:cNvPicPr>
          <p:nvPr/>
        </p:nvPicPr>
        <p:blipFill>
          <a:blip r:embed="rId4" cstate="print"/>
          <a:srcRect/>
          <a:stretch>
            <a:fillRect/>
          </a:stretch>
        </p:blipFill>
        <p:spPr bwMode="auto">
          <a:xfrm>
            <a:off x="6096000" y="1828800"/>
            <a:ext cx="666750" cy="65719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218" name="Picture 2" descr="http://www.nickdawson.net/wp-content/uploads/2009/12/600px-Blank_stop_sign_octagon.svg_.png"/>
          <p:cNvPicPr>
            <a:picLocks noChangeAspect="1" noChangeArrowheads="1"/>
          </p:cNvPicPr>
          <p:nvPr/>
        </p:nvPicPr>
        <p:blipFill>
          <a:blip r:embed="rId5" cstate="print"/>
          <a:srcRect/>
          <a:stretch>
            <a:fillRect/>
          </a:stretch>
        </p:blipFill>
        <p:spPr bwMode="auto">
          <a:xfrm>
            <a:off x="4495800" y="3962400"/>
            <a:ext cx="1143000" cy="1143000"/>
          </a:xfrm>
          <a:prstGeom prst="rect">
            <a:avLst/>
          </a:prstGeom>
          <a:noFill/>
        </p:spPr>
      </p:pic>
      <p:sp>
        <p:nvSpPr>
          <p:cNvPr id="18" name="Rectangle 2"/>
          <p:cNvSpPr>
            <a:spLocks noGrp="1" noChangeArrowheads="1"/>
          </p:cNvSpPr>
          <p:nvPr>
            <p:ph type="title"/>
          </p:nvPr>
        </p:nvSpPr>
        <p:spPr>
          <a:xfrm>
            <a:off x="0" y="274638"/>
            <a:ext cx="9144000" cy="1143000"/>
          </a:xfrm>
        </p:spPr>
        <p:txBody>
          <a:bodyPr>
            <a:normAutofit/>
          </a:bodyPr>
          <a:lstStyle/>
          <a:p>
            <a:pPr eaLnBrk="1" hangingPunct="1"/>
            <a:r>
              <a:rPr lang="en-US" b="1" dirty="0" smtClean="0">
                <a:latin typeface="Comic Sans MS" pitchFamily="66" charset="0"/>
              </a:rPr>
              <a:t>How can a 8 be represented?</a:t>
            </a:r>
          </a:p>
        </p:txBody>
      </p:sp>
      <p:sp>
        <p:nvSpPr>
          <p:cNvPr id="19" name="TextBox 18"/>
          <p:cNvSpPr txBox="1"/>
          <p:nvPr/>
        </p:nvSpPr>
        <p:spPr>
          <a:xfrm>
            <a:off x="3348643" y="6248400"/>
            <a:ext cx="3128357" cy="400110"/>
          </a:xfrm>
          <a:prstGeom prst="rect">
            <a:avLst/>
          </a:prstGeom>
          <a:noFill/>
        </p:spPr>
        <p:txBody>
          <a:bodyPr wrap="none" rtlCol="0">
            <a:spAutoFit/>
          </a:bodyPr>
          <a:lstStyle/>
          <a:p>
            <a:r>
              <a:rPr lang="en-US" sz="2000" b="1" dirty="0" smtClean="0">
                <a:latin typeface="Arial Black" pitchFamily="34" charset="0"/>
              </a:rPr>
              <a:t>Name Collection Box</a:t>
            </a:r>
            <a:endParaRPr lang="en-US" sz="2000" b="1" dirty="0">
              <a:latin typeface="Arial Black" pitchFamily="34" charset="0"/>
            </a:endParaRPr>
          </a:p>
        </p:txBody>
      </p:sp>
      <p:pic>
        <p:nvPicPr>
          <p:cNvPr id="14338" name="Picture 2" descr="http://us.cdn4.123rf.com/168nwm/c_brignell/c_brignell1010/c_brignell101000503.jpg"/>
          <p:cNvPicPr>
            <a:picLocks noChangeAspect="1" noChangeArrowheads="1"/>
          </p:cNvPicPr>
          <p:nvPr/>
        </p:nvPicPr>
        <p:blipFill>
          <a:blip r:embed="rId6" cstate="print"/>
          <a:srcRect/>
          <a:stretch>
            <a:fillRect/>
          </a:stretch>
        </p:blipFill>
        <p:spPr bwMode="auto">
          <a:xfrm>
            <a:off x="5867400" y="5029200"/>
            <a:ext cx="523875" cy="792892"/>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4598"/>
                                        </p:tgtEl>
                                        <p:attrNameLst>
                                          <p:attrName>style.visibility</p:attrName>
                                        </p:attrNameLst>
                                      </p:cBhvr>
                                      <p:to>
                                        <p:strVal val="visible"/>
                                      </p:to>
                                    </p:set>
                                    <p:animEffect transition="in" filter="fade">
                                      <p:cBhvr>
                                        <p:cTn id="7" dur="1000"/>
                                        <p:tgtEl>
                                          <p:spTgt spid="4945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4599"/>
                                        </p:tgtEl>
                                        <p:attrNameLst>
                                          <p:attrName>style.visibility</p:attrName>
                                        </p:attrNameLst>
                                      </p:cBhvr>
                                      <p:to>
                                        <p:strVal val="visible"/>
                                      </p:to>
                                    </p:set>
                                    <p:animEffect transition="in" filter="fade">
                                      <p:cBhvr>
                                        <p:cTn id="10" dur="1000"/>
                                        <p:tgtEl>
                                          <p:spTgt spid="4945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4600"/>
                                        </p:tgtEl>
                                        <p:attrNameLst>
                                          <p:attrName>style.visibility</p:attrName>
                                        </p:attrNameLst>
                                      </p:cBhvr>
                                      <p:to>
                                        <p:strVal val="visible"/>
                                      </p:to>
                                    </p:set>
                                    <p:animEffect transition="in" filter="fade">
                                      <p:cBhvr>
                                        <p:cTn id="13" dur="1000"/>
                                        <p:tgtEl>
                                          <p:spTgt spid="49460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94601"/>
                                        </p:tgtEl>
                                        <p:attrNameLst>
                                          <p:attrName>style.visibility</p:attrName>
                                        </p:attrNameLst>
                                      </p:cBhvr>
                                      <p:to>
                                        <p:strVal val="visible"/>
                                      </p:to>
                                    </p:set>
                                    <p:animEffect transition="in" filter="fade">
                                      <p:cBhvr>
                                        <p:cTn id="16" dur="1000"/>
                                        <p:tgtEl>
                                          <p:spTgt spid="49460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4602"/>
                                        </p:tgtEl>
                                        <p:attrNameLst>
                                          <p:attrName>style.visibility</p:attrName>
                                        </p:attrNameLst>
                                      </p:cBhvr>
                                      <p:to>
                                        <p:strVal val="visible"/>
                                      </p:to>
                                    </p:set>
                                    <p:animEffect transition="in" filter="fade">
                                      <p:cBhvr>
                                        <p:cTn id="19" dur="1000"/>
                                        <p:tgtEl>
                                          <p:spTgt spid="49460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childTnLst>
                                </p:cTn>
                              </p:par>
                              <p:par>
                                <p:cTn id="29" presetID="10"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childTnLst>
                                </p:cTn>
                              </p:par>
                              <p:par>
                                <p:cTn id="32" presetID="10" presetClass="entr" presetSubtype="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10"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childTnLst>
                                </p:cTn>
                              </p:par>
                              <p:par>
                                <p:cTn id="38" presetID="10" presetClass="entr" presetSubtype="0" fill="hold" nodeType="withEffect">
                                  <p:stCondLst>
                                    <p:cond delay="0"/>
                                  </p:stCondLst>
                                  <p:childTnLst>
                                    <p:set>
                                      <p:cBhvr>
                                        <p:cTn id="39" dur="1" fill="hold">
                                          <p:stCondLst>
                                            <p:cond delay="0"/>
                                          </p:stCondLst>
                                        </p:cTn>
                                        <p:tgtEl>
                                          <p:spTgt spid="9218"/>
                                        </p:tgtEl>
                                        <p:attrNameLst>
                                          <p:attrName>style.visibility</p:attrName>
                                        </p:attrNameLst>
                                      </p:cBhvr>
                                      <p:to>
                                        <p:strVal val="visible"/>
                                      </p:to>
                                    </p:set>
                                    <p:animEffect transition="in" filter="fade">
                                      <p:cBhvr>
                                        <p:cTn id="40" dur="1000"/>
                                        <p:tgtEl>
                                          <p:spTgt spid="9218"/>
                                        </p:tgtEl>
                                      </p:cBhvr>
                                    </p:animEffect>
                                  </p:childTnLst>
                                </p:cTn>
                              </p:par>
                              <p:par>
                                <p:cTn id="41" presetID="10" presetClass="entr" presetSubtype="0" fill="hold" nodeType="withEffect">
                                  <p:stCondLst>
                                    <p:cond delay="0"/>
                                  </p:stCondLst>
                                  <p:childTnLst>
                                    <p:set>
                                      <p:cBhvr>
                                        <p:cTn id="42" dur="1" fill="hold">
                                          <p:stCondLst>
                                            <p:cond delay="0"/>
                                          </p:stCondLst>
                                        </p:cTn>
                                        <p:tgtEl>
                                          <p:spTgt spid="14338"/>
                                        </p:tgtEl>
                                        <p:attrNameLst>
                                          <p:attrName>style.visibility</p:attrName>
                                        </p:attrNameLst>
                                      </p:cBhvr>
                                      <p:to>
                                        <p:strVal val="visible"/>
                                      </p:to>
                                    </p:set>
                                    <p:animEffect transition="in" filter="fade">
                                      <p:cBhvr>
                                        <p:cTn id="43" dur="1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8" grpId="0"/>
      <p:bldP spid="494599" grpId="0"/>
      <p:bldP spid="494600" grpId="0"/>
      <p:bldP spid="494601" grpId="0"/>
      <p:bldP spid="494602"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2667000" y="1524000"/>
            <a:ext cx="4191000" cy="4495800"/>
          </a:xfrm>
          <a:prstGeom prst="rect">
            <a:avLst/>
          </a:prstGeom>
          <a:solidFill>
            <a:schemeClr val="accent1"/>
          </a:solidFill>
          <a:ln w="9525">
            <a:solidFill>
              <a:schemeClr val="tx1"/>
            </a:solidFill>
            <a:miter lim="800000"/>
            <a:headEnd/>
            <a:tailEnd/>
          </a:ln>
        </p:spPr>
        <p:txBody>
          <a:bodyPr wrap="none" anchor="ctr"/>
          <a:lstStyle/>
          <a:p>
            <a:pPr algn="ctr"/>
            <a:endParaRPr lang="en-US" dirty="0"/>
          </a:p>
        </p:txBody>
      </p:sp>
      <p:sp>
        <p:nvSpPr>
          <p:cNvPr id="23557" name="Text Box 5"/>
          <p:cNvSpPr txBox="1">
            <a:spLocks noChangeArrowheads="1"/>
          </p:cNvSpPr>
          <p:nvPr/>
        </p:nvSpPr>
        <p:spPr bwMode="auto">
          <a:xfrm>
            <a:off x="3048000" y="1854200"/>
            <a:ext cx="609600" cy="646331"/>
          </a:xfrm>
          <a:prstGeom prst="rect">
            <a:avLst/>
          </a:prstGeom>
          <a:noFill/>
          <a:ln w="57150">
            <a:solidFill>
              <a:schemeClr val="tx1"/>
            </a:solidFill>
            <a:miter lim="800000"/>
            <a:headEnd/>
            <a:tailEnd/>
          </a:ln>
        </p:spPr>
        <p:txBody>
          <a:bodyPr wrap="square">
            <a:spAutoFit/>
          </a:bodyPr>
          <a:lstStyle/>
          <a:p>
            <a:pPr>
              <a:spcBef>
                <a:spcPct val="50000"/>
              </a:spcBef>
            </a:pPr>
            <a:r>
              <a:rPr lang="en-US" sz="3600" b="1" dirty="0" smtClean="0">
                <a:latin typeface="Times New Roman" pitchFamily="64" charset="0"/>
              </a:rPr>
              <a:t> 6</a:t>
            </a:r>
            <a:endParaRPr lang="en-US" sz="3600" b="1" dirty="0">
              <a:latin typeface="Times New Roman" pitchFamily="64" charset="0"/>
            </a:endParaRPr>
          </a:p>
        </p:txBody>
      </p:sp>
      <p:sp>
        <p:nvSpPr>
          <p:cNvPr id="494598" name="Text Box 6"/>
          <p:cNvSpPr txBox="1">
            <a:spLocks noChangeArrowheads="1"/>
          </p:cNvSpPr>
          <p:nvPr/>
        </p:nvSpPr>
        <p:spPr bwMode="auto">
          <a:xfrm>
            <a:off x="3048000" y="2667000"/>
            <a:ext cx="2971800" cy="584775"/>
          </a:xfrm>
          <a:prstGeom prst="rect">
            <a:avLst/>
          </a:prstGeom>
          <a:noFill/>
          <a:ln w="9525">
            <a:noFill/>
            <a:miter lim="800000"/>
            <a:headEnd/>
            <a:tailEnd/>
          </a:ln>
        </p:spPr>
        <p:txBody>
          <a:bodyPr wrap="square">
            <a:spAutoFit/>
          </a:bodyPr>
          <a:lstStyle/>
          <a:p>
            <a:pPr>
              <a:spcBef>
                <a:spcPct val="50000"/>
              </a:spcBef>
            </a:pPr>
            <a:r>
              <a:rPr lang="en-US" sz="3200" b="1" i="1" dirty="0">
                <a:solidFill>
                  <a:srgbClr val="000000"/>
                </a:solidFill>
                <a:latin typeface="Comic Sans MS" pitchFamily="64" charset="0"/>
              </a:rPr>
              <a:t>a </a:t>
            </a:r>
            <a:r>
              <a:rPr lang="en-US" sz="3200" b="1" i="1" dirty="0" smtClean="0">
                <a:solidFill>
                  <a:srgbClr val="000000"/>
                </a:solidFill>
                <a:latin typeface="Comic Sans MS" pitchFamily="64" charset="0"/>
              </a:rPr>
              <a:t>half dozen</a:t>
            </a:r>
            <a:endParaRPr lang="en-US" sz="3200" b="1" i="1" dirty="0">
              <a:solidFill>
                <a:srgbClr val="6600CC"/>
              </a:solidFill>
              <a:latin typeface="Comic Sans MS" pitchFamily="64" charset="0"/>
            </a:endParaRPr>
          </a:p>
        </p:txBody>
      </p:sp>
      <p:sp>
        <p:nvSpPr>
          <p:cNvPr id="494599" name="Text Box 7"/>
          <p:cNvSpPr txBox="1">
            <a:spLocks noChangeArrowheads="1"/>
          </p:cNvSpPr>
          <p:nvPr/>
        </p:nvSpPr>
        <p:spPr bwMode="auto">
          <a:xfrm>
            <a:off x="3124200" y="3886200"/>
            <a:ext cx="1498600" cy="777875"/>
          </a:xfrm>
          <a:prstGeom prst="rect">
            <a:avLst/>
          </a:prstGeom>
          <a:noFill/>
          <a:ln w="9525">
            <a:noFill/>
            <a:miter lim="800000"/>
            <a:headEnd/>
            <a:tailEnd/>
          </a:ln>
        </p:spPr>
        <p:txBody>
          <a:bodyPr wrap="square">
            <a:spAutoFit/>
          </a:bodyPr>
          <a:lstStyle/>
          <a:p>
            <a:pPr>
              <a:spcBef>
                <a:spcPct val="50000"/>
              </a:spcBef>
            </a:pPr>
            <a:r>
              <a:rPr lang="en-US" sz="4500" b="1" dirty="0" smtClean="0">
                <a:solidFill>
                  <a:schemeClr val="bg1"/>
                </a:solidFill>
                <a:latin typeface="Comic Sans MS" pitchFamily="64" charset="0"/>
              </a:rPr>
              <a:t>3+3</a:t>
            </a:r>
            <a:endParaRPr lang="en-US" sz="4500" b="1" dirty="0">
              <a:solidFill>
                <a:srgbClr val="008000"/>
              </a:solidFill>
              <a:latin typeface="Comic Sans MS" pitchFamily="64" charset="0"/>
            </a:endParaRPr>
          </a:p>
        </p:txBody>
      </p:sp>
      <p:sp>
        <p:nvSpPr>
          <p:cNvPr id="494600" name="Text Box 8"/>
          <p:cNvSpPr txBox="1">
            <a:spLocks noChangeArrowheads="1"/>
          </p:cNvSpPr>
          <p:nvPr/>
        </p:nvSpPr>
        <p:spPr bwMode="auto">
          <a:xfrm>
            <a:off x="5029200" y="3505200"/>
            <a:ext cx="1295400" cy="954107"/>
          </a:xfrm>
          <a:prstGeom prst="rect">
            <a:avLst/>
          </a:prstGeom>
          <a:noFill/>
          <a:ln w="9525">
            <a:noFill/>
            <a:miter lim="800000"/>
            <a:headEnd/>
            <a:tailEnd/>
          </a:ln>
        </p:spPr>
        <p:txBody>
          <a:bodyPr>
            <a:spAutoFit/>
          </a:bodyPr>
          <a:lstStyle/>
          <a:p>
            <a:pPr>
              <a:spcBef>
                <a:spcPct val="50000"/>
              </a:spcBef>
            </a:pPr>
            <a:r>
              <a:rPr lang="en-US" sz="2800" b="1" dirty="0">
                <a:latin typeface="Comic Sans MS" pitchFamily="64" charset="0"/>
              </a:rPr>
              <a:t>XXXX</a:t>
            </a:r>
            <a:br>
              <a:rPr lang="en-US" sz="2800" b="1" dirty="0">
                <a:latin typeface="Comic Sans MS" pitchFamily="64" charset="0"/>
              </a:rPr>
            </a:br>
            <a:r>
              <a:rPr lang="en-US" sz="2800" b="1" dirty="0" smtClean="0">
                <a:latin typeface="Comic Sans MS" pitchFamily="64" charset="0"/>
              </a:rPr>
              <a:t>XX</a:t>
            </a:r>
            <a:endParaRPr lang="en-US" sz="2800" b="1" dirty="0">
              <a:latin typeface="Comic Sans MS" pitchFamily="64" charset="0"/>
            </a:endParaRPr>
          </a:p>
        </p:txBody>
      </p:sp>
      <p:sp>
        <p:nvSpPr>
          <p:cNvPr id="494601" name="Text Box 9"/>
          <p:cNvSpPr txBox="1">
            <a:spLocks noChangeArrowheads="1"/>
          </p:cNvSpPr>
          <p:nvPr/>
        </p:nvSpPr>
        <p:spPr bwMode="auto">
          <a:xfrm>
            <a:off x="4089400" y="1838325"/>
            <a:ext cx="2743200" cy="854075"/>
          </a:xfrm>
          <a:prstGeom prst="rect">
            <a:avLst/>
          </a:prstGeom>
          <a:noFill/>
          <a:ln w="9525">
            <a:noFill/>
            <a:miter lim="800000"/>
            <a:headEnd/>
            <a:tailEnd/>
          </a:ln>
        </p:spPr>
        <p:txBody>
          <a:bodyPr>
            <a:spAutoFit/>
          </a:bodyPr>
          <a:lstStyle/>
          <a:p>
            <a:pPr>
              <a:spcBef>
                <a:spcPct val="50000"/>
              </a:spcBef>
            </a:pPr>
            <a:r>
              <a:rPr lang="en-US" sz="5000" b="1" dirty="0" smtClean="0">
                <a:solidFill>
                  <a:srgbClr val="FF0000"/>
                </a:solidFill>
                <a:latin typeface="Comic Sans MS" pitchFamily="64" charset="0"/>
              </a:rPr>
              <a:t>9-3</a:t>
            </a:r>
            <a:endParaRPr lang="en-US" sz="5000" b="1" dirty="0">
              <a:solidFill>
                <a:srgbClr val="CC0099"/>
              </a:solidFill>
              <a:latin typeface="Comic Sans MS" pitchFamily="64" charset="0"/>
            </a:endParaRPr>
          </a:p>
        </p:txBody>
      </p:sp>
      <p:sp>
        <p:nvSpPr>
          <p:cNvPr id="494602" name="Rectangle 10"/>
          <p:cNvSpPr>
            <a:spLocks noChangeArrowheads="1"/>
          </p:cNvSpPr>
          <p:nvPr/>
        </p:nvSpPr>
        <p:spPr bwMode="auto">
          <a:xfrm>
            <a:off x="3810000" y="3200400"/>
            <a:ext cx="1122423" cy="707886"/>
          </a:xfrm>
          <a:prstGeom prst="rect">
            <a:avLst/>
          </a:prstGeom>
          <a:noFill/>
          <a:ln w="9525">
            <a:noFill/>
            <a:miter lim="800000"/>
            <a:headEnd/>
            <a:tailEnd/>
          </a:ln>
        </p:spPr>
        <p:txBody>
          <a:bodyPr wrap="none">
            <a:spAutoFit/>
          </a:bodyPr>
          <a:lstStyle/>
          <a:p>
            <a:pPr>
              <a:spcBef>
                <a:spcPct val="50000"/>
              </a:spcBef>
            </a:pPr>
            <a:r>
              <a:rPr lang="en-US" sz="4000" b="1" i="1" dirty="0" smtClean="0">
                <a:solidFill>
                  <a:srgbClr val="FF0000"/>
                </a:solidFill>
                <a:latin typeface="Comic Sans MS" pitchFamily="64" charset="0"/>
              </a:rPr>
              <a:t>6+0</a:t>
            </a:r>
            <a:endParaRPr lang="en-US" sz="4000" b="1" i="1" dirty="0">
              <a:solidFill>
                <a:srgbClr val="FF0000"/>
              </a:solidFill>
              <a:latin typeface="Comic Sans MS" pitchFamily="64" charset="0"/>
            </a:endParaRPr>
          </a:p>
        </p:txBody>
      </p:sp>
      <p:sp>
        <p:nvSpPr>
          <p:cNvPr id="11" name="TextBox 10"/>
          <p:cNvSpPr txBox="1"/>
          <p:nvPr/>
        </p:nvSpPr>
        <p:spPr>
          <a:xfrm>
            <a:off x="2895600" y="3200400"/>
            <a:ext cx="1600200" cy="584775"/>
          </a:xfrm>
          <a:prstGeom prst="rect">
            <a:avLst/>
          </a:prstGeom>
          <a:noFill/>
        </p:spPr>
        <p:txBody>
          <a:bodyPr wrap="square" rtlCol="0">
            <a:spAutoFit/>
          </a:bodyPr>
          <a:lstStyle/>
          <a:p>
            <a:r>
              <a:rPr lang="en-US" sz="3200" b="1" dirty="0" err="1"/>
              <a:t>l</a:t>
            </a:r>
            <a:r>
              <a:rPr lang="en-US" sz="3200" b="1" dirty="0" err="1" smtClean="0"/>
              <a:t>lll</a:t>
            </a:r>
            <a:r>
              <a:rPr lang="en-US" sz="3200" b="1" dirty="0" smtClean="0"/>
              <a:t>  l</a:t>
            </a:r>
            <a:endParaRPr lang="en-US" sz="3200" b="1" dirty="0"/>
          </a:p>
        </p:txBody>
      </p:sp>
      <p:cxnSp>
        <p:nvCxnSpPr>
          <p:cNvPr id="13" name="Straight Connector 12"/>
          <p:cNvCxnSpPr/>
          <p:nvPr/>
        </p:nvCxnSpPr>
        <p:spPr>
          <a:xfrm>
            <a:off x="2895600" y="33528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miley Face 13"/>
          <p:cNvSpPr/>
          <p:nvPr/>
        </p:nvSpPr>
        <p:spPr>
          <a:xfrm>
            <a:off x="5943600" y="4572000"/>
            <a:ext cx="304800" cy="304800"/>
          </a:xfrm>
          <a:prstGeom prst="smileyFac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5" name="Smiley Face 14"/>
          <p:cNvSpPr/>
          <p:nvPr/>
        </p:nvSpPr>
        <p:spPr>
          <a:xfrm>
            <a:off x="6400800" y="4572000"/>
            <a:ext cx="304800" cy="304800"/>
          </a:xfrm>
          <a:prstGeom prst="smileyFac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6" name="Smiley Face 15"/>
          <p:cNvSpPr/>
          <p:nvPr/>
        </p:nvSpPr>
        <p:spPr>
          <a:xfrm>
            <a:off x="5943600" y="5029200"/>
            <a:ext cx="304800" cy="304800"/>
          </a:xfrm>
          <a:prstGeom prst="smileyFac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7" name="Smiley Face 16"/>
          <p:cNvSpPr/>
          <p:nvPr/>
        </p:nvSpPr>
        <p:spPr>
          <a:xfrm>
            <a:off x="6400800" y="5029200"/>
            <a:ext cx="304800" cy="304800"/>
          </a:xfrm>
          <a:prstGeom prst="smileyFac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9" name="Smiley Face 18"/>
          <p:cNvSpPr/>
          <p:nvPr/>
        </p:nvSpPr>
        <p:spPr>
          <a:xfrm>
            <a:off x="5943600" y="5486400"/>
            <a:ext cx="304800" cy="304800"/>
          </a:xfrm>
          <a:prstGeom prst="smileyFac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0" name="Smiley Face 19"/>
          <p:cNvSpPr/>
          <p:nvPr/>
        </p:nvSpPr>
        <p:spPr>
          <a:xfrm>
            <a:off x="6400800" y="5486400"/>
            <a:ext cx="304800" cy="304800"/>
          </a:xfrm>
          <a:prstGeom prst="smileyFac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pic>
        <p:nvPicPr>
          <p:cNvPr id="7170" name="Picture 2" descr="http://www.brent-krueger.com/images/2004%20Uncirc%20Nickel%20obverse-gs.jpg"/>
          <p:cNvPicPr>
            <a:picLocks noChangeAspect="1" noChangeArrowheads="1"/>
          </p:cNvPicPr>
          <p:nvPr/>
        </p:nvPicPr>
        <p:blipFill>
          <a:blip r:embed="rId3" cstate="print"/>
          <a:srcRect/>
          <a:stretch>
            <a:fillRect/>
          </a:stretch>
        </p:blipFill>
        <p:spPr bwMode="auto">
          <a:xfrm>
            <a:off x="5867400" y="1676400"/>
            <a:ext cx="819150" cy="8074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172" name="Picture 4" descr="http://newpenny.net/wp-content/uploads/2009/09/Lincoln_Penny_Obverse.jpg"/>
          <p:cNvPicPr>
            <a:picLocks noChangeAspect="1" noChangeArrowheads="1"/>
          </p:cNvPicPr>
          <p:nvPr/>
        </p:nvPicPr>
        <p:blipFill>
          <a:blip r:embed="rId4" cstate="print"/>
          <a:srcRect/>
          <a:stretch>
            <a:fillRect/>
          </a:stretch>
        </p:blipFill>
        <p:spPr bwMode="auto">
          <a:xfrm>
            <a:off x="5867400" y="2590800"/>
            <a:ext cx="849259" cy="8477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178" name="Picture 10" descr="http://thesaurus.maths.org/mmkb/media/png/Hexagon.png"/>
          <p:cNvPicPr>
            <a:picLocks noChangeAspect="1" noChangeArrowheads="1"/>
          </p:cNvPicPr>
          <p:nvPr/>
        </p:nvPicPr>
        <p:blipFill>
          <a:blip r:embed="rId5" cstate="print"/>
          <a:srcRect/>
          <a:stretch>
            <a:fillRect/>
          </a:stretch>
        </p:blipFill>
        <p:spPr bwMode="auto">
          <a:xfrm>
            <a:off x="4191000" y="4572000"/>
            <a:ext cx="1333500" cy="1333500"/>
          </a:xfrm>
          <a:prstGeom prst="rect">
            <a:avLst/>
          </a:prstGeom>
          <a:noFill/>
        </p:spPr>
      </p:pic>
      <p:sp>
        <p:nvSpPr>
          <p:cNvPr id="22" name="Rectangle 2"/>
          <p:cNvSpPr>
            <a:spLocks noGrp="1" noChangeArrowheads="1"/>
          </p:cNvSpPr>
          <p:nvPr>
            <p:ph type="title"/>
          </p:nvPr>
        </p:nvSpPr>
        <p:spPr>
          <a:xfrm>
            <a:off x="0" y="274638"/>
            <a:ext cx="9144000" cy="1143000"/>
          </a:xfrm>
        </p:spPr>
        <p:txBody>
          <a:bodyPr>
            <a:normAutofit/>
          </a:bodyPr>
          <a:lstStyle/>
          <a:p>
            <a:pPr eaLnBrk="1" hangingPunct="1"/>
            <a:r>
              <a:rPr lang="en-US" b="1" dirty="0" smtClean="0">
                <a:latin typeface="Comic Sans MS" pitchFamily="66" charset="0"/>
              </a:rPr>
              <a:t>How can a 6 be represented?</a:t>
            </a:r>
          </a:p>
        </p:txBody>
      </p:sp>
      <p:sp>
        <p:nvSpPr>
          <p:cNvPr id="23" name="TextBox 22"/>
          <p:cNvSpPr txBox="1"/>
          <p:nvPr/>
        </p:nvSpPr>
        <p:spPr>
          <a:xfrm>
            <a:off x="3348643" y="6248400"/>
            <a:ext cx="3128357" cy="400110"/>
          </a:xfrm>
          <a:prstGeom prst="rect">
            <a:avLst/>
          </a:prstGeom>
          <a:noFill/>
        </p:spPr>
        <p:txBody>
          <a:bodyPr wrap="none" rtlCol="0">
            <a:spAutoFit/>
          </a:bodyPr>
          <a:lstStyle/>
          <a:p>
            <a:r>
              <a:rPr lang="en-US" sz="2000" b="1" dirty="0" smtClean="0">
                <a:latin typeface="Arial Black" pitchFamily="34" charset="0"/>
              </a:rPr>
              <a:t>Name Collection Box</a:t>
            </a:r>
            <a:endParaRPr lang="en-US" sz="2000" b="1" dirty="0">
              <a:latin typeface="Arial Black" pitchFamily="34" charset="0"/>
            </a:endParaRPr>
          </a:p>
        </p:txBody>
      </p:sp>
      <p:pic>
        <p:nvPicPr>
          <p:cNvPr id="12290" name="Picture 2" descr="http://www.ricksmath.com/images/6oclock.gif"/>
          <p:cNvPicPr>
            <a:picLocks noChangeAspect="1" noChangeArrowheads="1"/>
          </p:cNvPicPr>
          <p:nvPr/>
        </p:nvPicPr>
        <p:blipFill>
          <a:blip r:embed="rId6" cstate="print"/>
          <a:srcRect/>
          <a:stretch>
            <a:fillRect/>
          </a:stretch>
        </p:blipFill>
        <p:spPr bwMode="auto">
          <a:xfrm>
            <a:off x="2743200" y="4724400"/>
            <a:ext cx="1266825" cy="12668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4598"/>
                                        </p:tgtEl>
                                        <p:attrNameLst>
                                          <p:attrName>style.visibility</p:attrName>
                                        </p:attrNameLst>
                                      </p:cBhvr>
                                      <p:to>
                                        <p:strVal val="visible"/>
                                      </p:to>
                                    </p:set>
                                    <p:animEffect transition="in" filter="fade">
                                      <p:cBhvr>
                                        <p:cTn id="7" dur="1000"/>
                                        <p:tgtEl>
                                          <p:spTgt spid="4945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4599"/>
                                        </p:tgtEl>
                                        <p:attrNameLst>
                                          <p:attrName>style.visibility</p:attrName>
                                        </p:attrNameLst>
                                      </p:cBhvr>
                                      <p:to>
                                        <p:strVal val="visible"/>
                                      </p:to>
                                    </p:set>
                                    <p:animEffect transition="in" filter="fade">
                                      <p:cBhvr>
                                        <p:cTn id="10" dur="1000"/>
                                        <p:tgtEl>
                                          <p:spTgt spid="4945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4600"/>
                                        </p:tgtEl>
                                        <p:attrNameLst>
                                          <p:attrName>style.visibility</p:attrName>
                                        </p:attrNameLst>
                                      </p:cBhvr>
                                      <p:to>
                                        <p:strVal val="visible"/>
                                      </p:to>
                                    </p:set>
                                    <p:animEffect transition="in" filter="fade">
                                      <p:cBhvr>
                                        <p:cTn id="13" dur="1000"/>
                                        <p:tgtEl>
                                          <p:spTgt spid="49460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94601"/>
                                        </p:tgtEl>
                                        <p:attrNameLst>
                                          <p:attrName>style.visibility</p:attrName>
                                        </p:attrNameLst>
                                      </p:cBhvr>
                                      <p:to>
                                        <p:strVal val="visible"/>
                                      </p:to>
                                    </p:set>
                                    <p:animEffect transition="in" filter="fade">
                                      <p:cBhvr>
                                        <p:cTn id="16" dur="1000"/>
                                        <p:tgtEl>
                                          <p:spTgt spid="49460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4602"/>
                                        </p:tgtEl>
                                        <p:attrNameLst>
                                          <p:attrName>style.visibility</p:attrName>
                                        </p:attrNameLst>
                                      </p:cBhvr>
                                      <p:to>
                                        <p:strVal val="visible"/>
                                      </p:to>
                                    </p:set>
                                    <p:animEffect transition="in" filter="fade">
                                      <p:cBhvr>
                                        <p:cTn id="19" dur="1000"/>
                                        <p:tgtEl>
                                          <p:spTgt spid="49460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childTnLst>
                                </p:cTn>
                              </p:par>
                              <p:par>
                                <p:cTn id="44" presetID="10" presetClass="entr" presetSubtype="0" fill="hold" nodeType="withEffect">
                                  <p:stCondLst>
                                    <p:cond delay="0"/>
                                  </p:stCondLst>
                                  <p:childTnLst>
                                    <p:set>
                                      <p:cBhvr>
                                        <p:cTn id="45" dur="1" fill="hold">
                                          <p:stCondLst>
                                            <p:cond delay="0"/>
                                          </p:stCondLst>
                                        </p:cTn>
                                        <p:tgtEl>
                                          <p:spTgt spid="7170"/>
                                        </p:tgtEl>
                                        <p:attrNameLst>
                                          <p:attrName>style.visibility</p:attrName>
                                        </p:attrNameLst>
                                      </p:cBhvr>
                                      <p:to>
                                        <p:strVal val="visible"/>
                                      </p:to>
                                    </p:set>
                                    <p:animEffect transition="in" filter="fade">
                                      <p:cBhvr>
                                        <p:cTn id="46" dur="1000"/>
                                        <p:tgtEl>
                                          <p:spTgt spid="7170"/>
                                        </p:tgtEl>
                                      </p:cBhvr>
                                    </p:animEffect>
                                  </p:childTnLst>
                                </p:cTn>
                              </p:par>
                              <p:par>
                                <p:cTn id="47" presetID="10" presetClass="entr" presetSubtype="0" fill="hold" nodeType="withEffect">
                                  <p:stCondLst>
                                    <p:cond delay="0"/>
                                  </p:stCondLst>
                                  <p:childTnLst>
                                    <p:set>
                                      <p:cBhvr>
                                        <p:cTn id="48" dur="1" fill="hold">
                                          <p:stCondLst>
                                            <p:cond delay="0"/>
                                          </p:stCondLst>
                                        </p:cTn>
                                        <p:tgtEl>
                                          <p:spTgt spid="7172"/>
                                        </p:tgtEl>
                                        <p:attrNameLst>
                                          <p:attrName>style.visibility</p:attrName>
                                        </p:attrNameLst>
                                      </p:cBhvr>
                                      <p:to>
                                        <p:strVal val="visible"/>
                                      </p:to>
                                    </p:set>
                                    <p:animEffect transition="in" filter="fade">
                                      <p:cBhvr>
                                        <p:cTn id="49" dur="1000"/>
                                        <p:tgtEl>
                                          <p:spTgt spid="7172"/>
                                        </p:tgtEl>
                                      </p:cBhvr>
                                    </p:animEffect>
                                  </p:childTnLst>
                                </p:cTn>
                              </p:par>
                              <p:par>
                                <p:cTn id="50" presetID="10" presetClass="entr" presetSubtype="0" fill="hold" nodeType="withEffect">
                                  <p:stCondLst>
                                    <p:cond delay="0"/>
                                  </p:stCondLst>
                                  <p:childTnLst>
                                    <p:set>
                                      <p:cBhvr>
                                        <p:cTn id="51" dur="1" fill="hold">
                                          <p:stCondLst>
                                            <p:cond delay="0"/>
                                          </p:stCondLst>
                                        </p:cTn>
                                        <p:tgtEl>
                                          <p:spTgt spid="7178"/>
                                        </p:tgtEl>
                                        <p:attrNameLst>
                                          <p:attrName>style.visibility</p:attrName>
                                        </p:attrNameLst>
                                      </p:cBhvr>
                                      <p:to>
                                        <p:strVal val="visible"/>
                                      </p:to>
                                    </p:set>
                                    <p:animEffect transition="in" filter="fade">
                                      <p:cBhvr>
                                        <p:cTn id="52" dur="1000"/>
                                        <p:tgtEl>
                                          <p:spTgt spid="7178"/>
                                        </p:tgtEl>
                                      </p:cBhvr>
                                    </p:animEffect>
                                  </p:childTnLst>
                                </p:cTn>
                              </p:par>
                              <p:par>
                                <p:cTn id="53" presetID="10" presetClass="entr" presetSubtype="0" fill="hold" nodeType="withEffect">
                                  <p:stCondLst>
                                    <p:cond delay="0"/>
                                  </p:stCondLst>
                                  <p:childTnLst>
                                    <p:set>
                                      <p:cBhvr>
                                        <p:cTn id="54" dur="1" fill="hold">
                                          <p:stCondLst>
                                            <p:cond delay="0"/>
                                          </p:stCondLst>
                                        </p:cTn>
                                        <p:tgtEl>
                                          <p:spTgt spid="12290"/>
                                        </p:tgtEl>
                                        <p:attrNameLst>
                                          <p:attrName>style.visibility</p:attrName>
                                        </p:attrNameLst>
                                      </p:cBhvr>
                                      <p:to>
                                        <p:strVal val="visible"/>
                                      </p:to>
                                    </p:set>
                                    <p:animEffect transition="in" filter="fade">
                                      <p:cBhvr>
                                        <p:cTn id="55"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8" grpId="0"/>
      <p:bldP spid="494599" grpId="0"/>
      <p:bldP spid="494600" grpId="0"/>
      <p:bldP spid="494601" grpId="0"/>
      <p:bldP spid="494602" grpId="0"/>
      <p:bldP spid="11" grpId="0"/>
      <p:bldP spid="14" grpId="0" animBg="1"/>
      <p:bldP spid="15" grpId="0" animBg="1"/>
      <p:bldP spid="16" grpId="0" animBg="1"/>
      <p:bldP spid="17"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2667000" y="1524000"/>
            <a:ext cx="4191000" cy="4495800"/>
          </a:xfrm>
          <a:prstGeom prst="rect">
            <a:avLst/>
          </a:prstGeom>
          <a:solidFill>
            <a:schemeClr val="accent1"/>
          </a:solidFill>
          <a:ln w="9525">
            <a:solidFill>
              <a:schemeClr val="tx1"/>
            </a:solidFill>
            <a:miter lim="800000"/>
            <a:headEnd/>
            <a:tailEnd/>
          </a:ln>
        </p:spPr>
        <p:txBody>
          <a:bodyPr wrap="none" anchor="ctr"/>
          <a:lstStyle/>
          <a:p>
            <a:pPr algn="ctr"/>
            <a:endParaRPr lang="en-US" dirty="0"/>
          </a:p>
        </p:txBody>
      </p:sp>
      <p:sp>
        <p:nvSpPr>
          <p:cNvPr id="23557" name="Text Box 5"/>
          <p:cNvSpPr txBox="1">
            <a:spLocks noChangeArrowheads="1"/>
          </p:cNvSpPr>
          <p:nvPr/>
        </p:nvSpPr>
        <p:spPr bwMode="auto">
          <a:xfrm>
            <a:off x="3048000" y="1854200"/>
            <a:ext cx="609600" cy="646331"/>
          </a:xfrm>
          <a:prstGeom prst="rect">
            <a:avLst/>
          </a:prstGeom>
          <a:noFill/>
          <a:ln w="57150">
            <a:solidFill>
              <a:schemeClr val="tx1"/>
            </a:solidFill>
            <a:miter lim="800000"/>
            <a:headEnd/>
            <a:tailEnd/>
          </a:ln>
        </p:spPr>
        <p:txBody>
          <a:bodyPr wrap="square">
            <a:spAutoFit/>
          </a:bodyPr>
          <a:lstStyle/>
          <a:p>
            <a:pPr>
              <a:spcBef>
                <a:spcPct val="50000"/>
              </a:spcBef>
            </a:pPr>
            <a:r>
              <a:rPr lang="en-US" sz="3600" b="1" dirty="0" smtClean="0">
                <a:latin typeface="Times New Roman" pitchFamily="64" charset="0"/>
              </a:rPr>
              <a:t> 1</a:t>
            </a:r>
            <a:endParaRPr lang="en-US" sz="3600" b="1" dirty="0">
              <a:latin typeface="Times New Roman" pitchFamily="64" charset="0"/>
            </a:endParaRPr>
          </a:p>
        </p:txBody>
      </p:sp>
      <p:sp>
        <p:nvSpPr>
          <p:cNvPr id="494598" name="Text Box 6"/>
          <p:cNvSpPr txBox="1">
            <a:spLocks noChangeArrowheads="1"/>
          </p:cNvSpPr>
          <p:nvPr/>
        </p:nvSpPr>
        <p:spPr bwMode="auto">
          <a:xfrm>
            <a:off x="3479800" y="2692400"/>
            <a:ext cx="1092200" cy="701675"/>
          </a:xfrm>
          <a:prstGeom prst="rect">
            <a:avLst/>
          </a:prstGeom>
          <a:noFill/>
          <a:ln w="9525">
            <a:noFill/>
            <a:miter lim="800000"/>
            <a:headEnd/>
            <a:tailEnd/>
          </a:ln>
        </p:spPr>
        <p:txBody>
          <a:bodyPr wrap="square">
            <a:spAutoFit/>
          </a:bodyPr>
          <a:lstStyle/>
          <a:p>
            <a:pPr>
              <a:spcBef>
                <a:spcPct val="50000"/>
              </a:spcBef>
            </a:pPr>
            <a:r>
              <a:rPr lang="en-US" sz="4000" i="1" dirty="0" smtClean="0">
                <a:solidFill>
                  <a:srgbClr val="000000"/>
                </a:solidFill>
                <a:latin typeface="Comic Sans MS" pitchFamily="64" charset="0"/>
              </a:rPr>
              <a:t>one</a:t>
            </a:r>
            <a:endParaRPr lang="en-US" sz="4000" i="1" dirty="0">
              <a:solidFill>
                <a:srgbClr val="6600CC"/>
              </a:solidFill>
              <a:latin typeface="Comic Sans MS" pitchFamily="64" charset="0"/>
            </a:endParaRPr>
          </a:p>
        </p:txBody>
      </p:sp>
      <p:sp>
        <p:nvSpPr>
          <p:cNvPr id="494599" name="Text Box 7"/>
          <p:cNvSpPr txBox="1">
            <a:spLocks noChangeArrowheads="1"/>
          </p:cNvSpPr>
          <p:nvPr/>
        </p:nvSpPr>
        <p:spPr bwMode="auto">
          <a:xfrm>
            <a:off x="3657600" y="5181600"/>
            <a:ext cx="1498600" cy="777875"/>
          </a:xfrm>
          <a:prstGeom prst="rect">
            <a:avLst/>
          </a:prstGeom>
          <a:noFill/>
          <a:ln w="9525">
            <a:noFill/>
            <a:miter lim="800000"/>
            <a:headEnd/>
            <a:tailEnd/>
          </a:ln>
        </p:spPr>
        <p:txBody>
          <a:bodyPr wrap="square">
            <a:spAutoFit/>
          </a:bodyPr>
          <a:lstStyle/>
          <a:p>
            <a:pPr>
              <a:spcBef>
                <a:spcPct val="50000"/>
              </a:spcBef>
            </a:pPr>
            <a:r>
              <a:rPr lang="en-US" sz="4500" b="1" dirty="0" smtClean="0">
                <a:solidFill>
                  <a:schemeClr val="bg1"/>
                </a:solidFill>
                <a:latin typeface="Comic Sans MS" pitchFamily="64" charset="0"/>
              </a:rPr>
              <a:t>9+3</a:t>
            </a:r>
            <a:endParaRPr lang="en-US" sz="4500" b="1" dirty="0">
              <a:solidFill>
                <a:srgbClr val="008000"/>
              </a:solidFill>
              <a:latin typeface="Comic Sans MS" pitchFamily="64" charset="0"/>
            </a:endParaRPr>
          </a:p>
        </p:txBody>
      </p:sp>
      <p:sp>
        <p:nvSpPr>
          <p:cNvPr id="494600" name="Text Box 8"/>
          <p:cNvSpPr txBox="1">
            <a:spLocks noChangeArrowheads="1"/>
          </p:cNvSpPr>
          <p:nvPr/>
        </p:nvSpPr>
        <p:spPr bwMode="auto">
          <a:xfrm>
            <a:off x="4775200" y="3454400"/>
            <a:ext cx="482600" cy="523220"/>
          </a:xfrm>
          <a:prstGeom prst="rect">
            <a:avLst/>
          </a:prstGeom>
          <a:noFill/>
          <a:ln w="9525">
            <a:noFill/>
            <a:miter lim="800000"/>
            <a:headEnd/>
            <a:tailEnd/>
          </a:ln>
        </p:spPr>
        <p:txBody>
          <a:bodyPr wrap="square">
            <a:spAutoFit/>
          </a:bodyPr>
          <a:lstStyle/>
          <a:p>
            <a:pPr>
              <a:spcBef>
                <a:spcPct val="50000"/>
              </a:spcBef>
            </a:pPr>
            <a:r>
              <a:rPr lang="en-US" sz="2800" b="1" dirty="0" smtClean="0">
                <a:latin typeface="Comic Sans MS" pitchFamily="64" charset="0"/>
              </a:rPr>
              <a:t>X</a:t>
            </a:r>
            <a:endParaRPr lang="en-US" sz="2800" b="1" dirty="0">
              <a:latin typeface="Comic Sans MS" pitchFamily="64" charset="0"/>
            </a:endParaRPr>
          </a:p>
        </p:txBody>
      </p:sp>
      <p:sp>
        <p:nvSpPr>
          <p:cNvPr id="494601" name="Text Box 9"/>
          <p:cNvSpPr txBox="1">
            <a:spLocks noChangeArrowheads="1"/>
          </p:cNvSpPr>
          <p:nvPr/>
        </p:nvSpPr>
        <p:spPr bwMode="auto">
          <a:xfrm>
            <a:off x="4089400" y="1838325"/>
            <a:ext cx="2743200" cy="854075"/>
          </a:xfrm>
          <a:prstGeom prst="rect">
            <a:avLst/>
          </a:prstGeom>
          <a:noFill/>
          <a:ln w="9525">
            <a:noFill/>
            <a:miter lim="800000"/>
            <a:headEnd/>
            <a:tailEnd/>
          </a:ln>
        </p:spPr>
        <p:txBody>
          <a:bodyPr>
            <a:spAutoFit/>
          </a:bodyPr>
          <a:lstStyle/>
          <a:p>
            <a:pPr>
              <a:spcBef>
                <a:spcPct val="50000"/>
              </a:spcBef>
            </a:pPr>
            <a:r>
              <a:rPr lang="en-US" sz="5000" b="1" dirty="0" smtClean="0">
                <a:solidFill>
                  <a:srgbClr val="FF0000"/>
                </a:solidFill>
                <a:latin typeface="Comic Sans MS" pitchFamily="64" charset="0"/>
              </a:rPr>
              <a:t>100-99</a:t>
            </a:r>
            <a:endParaRPr lang="en-US" sz="5000" b="1" dirty="0">
              <a:solidFill>
                <a:srgbClr val="CC0099"/>
              </a:solidFill>
              <a:latin typeface="Comic Sans MS" pitchFamily="64" charset="0"/>
            </a:endParaRPr>
          </a:p>
        </p:txBody>
      </p:sp>
      <p:sp>
        <p:nvSpPr>
          <p:cNvPr id="494602" name="Rectangle 10"/>
          <p:cNvSpPr>
            <a:spLocks noChangeArrowheads="1"/>
          </p:cNvSpPr>
          <p:nvPr/>
        </p:nvSpPr>
        <p:spPr bwMode="auto">
          <a:xfrm>
            <a:off x="3048000" y="3657600"/>
            <a:ext cx="1122423" cy="707886"/>
          </a:xfrm>
          <a:prstGeom prst="rect">
            <a:avLst/>
          </a:prstGeom>
          <a:noFill/>
          <a:ln w="9525">
            <a:noFill/>
            <a:miter lim="800000"/>
            <a:headEnd/>
            <a:tailEnd/>
          </a:ln>
        </p:spPr>
        <p:txBody>
          <a:bodyPr wrap="none">
            <a:spAutoFit/>
          </a:bodyPr>
          <a:lstStyle/>
          <a:p>
            <a:pPr>
              <a:spcBef>
                <a:spcPct val="50000"/>
              </a:spcBef>
            </a:pPr>
            <a:r>
              <a:rPr lang="en-US" sz="4000" b="1" i="1" smtClean="0">
                <a:solidFill>
                  <a:srgbClr val="FF0000"/>
                </a:solidFill>
                <a:latin typeface="Comic Sans MS" pitchFamily="64" charset="0"/>
              </a:rPr>
              <a:t>1+0</a:t>
            </a:r>
            <a:endParaRPr lang="en-US" sz="4000" b="1" i="1" dirty="0">
              <a:solidFill>
                <a:srgbClr val="FF0000"/>
              </a:solidFill>
              <a:latin typeface="Comic Sans MS" pitchFamily="64" charset="0"/>
            </a:endParaRPr>
          </a:p>
        </p:txBody>
      </p:sp>
      <p:sp>
        <p:nvSpPr>
          <p:cNvPr id="11" name="TextBox 10"/>
          <p:cNvSpPr txBox="1"/>
          <p:nvPr/>
        </p:nvSpPr>
        <p:spPr>
          <a:xfrm>
            <a:off x="2895600" y="4724400"/>
            <a:ext cx="1600200" cy="584775"/>
          </a:xfrm>
          <a:prstGeom prst="rect">
            <a:avLst/>
          </a:prstGeom>
          <a:noFill/>
        </p:spPr>
        <p:txBody>
          <a:bodyPr wrap="square" rtlCol="0">
            <a:spAutoFit/>
          </a:bodyPr>
          <a:lstStyle/>
          <a:p>
            <a:r>
              <a:rPr lang="en-US" sz="3200" b="1" dirty="0" err="1"/>
              <a:t>l</a:t>
            </a:r>
            <a:r>
              <a:rPr lang="en-US" sz="3200" b="1" dirty="0" err="1" smtClean="0"/>
              <a:t>lll</a:t>
            </a:r>
            <a:r>
              <a:rPr lang="en-US" sz="3200" b="1" dirty="0" smtClean="0"/>
              <a:t>  </a:t>
            </a:r>
            <a:r>
              <a:rPr lang="en-US" sz="3200" b="1" dirty="0" err="1" smtClean="0"/>
              <a:t>llll</a:t>
            </a:r>
            <a:r>
              <a:rPr lang="en-US" sz="3200" b="1" dirty="0" smtClean="0"/>
              <a:t>  </a:t>
            </a:r>
            <a:r>
              <a:rPr lang="en-US" sz="3200" b="1" dirty="0" err="1" smtClean="0"/>
              <a:t>ll</a:t>
            </a:r>
            <a:endParaRPr lang="en-US" sz="3200" b="1" dirty="0"/>
          </a:p>
        </p:txBody>
      </p:sp>
      <p:cxnSp>
        <p:nvCxnSpPr>
          <p:cNvPr id="13" name="Straight Connector 12"/>
          <p:cNvCxnSpPr/>
          <p:nvPr/>
        </p:nvCxnSpPr>
        <p:spPr>
          <a:xfrm>
            <a:off x="2895600" y="48768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05200" y="48768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4" descr="http://newpenny.net/wp-content/uploads/2009/09/Lincoln_Penny_Obverse.jpg"/>
          <p:cNvPicPr>
            <a:picLocks noChangeAspect="1" noChangeArrowheads="1"/>
          </p:cNvPicPr>
          <p:nvPr/>
        </p:nvPicPr>
        <p:blipFill>
          <a:blip r:embed="rId3" cstate="print"/>
          <a:srcRect/>
          <a:stretch>
            <a:fillRect/>
          </a:stretch>
        </p:blipFill>
        <p:spPr bwMode="auto">
          <a:xfrm>
            <a:off x="5638800" y="3124200"/>
            <a:ext cx="849259" cy="8477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6" name="Rectangle 2"/>
          <p:cNvSpPr>
            <a:spLocks noGrp="1" noChangeArrowheads="1"/>
          </p:cNvSpPr>
          <p:nvPr>
            <p:ph type="title"/>
          </p:nvPr>
        </p:nvSpPr>
        <p:spPr>
          <a:xfrm>
            <a:off x="0" y="274638"/>
            <a:ext cx="9144000" cy="1143000"/>
          </a:xfrm>
        </p:spPr>
        <p:txBody>
          <a:bodyPr>
            <a:normAutofit/>
          </a:bodyPr>
          <a:lstStyle/>
          <a:p>
            <a:pPr eaLnBrk="1" hangingPunct="1"/>
            <a:r>
              <a:rPr lang="en-US" b="1" dirty="0" smtClean="0">
                <a:latin typeface="Comic Sans MS" pitchFamily="66" charset="0"/>
              </a:rPr>
              <a:t>How can a 1 be represented?</a:t>
            </a:r>
          </a:p>
        </p:txBody>
      </p:sp>
      <p:sp>
        <p:nvSpPr>
          <p:cNvPr id="17" name="TextBox 16"/>
          <p:cNvSpPr txBox="1"/>
          <p:nvPr/>
        </p:nvSpPr>
        <p:spPr>
          <a:xfrm>
            <a:off x="3348643" y="6248400"/>
            <a:ext cx="3128357" cy="400110"/>
          </a:xfrm>
          <a:prstGeom prst="rect">
            <a:avLst/>
          </a:prstGeom>
          <a:noFill/>
        </p:spPr>
        <p:txBody>
          <a:bodyPr wrap="none" rtlCol="0">
            <a:spAutoFit/>
          </a:bodyPr>
          <a:lstStyle/>
          <a:p>
            <a:r>
              <a:rPr lang="en-US" sz="2000" b="1" dirty="0" smtClean="0">
                <a:latin typeface="Arial Black" pitchFamily="34" charset="0"/>
              </a:rPr>
              <a:t>Name Collection Box</a:t>
            </a:r>
            <a:endParaRPr lang="en-US" sz="2000" b="1" dirty="0">
              <a:latin typeface="Arial Black" pitchFamily="34" charset="0"/>
            </a:endParaRPr>
          </a:p>
        </p:txBody>
      </p:sp>
      <p:pic>
        <p:nvPicPr>
          <p:cNvPr id="10242" name="Picture 2" descr="http://www.ricksmath.com/images/1oclock.gif"/>
          <p:cNvPicPr>
            <a:picLocks noChangeAspect="1" noChangeArrowheads="1"/>
          </p:cNvPicPr>
          <p:nvPr/>
        </p:nvPicPr>
        <p:blipFill>
          <a:blip r:embed="rId4" cstate="print"/>
          <a:srcRect/>
          <a:stretch>
            <a:fillRect/>
          </a:stretch>
        </p:blipFill>
        <p:spPr bwMode="auto">
          <a:xfrm>
            <a:off x="5181600" y="4343400"/>
            <a:ext cx="1266825" cy="12668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4598"/>
                                        </p:tgtEl>
                                        <p:attrNameLst>
                                          <p:attrName>style.visibility</p:attrName>
                                        </p:attrNameLst>
                                      </p:cBhvr>
                                      <p:to>
                                        <p:strVal val="visible"/>
                                      </p:to>
                                    </p:set>
                                    <p:animEffect transition="in" filter="fade">
                                      <p:cBhvr>
                                        <p:cTn id="7" dur="1000"/>
                                        <p:tgtEl>
                                          <p:spTgt spid="4945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4599"/>
                                        </p:tgtEl>
                                        <p:attrNameLst>
                                          <p:attrName>style.visibility</p:attrName>
                                        </p:attrNameLst>
                                      </p:cBhvr>
                                      <p:to>
                                        <p:strVal val="visible"/>
                                      </p:to>
                                    </p:set>
                                    <p:animEffect transition="in" filter="fade">
                                      <p:cBhvr>
                                        <p:cTn id="10" dur="1000"/>
                                        <p:tgtEl>
                                          <p:spTgt spid="4945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4600"/>
                                        </p:tgtEl>
                                        <p:attrNameLst>
                                          <p:attrName>style.visibility</p:attrName>
                                        </p:attrNameLst>
                                      </p:cBhvr>
                                      <p:to>
                                        <p:strVal val="visible"/>
                                      </p:to>
                                    </p:set>
                                    <p:animEffect transition="in" filter="fade">
                                      <p:cBhvr>
                                        <p:cTn id="13" dur="1000"/>
                                        <p:tgtEl>
                                          <p:spTgt spid="49460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94601"/>
                                        </p:tgtEl>
                                        <p:attrNameLst>
                                          <p:attrName>style.visibility</p:attrName>
                                        </p:attrNameLst>
                                      </p:cBhvr>
                                      <p:to>
                                        <p:strVal val="visible"/>
                                      </p:to>
                                    </p:set>
                                    <p:animEffect transition="in" filter="fade">
                                      <p:cBhvr>
                                        <p:cTn id="16" dur="1000"/>
                                        <p:tgtEl>
                                          <p:spTgt spid="49460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4602"/>
                                        </p:tgtEl>
                                        <p:attrNameLst>
                                          <p:attrName>style.visibility</p:attrName>
                                        </p:attrNameLst>
                                      </p:cBhvr>
                                      <p:to>
                                        <p:strVal val="visible"/>
                                      </p:to>
                                    </p:set>
                                    <p:animEffect transition="in" filter="fade">
                                      <p:cBhvr>
                                        <p:cTn id="19" dur="1000"/>
                                        <p:tgtEl>
                                          <p:spTgt spid="49460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childTnLst>
                                </p:cTn>
                              </p:par>
                              <p:par>
                                <p:cTn id="32" presetID="10" presetClass="entr" presetSubtype="0" fill="hold" nodeType="withEffect">
                                  <p:stCondLst>
                                    <p:cond delay="0"/>
                                  </p:stCondLst>
                                  <p:childTnLst>
                                    <p:set>
                                      <p:cBhvr>
                                        <p:cTn id="33" dur="1" fill="hold">
                                          <p:stCondLst>
                                            <p:cond delay="0"/>
                                          </p:stCondLst>
                                        </p:cTn>
                                        <p:tgtEl>
                                          <p:spTgt spid="10242"/>
                                        </p:tgtEl>
                                        <p:attrNameLst>
                                          <p:attrName>style.visibility</p:attrName>
                                        </p:attrNameLst>
                                      </p:cBhvr>
                                      <p:to>
                                        <p:strVal val="visible"/>
                                      </p:to>
                                    </p:set>
                                    <p:animEffect transition="in" filter="fade">
                                      <p:cBhvr>
                                        <p:cTn id="34" dur="1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8" grpId="0"/>
      <p:bldP spid="494599" grpId="0"/>
      <p:bldP spid="494600" grpId="0"/>
      <p:bldP spid="494601" grpId="0"/>
      <p:bldP spid="494602"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2667000" y="1524000"/>
            <a:ext cx="4191000" cy="4495800"/>
          </a:xfrm>
          <a:prstGeom prst="rect">
            <a:avLst/>
          </a:prstGeom>
          <a:solidFill>
            <a:schemeClr val="accent1"/>
          </a:solidFill>
          <a:ln w="9525">
            <a:solidFill>
              <a:schemeClr val="tx1"/>
            </a:solidFill>
            <a:miter lim="800000"/>
            <a:headEnd/>
            <a:tailEnd/>
          </a:ln>
        </p:spPr>
        <p:txBody>
          <a:bodyPr wrap="none" anchor="ctr"/>
          <a:lstStyle/>
          <a:p>
            <a:pPr algn="ctr"/>
            <a:endParaRPr lang="en-US" dirty="0"/>
          </a:p>
        </p:txBody>
      </p:sp>
      <p:sp>
        <p:nvSpPr>
          <p:cNvPr id="23557" name="Text Box 5"/>
          <p:cNvSpPr txBox="1">
            <a:spLocks noChangeArrowheads="1"/>
          </p:cNvSpPr>
          <p:nvPr/>
        </p:nvSpPr>
        <p:spPr bwMode="auto">
          <a:xfrm>
            <a:off x="3048000" y="1854200"/>
            <a:ext cx="711200" cy="646331"/>
          </a:xfrm>
          <a:prstGeom prst="rect">
            <a:avLst/>
          </a:prstGeom>
          <a:noFill/>
          <a:ln w="57150">
            <a:solidFill>
              <a:schemeClr val="tx1"/>
            </a:solidFill>
            <a:miter lim="800000"/>
            <a:headEnd/>
            <a:tailEnd/>
          </a:ln>
        </p:spPr>
        <p:txBody>
          <a:bodyPr wrap="square">
            <a:spAutoFit/>
          </a:bodyPr>
          <a:lstStyle/>
          <a:p>
            <a:pPr>
              <a:spcBef>
                <a:spcPct val="50000"/>
              </a:spcBef>
            </a:pPr>
            <a:r>
              <a:rPr lang="en-US" sz="3600" b="1" dirty="0" smtClean="0">
                <a:latin typeface="Times New Roman" pitchFamily="64" charset="0"/>
              </a:rPr>
              <a:t> 5</a:t>
            </a:r>
            <a:endParaRPr lang="en-US" sz="3600" b="1" dirty="0">
              <a:latin typeface="Times New Roman" pitchFamily="64" charset="0"/>
            </a:endParaRPr>
          </a:p>
        </p:txBody>
      </p:sp>
      <p:sp>
        <p:nvSpPr>
          <p:cNvPr id="494598" name="Text Box 6"/>
          <p:cNvSpPr txBox="1">
            <a:spLocks noChangeArrowheads="1"/>
          </p:cNvSpPr>
          <p:nvPr/>
        </p:nvSpPr>
        <p:spPr bwMode="auto">
          <a:xfrm>
            <a:off x="3479800" y="2692400"/>
            <a:ext cx="1320800" cy="701675"/>
          </a:xfrm>
          <a:prstGeom prst="rect">
            <a:avLst/>
          </a:prstGeom>
          <a:noFill/>
          <a:ln w="9525">
            <a:noFill/>
            <a:miter lim="800000"/>
            <a:headEnd/>
            <a:tailEnd/>
          </a:ln>
        </p:spPr>
        <p:txBody>
          <a:bodyPr wrap="square">
            <a:spAutoFit/>
          </a:bodyPr>
          <a:lstStyle/>
          <a:p>
            <a:pPr>
              <a:spcBef>
                <a:spcPct val="50000"/>
              </a:spcBef>
            </a:pPr>
            <a:r>
              <a:rPr lang="en-US" sz="4000" i="1" dirty="0" smtClean="0">
                <a:solidFill>
                  <a:srgbClr val="000000"/>
                </a:solidFill>
                <a:latin typeface="Comic Sans MS" pitchFamily="64" charset="0"/>
              </a:rPr>
              <a:t>five</a:t>
            </a:r>
            <a:endParaRPr lang="en-US" sz="4000" i="1" dirty="0">
              <a:solidFill>
                <a:srgbClr val="6600CC"/>
              </a:solidFill>
              <a:latin typeface="Comic Sans MS" pitchFamily="64" charset="0"/>
            </a:endParaRPr>
          </a:p>
        </p:txBody>
      </p:sp>
      <p:sp>
        <p:nvSpPr>
          <p:cNvPr id="494599" name="Text Box 7"/>
          <p:cNvSpPr txBox="1">
            <a:spLocks noChangeArrowheads="1"/>
          </p:cNvSpPr>
          <p:nvPr/>
        </p:nvSpPr>
        <p:spPr bwMode="auto">
          <a:xfrm>
            <a:off x="4038600" y="4953000"/>
            <a:ext cx="1498600" cy="777875"/>
          </a:xfrm>
          <a:prstGeom prst="rect">
            <a:avLst/>
          </a:prstGeom>
          <a:noFill/>
          <a:ln w="9525">
            <a:noFill/>
            <a:miter lim="800000"/>
            <a:headEnd/>
            <a:tailEnd/>
          </a:ln>
        </p:spPr>
        <p:txBody>
          <a:bodyPr wrap="square">
            <a:spAutoFit/>
          </a:bodyPr>
          <a:lstStyle/>
          <a:p>
            <a:pPr>
              <a:spcBef>
                <a:spcPct val="50000"/>
              </a:spcBef>
            </a:pPr>
            <a:r>
              <a:rPr lang="en-US" sz="4500" b="1" dirty="0" smtClean="0">
                <a:solidFill>
                  <a:schemeClr val="bg1"/>
                </a:solidFill>
                <a:latin typeface="Comic Sans MS" pitchFamily="64" charset="0"/>
              </a:rPr>
              <a:t>4+1</a:t>
            </a:r>
            <a:endParaRPr lang="en-US" sz="4500" b="1" dirty="0">
              <a:solidFill>
                <a:srgbClr val="008000"/>
              </a:solidFill>
              <a:latin typeface="Comic Sans MS" pitchFamily="64" charset="0"/>
            </a:endParaRPr>
          </a:p>
        </p:txBody>
      </p:sp>
      <p:sp>
        <p:nvSpPr>
          <p:cNvPr id="494600" name="Text Box 8"/>
          <p:cNvSpPr txBox="1">
            <a:spLocks noChangeArrowheads="1"/>
          </p:cNvSpPr>
          <p:nvPr/>
        </p:nvSpPr>
        <p:spPr bwMode="auto">
          <a:xfrm>
            <a:off x="4775200" y="3454400"/>
            <a:ext cx="1295400" cy="954107"/>
          </a:xfrm>
          <a:prstGeom prst="rect">
            <a:avLst/>
          </a:prstGeom>
          <a:noFill/>
          <a:ln w="9525">
            <a:noFill/>
            <a:miter lim="800000"/>
            <a:headEnd/>
            <a:tailEnd/>
          </a:ln>
        </p:spPr>
        <p:txBody>
          <a:bodyPr>
            <a:spAutoFit/>
          </a:bodyPr>
          <a:lstStyle/>
          <a:p>
            <a:pPr>
              <a:spcBef>
                <a:spcPct val="50000"/>
              </a:spcBef>
            </a:pPr>
            <a:r>
              <a:rPr lang="en-US" sz="2800" b="1" dirty="0">
                <a:latin typeface="Comic Sans MS" pitchFamily="64" charset="0"/>
              </a:rPr>
              <a:t>XXXX</a:t>
            </a:r>
            <a:br>
              <a:rPr lang="en-US" sz="2800" b="1" dirty="0">
                <a:latin typeface="Comic Sans MS" pitchFamily="64" charset="0"/>
              </a:rPr>
            </a:br>
            <a:r>
              <a:rPr lang="en-US" sz="2800" b="1" dirty="0" smtClean="0">
                <a:latin typeface="Comic Sans MS" pitchFamily="64" charset="0"/>
              </a:rPr>
              <a:t>X</a:t>
            </a:r>
            <a:endParaRPr lang="en-US" sz="2800" b="1" dirty="0">
              <a:latin typeface="Comic Sans MS" pitchFamily="64" charset="0"/>
            </a:endParaRPr>
          </a:p>
        </p:txBody>
      </p:sp>
      <p:sp>
        <p:nvSpPr>
          <p:cNvPr id="494601" name="Text Box 9"/>
          <p:cNvSpPr txBox="1">
            <a:spLocks noChangeArrowheads="1"/>
          </p:cNvSpPr>
          <p:nvPr/>
        </p:nvSpPr>
        <p:spPr bwMode="auto">
          <a:xfrm>
            <a:off x="4089400" y="1838325"/>
            <a:ext cx="2743200" cy="854075"/>
          </a:xfrm>
          <a:prstGeom prst="rect">
            <a:avLst/>
          </a:prstGeom>
          <a:noFill/>
          <a:ln w="9525">
            <a:noFill/>
            <a:miter lim="800000"/>
            <a:headEnd/>
            <a:tailEnd/>
          </a:ln>
        </p:spPr>
        <p:txBody>
          <a:bodyPr>
            <a:spAutoFit/>
          </a:bodyPr>
          <a:lstStyle/>
          <a:p>
            <a:pPr>
              <a:spcBef>
                <a:spcPct val="50000"/>
              </a:spcBef>
            </a:pPr>
            <a:r>
              <a:rPr lang="en-US" sz="5000" b="1" dirty="0" smtClean="0">
                <a:solidFill>
                  <a:srgbClr val="FF0000"/>
                </a:solidFill>
                <a:latin typeface="Comic Sans MS" pitchFamily="64" charset="0"/>
              </a:rPr>
              <a:t>10-5</a:t>
            </a:r>
            <a:endParaRPr lang="en-US" sz="5000" b="1" dirty="0">
              <a:solidFill>
                <a:srgbClr val="CC0099"/>
              </a:solidFill>
              <a:latin typeface="Comic Sans MS" pitchFamily="64" charset="0"/>
            </a:endParaRPr>
          </a:p>
        </p:txBody>
      </p:sp>
      <p:sp>
        <p:nvSpPr>
          <p:cNvPr id="494602" name="Rectangle 10"/>
          <p:cNvSpPr>
            <a:spLocks noChangeArrowheads="1"/>
          </p:cNvSpPr>
          <p:nvPr/>
        </p:nvSpPr>
        <p:spPr bwMode="auto">
          <a:xfrm>
            <a:off x="5410200" y="4191000"/>
            <a:ext cx="1122423" cy="707886"/>
          </a:xfrm>
          <a:prstGeom prst="rect">
            <a:avLst/>
          </a:prstGeom>
          <a:noFill/>
          <a:ln w="9525">
            <a:noFill/>
            <a:miter lim="800000"/>
            <a:headEnd/>
            <a:tailEnd/>
          </a:ln>
        </p:spPr>
        <p:txBody>
          <a:bodyPr wrap="none">
            <a:spAutoFit/>
          </a:bodyPr>
          <a:lstStyle/>
          <a:p>
            <a:pPr>
              <a:spcBef>
                <a:spcPct val="50000"/>
              </a:spcBef>
            </a:pPr>
            <a:r>
              <a:rPr lang="en-US" sz="4000" b="1" i="1" dirty="0" smtClean="0">
                <a:solidFill>
                  <a:srgbClr val="FF0000"/>
                </a:solidFill>
                <a:latin typeface="Comic Sans MS" pitchFamily="64" charset="0"/>
              </a:rPr>
              <a:t>3+2</a:t>
            </a:r>
            <a:endParaRPr lang="en-US" sz="4000" b="1" i="1" dirty="0">
              <a:solidFill>
                <a:srgbClr val="FF0000"/>
              </a:solidFill>
              <a:latin typeface="Comic Sans MS" pitchFamily="64" charset="0"/>
            </a:endParaRPr>
          </a:p>
        </p:txBody>
      </p:sp>
      <p:sp>
        <p:nvSpPr>
          <p:cNvPr id="11" name="TextBox 10"/>
          <p:cNvSpPr txBox="1"/>
          <p:nvPr/>
        </p:nvSpPr>
        <p:spPr>
          <a:xfrm>
            <a:off x="3124200" y="5181600"/>
            <a:ext cx="1600200" cy="584775"/>
          </a:xfrm>
          <a:prstGeom prst="rect">
            <a:avLst/>
          </a:prstGeom>
          <a:noFill/>
        </p:spPr>
        <p:txBody>
          <a:bodyPr wrap="square" rtlCol="0">
            <a:spAutoFit/>
          </a:bodyPr>
          <a:lstStyle/>
          <a:p>
            <a:r>
              <a:rPr lang="en-US" sz="3200" b="1" dirty="0" err="1"/>
              <a:t>l</a:t>
            </a:r>
            <a:r>
              <a:rPr lang="en-US" sz="3200" b="1" dirty="0" err="1" smtClean="0"/>
              <a:t>lll</a:t>
            </a:r>
            <a:r>
              <a:rPr lang="en-US" sz="3200" b="1" dirty="0" smtClean="0"/>
              <a:t>  </a:t>
            </a:r>
            <a:endParaRPr lang="en-US" sz="3200" b="1" dirty="0"/>
          </a:p>
        </p:txBody>
      </p:sp>
      <p:cxnSp>
        <p:nvCxnSpPr>
          <p:cNvPr id="13" name="Straight Connector 12"/>
          <p:cNvCxnSpPr/>
          <p:nvPr/>
        </p:nvCxnSpPr>
        <p:spPr>
          <a:xfrm>
            <a:off x="3200400" y="5410200"/>
            <a:ext cx="381000" cy="152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2" descr="http://www.brent-krueger.com/images/2004%20Uncirc%20Nickel%20obverse-gs.jpg"/>
          <p:cNvPicPr>
            <a:picLocks noChangeAspect="1" noChangeArrowheads="1"/>
          </p:cNvPicPr>
          <p:nvPr/>
        </p:nvPicPr>
        <p:blipFill>
          <a:blip r:embed="rId3" cstate="print"/>
          <a:srcRect/>
          <a:stretch>
            <a:fillRect/>
          </a:stretch>
        </p:blipFill>
        <p:spPr bwMode="auto">
          <a:xfrm>
            <a:off x="5867400" y="2514600"/>
            <a:ext cx="819150" cy="8074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698" name="Picture 2" descr="http://www.proprofs.com/flashcards/upload/q4388968.png"/>
          <p:cNvPicPr>
            <a:picLocks noChangeAspect="1" noChangeArrowheads="1"/>
          </p:cNvPicPr>
          <p:nvPr/>
        </p:nvPicPr>
        <p:blipFill>
          <a:blip r:embed="rId4" cstate="print"/>
          <a:srcRect/>
          <a:stretch>
            <a:fillRect/>
          </a:stretch>
        </p:blipFill>
        <p:spPr bwMode="auto">
          <a:xfrm>
            <a:off x="3048000" y="3581400"/>
            <a:ext cx="1238250" cy="1238250"/>
          </a:xfrm>
          <a:prstGeom prst="rect">
            <a:avLst/>
          </a:prstGeom>
          <a:noFill/>
        </p:spPr>
      </p:pic>
      <p:sp>
        <p:nvSpPr>
          <p:cNvPr id="15" name="Rectangle 2"/>
          <p:cNvSpPr>
            <a:spLocks noGrp="1" noChangeArrowheads="1"/>
          </p:cNvSpPr>
          <p:nvPr>
            <p:ph type="title"/>
          </p:nvPr>
        </p:nvSpPr>
        <p:spPr>
          <a:xfrm>
            <a:off x="0" y="274638"/>
            <a:ext cx="9144000" cy="1143000"/>
          </a:xfrm>
        </p:spPr>
        <p:txBody>
          <a:bodyPr>
            <a:normAutofit/>
          </a:bodyPr>
          <a:lstStyle/>
          <a:p>
            <a:pPr eaLnBrk="1" hangingPunct="1"/>
            <a:r>
              <a:rPr lang="en-US" b="1" dirty="0" smtClean="0">
                <a:latin typeface="Comic Sans MS" pitchFamily="66" charset="0"/>
              </a:rPr>
              <a:t>How can a 5 be represented?</a:t>
            </a:r>
          </a:p>
        </p:txBody>
      </p:sp>
      <p:sp>
        <p:nvSpPr>
          <p:cNvPr id="17" name="TextBox 16"/>
          <p:cNvSpPr txBox="1"/>
          <p:nvPr/>
        </p:nvSpPr>
        <p:spPr>
          <a:xfrm>
            <a:off x="3348643" y="6248400"/>
            <a:ext cx="3128357" cy="400110"/>
          </a:xfrm>
          <a:prstGeom prst="rect">
            <a:avLst/>
          </a:prstGeom>
          <a:noFill/>
        </p:spPr>
        <p:txBody>
          <a:bodyPr wrap="none" rtlCol="0">
            <a:spAutoFit/>
          </a:bodyPr>
          <a:lstStyle/>
          <a:p>
            <a:r>
              <a:rPr lang="en-US" sz="2000" b="1" dirty="0" smtClean="0">
                <a:latin typeface="Arial Black" pitchFamily="34" charset="0"/>
              </a:rPr>
              <a:t>Name Collection Box</a:t>
            </a:r>
            <a:endParaRPr lang="en-US" sz="2000" b="1" dirty="0">
              <a:latin typeface="Arial Black" pitchFamily="34" charset="0"/>
            </a:endParaRPr>
          </a:p>
        </p:txBody>
      </p:sp>
      <p:pic>
        <p:nvPicPr>
          <p:cNvPr id="8194" name="Picture 2" descr="http://z.about.com/d/magic/1/0/X/8/070907domino.jpg"/>
          <p:cNvPicPr>
            <a:picLocks noChangeAspect="1" noChangeArrowheads="1"/>
          </p:cNvPicPr>
          <p:nvPr/>
        </p:nvPicPr>
        <p:blipFill>
          <a:blip r:embed="rId5" cstate="print"/>
          <a:srcRect/>
          <a:stretch>
            <a:fillRect/>
          </a:stretch>
        </p:blipFill>
        <p:spPr bwMode="auto">
          <a:xfrm>
            <a:off x="5638800" y="5029200"/>
            <a:ext cx="819150" cy="81915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4598"/>
                                        </p:tgtEl>
                                        <p:attrNameLst>
                                          <p:attrName>style.visibility</p:attrName>
                                        </p:attrNameLst>
                                      </p:cBhvr>
                                      <p:to>
                                        <p:strVal val="visible"/>
                                      </p:to>
                                    </p:set>
                                    <p:animEffect transition="in" filter="fade">
                                      <p:cBhvr>
                                        <p:cTn id="7" dur="1000"/>
                                        <p:tgtEl>
                                          <p:spTgt spid="4945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4599"/>
                                        </p:tgtEl>
                                        <p:attrNameLst>
                                          <p:attrName>style.visibility</p:attrName>
                                        </p:attrNameLst>
                                      </p:cBhvr>
                                      <p:to>
                                        <p:strVal val="visible"/>
                                      </p:to>
                                    </p:set>
                                    <p:animEffect transition="in" filter="fade">
                                      <p:cBhvr>
                                        <p:cTn id="10" dur="1000"/>
                                        <p:tgtEl>
                                          <p:spTgt spid="4945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4600"/>
                                        </p:tgtEl>
                                        <p:attrNameLst>
                                          <p:attrName>style.visibility</p:attrName>
                                        </p:attrNameLst>
                                      </p:cBhvr>
                                      <p:to>
                                        <p:strVal val="visible"/>
                                      </p:to>
                                    </p:set>
                                    <p:animEffect transition="in" filter="fade">
                                      <p:cBhvr>
                                        <p:cTn id="13" dur="1000"/>
                                        <p:tgtEl>
                                          <p:spTgt spid="49460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94601"/>
                                        </p:tgtEl>
                                        <p:attrNameLst>
                                          <p:attrName>style.visibility</p:attrName>
                                        </p:attrNameLst>
                                      </p:cBhvr>
                                      <p:to>
                                        <p:strVal val="visible"/>
                                      </p:to>
                                    </p:set>
                                    <p:animEffect transition="in" filter="fade">
                                      <p:cBhvr>
                                        <p:cTn id="16" dur="1000"/>
                                        <p:tgtEl>
                                          <p:spTgt spid="49460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4602"/>
                                        </p:tgtEl>
                                        <p:attrNameLst>
                                          <p:attrName>style.visibility</p:attrName>
                                        </p:attrNameLst>
                                      </p:cBhvr>
                                      <p:to>
                                        <p:strVal val="visible"/>
                                      </p:to>
                                    </p:set>
                                    <p:animEffect transition="in" filter="fade">
                                      <p:cBhvr>
                                        <p:cTn id="19" dur="1000"/>
                                        <p:tgtEl>
                                          <p:spTgt spid="49460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childTnLst>
                                </p:cTn>
                              </p:par>
                              <p:par>
                                <p:cTn id="29" presetID="10" presetClass="entr" presetSubtype="0" fill="hold" nodeType="withEffect">
                                  <p:stCondLst>
                                    <p:cond delay="0"/>
                                  </p:stCondLst>
                                  <p:childTnLst>
                                    <p:set>
                                      <p:cBhvr>
                                        <p:cTn id="30" dur="1" fill="hold">
                                          <p:stCondLst>
                                            <p:cond delay="0"/>
                                          </p:stCondLst>
                                        </p:cTn>
                                        <p:tgtEl>
                                          <p:spTgt spid="29698"/>
                                        </p:tgtEl>
                                        <p:attrNameLst>
                                          <p:attrName>style.visibility</p:attrName>
                                        </p:attrNameLst>
                                      </p:cBhvr>
                                      <p:to>
                                        <p:strVal val="visible"/>
                                      </p:to>
                                    </p:set>
                                    <p:animEffect transition="in" filter="fade">
                                      <p:cBhvr>
                                        <p:cTn id="31" dur="1000"/>
                                        <p:tgtEl>
                                          <p:spTgt spid="29698"/>
                                        </p:tgtEl>
                                      </p:cBhvr>
                                    </p:animEffect>
                                  </p:childTnLst>
                                </p:cTn>
                              </p:par>
                              <p:par>
                                <p:cTn id="32" presetID="10" presetClass="entr" presetSubtype="0" fill="hold" nodeType="withEffect">
                                  <p:stCondLst>
                                    <p:cond delay="0"/>
                                  </p:stCondLst>
                                  <p:childTnLst>
                                    <p:set>
                                      <p:cBhvr>
                                        <p:cTn id="33" dur="1" fill="hold">
                                          <p:stCondLst>
                                            <p:cond delay="0"/>
                                          </p:stCondLst>
                                        </p:cTn>
                                        <p:tgtEl>
                                          <p:spTgt spid="8194"/>
                                        </p:tgtEl>
                                        <p:attrNameLst>
                                          <p:attrName>style.visibility</p:attrName>
                                        </p:attrNameLst>
                                      </p:cBhvr>
                                      <p:to>
                                        <p:strVal val="visible"/>
                                      </p:to>
                                    </p:set>
                                    <p:animEffect transition="in" filter="fade">
                                      <p:cBhvr>
                                        <p:cTn id="34" dur="1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8" grpId="0"/>
      <p:bldP spid="494599" grpId="0"/>
      <p:bldP spid="494600" grpId="0"/>
      <p:bldP spid="494601" grpId="0"/>
      <p:bldP spid="494602"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2667000" y="1524000"/>
            <a:ext cx="4191000" cy="4495800"/>
          </a:xfrm>
          <a:prstGeom prst="rect">
            <a:avLst/>
          </a:prstGeom>
          <a:solidFill>
            <a:schemeClr val="accent1"/>
          </a:solidFill>
          <a:ln w="9525">
            <a:solidFill>
              <a:schemeClr val="tx1"/>
            </a:solidFill>
            <a:miter lim="800000"/>
            <a:headEnd/>
            <a:tailEnd/>
          </a:ln>
        </p:spPr>
        <p:txBody>
          <a:bodyPr wrap="none" anchor="ctr"/>
          <a:lstStyle/>
          <a:p>
            <a:pPr algn="ctr"/>
            <a:endParaRPr lang="en-US" dirty="0"/>
          </a:p>
        </p:txBody>
      </p:sp>
      <p:sp>
        <p:nvSpPr>
          <p:cNvPr id="23557" name="Text Box 5"/>
          <p:cNvSpPr txBox="1">
            <a:spLocks noChangeArrowheads="1"/>
          </p:cNvSpPr>
          <p:nvPr/>
        </p:nvSpPr>
        <p:spPr bwMode="auto">
          <a:xfrm>
            <a:off x="3048000" y="1854200"/>
            <a:ext cx="609600" cy="646331"/>
          </a:xfrm>
          <a:prstGeom prst="rect">
            <a:avLst/>
          </a:prstGeom>
          <a:noFill/>
          <a:ln w="57150">
            <a:solidFill>
              <a:schemeClr val="tx1"/>
            </a:solidFill>
            <a:miter lim="800000"/>
            <a:headEnd/>
            <a:tailEnd/>
          </a:ln>
        </p:spPr>
        <p:txBody>
          <a:bodyPr wrap="square">
            <a:spAutoFit/>
          </a:bodyPr>
          <a:lstStyle/>
          <a:p>
            <a:pPr>
              <a:spcBef>
                <a:spcPct val="50000"/>
              </a:spcBef>
            </a:pPr>
            <a:r>
              <a:rPr lang="en-US" sz="3600" b="1" dirty="0" smtClean="0">
                <a:latin typeface="Times New Roman" pitchFamily="64" charset="0"/>
              </a:rPr>
              <a:t> 2</a:t>
            </a:r>
            <a:endParaRPr lang="en-US" sz="3600" b="1" dirty="0">
              <a:latin typeface="Times New Roman" pitchFamily="64" charset="0"/>
            </a:endParaRPr>
          </a:p>
        </p:txBody>
      </p:sp>
      <p:sp>
        <p:nvSpPr>
          <p:cNvPr id="494598" name="Text Box 6"/>
          <p:cNvSpPr txBox="1">
            <a:spLocks noChangeArrowheads="1"/>
          </p:cNvSpPr>
          <p:nvPr/>
        </p:nvSpPr>
        <p:spPr bwMode="auto">
          <a:xfrm>
            <a:off x="3048000" y="2667000"/>
            <a:ext cx="1473200" cy="701675"/>
          </a:xfrm>
          <a:prstGeom prst="rect">
            <a:avLst/>
          </a:prstGeom>
          <a:noFill/>
          <a:ln w="9525">
            <a:noFill/>
            <a:miter lim="800000"/>
            <a:headEnd/>
            <a:tailEnd/>
          </a:ln>
        </p:spPr>
        <p:txBody>
          <a:bodyPr wrap="square">
            <a:spAutoFit/>
          </a:bodyPr>
          <a:lstStyle/>
          <a:p>
            <a:pPr>
              <a:spcBef>
                <a:spcPct val="50000"/>
              </a:spcBef>
            </a:pPr>
            <a:r>
              <a:rPr lang="en-US" sz="4000" i="1" dirty="0" smtClean="0">
                <a:solidFill>
                  <a:srgbClr val="000000"/>
                </a:solidFill>
                <a:latin typeface="Comic Sans MS" pitchFamily="64" charset="0"/>
              </a:rPr>
              <a:t>dos</a:t>
            </a:r>
            <a:endParaRPr lang="en-US" sz="4000" i="1" dirty="0">
              <a:solidFill>
                <a:srgbClr val="6600CC"/>
              </a:solidFill>
              <a:latin typeface="Comic Sans MS" pitchFamily="64" charset="0"/>
            </a:endParaRPr>
          </a:p>
        </p:txBody>
      </p:sp>
      <p:sp>
        <p:nvSpPr>
          <p:cNvPr id="494599" name="Text Box 7"/>
          <p:cNvSpPr txBox="1">
            <a:spLocks noChangeArrowheads="1"/>
          </p:cNvSpPr>
          <p:nvPr/>
        </p:nvSpPr>
        <p:spPr bwMode="auto">
          <a:xfrm>
            <a:off x="4800600" y="4114800"/>
            <a:ext cx="1498600" cy="777875"/>
          </a:xfrm>
          <a:prstGeom prst="rect">
            <a:avLst/>
          </a:prstGeom>
          <a:noFill/>
          <a:ln w="9525">
            <a:noFill/>
            <a:miter lim="800000"/>
            <a:headEnd/>
            <a:tailEnd/>
          </a:ln>
        </p:spPr>
        <p:txBody>
          <a:bodyPr wrap="square">
            <a:spAutoFit/>
          </a:bodyPr>
          <a:lstStyle/>
          <a:p>
            <a:pPr>
              <a:spcBef>
                <a:spcPct val="50000"/>
              </a:spcBef>
            </a:pPr>
            <a:r>
              <a:rPr lang="en-US" sz="4500" b="1" dirty="0" smtClean="0">
                <a:solidFill>
                  <a:schemeClr val="bg1"/>
                </a:solidFill>
                <a:latin typeface="Comic Sans MS" pitchFamily="64" charset="0"/>
              </a:rPr>
              <a:t>5-3</a:t>
            </a:r>
            <a:endParaRPr lang="en-US" sz="4500" b="1" dirty="0">
              <a:solidFill>
                <a:srgbClr val="008000"/>
              </a:solidFill>
              <a:latin typeface="Comic Sans MS" pitchFamily="64" charset="0"/>
            </a:endParaRPr>
          </a:p>
        </p:txBody>
      </p:sp>
      <p:sp>
        <p:nvSpPr>
          <p:cNvPr id="494600" name="Text Box 8"/>
          <p:cNvSpPr txBox="1">
            <a:spLocks noChangeArrowheads="1"/>
          </p:cNvSpPr>
          <p:nvPr/>
        </p:nvSpPr>
        <p:spPr bwMode="auto">
          <a:xfrm>
            <a:off x="4724400" y="3048000"/>
            <a:ext cx="1295400" cy="954107"/>
          </a:xfrm>
          <a:prstGeom prst="rect">
            <a:avLst/>
          </a:prstGeom>
          <a:noFill/>
          <a:ln w="9525">
            <a:noFill/>
            <a:miter lim="800000"/>
            <a:headEnd/>
            <a:tailEnd/>
          </a:ln>
        </p:spPr>
        <p:txBody>
          <a:bodyPr>
            <a:spAutoFit/>
          </a:bodyPr>
          <a:lstStyle/>
          <a:p>
            <a:pPr>
              <a:spcBef>
                <a:spcPct val="50000"/>
              </a:spcBef>
            </a:pPr>
            <a:r>
              <a:rPr lang="en-US" sz="2800" b="1" dirty="0" smtClean="0">
                <a:latin typeface="Comic Sans MS" pitchFamily="64" charset="0"/>
              </a:rPr>
              <a:t>XX</a:t>
            </a:r>
            <a:r>
              <a:rPr lang="en-US" sz="2800" b="1" dirty="0">
                <a:latin typeface="Comic Sans MS" pitchFamily="64" charset="0"/>
              </a:rPr>
              <a:t/>
            </a:r>
            <a:br>
              <a:rPr lang="en-US" sz="2800" b="1" dirty="0">
                <a:latin typeface="Comic Sans MS" pitchFamily="64" charset="0"/>
              </a:rPr>
            </a:br>
            <a:endParaRPr lang="en-US" sz="2800" b="1" dirty="0">
              <a:latin typeface="Comic Sans MS" pitchFamily="64" charset="0"/>
            </a:endParaRPr>
          </a:p>
        </p:txBody>
      </p:sp>
      <p:sp>
        <p:nvSpPr>
          <p:cNvPr id="494601" name="Text Box 9"/>
          <p:cNvSpPr txBox="1">
            <a:spLocks noChangeArrowheads="1"/>
          </p:cNvSpPr>
          <p:nvPr/>
        </p:nvSpPr>
        <p:spPr bwMode="auto">
          <a:xfrm>
            <a:off x="4089400" y="1838325"/>
            <a:ext cx="2743200" cy="854075"/>
          </a:xfrm>
          <a:prstGeom prst="rect">
            <a:avLst/>
          </a:prstGeom>
          <a:noFill/>
          <a:ln w="9525">
            <a:noFill/>
            <a:miter lim="800000"/>
            <a:headEnd/>
            <a:tailEnd/>
          </a:ln>
        </p:spPr>
        <p:txBody>
          <a:bodyPr>
            <a:spAutoFit/>
          </a:bodyPr>
          <a:lstStyle/>
          <a:p>
            <a:pPr>
              <a:spcBef>
                <a:spcPct val="50000"/>
              </a:spcBef>
            </a:pPr>
            <a:r>
              <a:rPr lang="en-US" sz="5000" b="1" dirty="0" smtClean="0">
                <a:solidFill>
                  <a:srgbClr val="FF0000"/>
                </a:solidFill>
                <a:latin typeface="Comic Sans MS" pitchFamily="64" charset="0"/>
              </a:rPr>
              <a:t>11-9</a:t>
            </a:r>
            <a:endParaRPr lang="en-US" sz="5000" b="1" dirty="0">
              <a:solidFill>
                <a:srgbClr val="CC0099"/>
              </a:solidFill>
              <a:latin typeface="Comic Sans MS" pitchFamily="64" charset="0"/>
            </a:endParaRPr>
          </a:p>
        </p:txBody>
      </p:sp>
      <p:sp>
        <p:nvSpPr>
          <p:cNvPr id="494602" name="Rectangle 10"/>
          <p:cNvSpPr>
            <a:spLocks noChangeArrowheads="1"/>
          </p:cNvSpPr>
          <p:nvPr/>
        </p:nvSpPr>
        <p:spPr bwMode="auto">
          <a:xfrm>
            <a:off x="5257800" y="4876800"/>
            <a:ext cx="1122423" cy="707886"/>
          </a:xfrm>
          <a:prstGeom prst="rect">
            <a:avLst/>
          </a:prstGeom>
          <a:noFill/>
          <a:ln w="9525">
            <a:noFill/>
            <a:miter lim="800000"/>
            <a:headEnd/>
            <a:tailEnd/>
          </a:ln>
        </p:spPr>
        <p:txBody>
          <a:bodyPr wrap="none">
            <a:spAutoFit/>
          </a:bodyPr>
          <a:lstStyle/>
          <a:p>
            <a:pPr>
              <a:spcBef>
                <a:spcPct val="50000"/>
              </a:spcBef>
            </a:pPr>
            <a:r>
              <a:rPr lang="en-US" sz="4000" b="1" i="1" dirty="0" smtClean="0">
                <a:solidFill>
                  <a:srgbClr val="FF0000"/>
                </a:solidFill>
                <a:latin typeface="Comic Sans MS" pitchFamily="64" charset="0"/>
              </a:rPr>
              <a:t>2+0</a:t>
            </a:r>
            <a:endParaRPr lang="en-US" sz="4000" b="1" i="1" dirty="0">
              <a:solidFill>
                <a:srgbClr val="FF0000"/>
              </a:solidFill>
              <a:latin typeface="Comic Sans MS" pitchFamily="64" charset="0"/>
            </a:endParaRPr>
          </a:p>
        </p:txBody>
      </p:sp>
      <p:sp>
        <p:nvSpPr>
          <p:cNvPr id="11" name="TextBox 10"/>
          <p:cNvSpPr txBox="1"/>
          <p:nvPr/>
        </p:nvSpPr>
        <p:spPr>
          <a:xfrm>
            <a:off x="2895600" y="4724400"/>
            <a:ext cx="1600200" cy="584775"/>
          </a:xfrm>
          <a:prstGeom prst="rect">
            <a:avLst/>
          </a:prstGeom>
          <a:noFill/>
        </p:spPr>
        <p:txBody>
          <a:bodyPr wrap="square" rtlCol="0">
            <a:spAutoFit/>
          </a:bodyPr>
          <a:lstStyle/>
          <a:p>
            <a:r>
              <a:rPr lang="en-US" sz="3200" b="1" dirty="0" err="1" smtClean="0"/>
              <a:t>ll</a:t>
            </a:r>
            <a:endParaRPr lang="en-US" sz="3200" b="1" dirty="0"/>
          </a:p>
        </p:txBody>
      </p:sp>
      <p:pic>
        <p:nvPicPr>
          <p:cNvPr id="23" name="Picture 4" descr="http://newpenny.net/wp-content/uploads/2009/09/Lincoln_Penny_Obverse.jpg"/>
          <p:cNvPicPr>
            <a:picLocks noChangeAspect="1" noChangeArrowheads="1"/>
          </p:cNvPicPr>
          <p:nvPr/>
        </p:nvPicPr>
        <p:blipFill>
          <a:blip r:embed="rId3" cstate="print"/>
          <a:srcRect/>
          <a:stretch>
            <a:fillRect/>
          </a:stretch>
        </p:blipFill>
        <p:spPr bwMode="auto">
          <a:xfrm>
            <a:off x="6096000" y="3429000"/>
            <a:ext cx="620659" cy="6195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4" name="Picture 4" descr="http://newpenny.net/wp-content/uploads/2009/09/Lincoln_Penny_Obverse.jpg"/>
          <p:cNvPicPr>
            <a:picLocks noChangeAspect="1" noChangeArrowheads="1"/>
          </p:cNvPicPr>
          <p:nvPr/>
        </p:nvPicPr>
        <p:blipFill>
          <a:blip r:embed="rId3" cstate="print"/>
          <a:srcRect/>
          <a:stretch>
            <a:fillRect/>
          </a:stretch>
        </p:blipFill>
        <p:spPr bwMode="auto">
          <a:xfrm>
            <a:off x="6096000" y="2590800"/>
            <a:ext cx="620659" cy="6195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Text Box 6"/>
          <p:cNvSpPr txBox="1">
            <a:spLocks noChangeArrowheads="1"/>
          </p:cNvSpPr>
          <p:nvPr/>
        </p:nvSpPr>
        <p:spPr bwMode="auto">
          <a:xfrm>
            <a:off x="3352800" y="5105400"/>
            <a:ext cx="1473200" cy="701675"/>
          </a:xfrm>
          <a:prstGeom prst="rect">
            <a:avLst/>
          </a:prstGeom>
          <a:noFill/>
          <a:ln w="9525">
            <a:noFill/>
            <a:miter lim="800000"/>
            <a:headEnd/>
            <a:tailEnd/>
          </a:ln>
        </p:spPr>
        <p:txBody>
          <a:bodyPr wrap="square">
            <a:spAutoFit/>
          </a:bodyPr>
          <a:lstStyle/>
          <a:p>
            <a:pPr>
              <a:spcBef>
                <a:spcPct val="50000"/>
              </a:spcBef>
            </a:pPr>
            <a:r>
              <a:rPr lang="en-US" sz="4000" i="1" dirty="0" smtClean="0">
                <a:solidFill>
                  <a:srgbClr val="000000"/>
                </a:solidFill>
                <a:latin typeface="Comic Sans MS" pitchFamily="64" charset="0"/>
              </a:rPr>
              <a:t>two</a:t>
            </a:r>
            <a:endParaRPr lang="en-US" sz="4000" i="1" dirty="0">
              <a:solidFill>
                <a:srgbClr val="6600CC"/>
              </a:solidFill>
              <a:latin typeface="Comic Sans MS" pitchFamily="64" charset="0"/>
            </a:endParaRPr>
          </a:p>
        </p:txBody>
      </p:sp>
      <p:sp>
        <p:nvSpPr>
          <p:cNvPr id="15" name="Rectangle 2"/>
          <p:cNvSpPr>
            <a:spLocks noGrp="1" noChangeArrowheads="1"/>
          </p:cNvSpPr>
          <p:nvPr>
            <p:ph type="title"/>
          </p:nvPr>
        </p:nvSpPr>
        <p:spPr>
          <a:xfrm>
            <a:off x="0" y="274638"/>
            <a:ext cx="9144000" cy="1143000"/>
          </a:xfrm>
        </p:spPr>
        <p:txBody>
          <a:bodyPr>
            <a:normAutofit/>
          </a:bodyPr>
          <a:lstStyle/>
          <a:p>
            <a:pPr eaLnBrk="1" hangingPunct="1"/>
            <a:r>
              <a:rPr lang="en-US" b="1" dirty="0" smtClean="0">
                <a:latin typeface="Comic Sans MS" pitchFamily="66" charset="0"/>
              </a:rPr>
              <a:t>How can a 2 be represented?</a:t>
            </a:r>
          </a:p>
        </p:txBody>
      </p:sp>
      <p:sp>
        <p:nvSpPr>
          <p:cNvPr id="16" name="TextBox 15"/>
          <p:cNvSpPr txBox="1"/>
          <p:nvPr/>
        </p:nvSpPr>
        <p:spPr>
          <a:xfrm>
            <a:off x="3348643" y="6248400"/>
            <a:ext cx="3128357" cy="400110"/>
          </a:xfrm>
          <a:prstGeom prst="rect">
            <a:avLst/>
          </a:prstGeom>
          <a:noFill/>
        </p:spPr>
        <p:txBody>
          <a:bodyPr wrap="none" rtlCol="0">
            <a:spAutoFit/>
          </a:bodyPr>
          <a:lstStyle/>
          <a:p>
            <a:r>
              <a:rPr lang="en-US" sz="2000" b="1" dirty="0" smtClean="0">
                <a:latin typeface="Arial Black" pitchFamily="34" charset="0"/>
              </a:rPr>
              <a:t>Name Collection Box</a:t>
            </a:r>
            <a:endParaRPr lang="en-US" sz="2000" b="1" dirty="0">
              <a:latin typeface="Arial Black" pitchFamily="34" charset="0"/>
            </a:endParaRPr>
          </a:p>
        </p:txBody>
      </p:sp>
      <p:pic>
        <p:nvPicPr>
          <p:cNvPr id="6146" name="Picture 2" descr="http://www.ricksmath.com/images/2oclock.gif"/>
          <p:cNvPicPr>
            <a:picLocks noChangeAspect="1" noChangeArrowheads="1"/>
          </p:cNvPicPr>
          <p:nvPr/>
        </p:nvPicPr>
        <p:blipFill>
          <a:blip r:embed="rId4" cstate="print"/>
          <a:srcRect/>
          <a:stretch>
            <a:fillRect/>
          </a:stretch>
        </p:blipFill>
        <p:spPr bwMode="auto">
          <a:xfrm>
            <a:off x="2971800" y="3505200"/>
            <a:ext cx="1114425" cy="11144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4598"/>
                                        </p:tgtEl>
                                        <p:attrNameLst>
                                          <p:attrName>style.visibility</p:attrName>
                                        </p:attrNameLst>
                                      </p:cBhvr>
                                      <p:to>
                                        <p:strVal val="visible"/>
                                      </p:to>
                                    </p:set>
                                    <p:animEffect transition="in" filter="fade">
                                      <p:cBhvr>
                                        <p:cTn id="7" dur="1000"/>
                                        <p:tgtEl>
                                          <p:spTgt spid="4945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4599"/>
                                        </p:tgtEl>
                                        <p:attrNameLst>
                                          <p:attrName>style.visibility</p:attrName>
                                        </p:attrNameLst>
                                      </p:cBhvr>
                                      <p:to>
                                        <p:strVal val="visible"/>
                                      </p:to>
                                    </p:set>
                                    <p:animEffect transition="in" filter="fade">
                                      <p:cBhvr>
                                        <p:cTn id="10" dur="1000"/>
                                        <p:tgtEl>
                                          <p:spTgt spid="4945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4600"/>
                                        </p:tgtEl>
                                        <p:attrNameLst>
                                          <p:attrName>style.visibility</p:attrName>
                                        </p:attrNameLst>
                                      </p:cBhvr>
                                      <p:to>
                                        <p:strVal val="visible"/>
                                      </p:to>
                                    </p:set>
                                    <p:animEffect transition="in" filter="fade">
                                      <p:cBhvr>
                                        <p:cTn id="13" dur="1000"/>
                                        <p:tgtEl>
                                          <p:spTgt spid="49460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94601"/>
                                        </p:tgtEl>
                                        <p:attrNameLst>
                                          <p:attrName>style.visibility</p:attrName>
                                        </p:attrNameLst>
                                      </p:cBhvr>
                                      <p:to>
                                        <p:strVal val="visible"/>
                                      </p:to>
                                    </p:set>
                                    <p:animEffect transition="in" filter="fade">
                                      <p:cBhvr>
                                        <p:cTn id="16" dur="1000"/>
                                        <p:tgtEl>
                                          <p:spTgt spid="49460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4602"/>
                                        </p:tgtEl>
                                        <p:attrNameLst>
                                          <p:attrName>style.visibility</p:attrName>
                                        </p:attrNameLst>
                                      </p:cBhvr>
                                      <p:to>
                                        <p:strVal val="visible"/>
                                      </p:to>
                                    </p:set>
                                    <p:animEffect transition="in" filter="fade">
                                      <p:cBhvr>
                                        <p:cTn id="19" dur="1000"/>
                                        <p:tgtEl>
                                          <p:spTgt spid="49460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childTnLst>
                                </p:cTn>
                              </p:par>
                              <p:par>
                                <p:cTn id="26" presetID="10"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childTnLst>
                                </p:cTn>
                              </p:par>
                              <p:par>
                                <p:cTn id="32" presetID="10" presetClass="entr" presetSubtype="0" fill="hold" nodeType="withEffect">
                                  <p:stCondLst>
                                    <p:cond delay="0"/>
                                  </p:stCondLst>
                                  <p:childTnLst>
                                    <p:set>
                                      <p:cBhvr>
                                        <p:cTn id="33" dur="1" fill="hold">
                                          <p:stCondLst>
                                            <p:cond delay="0"/>
                                          </p:stCondLst>
                                        </p:cTn>
                                        <p:tgtEl>
                                          <p:spTgt spid="6146"/>
                                        </p:tgtEl>
                                        <p:attrNameLst>
                                          <p:attrName>style.visibility</p:attrName>
                                        </p:attrNameLst>
                                      </p:cBhvr>
                                      <p:to>
                                        <p:strVal val="visible"/>
                                      </p:to>
                                    </p:set>
                                    <p:animEffect transition="in" filter="fade">
                                      <p:cBhvr>
                                        <p:cTn id="34" dur="1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8" grpId="0"/>
      <p:bldP spid="494599" grpId="0"/>
      <p:bldP spid="494600" grpId="0"/>
      <p:bldP spid="494601" grpId="0"/>
      <p:bldP spid="494602" grpId="0"/>
      <p:bldP spid="11"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2667000" y="1524000"/>
            <a:ext cx="4191000" cy="4495800"/>
          </a:xfrm>
          <a:prstGeom prst="rect">
            <a:avLst/>
          </a:prstGeom>
          <a:solidFill>
            <a:schemeClr val="accent1"/>
          </a:solidFill>
          <a:ln w="9525">
            <a:solidFill>
              <a:schemeClr val="tx1"/>
            </a:solidFill>
            <a:miter lim="800000"/>
            <a:headEnd/>
            <a:tailEnd/>
          </a:ln>
        </p:spPr>
        <p:txBody>
          <a:bodyPr wrap="none" anchor="ctr"/>
          <a:lstStyle/>
          <a:p>
            <a:pPr algn="ctr"/>
            <a:endParaRPr lang="en-US" dirty="0"/>
          </a:p>
        </p:txBody>
      </p:sp>
      <p:sp>
        <p:nvSpPr>
          <p:cNvPr id="23557" name="Text Box 5"/>
          <p:cNvSpPr txBox="1">
            <a:spLocks noChangeArrowheads="1"/>
          </p:cNvSpPr>
          <p:nvPr/>
        </p:nvSpPr>
        <p:spPr bwMode="auto">
          <a:xfrm>
            <a:off x="3048000" y="1854200"/>
            <a:ext cx="711200" cy="646331"/>
          </a:xfrm>
          <a:prstGeom prst="rect">
            <a:avLst/>
          </a:prstGeom>
          <a:noFill/>
          <a:ln w="57150">
            <a:solidFill>
              <a:schemeClr val="tx1"/>
            </a:solidFill>
            <a:miter lim="800000"/>
            <a:headEnd/>
            <a:tailEnd/>
          </a:ln>
        </p:spPr>
        <p:txBody>
          <a:bodyPr wrap="square">
            <a:spAutoFit/>
          </a:bodyPr>
          <a:lstStyle/>
          <a:p>
            <a:pPr>
              <a:spcBef>
                <a:spcPct val="50000"/>
              </a:spcBef>
            </a:pPr>
            <a:r>
              <a:rPr lang="en-US" sz="3600" b="1" dirty="0" smtClean="0">
                <a:latin typeface="Times New Roman" pitchFamily="64" charset="0"/>
              </a:rPr>
              <a:t>10</a:t>
            </a:r>
            <a:endParaRPr lang="en-US" sz="3600" b="1" dirty="0">
              <a:latin typeface="Times New Roman" pitchFamily="64" charset="0"/>
            </a:endParaRPr>
          </a:p>
        </p:txBody>
      </p:sp>
      <p:sp>
        <p:nvSpPr>
          <p:cNvPr id="494598" name="Text Box 6"/>
          <p:cNvSpPr txBox="1">
            <a:spLocks noChangeArrowheads="1"/>
          </p:cNvSpPr>
          <p:nvPr/>
        </p:nvSpPr>
        <p:spPr bwMode="auto">
          <a:xfrm>
            <a:off x="3479800" y="2692400"/>
            <a:ext cx="1320800" cy="701675"/>
          </a:xfrm>
          <a:prstGeom prst="rect">
            <a:avLst/>
          </a:prstGeom>
          <a:noFill/>
          <a:ln w="9525">
            <a:noFill/>
            <a:miter lim="800000"/>
            <a:headEnd/>
            <a:tailEnd/>
          </a:ln>
        </p:spPr>
        <p:txBody>
          <a:bodyPr wrap="square">
            <a:spAutoFit/>
          </a:bodyPr>
          <a:lstStyle/>
          <a:p>
            <a:pPr>
              <a:spcBef>
                <a:spcPct val="50000"/>
              </a:spcBef>
            </a:pPr>
            <a:r>
              <a:rPr lang="en-US" sz="4000" i="1" dirty="0" err="1" smtClean="0">
                <a:solidFill>
                  <a:srgbClr val="000000"/>
                </a:solidFill>
                <a:latin typeface="Comic Sans MS" pitchFamily="64" charset="0"/>
              </a:rPr>
              <a:t>diez</a:t>
            </a:r>
            <a:endParaRPr lang="en-US" sz="4000" i="1" dirty="0">
              <a:solidFill>
                <a:srgbClr val="6600CC"/>
              </a:solidFill>
              <a:latin typeface="Comic Sans MS" pitchFamily="64" charset="0"/>
            </a:endParaRPr>
          </a:p>
        </p:txBody>
      </p:sp>
      <p:sp>
        <p:nvSpPr>
          <p:cNvPr id="494599" name="Text Box 7"/>
          <p:cNvSpPr txBox="1">
            <a:spLocks noChangeArrowheads="1"/>
          </p:cNvSpPr>
          <p:nvPr/>
        </p:nvSpPr>
        <p:spPr bwMode="auto">
          <a:xfrm>
            <a:off x="4800600" y="5029200"/>
            <a:ext cx="1498600" cy="777875"/>
          </a:xfrm>
          <a:prstGeom prst="rect">
            <a:avLst/>
          </a:prstGeom>
          <a:noFill/>
          <a:ln w="9525">
            <a:noFill/>
            <a:miter lim="800000"/>
            <a:headEnd/>
            <a:tailEnd/>
          </a:ln>
        </p:spPr>
        <p:txBody>
          <a:bodyPr wrap="square">
            <a:spAutoFit/>
          </a:bodyPr>
          <a:lstStyle/>
          <a:p>
            <a:pPr>
              <a:spcBef>
                <a:spcPct val="50000"/>
              </a:spcBef>
            </a:pPr>
            <a:r>
              <a:rPr lang="en-US" sz="4500" b="1" dirty="0" smtClean="0">
                <a:solidFill>
                  <a:schemeClr val="bg1"/>
                </a:solidFill>
                <a:latin typeface="Comic Sans MS" pitchFamily="64" charset="0"/>
              </a:rPr>
              <a:t>9+1</a:t>
            </a:r>
            <a:endParaRPr lang="en-US" sz="4500" b="1" dirty="0">
              <a:solidFill>
                <a:srgbClr val="008000"/>
              </a:solidFill>
              <a:latin typeface="Comic Sans MS" pitchFamily="64" charset="0"/>
            </a:endParaRPr>
          </a:p>
        </p:txBody>
      </p:sp>
      <p:sp>
        <p:nvSpPr>
          <p:cNvPr id="494600" name="Text Box 8"/>
          <p:cNvSpPr txBox="1">
            <a:spLocks noChangeArrowheads="1"/>
          </p:cNvSpPr>
          <p:nvPr/>
        </p:nvSpPr>
        <p:spPr bwMode="auto">
          <a:xfrm>
            <a:off x="4775200" y="3454400"/>
            <a:ext cx="1295400" cy="1373188"/>
          </a:xfrm>
          <a:prstGeom prst="rect">
            <a:avLst/>
          </a:prstGeom>
          <a:noFill/>
          <a:ln w="9525">
            <a:noFill/>
            <a:miter lim="800000"/>
            <a:headEnd/>
            <a:tailEnd/>
          </a:ln>
        </p:spPr>
        <p:txBody>
          <a:bodyPr>
            <a:spAutoFit/>
          </a:bodyPr>
          <a:lstStyle/>
          <a:p>
            <a:pPr>
              <a:spcBef>
                <a:spcPct val="50000"/>
              </a:spcBef>
            </a:pPr>
            <a:r>
              <a:rPr lang="en-US" sz="2800" b="1" dirty="0">
                <a:latin typeface="Comic Sans MS" pitchFamily="64" charset="0"/>
              </a:rPr>
              <a:t>XXXX</a:t>
            </a:r>
            <a:br>
              <a:rPr lang="en-US" sz="2800" b="1" dirty="0">
                <a:latin typeface="Comic Sans MS" pitchFamily="64" charset="0"/>
              </a:rPr>
            </a:br>
            <a:r>
              <a:rPr lang="en-US" sz="2800" b="1" dirty="0">
                <a:latin typeface="Comic Sans MS" pitchFamily="64" charset="0"/>
              </a:rPr>
              <a:t>XXXX</a:t>
            </a:r>
            <a:br>
              <a:rPr lang="en-US" sz="2800" b="1" dirty="0">
                <a:latin typeface="Comic Sans MS" pitchFamily="64" charset="0"/>
              </a:rPr>
            </a:br>
            <a:r>
              <a:rPr lang="en-US" sz="2800" b="1" dirty="0" smtClean="0">
                <a:latin typeface="Comic Sans MS" pitchFamily="64" charset="0"/>
              </a:rPr>
              <a:t>XX</a:t>
            </a:r>
            <a:endParaRPr lang="en-US" sz="2800" b="1" dirty="0">
              <a:latin typeface="Comic Sans MS" pitchFamily="64" charset="0"/>
            </a:endParaRPr>
          </a:p>
        </p:txBody>
      </p:sp>
      <p:sp>
        <p:nvSpPr>
          <p:cNvPr id="494601" name="Text Box 9"/>
          <p:cNvSpPr txBox="1">
            <a:spLocks noChangeArrowheads="1"/>
          </p:cNvSpPr>
          <p:nvPr/>
        </p:nvSpPr>
        <p:spPr bwMode="auto">
          <a:xfrm>
            <a:off x="4089400" y="1838325"/>
            <a:ext cx="2743200" cy="854075"/>
          </a:xfrm>
          <a:prstGeom prst="rect">
            <a:avLst/>
          </a:prstGeom>
          <a:noFill/>
          <a:ln w="9525">
            <a:noFill/>
            <a:miter lim="800000"/>
            <a:headEnd/>
            <a:tailEnd/>
          </a:ln>
        </p:spPr>
        <p:txBody>
          <a:bodyPr>
            <a:spAutoFit/>
          </a:bodyPr>
          <a:lstStyle/>
          <a:p>
            <a:pPr>
              <a:spcBef>
                <a:spcPct val="50000"/>
              </a:spcBef>
            </a:pPr>
            <a:r>
              <a:rPr lang="en-US" sz="5000" b="1" dirty="0" smtClean="0">
                <a:solidFill>
                  <a:srgbClr val="FF0000"/>
                </a:solidFill>
                <a:latin typeface="Comic Sans MS" pitchFamily="64" charset="0"/>
              </a:rPr>
              <a:t>10-0</a:t>
            </a:r>
            <a:endParaRPr lang="en-US" sz="5000" b="1" dirty="0">
              <a:solidFill>
                <a:srgbClr val="CC0099"/>
              </a:solidFill>
              <a:latin typeface="Comic Sans MS" pitchFamily="64" charset="0"/>
            </a:endParaRPr>
          </a:p>
        </p:txBody>
      </p:sp>
      <p:sp>
        <p:nvSpPr>
          <p:cNvPr id="494602" name="Rectangle 10"/>
          <p:cNvSpPr>
            <a:spLocks noChangeArrowheads="1"/>
          </p:cNvSpPr>
          <p:nvPr/>
        </p:nvSpPr>
        <p:spPr bwMode="auto">
          <a:xfrm>
            <a:off x="5562600" y="4419600"/>
            <a:ext cx="1122423" cy="707886"/>
          </a:xfrm>
          <a:prstGeom prst="rect">
            <a:avLst/>
          </a:prstGeom>
          <a:noFill/>
          <a:ln w="9525">
            <a:noFill/>
            <a:miter lim="800000"/>
            <a:headEnd/>
            <a:tailEnd/>
          </a:ln>
        </p:spPr>
        <p:txBody>
          <a:bodyPr wrap="none">
            <a:spAutoFit/>
          </a:bodyPr>
          <a:lstStyle/>
          <a:p>
            <a:pPr>
              <a:spcBef>
                <a:spcPct val="50000"/>
              </a:spcBef>
            </a:pPr>
            <a:r>
              <a:rPr lang="en-US" sz="4000" b="1" i="1" dirty="0" smtClean="0">
                <a:solidFill>
                  <a:srgbClr val="FF0000"/>
                </a:solidFill>
                <a:latin typeface="Comic Sans MS" pitchFamily="64" charset="0"/>
              </a:rPr>
              <a:t>5+5</a:t>
            </a:r>
            <a:endParaRPr lang="en-US" sz="4000" b="1" i="1" dirty="0">
              <a:solidFill>
                <a:srgbClr val="FF0000"/>
              </a:solidFill>
              <a:latin typeface="Comic Sans MS" pitchFamily="64" charset="0"/>
            </a:endParaRPr>
          </a:p>
        </p:txBody>
      </p:sp>
      <p:sp>
        <p:nvSpPr>
          <p:cNvPr id="11" name="TextBox 10"/>
          <p:cNvSpPr txBox="1"/>
          <p:nvPr/>
        </p:nvSpPr>
        <p:spPr>
          <a:xfrm>
            <a:off x="2895600" y="4724400"/>
            <a:ext cx="1600200" cy="584775"/>
          </a:xfrm>
          <a:prstGeom prst="rect">
            <a:avLst/>
          </a:prstGeom>
          <a:noFill/>
        </p:spPr>
        <p:txBody>
          <a:bodyPr wrap="square" rtlCol="0">
            <a:spAutoFit/>
          </a:bodyPr>
          <a:lstStyle/>
          <a:p>
            <a:r>
              <a:rPr lang="en-US" sz="3200" b="1" dirty="0" err="1"/>
              <a:t>l</a:t>
            </a:r>
            <a:r>
              <a:rPr lang="en-US" sz="3200" b="1" dirty="0" err="1" smtClean="0"/>
              <a:t>lll</a:t>
            </a:r>
            <a:r>
              <a:rPr lang="en-US" sz="3200" b="1" dirty="0" smtClean="0"/>
              <a:t>  </a:t>
            </a:r>
            <a:r>
              <a:rPr lang="en-US" sz="3200" b="1" dirty="0" err="1" smtClean="0"/>
              <a:t>llll</a:t>
            </a:r>
            <a:r>
              <a:rPr lang="en-US" sz="3200" b="1" dirty="0" smtClean="0"/>
              <a:t>  </a:t>
            </a:r>
            <a:endParaRPr lang="en-US" sz="3200" b="1" dirty="0"/>
          </a:p>
        </p:txBody>
      </p:sp>
      <p:cxnSp>
        <p:nvCxnSpPr>
          <p:cNvPr id="13" name="Straight Connector 12"/>
          <p:cNvCxnSpPr/>
          <p:nvPr/>
        </p:nvCxnSpPr>
        <p:spPr>
          <a:xfrm>
            <a:off x="2895600" y="48768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05200" y="48768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1266" name="Picture 2" descr="http://www.cointrap.com/1946-Present/Roosevelt_Dime/Roosevelt-Dime1.JPG"/>
          <p:cNvPicPr>
            <a:picLocks noChangeAspect="1" noChangeArrowheads="1"/>
          </p:cNvPicPr>
          <p:nvPr/>
        </p:nvPicPr>
        <p:blipFill>
          <a:blip r:embed="rId3" cstate="print"/>
          <a:srcRect/>
          <a:stretch>
            <a:fillRect/>
          </a:stretch>
        </p:blipFill>
        <p:spPr bwMode="auto">
          <a:xfrm>
            <a:off x="5943600" y="2438400"/>
            <a:ext cx="722877" cy="7180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1746" name="Picture 2" descr="http://www.math-videos-online.com/images/decagon.jpg"/>
          <p:cNvPicPr>
            <a:picLocks noChangeAspect="1" noChangeArrowheads="1"/>
          </p:cNvPicPr>
          <p:nvPr/>
        </p:nvPicPr>
        <p:blipFill>
          <a:blip r:embed="rId4" cstate="print"/>
          <a:srcRect/>
          <a:stretch>
            <a:fillRect/>
          </a:stretch>
        </p:blipFill>
        <p:spPr bwMode="auto">
          <a:xfrm>
            <a:off x="3048000" y="3505200"/>
            <a:ext cx="1099374" cy="1066800"/>
          </a:xfrm>
          <a:prstGeom prst="rect">
            <a:avLst/>
          </a:prstGeom>
          <a:noFill/>
        </p:spPr>
      </p:pic>
      <p:sp>
        <p:nvSpPr>
          <p:cNvPr id="16" name="Rectangle 2"/>
          <p:cNvSpPr>
            <a:spLocks noGrp="1" noChangeArrowheads="1"/>
          </p:cNvSpPr>
          <p:nvPr>
            <p:ph type="title"/>
          </p:nvPr>
        </p:nvSpPr>
        <p:spPr>
          <a:xfrm>
            <a:off x="0" y="274638"/>
            <a:ext cx="9144000" cy="1143000"/>
          </a:xfrm>
        </p:spPr>
        <p:txBody>
          <a:bodyPr>
            <a:normAutofit/>
          </a:bodyPr>
          <a:lstStyle/>
          <a:p>
            <a:pPr eaLnBrk="1" hangingPunct="1"/>
            <a:r>
              <a:rPr lang="en-US" b="1" dirty="0" smtClean="0">
                <a:latin typeface="Comic Sans MS" pitchFamily="66" charset="0"/>
              </a:rPr>
              <a:t>How can a 10 be represented?</a:t>
            </a:r>
          </a:p>
        </p:txBody>
      </p:sp>
      <p:sp>
        <p:nvSpPr>
          <p:cNvPr id="17" name="TextBox 16"/>
          <p:cNvSpPr txBox="1"/>
          <p:nvPr/>
        </p:nvSpPr>
        <p:spPr>
          <a:xfrm>
            <a:off x="3348643" y="6248400"/>
            <a:ext cx="3128357" cy="400110"/>
          </a:xfrm>
          <a:prstGeom prst="rect">
            <a:avLst/>
          </a:prstGeom>
          <a:noFill/>
        </p:spPr>
        <p:txBody>
          <a:bodyPr wrap="none" rtlCol="0">
            <a:spAutoFit/>
          </a:bodyPr>
          <a:lstStyle/>
          <a:p>
            <a:r>
              <a:rPr lang="en-US" sz="2000" b="1" dirty="0" smtClean="0">
                <a:latin typeface="Arial Black" pitchFamily="34" charset="0"/>
              </a:rPr>
              <a:t>Name Collection Box</a:t>
            </a:r>
            <a:endParaRPr lang="en-US" sz="2000" b="1" dirty="0">
              <a:latin typeface="Arial Black" pitchFamily="34" charset="0"/>
            </a:endParaRPr>
          </a:p>
        </p:txBody>
      </p:sp>
      <p:pic>
        <p:nvPicPr>
          <p:cNvPr id="4098" name="Picture 2" descr="http://www.mathwire.com/images/domred.jpg"/>
          <p:cNvPicPr>
            <a:picLocks noChangeAspect="1" noChangeArrowheads="1"/>
          </p:cNvPicPr>
          <p:nvPr/>
        </p:nvPicPr>
        <p:blipFill>
          <a:blip r:embed="rId5" cstate="print"/>
          <a:srcRect/>
          <a:stretch>
            <a:fillRect/>
          </a:stretch>
        </p:blipFill>
        <p:spPr bwMode="auto">
          <a:xfrm>
            <a:off x="3352800" y="5334000"/>
            <a:ext cx="1019175" cy="501412"/>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4598"/>
                                        </p:tgtEl>
                                        <p:attrNameLst>
                                          <p:attrName>style.visibility</p:attrName>
                                        </p:attrNameLst>
                                      </p:cBhvr>
                                      <p:to>
                                        <p:strVal val="visible"/>
                                      </p:to>
                                    </p:set>
                                    <p:animEffect transition="in" filter="fade">
                                      <p:cBhvr>
                                        <p:cTn id="7" dur="1000"/>
                                        <p:tgtEl>
                                          <p:spTgt spid="4945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4599"/>
                                        </p:tgtEl>
                                        <p:attrNameLst>
                                          <p:attrName>style.visibility</p:attrName>
                                        </p:attrNameLst>
                                      </p:cBhvr>
                                      <p:to>
                                        <p:strVal val="visible"/>
                                      </p:to>
                                    </p:set>
                                    <p:animEffect transition="in" filter="fade">
                                      <p:cBhvr>
                                        <p:cTn id="10" dur="1000"/>
                                        <p:tgtEl>
                                          <p:spTgt spid="4945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4600"/>
                                        </p:tgtEl>
                                        <p:attrNameLst>
                                          <p:attrName>style.visibility</p:attrName>
                                        </p:attrNameLst>
                                      </p:cBhvr>
                                      <p:to>
                                        <p:strVal val="visible"/>
                                      </p:to>
                                    </p:set>
                                    <p:animEffect transition="in" filter="fade">
                                      <p:cBhvr>
                                        <p:cTn id="13" dur="1000"/>
                                        <p:tgtEl>
                                          <p:spTgt spid="49460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94601"/>
                                        </p:tgtEl>
                                        <p:attrNameLst>
                                          <p:attrName>style.visibility</p:attrName>
                                        </p:attrNameLst>
                                      </p:cBhvr>
                                      <p:to>
                                        <p:strVal val="visible"/>
                                      </p:to>
                                    </p:set>
                                    <p:animEffect transition="in" filter="fade">
                                      <p:cBhvr>
                                        <p:cTn id="16" dur="1000"/>
                                        <p:tgtEl>
                                          <p:spTgt spid="49460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4602"/>
                                        </p:tgtEl>
                                        <p:attrNameLst>
                                          <p:attrName>style.visibility</p:attrName>
                                        </p:attrNameLst>
                                      </p:cBhvr>
                                      <p:to>
                                        <p:strVal val="visible"/>
                                      </p:to>
                                    </p:set>
                                    <p:animEffect transition="in" filter="fade">
                                      <p:cBhvr>
                                        <p:cTn id="19" dur="1000"/>
                                        <p:tgtEl>
                                          <p:spTgt spid="49460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11266"/>
                                        </p:tgtEl>
                                        <p:attrNameLst>
                                          <p:attrName>style.visibility</p:attrName>
                                        </p:attrNameLst>
                                      </p:cBhvr>
                                      <p:to>
                                        <p:strVal val="visible"/>
                                      </p:to>
                                    </p:set>
                                    <p:animEffect transition="in" filter="fade">
                                      <p:cBhvr>
                                        <p:cTn id="31" dur="1000"/>
                                        <p:tgtEl>
                                          <p:spTgt spid="11266"/>
                                        </p:tgtEl>
                                      </p:cBhvr>
                                    </p:animEffect>
                                  </p:childTnLst>
                                </p:cTn>
                              </p:par>
                              <p:par>
                                <p:cTn id="32" presetID="10" presetClass="entr" presetSubtype="0" fill="hold" nodeType="withEffect">
                                  <p:stCondLst>
                                    <p:cond delay="0"/>
                                  </p:stCondLst>
                                  <p:childTnLst>
                                    <p:set>
                                      <p:cBhvr>
                                        <p:cTn id="33" dur="1" fill="hold">
                                          <p:stCondLst>
                                            <p:cond delay="0"/>
                                          </p:stCondLst>
                                        </p:cTn>
                                        <p:tgtEl>
                                          <p:spTgt spid="31746"/>
                                        </p:tgtEl>
                                        <p:attrNameLst>
                                          <p:attrName>style.visibility</p:attrName>
                                        </p:attrNameLst>
                                      </p:cBhvr>
                                      <p:to>
                                        <p:strVal val="visible"/>
                                      </p:to>
                                    </p:set>
                                    <p:animEffect transition="in" filter="fade">
                                      <p:cBhvr>
                                        <p:cTn id="34" dur="1000"/>
                                        <p:tgtEl>
                                          <p:spTgt spid="31746"/>
                                        </p:tgtEl>
                                      </p:cBhvr>
                                    </p:animEffect>
                                  </p:childTnLst>
                                </p:cTn>
                              </p:par>
                              <p:par>
                                <p:cTn id="35" presetID="10" presetClass="entr" presetSubtype="0" fill="hold" nodeType="withEffect">
                                  <p:stCondLst>
                                    <p:cond delay="0"/>
                                  </p:stCondLst>
                                  <p:childTnLst>
                                    <p:set>
                                      <p:cBhvr>
                                        <p:cTn id="36" dur="1" fill="hold">
                                          <p:stCondLst>
                                            <p:cond delay="0"/>
                                          </p:stCondLst>
                                        </p:cTn>
                                        <p:tgtEl>
                                          <p:spTgt spid="4098"/>
                                        </p:tgtEl>
                                        <p:attrNameLst>
                                          <p:attrName>style.visibility</p:attrName>
                                        </p:attrNameLst>
                                      </p:cBhvr>
                                      <p:to>
                                        <p:strVal val="visible"/>
                                      </p:to>
                                    </p:set>
                                    <p:animEffect transition="in" filter="fade">
                                      <p:cBhvr>
                                        <p:cTn id="37"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8" grpId="0"/>
      <p:bldP spid="494599" grpId="0"/>
      <p:bldP spid="494600" grpId="0"/>
      <p:bldP spid="494601" grpId="0"/>
      <p:bldP spid="494602"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2667000" y="1524000"/>
            <a:ext cx="4191000" cy="4495800"/>
          </a:xfrm>
          <a:prstGeom prst="rect">
            <a:avLst/>
          </a:prstGeom>
          <a:solidFill>
            <a:schemeClr val="accent1"/>
          </a:solidFill>
          <a:ln w="9525">
            <a:solidFill>
              <a:schemeClr val="tx1"/>
            </a:solidFill>
            <a:miter lim="800000"/>
            <a:headEnd/>
            <a:tailEnd/>
          </a:ln>
        </p:spPr>
        <p:txBody>
          <a:bodyPr wrap="none" anchor="ctr"/>
          <a:lstStyle/>
          <a:p>
            <a:pPr algn="ctr"/>
            <a:endParaRPr lang="en-US" dirty="0"/>
          </a:p>
        </p:txBody>
      </p:sp>
      <p:sp>
        <p:nvSpPr>
          <p:cNvPr id="23557" name="Text Box 5"/>
          <p:cNvSpPr txBox="1">
            <a:spLocks noChangeArrowheads="1"/>
          </p:cNvSpPr>
          <p:nvPr/>
        </p:nvSpPr>
        <p:spPr bwMode="auto">
          <a:xfrm>
            <a:off x="3048000" y="1854200"/>
            <a:ext cx="711200" cy="646331"/>
          </a:xfrm>
          <a:prstGeom prst="rect">
            <a:avLst/>
          </a:prstGeom>
          <a:noFill/>
          <a:ln w="57150">
            <a:solidFill>
              <a:schemeClr val="tx1"/>
            </a:solidFill>
            <a:miter lim="800000"/>
            <a:headEnd/>
            <a:tailEnd/>
          </a:ln>
        </p:spPr>
        <p:txBody>
          <a:bodyPr wrap="square">
            <a:spAutoFit/>
          </a:bodyPr>
          <a:lstStyle/>
          <a:p>
            <a:pPr>
              <a:spcBef>
                <a:spcPct val="50000"/>
              </a:spcBef>
            </a:pPr>
            <a:r>
              <a:rPr lang="en-US" sz="3600" b="1" dirty="0" smtClean="0">
                <a:latin typeface="Times New Roman" pitchFamily="64" charset="0"/>
              </a:rPr>
              <a:t>25</a:t>
            </a:r>
            <a:endParaRPr lang="en-US" sz="3600" b="1" dirty="0">
              <a:latin typeface="Times New Roman" pitchFamily="64" charset="0"/>
            </a:endParaRPr>
          </a:p>
        </p:txBody>
      </p:sp>
      <p:sp>
        <p:nvSpPr>
          <p:cNvPr id="494598" name="Text Box 6"/>
          <p:cNvSpPr txBox="1">
            <a:spLocks noChangeArrowheads="1"/>
          </p:cNvSpPr>
          <p:nvPr/>
        </p:nvSpPr>
        <p:spPr bwMode="auto">
          <a:xfrm>
            <a:off x="3048000" y="2819400"/>
            <a:ext cx="2286000" cy="461665"/>
          </a:xfrm>
          <a:prstGeom prst="rect">
            <a:avLst/>
          </a:prstGeom>
          <a:noFill/>
          <a:ln w="9525">
            <a:noFill/>
            <a:miter lim="800000"/>
            <a:headEnd/>
            <a:tailEnd/>
          </a:ln>
        </p:spPr>
        <p:txBody>
          <a:bodyPr>
            <a:spAutoFit/>
          </a:bodyPr>
          <a:lstStyle/>
          <a:p>
            <a:pPr>
              <a:spcBef>
                <a:spcPct val="50000"/>
              </a:spcBef>
            </a:pPr>
            <a:r>
              <a:rPr lang="en-US" sz="2400" b="1" i="1" dirty="0" smtClean="0">
                <a:solidFill>
                  <a:srgbClr val="000000"/>
                </a:solidFill>
                <a:latin typeface="Comic Sans MS" pitchFamily="64" charset="0"/>
              </a:rPr>
              <a:t>Twenty- five</a:t>
            </a:r>
            <a:endParaRPr lang="en-US" sz="2400" b="1" i="1" dirty="0">
              <a:solidFill>
                <a:srgbClr val="6600CC"/>
              </a:solidFill>
              <a:latin typeface="Comic Sans MS" pitchFamily="64" charset="0"/>
            </a:endParaRPr>
          </a:p>
        </p:txBody>
      </p:sp>
      <p:sp>
        <p:nvSpPr>
          <p:cNvPr id="494600" name="Text Box 8"/>
          <p:cNvSpPr txBox="1">
            <a:spLocks noChangeArrowheads="1"/>
          </p:cNvSpPr>
          <p:nvPr/>
        </p:nvSpPr>
        <p:spPr bwMode="auto">
          <a:xfrm>
            <a:off x="4800600" y="3276600"/>
            <a:ext cx="1295400" cy="1631216"/>
          </a:xfrm>
          <a:prstGeom prst="rect">
            <a:avLst/>
          </a:prstGeom>
          <a:noFill/>
          <a:ln w="9525">
            <a:noFill/>
            <a:miter lim="800000"/>
            <a:headEnd/>
            <a:tailEnd/>
          </a:ln>
        </p:spPr>
        <p:txBody>
          <a:bodyPr>
            <a:spAutoFit/>
          </a:bodyPr>
          <a:lstStyle/>
          <a:p>
            <a:pPr>
              <a:spcBef>
                <a:spcPct val="50000"/>
              </a:spcBef>
            </a:pPr>
            <a:r>
              <a:rPr lang="en-US" sz="2000" b="1" dirty="0" smtClean="0">
                <a:latin typeface="Comic Sans MS" pitchFamily="64" charset="0"/>
              </a:rPr>
              <a:t>XXXXX</a:t>
            </a:r>
            <a:r>
              <a:rPr lang="en-US" sz="2000" b="1" dirty="0">
                <a:latin typeface="Comic Sans MS" pitchFamily="64" charset="0"/>
              </a:rPr>
              <a:t/>
            </a:r>
            <a:br>
              <a:rPr lang="en-US" sz="2000" b="1" dirty="0">
                <a:latin typeface="Comic Sans MS" pitchFamily="64" charset="0"/>
              </a:rPr>
            </a:br>
            <a:r>
              <a:rPr lang="en-US" sz="2000" b="1" dirty="0" smtClean="0">
                <a:latin typeface="Comic Sans MS" pitchFamily="64" charset="0"/>
              </a:rPr>
              <a:t>XXXXX</a:t>
            </a:r>
            <a:r>
              <a:rPr lang="en-US" sz="2000" b="1" dirty="0">
                <a:latin typeface="Comic Sans MS" pitchFamily="64" charset="0"/>
              </a:rPr>
              <a:t/>
            </a:r>
            <a:br>
              <a:rPr lang="en-US" sz="2000" b="1" dirty="0">
                <a:latin typeface="Comic Sans MS" pitchFamily="64" charset="0"/>
              </a:rPr>
            </a:br>
            <a:r>
              <a:rPr lang="en-US" sz="2000" b="1" dirty="0" smtClean="0">
                <a:latin typeface="Comic Sans MS" pitchFamily="64" charset="0"/>
              </a:rPr>
              <a:t>XXXXX </a:t>
            </a:r>
            <a:r>
              <a:rPr lang="en-US" sz="2000" b="1" dirty="0" err="1" smtClean="0">
                <a:latin typeface="Comic Sans MS" pitchFamily="64" charset="0"/>
              </a:rPr>
              <a:t>XXXXX</a:t>
            </a:r>
            <a:r>
              <a:rPr lang="en-US" sz="2000" b="1" dirty="0" smtClean="0">
                <a:latin typeface="Comic Sans MS" pitchFamily="64" charset="0"/>
              </a:rPr>
              <a:t>   </a:t>
            </a:r>
            <a:r>
              <a:rPr lang="en-US" sz="2000" b="1" dirty="0" err="1" smtClean="0">
                <a:latin typeface="Comic Sans MS" pitchFamily="64" charset="0"/>
              </a:rPr>
              <a:t>XXXXX</a:t>
            </a:r>
            <a:endParaRPr lang="en-US" sz="2000" b="1" dirty="0">
              <a:latin typeface="Comic Sans MS" pitchFamily="64" charset="0"/>
            </a:endParaRPr>
          </a:p>
        </p:txBody>
      </p:sp>
      <p:sp>
        <p:nvSpPr>
          <p:cNvPr id="494601" name="Text Box 9"/>
          <p:cNvSpPr txBox="1">
            <a:spLocks noChangeArrowheads="1"/>
          </p:cNvSpPr>
          <p:nvPr/>
        </p:nvSpPr>
        <p:spPr bwMode="auto">
          <a:xfrm>
            <a:off x="4089400" y="1838325"/>
            <a:ext cx="2743200" cy="707886"/>
          </a:xfrm>
          <a:prstGeom prst="rect">
            <a:avLst/>
          </a:prstGeom>
          <a:noFill/>
          <a:ln w="9525">
            <a:noFill/>
            <a:miter lim="800000"/>
            <a:headEnd/>
            <a:tailEnd/>
          </a:ln>
        </p:spPr>
        <p:txBody>
          <a:bodyPr>
            <a:spAutoFit/>
          </a:bodyPr>
          <a:lstStyle/>
          <a:p>
            <a:pPr>
              <a:spcBef>
                <a:spcPct val="50000"/>
              </a:spcBef>
            </a:pPr>
            <a:r>
              <a:rPr lang="en-US" sz="4000" b="1" dirty="0" smtClean="0">
                <a:solidFill>
                  <a:srgbClr val="FF0000"/>
                </a:solidFill>
                <a:latin typeface="Comic Sans MS" pitchFamily="64" charset="0"/>
              </a:rPr>
              <a:t>25-0</a:t>
            </a:r>
            <a:endParaRPr lang="en-US" sz="4000" b="1" dirty="0">
              <a:solidFill>
                <a:srgbClr val="CC0099"/>
              </a:solidFill>
              <a:latin typeface="Comic Sans MS" pitchFamily="64" charset="0"/>
            </a:endParaRPr>
          </a:p>
        </p:txBody>
      </p:sp>
      <p:sp>
        <p:nvSpPr>
          <p:cNvPr id="494602" name="Rectangle 10"/>
          <p:cNvSpPr>
            <a:spLocks noChangeArrowheads="1"/>
          </p:cNvSpPr>
          <p:nvPr/>
        </p:nvSpPr>
        <p:spPr bwMode="auto">
          <a:xfrm>
            <a:off x="2895600" y="3657600"/>
            <a:ext cx="1747594" cy="707886"/>
          </a:xfrm>
          <a:prstGeom prst="rect">
            <a:avLst/>
          </a:prstGeom>
          <a:noFill/>
          <a:ln w="9525">
            <a:noFill/>
            <a:miter lim="800000"/>
            <a:headEnd/>
            <a:tailEnd/>
          </a:ln>
        </p:spPr>
        <p:txBody>
          <a:bodyPr wrap="none">
            <a:spAutoFit/>
          </a:bodyPr>
          <a:lstStyle/>
          <a:p>
            <a:pPr>
              <a:spcBef>
                <a:spcPct val="50000"/>
              </a:spcBef>
            </a:pPr>
            <a:r>
              <a:rPr lang="en-US" sz="4000" b="1" i="1" dirty="0" smtClean="0">
                <a:solidFill>
                  <a:srgbClr val="FF0000"/>
                </a:solidFill>
                <a:latin typeface="Comic Sans MS" pitchFamily="64" charset="0"/>
              </a:rPr>
              <a:t>10+15</a:t>
            </a:r>
            <a:endParaRPr lang="en-US" sz="4000" b="1" i="1" dirty="0">
              <a:solidFill>
                <a:srgbClr val="FF0000"/>
              </a:solidFill>
              <a:latin typeface="Comic Sans MS" pitchFamily="64" charset="0"/>
            </a:endParaRPr>
          </a:p>
        </p:txBody>
      </p:sp>
      <p:sp>
        <p:nvSpPr>
          <p:cNvPr id="11" name="TextBox 10"/>
          <p:cNvSpPr txBox="1"/>
          <p:nvPr/>
        </p:nvSpPr>
        <p:spPr>
          <a:xfrm>
            <a:off x="2895600" y="4419600"/>
            <a:ext cx="1600200" cy="1569660"/>
          </a:xfrm>
          <a:prstGeom prst="rect">
            <a:avLst/>
          </a:prstGeom>
          <a:noFill/>
        </p:spPr>
        <p:txBody>
          <a:bodyPr wrap="square" rtlCol="0">
            <a:spAutoFit/>
          </a:bodyPr>
          <a:lstStyle/>
          <a:p>
            <a:r>
              <a:rPr lang="en-US" sz="3200" b="1" dirty="0" err="1"/>
              <a:t>l</a:t>
            </a:r>
            <a:r>
              <a:rPr lang="en-US" sz="3200" b="1" dirty="0" err="1" smtClean="0"/>
              <a:t>lll</a:t>
            </a:r>
            <a:r>
              <a:rPr lang="en-US" sz="3200" b="1" dirty="0" smtClean="0"/>
              <a:t>  </a:t>
            </a:r>
            <a:r>
              <a:rPr lang="en-US" sz="3200" b="1" dirty="0" err="1" smtClean="0"/>
              <a:t>llll</a:t>
            </a:r>
            <a:r>
              <a:rPr lang="en-US" sz="3200" b="1" dirty="0" smtClean="0"/>
              <a:t>  </a:t>
            </a:r>
            <a:r>
              <a:rPr lang="en-US" sz="3200" b="1" dirty="0" err="1" smtClean="0"/>
              <a:t>llll</a:t>
            </a:r>
            <a:r>
              <a:rPr lang="en-US" sz="3200" b="1" dirty="0" smtClean="0"/>
              <a:t>  </a:t>
            </a:r>
            <a:r>
              <a:rPr lang="en-US" sz="3200" b="1" dirty="0" err="1" smtClean="0"/>
              <a:t>llll</a:t>
            </a:r>
            <a:r>
              <a:rPr lang="en-US" sz="3200" b="1" dirty="0" smtClean="0"/>
              <a:t>  </a:t>
            </a:r>
            <a:r>
              <a:rPr lang="en-US" sz="3200" b="1" dirty="0" err="1" smtClean="0"/>
              <a:t>llll</a:t>
            </a:r>
            <a:endParaRPr lang="en-US" sz="3200" b="1" dirty="0"/>
          </a:p>
        </p:txBody>
      </p:sp>
      <p:cxnSp>
        <p:nvCxnSpPr>
          <p:cNvPr id="13" name="Straight Connector 12"/>
          <p:cNvCxnSpPr/>
          <p:nvPr/>
        </p:nvCxnSpPr>
        <p:spPr>
          <a:xfrm>
            <a:off x="2895600" y="45720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05200" y="45720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895600" y="51054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429000" y="51054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895600" y="5562600"/>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2" descr="http://www.brent-krueger.com/images/2004%20Uncirc%20Nickel%20obverse-gs.jpg"/>
          <p:cNvPicPr>
            <a:picLocks noChangeAspect="1" noChangeArrowheads="1"/>
          </p:cNvPicPr>
          <p:nvPr/>
        </p:nvPicPr>
        <p:blipFill>
          <a:blip r:embed="rId3" cstate="print"/>
          <a:srcRect/>
          <a:stretch>
            <a:fillRect/>
          </a:stretch>
        </p:blipFill>
        <p:spPr bwMode="auto">
          <a:xfrm>
            <a:off x="5943600" y="5181600"/>
            <a:ext cx="762000" cy="7510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Picture 2" descr="http://www.cointrap.com/1946-Present/Roosevelt_Dime/Roosevelt-Dime1.JPG"/>
          <p:cNvPicPr>
            <a:picLocks noChangeAspect="1" noChangeArrowheads="1"/>
          </p:cNvPicPr>
          <p:nvPr/>
        </p:nvPicPr>
        <p:blipFill>
          <a:blip r:embed="rId4" cstate="print"/>
          <a:srcRect/>
          <a:stretch>
            <a:fillRect/>
          </a:stretch>
        </p:blipFill>
        <p:spPr bwMode="auto">
          <a:xfrm>
            <a:off x="5105400" y="5181600"/>
            <a:ext cx="722877" cy="7180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 name="Picture 2" descr="http://www.cointrap.com/1946-Present/Roosevelt_Dime/Roosevelt-Dime1.JPG"/>
          <p:cNvPicPr>
            <a:picLocks noChangeAspect="1" noChangeArrowheads="1"/>
          </p:cNvPicPr>
          <p:nvPr/>
        </p:nvPicPr>
        <p:blipFill>
          <a:blip r:embed="rId4" cstate="print"/>
          <a:srcRect/>
          <a:stretch>
            <a:fillRect/>
          </a:stretch>
        </p:blipFill>
        <p:spPr bwMode="auto">
          <a:xfrm>
            <a:off x="4191000" y="5181600"/>
            <a:ext cx="722877" cy="7180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50" name="Picture 2" descr="http://www.hung-truong.com/blog/wp-content/uploads/2007/10/quarter.jpg"/>
          <p:cNvPicPr>
            <a:picLocks noChangeAspect="1" noChangeArrowheads="1"/>
          </p:cNvPicPr>
          <p:nvPr/>
        </p:nvPicPr>
        <p:blipFill>
          <a:blip r:embed="rId5" cstate="print"/>
          <a:srcRect/>
          <a:stretch>
            <a:fillRect/>
          </a:stretch>
        </p:blipFill>
        <p:spPr bwMode="auto">
          <a:xfrm>
            <a:off x="5562600" y="1981200"/>
            <a:ext cx="1219200" cy="1219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4" name="Rectangle 2"/>
          <p:cNvSpPr>
            <a:spLocks noGrp="1" noChangeArrowheads="1"/>
          </p:cNvSpPr>
          <p:nvPr>
            <p:ph type="title"/>
          </p:nvPr>
        </p:nvSpPr>
        <p:spPr>
          <a:xfrm>
            <a:off x="0" y="274638"/>
            <a:ext cx="9144000" cy="1143000"/>
          </a:xfrm>
        </p:spPr>
        <p:txBody>
          <a:bodyPr>
            <a:normAutofit/>
          </a:bodyPr>
          <a:lstStyle/>
          <a:p>
            <a:pPr eaLnBrk="1" hangingPunct="1"/>
            <a:r>
              <a:rPr lang="en-US" b="1" dirty="0" smtClean="0">
                <a:latin typeface="Comic Sans MS" pitchFamily="66" charset="0"/>
              </a:rPr>
              <a:t>How can a 25 be represented?</a:t>
            </a:r>
          </a:p>
        </p:txBody>
      </p:sp>
      <p:sp>
        <p:nvSpPr>
          <p:cNvPr id="25" name="TextBox 24"/>
          <p:cNvSpPr txBox="1"/>
          <p:nvPr/>
        </p:nvSpPr>
        <p:spPr>
          <a:xfrm>
            <a:off x="3348643" y="6248400"/>
            <a:ext cx="3128357" cy="400110"/>
          </a:xfrm>
          <a:prstGeom prst="rect">
            <a:avLst/>
          </a:prstGeom>
          <a:noFill/>
        </p:spPr>
        <p:txBody>
          <a:bodyPr wrap="none" rtlCol="0">
            <a:spAutoFit/>
          </a:bodyPr>
          <a:lstStyle/>
          <a:p>
            <a:r>
              <a:rPr lang="en-US" sz="2000" b="1" dirty="0" smtClean="0">
                <a:latin typeface="Arial Black" pitchFamily="34" charset="0"/>
              </a:rPr>
              <a:t>Name Collection Box</a:t>
            </a:r>
            <a:endParaRPr lang="en-US" sz="2000" b="1" dirty="0">
              <a:latin typeface="Arial Black"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4598"/>
                                        </p:tgtEl>
                                        <p:attrNameLst>
                                          <p:attrName>style.visibility</p:attrName>
                                        </p:attrNameLst>
                                      </p:cBhvr>
                                      <p:to>
                                        <p:strVal val="visible"/>
                                      </p:to>
                                    </p:set>
                                    <p:animEffect transition="in" filter="fade">
                                      <p:cBhvr>
                                        <p:cTn id="7" dur="1000"/>
                                        <p:tgtEl>
                                          <p:spTgt spid="4945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4600"/>
                                        </p:tgtEl>
                                        <p:attrNameLst>
                                          <p:attrName>style.visibility</p:attrName>
                                        </p:attrNameLst>
                                      </p:cBhvr>
                                      <p:to>
                                        <p:strVal val="visible"/>
                                      </p:to>
                                    </p:set>
                                    <p:animEffect transition="in" filter="fade">
                                      <p:cBhvr>
                                        <p:cTn id="10" dur="1000"/>
                                        <p:tgtEl>
                                          <p:spTgt spid="49460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4601"/>
                                        </p:tgtEl>
                                        <p:attrNameLst>
                                          <p:attrName>style.visibility</p:attrName>
                                        </p:attrNameLst>
                                      </p:cBhvr>
                                      <p:to>
                                        <p:strVal val="visible"/>
                                      </p:to>
                                    </p:set>
                                    <p:animEffect transition="in" filter="fade">
                                      <p:cBhvr>
                                        <p:cTn id="13" dur="1000"/>
                                        <p:tgtEl>
                                          <p:spTgt spid="49460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94602"/>
                                        </p:tgtEl>
                                        <p:attrNameLst>
                                          <p:attrName>style.visibility</p:attrName>
                                        </p:attrNameLst>
                                      </p:cBhvr>
                                      <p:to>
                                        <p:strVal val="visible"/>
                                      </p:to>
                                    </p:set>
                                    <p:animEffect transition="in" filter="fade">
                                      <p:cBhvr>
                                        <p:cTn id="16" dur="1000"/>
                                        <p:tgtEl>
                                          <p:spTgt spid="49460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childTnLst>
                                </p:cTn>
                              </p:par>
                              <p:par>
                                <p:cTn id="29" presetID="10"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childTnLst>
                                </p:cTn>
                              </p:par>
                              <p:par>
                                <p:cTn id="35" presetID="10"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childTnLst>
                                </p:cTn>
                              </p:par>
                              <p:par>
                                <p:cTn id="38" presetID="10"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childTnLst>
                                </p:cTn>
                              </p:par>
                              <p:par>
                                <p:cTn id="41" presetID="10"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childTnLst>
                                </p:cTn>
                              </p:par>
                              <p:par>
                                <p:cTn id="44" presetID="10" presetClass="entr" presetSubtype="0" fill="hold" nodeType="withEffect">
                                  <p:stCondLst>
                                    <p:cond delay="0"/>
                                  </p:stCondLst>
                                  <p:childTnLst>
                                    <p:set>
                                      <p:cBhvr>
                                        <p:cTn id="45" dur="1" fill="hold">
                                          <p:stCondLst>
                                            <p:cond delay="0"/>
                                          </p:stCondLst>
                                        </p:cTn>
                                        <p:tgtEl>
                                          <p:spTgt spid="2050"/>
                                        </p:tgtEl>
                                        <p:attrNameLst>
                                          <p:attrName>style.visibility</p:attrName>
                                        </p:attrNameLst>
                                      </p:cBhvr>
                                      <p:to>
                                        <p:strVal val="visible"/>
                                      </p:to>
                                    </p:set>
                                    <p:animEffect transition="in" filter="fade">
                                      <p:cBhvr>
                                        <p:cTn id="46"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8" grpId="0"/>
      <p:bldP spid="494600" grpId="0"/>
      <p:bldP spid="494601" grpId="0"/>
      <p:bldP spid="494602" grpId="0"/>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TotalTime>
  <Words>1628</Words>
  <Application>Microsoft Office PowerPoint</Application>
  <PresentationFormat>On-screen Show (4:3)</PresentationFormat>
  <Paragraphs>151</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Name Collection Boxes</vt:lpstr>
      <vt:lpstr>What are they??</vt:lpstr>
      <vt:lpstr>How can a 3 be represented?</vt:lpstr>
      <vt:lpstr>How can a 12 be represented?</vt:lpstr>
      <vt:lpstr>How can a 8 be represented?</vt:lpstr>
      <vt:lpstr>How can a 6 be represented?</vt:lpstr>
      <vt:lpstr>How can a 1 be represented?</vt:lpstr>
      <vt:lpstr>How can a 5 be represented?</vt:lpstr>
      <vt:lpstr>How can a 2 be represented?</vt:lpstr>
      <vt:lpstr>How can a 10 be represented?</vt:lpstr>
      <vt:lpstr>How can a 25 be represented?</vt:lpstr>
    </vt:vector>
  </TitlesOfParts>
  <Company>Your Company 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Collection Boxes</dc:title>
  <dc:creator>Your User Name</dc:creator>
  <cp:lastModifiedBy>Makar</cp:lastModifiedBy>
  <cp:revision>38</cp:revision>
  <dcterms:created xsi:type="dcterms:W3CDTF">2011-03-25T15:20:12Z</dcterms:created>
  <dcterms:modified xsi:type="dcterms:W3CDTF">2016-09-23T18:46:29Z</dcterms:modified>
</cp:coreProperties>
</file>