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Lato" panose="020F0502020204030203" pitchFamily="34" charset="0"/>
      <p:regular r:id="rId12"/>
      <p:bold r:id="rId13"/>
      <p:italic r:id="rId14"/>
    </p:embeddedFont>
    <p:embeddedFont>
      <p:font typeface="Lato Italics" panose="020B0604020202020204" charset="0"/>
      <p:regular r:id="rId15"/>
    </p:embeddedFont>
    <p:embeddedFont>
      <p:font typeface="Prata" panose="00000500000000000000" pitchFamily="2" charset="0"/>
      <p:regular r:id="rId16"/>
    </p:embeddedFont>
    <p:embeddedFont>
      <p:font typeface="Quicksand" panose="020B0604020202020204" charset="0"/>
      <p:regular r:id="rId17"/>
    </p:embeddedFont>
    <p:embeddedFont>
      <p:font typeface="Quicksand 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29.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22.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1.jpeg"/><Relationship Id="rId10" Type="http://schemas.openxmlformats.org/officeDocument/2006/relationships/image" Target="../media/image7.svg"/><Relationship Id="rId4" Type="http://schemas.openxmlformats.org/officeDocument/2006/relationships/image" Target="../media/image20.jpeg"/><Relationship Id="rId9" Type="http://schemas.openxmlformats.org/officeDocument/2006/relationships/image" Target="../media/image6.png"/><Relationship Id="rId1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23.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1.jpeg"/><Relationship Id="rId10" Type="http://schemas.openxmlformats.org/officeDocument/2006/relationships/image" Target="../media/image7.svg"/><Relationship Id="rId4" Type="http://schemas.openxmlformats.org/officeDocument/2006/relationships/image" Target="../media/image20.jpeg"/><Relationship Id="rId9" Type="http://schemas.openxmlformats.org/officeDocument/2006/relationships/image" Target="../media/image6.png"/><Relationship Id="rId1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24.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1.jpeg"/><Relationship Id="rId10" Type="http://schemas.openxmlformats.org/officeDocument/2006/relationships/image" Target="../media/image7.svg"/><Relationship Id="rId4" Type="http://schemas.openxmlformats.org/officeDocument/2006/relationships/image" Target="../media/image20.jpeg"/><Relationship Id="rId9" Type="http://schemas.openxmlformats.org/officeDocument/2006/relationships/image" Target="../media/image6.pn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1.jpeg"/><Relationship Id="rId10" Type="http://schemas.openxmlformats.org/officeDocument/2006/relationships/image" Target="../media/image7.svg"/><Relationship Id="rId4" Type="http://schemas.openxmlformats.org/officeDocument/2006/relationships/image" Target="../media/image20.jpeg"/><Relationship Id="rId9" Type="http://schemas.openxmlformats.org/officeDocument/2006/relationships/image" Target="../media/image6.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png"/><Relationship Id="rId3" Type="http://schemas.openxmlformats.org/officeDocument/2006/relationships/image" Target="../media/image2.jpeg"/><Relationship Id="rId7" Type="http://schemas.openxmlformats.org/officeDocument/2006/relationships/image" Target="../media/image25.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1.jpeg"/><Relationship Id="rId10" Type="http://schemas.openxmlformats.org/officeDocument/2006/relationships/image" Target="../media/image7.svg"/><Relationship Id="rId4" Type="http://schemas.openxmlformats.org/officeDocument/2006/relationships/image" Target="../media/image20.jpeg"/><Relationship Id="rId9" Type="http://schemas.openxmlformats.org/officeDocument/2006/relationships/image" Target="../media/image6.png"/><Relationship Id="rId1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png"/><Relationship Id="rId3" Type="http://schemas.openxmlformats.org/officeDocument/2006/relationships/image" Target="../media/image2.jpeg"/><Relationship Id="rId7" Type="http://schemas.openxmlformats.org/officeDocument/2006/relationships/image" Target="../media/image26.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1.jpeg"/><Relationship Id="rId10" Type="http://schemas.openxmlformats.org/officeDocument/2006/relationships/image" Target="../media/image7.svg"/><Relationship Id="rId4" Type="http://schemas.openxmlformats.org/officeDocument/2006/relationships/image" Target="../media/image20.jpeg"/><Relationship Id="rId9" Type="http://schemas.openxmlformats.org/officeDocument/2006/relationships/image" Target="../media/image6.png"/><Relationship Id="rId14"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27.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1.jpeg"/><Relationship Id="rId10" Type="http://schemas.openxmlformats.org/officeDocument/2006/relationships/image" Target="../media/image7.svg"/><Relationship Id="rId4" Type="http://schemas.openxmlformats.org/officeDocument/2006/relationships/image" Target="../media/image20.jpeg"/><Relationship Id="rId9" Type="http://schemas.openxmlformats.org/officeDocument/2006/relationships/image" Target="../media/image6.png"/><Relationship Id="rId1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28.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1.jpeg"/><Relationship Id="rId10" Type="http://schemas.openxmlformats.org/officeDocument/2006/relationships/image" Target="../media/image7.svg"/><Relationship Id="rId4" Type="http://schemas.openxmlformats.org/officeDocument/2006/relationships/image" Target="../media/image20.jpeg"/><Relationship Id="rId9" Type="http://schemas.openxmlformats.org/officeDocument/2006/relationships/image" Target="../media/image6.png"/><Relationship Id="rId1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193030"/>
            <a:ext cx="508158" cy="543805"/>
            <a:chOff x="0" y="0"/>
            <a:chExt cx="812800" cy="869819"/>
          </a:xfrm>
        </p:grpSpPr>
        <p:sp>
          <p:nvSpPr>
            <p:cNvPr id="3" name="Freeform 3"/>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 name="TextBox 4"/>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5" name="Group 5"/>
          <p:cNvGrpSpPr/>
          <p:nvPr/>
        </p:nvGrpSpPr>
        <p:grpSpPr>
          <a:xfrm>
            <a:off x="1028700" y="2732782"/>
            <a:ext cx="508158" cy="543805"/>
            <a:chOff x="0" y="0"/>
            <a:chExt cx="812800" cy="869819"/>
          </a:xfrm>
        </p:grpSpPr>
        <p:sp>
          <p:nvSpPr>
            <p:cNvPr id="6" name="Freeform 6"/>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7" name="TextBox 7"/>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8" name="Group 8"/>
          <p:cNvGrpSpPr/>
          <p:nvPr/>
        </p:nvGrpSpPr>
        <p:grpSpPr>
          <a:xfrm>
            <a:off x="1028700" y="5653278"/>
            <a:ext cx="508158" cy="543805"/>
            <a:chOff x="0" y="0"/>
            <a:chExt cx="812800" cy="869819"/>
          </a:xfrm>
        </p:grpSpPr>
        <p:sp>
          <p:nvSpPr>
            <p:cNvPr id="9" name="Freeform 9"/>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0" name="TextBox 10"/>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1" name="Group 11"/>
          <p:cNvGrpSpPr/>
          <p:nvPr/>
        </p:nvGrpSpPr>
        <p:grpSpPr>
          <a:xfrm>
            <a:off x="1028700" y="3462906"/>
            <a:ext cx="508158" cy="543805"/>
            <a:chOff x="0" y="0"/>
            <a:chExt cx="812800" cy="869819"/>
          </a:xfrm>
        </p:grpSpPr>
        <p:sp>
          <p:nvSpPr>
            <p:cNvPr id="12" name="Freeform 12"/>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3" name="TextBox 13"/>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4" name="Group 14"/>
          <p:cNvGrpSpPr/>
          <p:nvPr/>
        </p:nvGrpSpPr>
        <p:grpSpPr>
          <a:xfrm>
            <a:off x="1028700" y="7113525"/>
            <a:ext cx="508158" cy="543805"/>
            <a:chOff x="0" y="0"/>
            <a:chExt cx="812800" cy="869819"/>
          </a:xfrm>
        </p:grpSpPr>
        <p:sp>
          <p:nvSpPr>
            <p:cNvPr id="15" name="Freeform 15"/>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6" name="TextBox 16"/>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7" name="Group 17"/>
          <p:cNvGrpSpPr/>
          <p:nvPr/>
        </p:nvGrpSpPr>
        <p:grpSpPr>
          <a:xfrm>
            <a:off x="1028700" y="6383401"/>
            <a:ext cx="508158" cy="543805"/>
            <a:chOff x="0" y="0"/>
            <a:chExt cx="812800" cy="869819"/>
          </a:xfrm>
        </p:grpSpPr>
        <p:sp>
          <p:nvSpPr>
            <p:cNvPr id="18" name="Freeform 18"/>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9" name="TextBox 19"/>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20" name="Group 20"/>
          <p:cNvGrpSpPr/>
          <p:nvPr/>
        </p:nvGrpSpPr>
        <p:grpSpPr>
          <a:xfrm>
            <a:off x="1028700" y="7843649"/>
            <a:ext cx="508158" cy="543805"/>
            <a:chOff x="0" y="0"/>
            <a:chExt cx="812800" cy="869819"/>
          </a:xfrm>
        </p:grpSpPr>
        <p:sp>
          <p:nvSpPr>
            <p:cNvPr id="21" name="Freeform 21"/>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22" name="TextBox 22"/>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sp>
        <p:nvSpPr>
          <p:cNvPr id="23" name="Freeform 23"/>
          <p:cNvSpPr/>
          <p:nvPr/>
        </p:nvSpPr>
        <p:spPr>
          <a:xfrm>
            <a:off x="1955926" y="452337"/>
            <a:ext cx="10360230" cy="1558326"/>
          </a:xfrm>
          <a:custGeom>
            <a:avLst/>
            <a:gdLst/>
            <a:ahLst/>
            <a:cxnLst/>
            <a:rect l="l" t="t" r="r" b="b"/>
            <a:pathLst>
              <a:path w="10360230" h="1558326">
                <a:moveTo>
                  <a:pt x="0" y="0"/>
                </a:moveTo>
                <a:lnTo>
                  <a:pt x="10360230" y="0"/>
                </a:lnTo>
                <a:lnTo>
                  <a:pt x="10360230" y="1558326"/>
                </a:lnTo>
                <a:lnTo>
                  <a:pt x="0" y="1558326"/>
                </a:lnTo>
                <a:lnTo>
                  <a:pt x="0" y="0"/>
                </a:lnTo>
                <a:close/>
              </a:path>
            </a:pathLst>
          </a:custGeom>
          <a:blipFill>
            <a:blip r:embed="rId2">
              <a:alphaModFix amt="42000"/>
            </a:blip>
            <a:stretch>
              <a:fillRect l="-176" t="-692"/>
            </a:stretch>
          </a:blipFill>
        </p:spPr>
        <p:txBody>
          <a:bodyPr/>
          <a:lstStyle/>
          <a:p>
            <a:endParaRPr lang="en-US"/>
          </a:p>
        </p:txBody>
      </p:sp>
      <p:sp>
        <p:nvSpPr>
          <p:cNvPr id="24" name="Freeform 24"/>
          <p:cNvSpPr/>
          <p:nvPr/>
        </p:nvSpPr>
        <p:spPr>
          <a:xfrm>
            <a:off x="1979035" y="2374843"/>
            <a:ext cx="15329738" cy="5933123"/>
          </a:xfrm>
          <a:custGeom>
            <a:avLst/>
            <a:gdLst/>
            <a:ahLst/>
            <a:cxnLst/>
            <a:rect l="l" t="t" r="r" b="b"/>
            <a:pathLst>
              <a:path w="15329738" h="5933123">
                <a:moveTo>
                  <a:pt x="0" y="0"/>
                </a:moveTo>
                <a:lnTo>
                  <a:pt x="15329738" y="0"/>
                </a:lnTo>
                <a:lnTo>
                  <a:pt x="15329738" y="5933123"/>
                </a:lnTo>
                <a:lnTo>
                  <a:pt x="0" y="5933123"/>
                </a:lnTo>
                <a:lnTo>
                  <a:pt x="0" y="0"/>
                </a:lnTo>
                <a:close/>
              </a:path>
            </a:pathLst>
          </a:custGeom>
          <a:blipFill>
            <a:blip r:embed="rId3"/>
            <a:stretch>
              <a:fillRect l="-3543" r="-3466" b="-516"/>
            </a:stretch>
          </a:blipFill>
        </p:spPr>
        <p:txBody>
          <a:bodyPr/>
          <a:lstStyle/>
          <a:p>
            <a:endParaRPr lang="en-US"/>
          </a:p>
        </p:txBody>
      </p:sp>
      <p:sp>
        <p:nvSpPr>
          <p:cNvPr id="25" name="Freeform 25"/>
          <p:cNvSpPr/>
          <p:nvPr/>
        </p:nvSpPr>
        <p:spPr>
          <a:xfrm>
            <a:off x="1979035" y="8628643"/>
            <a:ext cx="15333387" cy="629657"/>
          </a:xfrm>
          <a:custGeom>
            <a:avLst/>
            <a:gdLst/>
            <a:ahLst/>
            <a:cxnLst/>
            <a:rect l="l" t="t" r="r" b="b"/>
            <a:pathLst>
              <a:path w="15333387" h="629657">
                <a:moveTo>
                  <a:pt x="0" y="0"/>
                </a:moveTo>
                <a:lnTo>
                  <a:pt x="15333387" y="0"/>
                </a:lnTo>
                <a:lnTo>
                  <a:pt x="15333387" y="629657"/>
                </a:lnTo>
                <a:lnTo>
                  <a:pt x="0" y="629657"/>
                </a:lnTo>
                <a:lnTo>
                  <a:pt x="0" y="0"/>
                </a:lnTo>
                <a:close/>
              </a:path>
            </a:pathLst>
          </a:custGeom>
          <a:blipFill>
            <a:blip r:embed="rId4"/>
            <a:stretch>
              <a:fillRect l="-143"/>
            </a:stretch>
          </a:blipFill>
        </p:spPr>
        <p:txBody>
          <a:bodyPr/>
          <a:lstStyle/>
          <a:p>
            <a:endParaRPr lang="en-US"/>
          </a:p>
        </p:txBody>
      </p:sp>
      <p:sp>
        <p:nvSpPr>
          <p:cNvPr id="26" name="Freeform 26"/>
          <p:cNvSpPr/>
          <p:nvPr/>
        </p:nvSpPr>
        <p:spPr>
          <a:xfrm>
            <a:off x="15494519" y="2451695"/>
            <a:ext cx="1817903" cy="1741334"/>
          </a:xfrm>
          <a:custGeom>
            <a:avLst/>
            <a:gdLst/>
            <a:ahLst/>
            <a:cxnLst/>
            <a:rect l="l" t="t" r="r" b="b"/>
            <a:pathLst>
              <a:path w="1817903" h="1741334">
                <a:moveTo>
                  <a:pt x="0" y="0"/>
                </a:moveTo>
                <a:lnTo>
                  <a:pt x="1817903" y="0"/>
                </a:lnTo>
                <a:lnTo>
                  <a:pt x="1817903" y="1741335"/>
                </a:lnTo>
                <a:lnTo>
                  <a:pt x="0" y="1741335"/>
                </a:lnTo>
                <a:lnTo>
                  <a:pt x="0" y="0"/>
                </a:lnTo>
                <a:close/>
              </a:path>
            </a:pathLst>
          </a:custGeom>
          <a:blipFill>
            <a:blip r:embed="rId5"/>
            <a:stretch>
              <a:fillRect t="-3304" r="-16402" b="-16140"/>
            </a:stretch>
          </a:blipFill>
        </p:spPr>
        <p:txBody>
          <a:bodyPr/>
          <a:lstStyle/>
          <a:p>
            <a:endParaRPr lang="en-US"/>
          </a:p>
        </p:txBody>
      </p:sp>
      <p:sp>
        <p:nvSpPr>
          <p:cNvPr id="27" name="Freeform 27"/>
          <p:cNvSpPr/>
          <p:nvPr/>
        </p:nvSpPr>
        <p:spPr>
          <a:xfrm>
            <a:off x="14233593" y="-4053213"/>
            <a:ext cx="6051414" cy="6035562"/>
          </a:xfrm>
          <a:custGeom>
            <a:avLst/>
            <a:gdLst/>
            <a:ahLst/>
            <a:cxnLst/>
            <a:rect l="l" t="t" r="r" b="b"/>
            <a:pathLst>
              <a:path w="6051414" h="6035562">
                <a:moveTo>
                  <a:pt x="0" y="0"/>
                </a:moveTo>
                <a:lnTo>
                  <a:pt x="6051414" y="0"/>
                </a:lnTo>
                <a:lnTo>
                  <a:pt x="6051414" y="6035562"/>
                </a:lnTo>
                <a:lnTo>
                  <a:pt x="0" y="6035562"/>
                </a:lnTo>
                <a:lnTo>
                  <a:pt x="0" y="0"/>
                </a:lnTo>
                <a:close/>
              </a:path>
            </a:pathLst>
          </a:custGeom>
          <a:blipFill>
            <a:blip r:embed="rId6">
              <a:alphaModFix amt="25000"/>
            </a:blip>
            <a:stretch>
              <a:fillRect t="-3173" r="-16402" b="-11540"/>
            </a:stretch>
          </a:blipFill>
        </p:spPr>
        <p:txBody>
          <a:bodyPr/>
          <a:lstStyle/>
          <a:p>
            <a:endParaRPr lang="en-US"/>
          </a:p>
        </p:txBody>
      </p:sp>
      <p:sp>
        <p:nvSpPr>
          <p:cNvPr id="28" name="Freeform 28"/>
          <p:cNvSpPr/>
          <p:nvPr/>
        </p:nvSpPr>
        <p:spPr>
          <a:xfrm>
            <a:off x="-2634715" y="9352401"/>
            <a:ext cx="9601032" cy="9637171"/>
          </a:xfrm>
          <a:custGeom>
            <a:avLst/>
            <a:gdLst/>
            <a:ahLst/>
            <a:cxnLst/>
            <a:rect l="l" t="t" r="r" b="b"/>
            <a:pathLst>
              <a:path w="9601032" h="9637171">
                <a:moveTo>
                  <a:pt x="0" y="0"/>
                </a:moveTo>
                <a:lnTo>
                  <a:pt x="9601032" y="0"/>
                </a:lnTo>
                <a:lnTo>
                  <a:pt x="9601032" y="9637172"/>
                </a:lnTo>
                <a:lnTo>
                  <a:pt x="0" y="9637172"/>
                </a:lnTo>
                <a:lnTo>
                  <a:pt x="0" y="0"/>
                </a:lnTo>
                <a:close/>
              </a:path>
            </a:pathLst>
          </a:custGeom>
          <a:blipFill>
            <a:blip r:embed="rId7">
              <a:alphaModFix amt="12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29" name="Freeform 29"/>
          <p:cNvSpPr/>
          <p:nvPr/>
        </p:nvSpPr>
        <p:spPr>
          <a:xfrm rot="-5400000">
            <a:off x="7365717" y="5532980"/>
            <a:ext cx="4691682" cy="131659"/>
          </a:xfrm>
          <a:custGeom>
            <a:avLst/>
            <a:gdLst/>
            <a:ahLst/>
            <a:cxnLst/>
            <a:rect l="l" t="t" r="r" b="b"/>
            <a:pathLst>
              <a:path w="4691682" h="131659">
                <a:moveTo>
                  <a:pt x="0" y="0"/>
                </a:moveTo>
                <a:lnTo>
                  <a:pt x="4691682" y="0"/>
                </a:lnTo>
                <a:lnTo>
                  <a:pt x="4691682" y="131658"/>
                </a:lnTo>
                <a:lnTo>
                  <a:pt x="0" y="131658"/>
                </a:lnTo>
                <a:lnTo>
                  <a:pt x="0" y="0"/>
                </a:lnTo>
                <a:close/>
              </a:path>
            </a:pathLst>
          </a:custGeom>
          <a:blipFill>
            <a:blip r:embed="rId9">
              <a:alphaModFix amt="13000"/>
              <a:extLst>
                <a:ext uri="{96DAC541-7B7A-43D3-8B79-37D633B846F1}">
                  <asvg:svgBlip xmlns:asvg="http://schemas.microsoft.com/office/drawing/2016/SVG/main" r:embed="rId10"/>
                </a:ext>
              </a:extLst>
            </a:blip>
            <a:stretch>
              <a:fillRect l="-24720"/>
            </a:stretch>
          </a:blipFill>
        </p:spPr>
        <p:txBody>
          <a:bodyPr/>
          <a:lstStyle/>
          <a:p>
            <a:endParaRPr lang="en-US"/>
          </a:p>
        </p:txBody>
      </p:sp>
      <p:grpSp>
        <p:nvGrpSpPr>
          <p:cNvPr id="30" name="Group 30"/>
          <p:cNvGrpSpPr/>
          <p:nvPr/>
        </p:nvGrpSpPr>
        <p:grpSpPr>
          <a:xfrm>
            <a:off x="1979035" y="8396657"/>
            <a:ext cx="15310475" cy="166518"/>
            <a:chOff x="0" y="0"/>
            <a:chExt cx="20413966" cy="222023"/>
          </a:xfrm>
        </p:grpSpPr>
        <p:sp>
          <p:nvSpPr>
            <p:cNvPr id="31" name="Freeform 31"/>
            <p:cNvSpPr/>
            <p:nvPr/>
          </p:nvSpPr>
          <p:spPr>
            <a:xfrm>
              <a:off x="10660366" y="2567"/>
              <a:ext cx="9753600" cy="219456"/>
            </a:xfrm>
            <a:custGeom>
              <a:avLst/>
              <a:gdLst/>
              <a:ahLst/>
              <a:cxnLst/>
              <a:rect l="l" t="t" r="r" b="b"/>
              <a:pathLst>
                <a:path w="9753600" h="219456">
                  <a:moveTo>
                    <a:pt x="0" y="0"/>
                  </a:moveTo>
                  <a:lnTo>
                    <a:pt x="9753600" y="0"/>
                  </a:lnTo>
                  <a:lnTo>
                    <a:pt x="9753600" y="219456"/>
                  </a:lnTo>
                  <a:lnTo>
                    <a:pt x="0" y="2194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32"/>
            <p:cNvSpPr/>
            <p:nvPr/>
          </p:nvSpPr>
          <p:spPr>
            <a:xfrm>
              <a:off x="4744058" y="2567"/>
              <a:ext cx="6464844" cy="164587"/>
            </a:xfrm>
            <a:custGeom>
              <a:avLst/>
              <a:gdLst/>
              <a:ahLst/>
              <a:cxnLst/>
              <a:rect l="l" t="t" r="r" b="b"/>
              <a:pathLst>
                <a:path w="6464844" h="164587">
                  <a:moveTo>
                    <a:pt x="0" y="0"/>
                  </a:moveTo>
                  <a:lnTo>
                    <a:pt x="6464844" y="0"/>
                  </a:lnTo>
                  <a:lnTo>
                    <a:pt x="6464844" y="164587"/>
                  </a:lnTo>
                  <a:lnTo>
                    <a:pt x="0" y="164587"/>
                  </a:lnTo>
                  <a:lnTo>
                    <a:pt x="0" y="0"/>
                  </a:lnTo>
                  <a:close/>
                </a:path>
              </a:pathLst>
            </a:custGeom>
            <a:blipFill>
              <a:blip r:embed="rId9">
                <a:extLst>
                  <a:ext uri="{96DAC541-7B7A-43D3-8B79-37D633B846F1}">
                    <asvg:svgBlip xmlns:asvg="http://schemas.microsoft.com/office/drawing/2016/SVG/main" r:embed="rId10"/>
                  </a:ext>
                </a:extLst>
              </a:blip>
              <a:stretch>
                <a:fillRect l="-50871" b="-33337"/>
              </a:stretch>
            </a:blipFill>
          </p:spPr>
          <p:txBody>
            <a:bodyPr/>
            <a:lstStyle/>
            <a:p>
              <a:endParaRPr lang="en-US"/>
            </a:p>
          </p:txBody>
        </p:sp>
        <p:sp>
          <p:nvSpPr>
            <p:cNvPr id="33" name="Freeform 33"/>
            <p:cNvSpPr/>
            <p:nvPr/>
          </p:nvSpPr>
          <p:spPr>
            <a:xfrm rot="-10800000">
              <a:off x="0" y="0"/>
              <a:ext cx="4744058" cy="222023"/>
            </a:xfrm>
            <a:custGeom>
              <a:avLst/>
              <a:gdLst/>
              <a:ahLst/>
              <a:cxnLst/>
              <a:rect l="l" t="t" r="r" b="b"/>
              <a:pathLst>
                <a:path w="4744058" h="222023">
                  <a:moveTo>
                    <a:pt x="0" y="0"/>
                  </a:moveTo>
                  <a:lnTo>
                    <a:pt x="4744058" y="0"/>
                  </a:lnTo>
                  <a:lnTo>
                    <a:pt x="4744058" y="222023"/>
                  </a:lnTo>
                  <a:lnTo>
                    <a:pt x="0" y="222023"/>
                  </a:lnTo>
                  <a:lnTo>
                    <a:pt x="0" y="0"/>
                  </a:lnTo>
                  <a:close/>
                </a:path>
              </a:pathLst>
            </a:custGeom>
            <a:blipFill>
              <a:blip r:embed="rId9">
                <a:extLst>
                  <a:ext uri="{96DAC541-7B7A-43D3-8B79-37D633B846F1}">
                    <asvg:svgBlip xmlns:asvg="http://schemas.microsoft.com/office/drawing/2016/SVG/main" r:embed="rId10"/>
                  </a:ext>
                </a:extLst>
              </a:blip>
              <a:stretch>
                <a:fillRect l="-108001"/>
              </a:stretch>
            </a:blipFill>
          </p:spPr>
          <p:txBody>
            <a:bodyPr/>
            <a:lstStyle/>
            <a:p>
              <a:endParaRPr lang="en-US"/>
            </a:p>
          </p:txBody>
        </p:sp>
      </p:grpSp>
      <p:sp>
        <p:nvSpPr>
          <p:cNvPr id="34" name="TextBox 34"/>
          <p:cNvSpPr txBox="1"/>
          <p:nvPr/>
        </p:nvSpPr>
        <p:spPr>
          <a:xfrm>
            <a:off x="2092584" y="800900"/>
            <a:ext cx="10082125" cy="903605"/>
          </a:xfrm>
          <a:prstGeom prst="rect">
            <a:avLst/>
          </a:prstGeom>
        </p:spPr>
        <p:txBody>
          <a:bodyPr lIns="0" tIns="0" rIns="0" bIns="0" rtlCol="0" anchor="t">
            <a:spAutoFit/>
          </a:bodyPr>
          <a:lstStyle/>
          <a:p>
            <a:pPr algn="just">
              <a:lnSpc>
                <a:spcPts val="7419"/>
              </a:lnSpc>
              <a:spcBef>
                <a:spcPct val="0"/>
              </a:spcBef>
            </a:pPr>
            <a:r>
              <a:rPr lang="en-US" sz="5299">
                <a:solidFill>
                  <a:srgbClr val="365B6D"/>
                </a:solidFill>
                <a:latin typeface="Prata"/>
                <a:ea typeface="Prata"/>
                <a:cs typeface="Prata"/>
                <a:sym typeface="Prata"/>
              </a:rPr>
              <a:t>Instructional Strategies Chart</a:t>
            </a:r>
          </a:p>
        </p:txBody>
      </p:sp>
      <p:sp>
        <p:nvSpPr>
          <p:cNvPr id="35" name="TextBox 35"/>
          <p:cNvSpPr txBox="1"/>
          <p:nvPr/>
        </p:nvSpPr>
        <p:spPr>
          <a:xfrm>
            <a:off x="4027831" y="4581220"/>
            <a:ext cx="5606442" cy="737235"/>
          </a:xfrm>
          <a:prstGeom prst="rect">
            <a:avLst/>
          </a:prstGeom>
        </p:spPr>
        <p:txBody>
          <a:bodyPr lIns="0" tIns="0" rIns="0" bIns="0" rtlCol="0" anchor="t">
            <a:spAutoFit/>
          </a:bodyPr>
          <a:lstStyle/>
          <a:p>
            <a:pPr algn="l">
              <a:lnSpc>
                <a:spcPts val="2940"/>
              </a:lnSpc>
            </a:pPr>
            <a:r>
              <a:rPr lang="en-US" sz="2100" dirty="0">
                <a:solidFill>
                  <a:srgbClr val="FFFFFF"/>
                </a:solidFill>
                <a:latin typeface="Quicksand"/>
                <a:ea typeface="Quicksand"/>
                <a:cs typeface="Quicksand"/>
                <a:sym typeface="Quicksand"/>
              </a:rPr>
              <a:t>Focuses on learner memory and ability to summarize. </a:t>
            </a:r>
          </a:p>
        </p:txBody>
      </p:sp>
      <p:grpSp>
        <p:nvGrpSpPr>
          <p:cNvPr id="60" name="Group 59">
            <a:extLst>
              <a:ext uri="{FF2B5EF4-FFF2-40B4-BE49-F238E27FC236}">
                <a16:creationId xmlns:a16="http://schemas.microsoft.com/office/drawing/2014/main" id="{3AE54EFC-BC5E-DC3E-FDD1-9F41A0324FB4}"/>
              </a:ext>
            </a:extLst>
          </p:cNvPr>
          <p:cNvGrpSpPr/>
          <p:nvPr/>
        </p:nvGrpSpPr>
        <p:grpSpPr>
          <a:xfrm>
            <a:off x="3461476" y="3589946"/>
            <a:ext cx="2083068" cy="764831"/>
            <a:chOff x="3461476" y="3589946"/>
            <a:chExt cx="2083068" cy="764831"/>
          </a:xfrm>
        </p:grpSpPr>
        <p:sp>
          <p:nvSpPr>
            <p:cNvPr id="37" name="Freeform 37"/>
            <p:cNvSpPr/>
            <p:nvPr/>
          </p:nvSpPr>
          <p:spPr>
            <a:xfrm>
              <a:off x="3461476" y="3589946"/>
              <a:ext cx="803162" cy="762000"/>
            </a:xfrm>
            <a:custGeom>
              <a:avLst/>
              <a:gdLst/>
              <a:ahLst/>
              <a:cxnLst/>
              <a:rect l="l" t="t" r="r" b="b"/>
              <a:pathLst>
                <a:path w="1070883" h="1016000">
                  <a:moveTo>
                    <a:pt x="0" y="0"/>
                  </a:moveTo>
                  <a:lnTo>
                    <a:pt x="1070883" y="0"/>
                  </a:lnTo>
                  <a:lnTo>
                    <a:pt x="1070883" y="1016000"/>
                  </a:lnTo>
                  <a:lnTo>
                    <a:pt x="0" y="1016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8" name="TextBox 38"/>
            <p:cNvSpPr txBox="1"/>
            <p:nvPr/>
          </p:nvSpPr>
          <p:spPr>
            <a:xfrm>
              <a:off x="4344404" y="3858487"/>
              <a:ext cx="1200140" cy="496290"/>
            </a:xfrm>
            <a:prstGeom prst="rect">
              <a:avLst/>
            </a:prstGeom>
          </p:spPr>
          <p:txBody>
            <a:bodyPr wrap="square" lIns="0" tIns="0" rIns="0" bIns="0" rtlCol="0" anchor="t">
              <a:spAutoFit/>
            </a:bodyPr>
            <a:lstStyle/>
            <a:p>
              <a:pPr algn="l">
                <a:lnSpc>
                  <a:spcPts val="4199"/>
                </a:lnSpc>
                <a:spcBef>
                  <a:spcPct val="0"/>
                </a:spcBef>
              </a:pPr>
              <a:r>
                <a:rPr lang="en-US" sz="2999" dirty="0" err="1">
                  <a:solidFill>
                    <a:srgbClr val="FFFFFF"/>
                  </a:solidFill>
                  <a:latin typeface="Quicksand Bold"/>
                  <a:ea typeface="Quicksand Bold"/>
                  <a:cs typeface="Quicksand Bold"/>
                  <a:sym typeface="Quicksand Bold"/>
                </a:rPr>
                <a:t>astery</a:t>
              </a:r>
              <a:endParaRPr lang="en-US" sz="2999" dirty="0">
                <a:solidFill>
                  <a:srgbClr val="FFFFFF"/>
                </a:solidFill>
                <a:latin typeface="Quicksand Bold"/>
                <a:ea typeface="Quicksand Bold"/>
                <a:cs typeface="Quicksand Bold"/>
                <a:sym typeface="Quicksand Bold"/>
              </a:endParaRPr>
            </a:p>
          </p:txBody>
        </p:sp>
      </p:grpSp>
      <p:grpSp>
        <p:nvGrpSpPr>
          <p:cNvPr id="62" name="Group 61">
            <a:extLst>
              <a:ext uri="{FF2B5EF4-FFF2-40B4-BE49-F238E27FC236}">
                <a16:creationId xmlns:a16="http://schemas.microsoft.com/office/drawing/2014/main" id="{4CD3E1FA-DC89-11B8-50BB-05EE17420E74}"/>
              </a:ext>
            </a:extLst>
          </p:cNvPr>
          <p:cNvGrpSpPr/>
          <p:nvPr/>
        </p:nvGrpSpPr>
        <p:grpSpPr>
          <a:xfrm>
            <a:off x="3461476" y="6026181"/>
            <a:ext cx="3268401" cy="805271"/>
            <a:chOff x="3461476" y="6026181"/>
            <a:chExt cx="3268401" cy="805271"/>
          </a:xfrm>
        </p:grpSpPr>
        <p:sp>
          <p:nvSpPr>
            <p:cNvPr id="40" name="Freeform 40"/>
            <p:cNvSpPr/>
            <p:nvPr/>
          </p:nvSpPr>
          <p:spPr>
            <a:xfrm>
              <a:off x="3461476" y="6026181"/>
              <a:ext cx="630566" cy="762000"/>
            </a:xfrm>
            <a:custGeom>
              <a:avLst/>
              <a:gdLst/>
              <a:ahLst/>
              <a:cxnLst/>
              <a:rect l="l" t="t" r="r" b="b"/>
              <a:pathLst>
                <a:path w="797560" h="1016000">
                  <a:moveTo>
                    <a:pt x="0" y="0"/>
                  </a:moveTo>
                  <a:lnTo>
                    <a:pt x="797560" y="0"/>
                  </a:lnTo>
                  <a:lnTo>
                    <a:pt x="797560" y="1016000"/>
                  </a:lnTo>
                  <a:lnTo>
                    <a:pt x="0" y="10160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1" name="TextBox 41"/>
            <p:cNvSpPr txBox="1"/>
            <p:nvPr/>
          </p:nvSpPr>
          <p:spPr>
            <a:xfrm>
              <a:off x="4135317" y="6335162"/>
              <a:ext cx="2594560" cy="496290"/>
            </a:xfrm>
            <a:prstGeom prst="rect">
              <a:avLst/>
            </a:prstGeom>
          </p:spPr>
          <p:txBody>
            <a:bodyPr wrap="square" lIns="0" tIns="0" rIns="0" bIns="0" rtlCol="0" anchor="t">
              <a:spAutoFit/>
            </a:bodyPr>
            <a:lstStyle/>
            <a:p>
              <a:pPr algn="l">
                <a:lnSpc>
                  <a:spcPts val="4199"/>
                </a:lnSpc>
                <a:spcBef>
                  <a:spcPct val="0"/>
                </a:spcBef>
              </a:pPr>
              <a:r>
                <a:rPr lang="en-US" sz="2999" dirty="0" err="1">
                  <a:solidFill>
                    <a:srgbClr val="FFFFFF"/>
                  </a:solidFill>
                  <a:latin typeface="Quicksand Bold"/>
                  <a:ea typeface="Quicksand Bold"/>
                  <a:cs typeface="Quicksand Bold"/>
                  <a:sym typeface="Quicksand Bold"/>
                </a:rPr>
                <a:t>nderstanding</a:t>
              </a:r>
              <a:endParaRPr lang="en-US" sz="2999" dirty="0">
                <a:solidFill>
                  <a:srgbClr val="FFFFFF"/>
                </a:solidFill>
                <a:latin typeface="Quicksand Bold"/>
                <a:ea typeface="Quicksand Bold"/>
                <a:cs typeface="Quicksand Bold"/>
                <a:sym typeface="Quicksand Bold"/>
              </a:endParaRPr>
            </a:p>
          </p:txBody>
        </p:sp>
      </p:grpSp>
      <p:grpSp>
        <p:nvGrpSpPr>
          <p:cNvPr id="59" name="Group 58">
            <a:extLst>
              <a:ext uri="{FF2B5EF4-FFF2-40B4-BE49-F238E27FC236}">
                <a16:creationId xmlns:a16="http://schemas.microsoft.com/office/drawing/2014/main" id="{0A6F4DBC-56C5-A95F-65E8-AC147577F4F0}"/>
              </a:ext>
            </a:extLst>
          </p:cNvPr>
          <p:cNvGrpSpPr/>
          <p:nvPr/>
        </p:nvGrpSpPr>
        <p:grpSpPr>
          <a:xfrm>
            <a:off x="10490939" y="3563907"/>
            <a:ext cx="3387632" cy="767752"/>
            <a:chOff x="10490939" y="3563907"/>
            <a:chExt cx="3387632" cy="767752"/>
          </a:xfrm>
        </p:grpSpPr>
        <p:sp>
          <p:nvSpPr>
            <p:cNvPr id="43" name="Freeform 43"/>
            <p:cNvSpPr/>
            <p:nvPr/>
          </p:nvSpPr>
          <p:spPr>
            <a:xfrm>
              <a:off x="10490939" y="3563907"/>
              <a:ext cx="458152" cy="762000"/>
            </a:xfrm>
            <a:custGeom>
              <a:avLst/>
              <a:gdLst/>
              <a:ahLst/>
              <a:cxnLst/>
              <a:rect l="l" t="t" r="r" b="b"/>
              <a:pathLst>
                <a:path w="610870" h="1016000">
                  <a:moveTo>
                    <a:pt x="0" y="0"/>
                  </a:moveTo>
                  <a:lnTo>
                    <a:pt x="610870" y="0"/>
                  </a:lnTo>
                  <a:lnTo>
                    <a:pt x="610870" y="1016000"/>
                  </a:lnTo>
                  <a:lnTo>
                    <a:pt x="0" y="10160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44" name="TextBox 44"/>
            <p:cNvSpPr txBox="1"/>
            <p:nvPr/>
          </p:nvSpPr>
          <p:spPr>
            <a:xfrm>
              <a:off x="11006240" y="3835369"/>
              <a:ext cx="2872331" cy="496290"/>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elf-expressive</a:t>
              </a:r>
            </a:p>
          </p:txBody>
        </p:sp>
      </p:grpSp>
      <p:grpSp>
        <p:nvGrpSpPr>
          <p:cNvPr id="61" name="Group 60">
            <a:extLst>
              <a:ext uri="{FF2B5EF4-FFF2-40B4-BE49-F238E27FC236}">
                <a16:creationId xmlns:a16="http://schemas.microsoft.com/office/drawing/2014/main" id="{CCF6A4B3-B2E2-468E-4B20-BC5A00E5BACB}"/>
              </a:ext>
            </a:extLst>
          </p:cNvPr>
          <p:cNvGrpSpPr/>
          <p:nvPr/>
        </p:nvGrpSpPr>
        <p:grpSpPr>
          <a:xfrm>
            <a:off x="10453415" y="6026181"/>
            <a:ext cx="2872330" cy="815378"/>
            <a:chOff x="10453415" y="6026181"/>
            <a:chExt cx="2872330" cy="815378"/>
          </a:xfrm>
        </p:grpSpPr>
        <p:sp>
          <p:nvSpPr>
            <p:cNvPr id="46" name="Freeform 46"/>
            <p:cNvSpPr/>
            <p:nvPr/>
          </p:nvSpPr>
          <p:spPr>
            <a:xfrm>
              <a:off x="10453415" y="6026181"/>
              <a:ext cx="316830" cy="762000"/>
            </a:xfrm>
            <a:custGeom>
              <a:avLst/>
              <a:gdLst/>
              <a:ahLst/>
              <a:cxnLst/>
              <a:rect l="l" t="t" r="r" b="b"/>
              <a:pathLst>
                <a:path w="403860" h="1016000">
                  <a:moveTo>
                    <a:pt x="0" y="0"/>
                  </a:moveTo>
                  <a:lnTo>
                    <a:pt x="403860" y="0"/>
                  </a:lnTo>
                  <a:lnTo>
                    <a:pt x="403860" y="1016000"/>
                  </a:lnTo>
                  <a:lnTo>
                    <a:pt x="0" y="10160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7" name="TextBox 47"/>
            <p:cNvSpPr txBox="1"/>
            <p:nvPr/>
          </p:nvSpPr>
          <p:spPr>
            <a:xfrm>
              <a:off x="10822984" y="6345269"/>
              <a:ext cx="2502761" cy="496290"/>
            </a:xfrm>
            <a:prstGeom prst="rect">
              <a:avLst/>
            </a:prstGeom>
          </p:spPr>
          <p:txBody>
            <a:bodyPr wrap="square" lIns="0" tIns="0" rIns="0" bIns="0" rtlCol="0" anchor="t">
              <a:spAutoFit/>
            </a:bodyPr>
            <a:lstStyle/>
            <a:p>
              <a:pPr algn="l">
                <a:lnSpc>
                  <a:spcPts val="4199"/>
                </a:lnSpc>
                <a:spcBef>
                  <a:spcPct val="0"/>
                </a:spcBef>
              </a:pPr>
              <a:r>
                <a:rPr lang="en-US" sz="2999" dirty="0" err="1">
                  <a:solidFill>
                    <a:srgbClr val="FFFFFF"/>
                  </a:solidFill>
                  <a:latin typeface="Quicksand Bold"/>
                  <a:ea typeface="Quicksand Bold"/>
                  <a:cs typeface="Quicksand Bold"/>
                  <a:sym typeface="Quicksand Bold"/>
                </a:rPr>
                <a:t>nterpersonal</a:t>
              </a:r>
              <a:endParaRPr lang="en-US" sz="2999" dirty="0">
                <a:solidFill>
                  <a:srgbClr val="FFFFFF"/>
                </a:solidFill>
                <a:latin typeface="Quicksand Bold"/>
                <a:ea typeface="Quicksand Bold"/>
                <a:cs typeface="Quicksand Bold"/>
                <a:sym typeface="Quicksand Bold"/>
              </a:endParaRPr>
            </a:p>
          </p:txBody>
        </p:sp>
      </p:grpSp>
      <p:sp>
        <p:nvSpPr>
          <p:cNvPr id="48" name="TextBox 48"/>
          <p:cNvSpPr txBox="1"/>
          <p:nvPr/>
        </p:nvSpPr>
        <p:spPr>
          <a:xfrm>
            <a:off x="8654575" y="8733017"/>
            <a:ext cx="9867883" cy="373284"/>
          </a:xfrm>
          <a:prstGeom prst="rect">
            <a:avLst/>
          </a:prstGeom>
        </p:spPr>
        <p:txBody>
          <a:bodyPr lIns="0" tIns="0" rIns="0" bIns="0" rtlCol="0" anchor="t">
            <a:spAutoFit/>
          </a:bodyPr>
          <a:lstStyle/>
          <a:p>
            <a:pPr algn="ctr">
              <a:lnSpc>
                <a:spcPts val="3050"/>
              </a:lnSpc>
            </a:pPr>
            <a:r>
              <a:rPr lang="en-US" sz="2178">
                <a:solidFill>
                  <a:srgbClr val="FFFFFF"/>
                </a:solidFill>
                <a:latin typeface="Quicksand"/>
                <a:ea typeface="Quicksand"/>
                <a:cs typeface="Quicksand"/>
                <a:sym typeface="Quicksand"/>
              </a:rPr>
              <a:t>Kala Rackley     CSUF MSIDT     IDT 535     Summer 2024</a:t>
            </a:r>
          </a:p>
        </p:txBody>
      </p:sp>
      <p:sp>
        <p:nvSpPr>
          <p:cNvPr id="49" name="Freeform 49"/>
          <p:cNvSpPr/>
          <p:nvPr/>
        </p:nvSpPr>
        <p:spPr>
          <a:xfrm>
            <a:off x="13778439" y="8868238"/>
            <a:ext cx="150354" cy="150354"/>
          </a:xfrm>
          <a:custGeom>
            <a:avLst/>
            <a:gdLst/>
            <a:ahLst/>
            <a:cxnLst/>
            <a:rect l="l" t="t" r="r" b="b"/>
            <a:pathLst>
              <a:path w="150354" h="150354">
                <a:moveTo>
                  <a:pt x="0" y="0"/>
                </a:moveTo>
                <a:lnTo>
                  <a:pt x="150354" y="0"/>
                </a:lnTo>
                <a:lnTo>
                  <a:pt x="150354" y="150354"/>
                </a:lnTo>
                <a:lnTo>
                  <a:pt x="0" y="1503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50" name="Freeform 50"/>
          <p:cNvSpPr/>
          <p:nvPr/>
        </p:nvSpPr>
        <p:spPr>
          <a:xfrm>
            <a:off x="11821808" y="8868351"/>
            <a:ext cx="150354" cy="150354"/>
          </a:xfrm>
          <a:custGeom>
            <a:avLst/>
            <a:gdLst/>
            <a:ahLst/>
            <a:cxnLst/>
            <a:rect l="l" t="t" r="r" b="b"/>
            <a:pathLst>
              <a:path w="150354" h="150354">
                <a:moveTo>
                  <a:pt x="0" y="0"/>
                </a:moveTo>
                <a:lnTo>
                  <a:pt x="150354" y="0"/>
                </a:lnTo>
                <a:lnTo>
                  <a:pt x="150354" y="150353"/>
                </a:lnTo>
                <a:lnTo>
                  <a:pt x="0" y="15035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51" name="Freeform 51"/>
          <p:cNvSpPr/>
          <p:nvPr/>
        </p:nvSpPr>
        <p:spPr>
          <a:xfrm>
            <a:off x="15121229" y="8868351"/>
            <a:ext cx="150354" cy="150354"/>
          </a:xfrm>
          <a:custGeom>
            <a:avLst/>
            <a:gdLst/>
            <a:ahLst/>
            <a:cxnLst/>
            <a:rect l="l" t="t" r="r" b="b"/>
            <a:pathLst>
              <a:path w="150354" h="150354">
                <a:moveTo>
                  <a:pt x="0" y="0"/>
                </a:moveTo>
                <a:lnTo>
                  <a:pt x="150353" y="0"/>
                </a:lnTo>
                <a:lnTo>
                  <a:pt x="150353" y="150353"/>
                </a:lnTo>
                <a:lnTo>
                  <a:pt x="0" y="15035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52" name="Group 52"/>
          <p:cNvGrpSpPr/>
          <p:nvPr/>
        </p:nvGrpSpPr>
        <p:grpSpPr>
          <a:xfrm>
            <a:off x="1028700" y="4923154"/>
            <a:ext cx="508158" cy="543805"/>
            <a:chOff x="0" y="0"/>
            <a:chExt cx="812800" cy="869819"/>
          </a:xfrm>
        </p:grpSpPr>
        <p:sp>
          <p:nvSpPr>
            <p:cNvPr id="53" name="Freeform 53"/>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54" name="TextBox 54"/>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sp>
        <p:nvSpPr>
          <p:cNvPr id="55" name="TextBox 55"/>
          <p:cNvSpPr txBox="1"/>
          <p:nvPr/>
        </p:nvSpPr>
        <p:spPr>
          <a:xfrm>
            <a:off x="6840683" y="2637505"/>
            <a:ext cx="5606442" cy="464820"/>
          </a:xfrm>
          <a:prstGeom prst="rect">
            <a:avLst/>
          </a:prstGeom>
        </p:spPr>
        <p:txBody>
          <a:bodyPr lIns="0" tIns="0" rIns="0" bIns="0" rtlCol="0" anchor="t">
            <a:spAutoFit/>
          </a:bodyPr>
          <a:lstStyle/>
          <a:p>
            <a:pPr algn="ctr">
              <a:lnSpc>
                <a:spcPts val="3779"/>
              </a:lnSpc>
            </a:pPr>
            <a:r>
              <a:rPr lang="en-US" sz="2699">
                <a:solidFill>
                  <a:srgbClr val="FFFFFF"/>
                </a:solidFill>
                <a:latin typeface="Quicksand Bold"/>
                <a:ea typeface="Quicksand Bold"/>
                <a:cs typeface="Quicksand Bold"/>
                <a:sym typeface="Quicksand Bold"/>
              </a:rPr>
              <a:t>Styles of instruction</a:t>
            </a:r>
          </a:p>
        </p:txBody>
      </p:sp>
      <p:sp>
        <p:nvSpPr>
          <p:cNvPr id="56" name="TextBox 56"/>
          <p:cNvSpPr txBox="1"/>
          <p:nvPr/>
        </p:nvSpPr>
        <p:spPr>
          <a:xfrm>
            <a:off x="4027831" y="7054301"/>
            <a:ext cx="5606442" cy="737235"/>
          </a:xfrm>
          <a:prstGeom prst="rect">
            <a:avLst/>
          </a:prstGeom>
        </p:spPr>
        <p:txBody>
          <a:bodyPr lIns="0" tIns="0" rIns="0" bIns="0" rtlCol="0" anchor="t">
            <a:spAutoFit/>
          </a:bodyPr>
          <a:lstStyle/>
          <a:p>
            <a:pPr algn="l">
              <a:lnSpc>
                <a:spcPts val="2940"/>
              </a:lnSpc>
            </a:pPr>
            <a:r>
              <a:rPr lang="en-US" sz="2100">
                <a:solidFill>
                  <a:srgbClr val="FFFFFF"/>
                </a:solidFill>
                <a:latin typeface="Quicksand"/>
                <a:ea typeface="Quicksand"/>
                <a:cs typeface="Quicksand"/>
                <a:sym typeface="Quicksand"/>
              </a:rPr>
              <a:t>Focuses on learner curiosity and analysis to encourage ability to reason and explain. </a:t>
            </a:r>
          </a:p>
        </p:txBody>
      </p:sp>
      <p:sp>
        <p:nvSpPr>
          <p:cNvPr id="57" name="TextBox 57"/>
          <p:cNvSpPr txBox="1"/>
          <p:nvPr/>
        </p:nvSpPr>
        <p:spPr>
          <a:xfrm>
            <a:off x="11057294" y="4554507"/>
            <a:ext cx="5606442" cy="737235"/>
          </a:xfrm>
          <a:prstGeom prst="rect">
            <a:avLst/>
          </a:prstGeom>
        </p:spPr>
        <p:txBody>
          <a:bodyPr lIns="0" tIns="0" rIns="0" bIns="0" rtlCol="0" anchor="t">
            <a:spAutoFit/>
          </a:bodyPr>
          <a:lstStyle/>
          <a:p>
            <a:pPr algn="l">
              <a:lnSpc>
                <a:spcPts val="2940"/>
              </a:lnSpc>
            </a:pPr>
            <a:r>
              <a:rPr lang="en-US" sz="2100" dirty="0">
                <a:solidFill>
                  <a:srgbClr val="FFFFFF"/>
                </a:solidFill>
                <a:latin typeface="Quicksand"/>
                <a:ea typeface="Quicksand"/>
                <a:cs typeface="Quicksand"/>
                <a:sym typeface="Quicksand"/>
              </a:rPr>
              <a:t>Stimulates creativity and imagination. Emphasizes individuality and originality.</a:t>
            </a:r>
          </a:p>
        </p:txBody>
      </p:sp>
      <p:sp>
        <p:nvSpPr>
          <p:cNvPr id="58" name="TextBox 58"/>
          <p:cNvSpPr txBox="1"/>
          <p:nvPr/>
        </p:nvSpPr>
        <p:spPr>
          <a:xfrm>
            <a:off x="11057294" y="7054301"/>
            <a:ext cx="5606442" cy="737235"/>
          </a:xfrm>
          <a:prstGeom prst="rect">
            <a:avLst/>
          </a:prstGeom>
        </p:spPr>
        <p:txBody>
          <a:bodyPr lIns="0" tIns="0" rIns="0" bIns="0" rtlCol="0" anchor="t">
            <a:spAutoFit/>
          </a:bodyPr>
          <a:lstStyle/>
          <a:p>
            <a:pPr algn="l">
              <a:lnSpc>
                <a:spcPts val="2940"/>
              </a:lnSpc>
            </a:pPr>
            <a:r>
              <a:rPr lang="en-US" sz="2100">
                <a:solidFill>
                  <a:srgbClr val="FFFFFF"/>
                </a:solidFill>
                <a:latin typeface="Quicksand"/>
                <a:ea typeface="Quicksand"/>
                <a:cs typeface="Quicksand"/>
                <a:sym typeface="Quicksand"/>
              </a:rPr>
              <a:t>Emphasizes relationships. Focuses on teams, coaching, feelings, and personal experiences.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193030"/>
            <a:ext cx="508158" cy="543805"/>
            <a:chOff x="0" y="0"/>
            <a:chExt cx="812800" cy="869819"/>
          </a:xfrm>
        </p:grpSpPr>
        <p:sp>
          <p:nvSpPr>
            <p:cNvPr id="3" name="Freeform 3"/>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 name="TextBox 4"/>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5" name="Group 5"/>
          <p:cNvGrpSpPr/>
          <p:nvPr/>
        </p:nvGrpSpPr>
        <p:grpSpPr>
          <a:xfrm>
            <a:off x="1028700" y="2732782"/>
            <a:ext cx="508158" cy="543805"/>
            <a:chOff x="0" y="0"/>
            <a:chExt cx="812800" cy="869819"/>
          </a:xfrm>
        </p:grpSpPr>
        <p:sp>
          <p:nvSpPr>
            <p:cNvPr id="6" name="Freeform 6"/>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7" name="TextBox 7"/>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8" name="Group 8"/>
          <p:cNvGrpSpPr/>
          <p:nvPr/>
        </p:nvGrpSpPr>
        <p:grpSpPr>
          <a:xfrm>
            <a:off x="1028700" y="5653278"/>
            <a:ext cx="508158" cy="543805"/>
            <a:chOff x="0" y="0"/>
            <a:chExt cx="812800" cy="869819"/>
          </a:xfrm>
        </p:grpSpPr>
        <p:sp>
          <p:nvSpPr>
            <p:cNvPr id="9" name="Freeform 9"/>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0" name="TextBox 10"/>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1" name="Group 11"/>
          <p:cNvGrpSpPr/>
          <p:nvPr/>
        </p:nvGrpSpPr>
        <p:grpSpPr>
          <a:xfrm>
            <a:off x="1028700" y="3462906"/>
            <a:ext cx="508158" cy="543805"/>
            <a:chOff x="0" y="0"/>
            <a:chExt cx="812800" cy="869819"/>
          </a:xfrm>
        </p:grpSpPr>
        <p:sp>
          <p:nvSpPr>
            <p:cNvPr id="12" name="Freeform 12"/>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3" name="TextBox 13"/>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4" name="Group 14"/>
          <p:cNvGrpSpPr/>
          <p:nvPr/>
        </p:nvGrpSpPr>
        <p:grpSpPr>
          <a:xfrm>
            <a:off x="1028700" y="7113525"/>
            <a:ext cx="508158" cy="543805"/>
            <a:chOff x="0" y="0"/>
            <a:chExt cx="812800" cy="869819"/>
          </a:xfrm>
        </p:grpSpPr>
        <p:sp>
          <p:nvSpPr>
            <p:cNvPr id="15" name="Freeform 15"/>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6" name="TextBox 16"/>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7" name="Group 17"/>
          <p:cNvGrpSpPr/>
          <p:nvPr/>
        </p:nvGrpSpPr>
        <p:grpSpPr>
          <a:xfrm>
            <a:off x="1028700" y="6383401"/>
            <a:ext cx="508158" cy="543805"/>
            <a:chOff x="0" y="0"/>
            <a:chExt cx="812800" cy="869819"/>
          </a:xfrm>
        </p:grpSpPr>
        <p:sp>
          <p:nvSpPr>
            <p:cNvPr id="18" name="Freeform 18"/>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9" name="TextBox 19"/>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20" name="Group 20"/>
          <p:cNvGrpSpPr/>
          <p:nvPr/>
        </p:nvGrpSpPr>
        <p:grpSpPr>
          <a:xfrm>
            <a:off x="1028700" y="7843649"/>
            <a:ext cx="508158" cy="543805"/>
            <a:chOff x="0" y="0"/>
            <a:chExt cx="812800" cy="869819"/>
          </a:xfrm>
        </p:grpSpPr>
        <p:sp>
          <p:nvSpPr>
            <p:cNvPr id="21" name="Freeform 21"/>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22" name="TextBox 22"/>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sp>
        <p:nvSpPr>
          <p:cNvPr id="23" name="Freeform 23"/>
          <p:cNvSpPr/>
          <p:nvPr/>
        </p:nvSpPr>
        <p:spPr>
          <a:xfrm>
            <a:off x="1955926" y="452337"/>
            <a:ext cx="10360230" cy="1558326"/>
          </a:xfrm>
          <a:custGeom>
            <a:avLst/>
            <a:gdLst/>
            <a:ahLst/>
            <a:cxnLst/>
            <a:rect l="l" t="t" r="r" b="b"/>
            <a:pathLst>
              <a:path w="10360230" h="1558326">
                <a:moveTo>
                  <a:pt x="0" y="0"/>
                </a:moveTo>
                <a:lnTo>
                  <a:pt x="10360230" y="0"/>
                </a:lnTo>
                <a:lnTo>
                  <a:pt x="10360230" y="1558326"/>
                </a:lnTo>
                <a:lnTo>
                  <a:pt x="0" y="1558326"/>
                </a:lnTo>
                <a:lnTo>
                  <a:pt x="0" y="0"/>
                </a:lnTo>
                <a:close/>
              </a:path>
            </a:pathLst>
          </a:custGeom>
          <a:blipFill>
            <a:blip r:embed="rId2">
              <a:alphaModFix amt="42000"/>
            </a:blip>
            <a:stretch>
              <a:fillRect l="-176" t="-692"/>
            </a:stretch>
          </a:blipFill>
        </p:spPr>
        <p:txBody>
          <a:bodyPr/>
          <a:lstStyle/>
          <a:p>
            <a:endParaRPr lang="en-US"/>
          </a:p>
        </p:txBody>
      </p:sp>
      <p:sp>
        <p:nvSpPr>
          <p:cNvPr id="24" name="Freeform 24"/>
          <p:cNvSpPr/>
          <p:nvPr/>
        </p:nvSpPr>
        <p:spPr>
          <a:xfrm>
            <a:off x="1979035" y="2374843"/>
            <a:ext cx="15329738" cy="5933123"/>
          </a:xfrm>
          <a:custGeom>
            <a:avLst/>
            <a:gdLst/>
            <a:ahLst/>
            <a:cxnLst/>
            <a:rect l="l" t="t" r="r" b="b"/>
            <a:pathLst>
              <a:path w="15329738" h="5933123">
                <a:moveTo>
                  <a:pt x="0" y="0"/>
                </a:moveTo>
                <a:lnTo>
                  <a:pt x="15329738" y="0"/>
                </a:lnTo>
                <a:lnTo>
                  <a:pt x="15329738" y="5933123"/>
                </a:lnTo>
                <a:lnTo>
                  <a:pt x="0" y="5933123"/>
                </a:lnTo>
                <a:lnTo>
                  <a:pt x="0" y="0"/>
                </a:lnTo>
                <a:close/>
              </a:path>
            </a:pathLst>
          </a:custGeom>
          <a:blipFill>
            <a:blip r:embed="rId3"/>
            <a:stretch>
              <a:fillRect l="-3543" r="-3466" b="-516"/>
            </a:stretch>
          </a:blipFill>
        </p:spPr>
        <p:txBody>
          <a:bodyPr/>
          <a:lstStyle/>
          <a:p>
            <a:endParaRPr lang="en-US"/>
          </a:p>
        </p:txBody>
      </p:sp>
      <p:sp>
        <p:nvSpPr>
          <p:cNvPr id="25" name="Freeform 25"/>
          <p:cNvSpPr/>
          <p:nvPr/>
        </p:nvSpPr>
        <p:spPr>
          <a:xfrm>
            <a:off x="1979035" y="8628643"/>
            <a:ext cx="15333387" cy="629657"/>
          </a:xfrm>
          <a:custGeom>
            <a:avLst/>
            <a:gdLst/>
            <a:ahLst/>
            <a:cxnLst/>
            <a:rect l="l" t="t" r="r" b="b"/>
            <a:pathLst>
              <a:path w="15333387" h="629657">
                <a:moveTo>
                  <a:pt x="0" y="0"/>
                </a:moveTo>
                <a:lnTo>
                  <a:pt x="15333387" y="0"/>
                </a:lnTo>
                <a:lnTo>
                  <a:pt x="15333387" y="629657"/>
                </a:lnTo>
                <a:lnTo>
                  <a:pt x="0" y="629657"/>
                </a:lnTo>
                <a:lnTo>
                  <a:pt x="0" y="0"/>
                </a:lnTo>
                <a:close/>
              </a:path>
            </a:pathLst>
          </a:custGeom>
          <a:blipFill>
            <a:blip r:embed="rId4"/>
            <a:stretch>
              <a:fillRect l="-143"/>
            </a:stretch>
          </a:blipFill>
        </p:spPr>
        <p:txBody>
          <a:bodyPr/>
          <a:lstStyle/>
          <a:p>
            <a:endParaRPr lang="en-US"/>
          </a:p>
        </p:txBody>
      </p:sp>
      <p:sp>
        <p:nvSpPr>
          <p:cNvPr id="26" name="Freeform 26"/>
          <p:cNvSpPr/>
          <p:nvPr/>
        </p:nvSpPr>
        <p:spPr>
          <a:xfrm>
            <a:off x="15494519" y="2451695"/>
            <a:ext cx="1817903" cy="1741334"/>
          </a:xfrm>
          <a:custGeom>
            <a:avLst/>
            <a:gdLst/>
            <a:ahLst/>
            <a:cxnLst/>
            <a:rect l="l" t="t" r="r" b="b"/>
            <a:pathLst>
              <a:path w="1817903" h="1741334">
                <a:moveTo>
                  <a:pt x="0" y="0"/>
                </a:moveTo>
                <a:lnTo>
                  <a:pt x="1817903" y="0"/>
                </a:lnTo>
                <a:lnTo>
                  <a:pt x="1817903" y="1741335"/>
                </a:lnTo>
                <a:lnTo>
                  <a:pt x="0" y="1741335"/>
                </a:lnTo>
                <a:lnTo>
                  <a:pt x="0" y="0"/>
                </a:lnTo>
                <a:close/>
              </a:path>
            </a:pathLst>
          </a:custGeom>
          <a:blipFill>
            <a:blip r:embed="rId5"/>
            <a:stretch>
              <a:fillRect t="-3304" r="-16402" b="-16140"/>
            </a:stretch>
          </a:blipFill>
        </p:spPr>
        <p:txBody>
          <a:bodyPr/>
          <a:lstStyle/>
          <a:p>
            <a:endParaRPr lang="en-US"/>
          </a:p>
        </p:txBody>
      </p:sp>
      <p:sp>
        <p:nvSpPr>
          <p:cNvPr id="27" name="Freeform 27"/>
          <p:cNvSpPr/>
          <p:nvPr/>
        </p:nvSpPr>
        <p:spPr>
          <a:xfrm>
            <a:off x="14233593" y="-4053213"/>
            <a:ext cx="6051414" cy="6035562"/>
          </a:xfrm>
          <a:custGeom>
            <a:avLst/>
            <a:gdLst/>
            <a:ahLst/>
            <a:cxnLst/>
            <a:rect l="l" t="t" r="r" b="b"/>
            <a:pathLst>
              <a:path w="6051414" h="6035562">
                <a:moveTo>
                  <a:pt x="0" y="0"/>
                </a:moveTo>
                <a:lnTo>
                  <a:pt x="6051414" y="0"/>
                </a:lnTo>
                <a:lnTo>
                  <a:pt x="6051414" y="6035562"/>
                </a:lnTo>
                <a:lnTo>
                  <a:pt x="0" y="6035562"/>
                </a:lnTo>
                <a:lnTo>
                  <a:pt x="0" y="0"/>
                </a:lnTo>
                <a:close/>
              </a:path>
            </a:pathLst>
          </a:custGeom>
          <a:blipFill>
            <a:blip r:embed="rId6">
              <a:alphaModFix amt="25000"/>
            </a:blip>
            <a:stretch>
              <a:fillRect t="-3173" r="-16402" b="-11540"/>
            </a:stretch>
          </a:blipFill>
        </p:spPr>
        <p:txBody>
          <a:bodyPr/>
          <a:lstStyle/>
          <a:p>
            <a:endParaRPr lang="en-US"/>
          </a:p>
        </p:txBody>
      </p:sp>
      <p:sp>
        <p:nvSpPr>
          <p:cNvPr id="28" name="Freeform 28"/>
          <p:cNvSpPr/>
          <p:nvPr/>
        </p:nvSpPr>
        <p:spPr>
          <a:xfrm>
            <a:off x="-2634715" y="9352401"/>
            <a:ext cx="9601032" cy="9637171"/>
          </a:xfrm>
          <a:custGeom>
            <a:avLst/>
            <a:gdLst/>
            <a:ahLst/>
            <a:cxnLst/>
            <a:rect l="l" t="t" r="r" b="b"/>
            <a:pathLst>
              <a:path w="9601032" h="9637171">
                <a:moveTo>
                  <a:pt x="0" y="0"/>
                </a:moveTo>
                <a:lnTo>
                  <a:pt x="9601032" y="0"/>
                </a:lnTo>
                <a:lnTo>
                  <a:pt x="9601032" y="9637172"/>
                </a:lnTo>
                <a:lnTo>
                  <a:pt x="0" y="9637172"/>
                </a:lnTo>
                <a:lnTo>
                  <a:pt x="0" y="0"/>
                </a:lnTo>
                <a:close/>
              </a:path>
            </a:pathLst>
          </a:custGeom>
          <a:blipFill>
            <a:blip r:embed="rId7">
              <a:alphaModFix amt="12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nvGrpSpPr>
          <p:cNvPr id="29" name="Group 29"/>
          <p:cNvGrpSpPr/>
          <p:nvPr/>
        </p:nvGrpSpPr>
        <p:grpSpPr>
          <a:xfrm>
            <a:off x="1979035" y="8396657"/>
            <a:ext cx="15310475" cy="166518"/>
            <a:chOff x="0" y="0"/>
            <a:chExt cx="20413966" cy="222023"/>
          </a:xfrm>
        </p:grpSpPr>
        <p:sp>
          <p:nvSpPr>
            <p:cNvPr id="30" name="Freeform 30"/>
            <p:cNvSpPr/>
            <p:nvPr/>
          </p:nvSpPr>
          <p:spPr>
            <a:xfrm>
              <a:off x="10660366" y="2567"/>
              <a:ext cx="9753600" cy="219456"/>
            </a:xfrm>
            <a:custGeom>
              <a:avLst/>
              <a:gdLst/>
              <a:ahLst/>
              <a:cxnLst/>
              <a:rect l="l" t="t" r="r" b="b"/>
              <a:pathLst>
                <a:path w="9753600" h="219456">
                  <a:moveTo>
                    <a:pt x="0" y="0"/>
                  </a:moveTo>
                  <a:lnTo>
                    <a:pt x="9753600" y="0"/>
                  </a:lnTo>
                  <a:lnTo>
                    <a:pt x="9753600" y="219456"/>
                  </a:lnTo>
                  <a:lnTo>
                    <a:pt x="0" y="2194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31"/>
            <p:cNvSpPr/>
            <p:nvPr/>
          </p:nvSpPr>
          <p:spPr>
            <a:xfrm>
              <a:off x="4744058" y="2567"/>
              <a:ext cx="6464844" cy="164587"/>
            </a:xfrm>
            <a:custGeom>
              <a:avLst/>
              <a:gdLst/>
              <a:ahLst/>
              <a:cxnLst/>
              <a:rect l="l" t="t" r="r" b="b"/>
              <a:pathLst>
                <a:path w="6464844" h="164587">
                  <a:moveTo>
                    <a:pt x="0" y="0"/>
                  </a:moveTo>
                  <a:lnTo>
                    <a:pt x="6464844" y="0"/>
                  </a:lnTo>
                  <a:lnTo>
                    <a:pt x="6464844" y="164587"/>
                  </a:lnTo>
                  <a:lnTo>
                    <a:pt x="0" y="164587"/>
                  </a:lnTo>
                  <a:lnTo>
                    <a:pt x="0" y="0"/>
                  </a:lnTo>
                  <a:close/>
                </a:path>
              </a:pathLst>
            </a:custGeom>
            <a:blipFill>
              <a:blip r:embed="rId9">
                <a:extLst>
                  <a:ext uri="{96DAC541-7B7A-43D3-8B79-37D633B846F1}">
                    <asvg:svgBlip xmlns:asvg="http://schemas.microsoft.com/office/drawing/2016/SVG/main" r:embed="rId10"/>
                  </a:ext>
                </a:extLst>
              </a:blip>
              <a:stretch>
                <a:fillRect l="-50871" b="-33337"/>
              </a:stretch>
            </a:blipFill>
          </p:spPr>
          <p:txBody>
            <a:bodyPr/>
            <a:lstStyle/>
            <a:p>
              <a:endParaRPr lang="en-US"/>
            </a:p>
          </p:txBody>
        </p:sp>
        <p:sp>
          <p:nvSpPr>
            <p:cNvPr id="32" name="Freeform 32"/>
            <p:cNvSpPr/>
            <p:nvPr/>
          </p:nvSpPr>
          <p:spPr>
            <a:xfrm rot="-10800000">
              <a:off x="0" y="0"/>
              <a:ext cx="4744058" cy="222023"/>
            </a:xfrm>
            <a:custGeom>
              <a:avLst/>
              <a:gdLst/>
              <a:ahLst/>
              <a:cxnLst/>
              <a:rect l="l" t="t" r="r" b="b"/>
              <a:pathLst>
                <a:path w="4744058" h="222023">
                  <a:moveTo>
                    <a:pt x="0" y="0"/>
                  </a:moveTo>
                  <a:lnTo>
                    <a:pt x="4744058" y="0"/>
                  </a:lnTo>
                  <a:lnTo>
                    <a:pt x="4744058" y="222023"/>
                  </a:lnTo>
                  <a:lnTo>
                    <a:pt x="0" y="222023"/>
                  </a:lnTo>
                  <a:lnTo>
                    <a:pt x="0" y="0"/>
                  </a:lnTo>
                  <a:close/>
                </a:path>
              </a:pathLst>
            </a:custGeom>
            <a:blipFill>
              <a:blip r:embed="rId9">
                <a:extLst>
                  <a:ext uri="{96DAC541-7B7A-43D3-8B79-37D633B846F1}">
                    <asvg:svgBlip xmlns:asvg="http://schemas.microsoft.com/office/drawing/2016/SVG/main" r:embed="rId10"/>
                  </a:ext>
                </a:extLst>
              </a:blip>
              <a:stretch>
                <a:fillRect l="-108001"/>
              </a:stretch>
            </a:blipFill>
          </p:spPr>
          <p:txBody>
            <a:bodyPr/>
            <a:lstStyle/>
            <a:p>
              <a:endParaRPr lang="en-US"/>
            </a:p>
          </p:txBody>
        </p:sp>
      </p:grpSp>
      <p:sp>
        <p:nvSpPr>
          <p:cNvPr id="33" name="TextBox 33"/>
          <p:cNvSpPr txBox="1"/>
          <p:nvPr/>
        </p:nvSpPr>
        <p:spPr>
          <a:xfrm>
            <a:off x="2092584" y="800900"/>
            <a:ext cx="10082125" cy="903605"/>
          </a:xfrm>
          <a:prstGeom prst="rect">
            <a:avLst/>
          </a:prstGeom>
        </p:spPr>
        <p:txBody>
          <a:bodyPr lIns="0" tIns="0" rIns="0" bIns="0" rtlCol="0" anchor="t">
            <a:spAutoFit/>
          </a:bodyPr>
          <a:lstStyle/>
          <a:p>
            <a:pPr algn="just">
              <a:lnSpc>
                <a:spcPts val="7419"/>
              </a:lnSpc>
              <a:spcBef>
                <a:spcPct val="0"/>
              </a:spcBef>
            </a:pPr>
            <a:r>
              <a:rPr lang="en-US" sz="5299">
                <a:solidFill>
                  <a:srgbClr val="365B6D"/>
                </a:solidFill>
                <a:latin typeface="Prata"/>
                <a:ea typeface="Prata"/>
                <a:cs typeface="Prata"/>
                <a:sym typeface="Prata"/>
              </a:rPr>
              <a:t>Instructional Strategies Chart</a:t>
            </a:r>
          </a:p>
        </p:txBody>
      </p:sp>
      <p:sp>
        <p:nvSpPr>
          <p:cNvPr id="34" name="TextBox 34"/>
          <p:cNvSpPr txBox="1"/>
          <p:nvPr/>
        </p:nvSpPr>
        <p:spPr>
          <a:xfrm>
            <a:off x="4219493" y="4264712"/>
            <a:ext cx="10976912" cy="3798570"/>
          </a:xfrm>
          <a:prstGeom prst="rect">
            <a:avLst/>
          </a:prstGeom>
        </p:spPr>
        <p:txBody>
          <a:bodyPr lIns="0" tIns="0" rIns="0" bIns="0" rtlCol="0" anchor="t">
            <a:spAutoFit/>
          </a:bodyPr>
          <a:lstStyle/>
          <a:p>
            <a:pPr algn="l">
              <a:lnSpc>
                <a:spcPts val="3779"/>
              </a:lnSpc>
            </a:pPr>
            <a:r>
              <a:rPr lang="en-US" sz="2699">
                <a:solidFill>
                  <a:srgbClr val="FFFFFF"/>
                </a:solidFill>
                <a:latin typeface="Lato"/>
                <a:ea typeface="Lato"/>
                <a:cs typeface="Lato"/>
                <a:sym typeface="Lato"/>
              </a:rPr>
              <a:t>Gronseth, S. L., &amp; Dalton, E.  M. (Eds.) (2020). </a:t>
            </a:r>
            <a:r>
              <a:rPr lang="en-US" sz="2699">
                <a:solidFill>
                  <a:srgbClr val="FFFFFF"/>
                </a:solidFill>
                <a:latin typeface="Lato Italics"/>
                <a:ea typeface="Lato Italics"/>
                <a:cs typeface="Lato Italics"/>
                <a:sym typeface="Lato Italics"/>
              </a:rPr>
              <a:t>Universal access through inclusive instructional design: International perspectives on UDL</a:t>
            </a:r>
            <a:r>
              <a:rPr lang="en-US" sz="2699">
                <a:solidFill>
                  <a:srgbClr val="FFFFFF"/>
                </a:solidFill>
                <a:latin typeface="Lato"/>
                <a:ea typeface="Lato"/>
                <a:cs typeface="Lato"/>
                <a:sym typeface="Lato"/>
              </a:rPr>
              <a:t>. Taylor &amp; Francis Group.</a:t>
            </a:r>
          </a:p>
          <a:p>
            <a:pPr algn="l">
              <a:lnSpc>
                <a:spcPts val="3779"/>
              </a:lnSpc>
            </a:pPr>
            <a:endParaRPr lang="en-US" sz="2699">
              <a:solidFill>
                <a:srgbClr val="FFFFFF"/>
              </a:solidFill>
              <a:latin typeface="Lato"/>
              <a:ea typeface="Lato"/>
              <a:cs typeface="Lato"/>
              <a:sym typeface="Lato"/>
            </a:endParaRPr>
          </a:p>
          <a:p>
            <a:pPr algn="l">
              <a:lnSpc>
                <a:spcPts val="3779"/>
              </a:lnSpc>
            </a:pPr>
            <a:r>
              <a:rPr lang="en-US" sz="2699">
                <a:solidFill>
                  <a:srgbClr val="FFFFFF"/>
                </a:solidFill>
                <a:latin typeface="Lato"/>
                <a:ea typeface="Lato"/>
                <a:cs typeface="Lato"/>
                <a:sym typeface="Lato"/>
              </a:rPr>
              <a:t>Silver, H. F., Strong, R. W., &amp; Perini, M. J. (2007). </a:t>
            </a:r>
            <a:r>
              <a:rPr lang="en-US" sz="2699">
                <a:solidFill>
                  <a:srgbClr val="FFFFFF"/>
                </a:solidFill>
                <a:latin typeface="Lato Italics"/>
                <a:ea typeface="Lato Italics"/>
                <a:cs typeface="Lato Italics"/>
                <a:sym typeface="Lato Italics"/>
              </a:rPr>
              <a:t>The strategic teacher: </a:t>
            </a:r>
          </a:p>
          <a:p>
            <a:pPr algn="l">
              <a:lnSpc>
                <a:spcPts val="3779"/>
              </a:lnSpc>
            </a:pPr>
            <a:r>
              <a:rPr lang="en-US" sz="2699">
                <a:solidFill>
                  <a:srgbClr val="FFFFFF"/>
                </a:solidFill>
                <a:latin typeface="Lato Italics"/>
                <a:ea typeface="Lato Italics"/>
                <a:cs typeface="Lato Italics"/>
                <a:sym typeface="Lato Italics"/>
              </a:rPr>
              <a:t>Selecting the right research-based strategy for every lesson</a:t>
            </a:r>
            <a:r>
              <a:rPr lang="en-US" sz="2699">
                <a:solidFill>
                  <a:srgbClr val="FFFFFF"/>
                </a:solidFill>
                <a:latin typeface="Lato"/>
                <a:ea typeface="Lato"/>
                <a:cs typeface="Lato"/>
                <a:sym typeface="Lato"/>
              </a:rPr>
              <a:t>. Association for Supervision and Curriculum Development.</a:t>
            </a:r>
          </a:p>
          <a:p>
            <a:pPr algn="l">
              <a:lnSpc>
                <a:spcPts val="3779"/>
              </a:lnSpc>
            </a:pPr>
            <a:endParaRPr lang="en-US" sz="2699">
              <a:solidFill>
                <a:srgbClr val="FFFFFF"/>
              </a:solidFill>
              <a:latin typeface="Lato"/>
              <a:ea typeface="Lato"/>
              <a:cs typeface="Lato"/>
              <a:sym typeface="Lato"/>
            </a:endParaRPr>
          </a:p>
        </p:txBody>
      </p:sp>
      <p:sp>
        <p:nvSpPr>
          <p:cNvPr id="35" name="TextBox 35"/>
          <p:cNvSpPr txBox="1"/>
          <p:nvPr/>
        </p:nvSpPr>
        <p:spPr>
          <a:xfrm>
            <a:off x="8654575" y="8733017"/>
            <a:ext cx="9867883" cy="373284"/>
          </a:xfrm>
          <a:prstGeom prst="rect">
            <a:avLst/>
          </a:prstGeom>
        </p:spPr>
        <p:txBody>
          <a:bodyPr lIns="0" tIns="0" rIns="0" bIns="0" rtlCol="0" anchor="t">
            <a:spAutoFit/>
          </a:bodyPr>
          <a:lstStyle/>
          <a:p>
            <a:pPr algn="ctr">
              <a:lnSpc>
                <a:spcPts val="3050"/>
              </a:lnSpc>
            </a:pPr>
            <a:r>
              <a:rPr lang="en-US" sz="2178">
                <a:solidFill>
                  <a:srgbClr val="FFFFFF"/>
                </a:solidFill>
                <a:latin typeface="Quicksand"/>
                <a:ea typeface="Quicksand"/>
                <a:cs typeface="Quicksand"/>
                <a:sym typeface="Quicksand"/>
              </a:rPr>
              <a:t>Kala Rackley     CSUF MSIDT     IDT 535     Summer 2024</a:t>
            </a:r>
          </a:p>
        </p:txBody>
      </p:sp>
      <p:sp>
        <p:nvSpPr>
          <p:cNvPr id="36" name="Freeform 36"/>
          <p:cNvSpPr/>
          <p:nvPr/>
        </p:nvSpPr>
        <p:spPr>
          <a:xfrm>
            <a:off x="13778439" y="8868238"/>
            <a:ext cx="150354" cy="150354"/>
          </a:xfrm>
          <a:custGeom>
            <a:avLst/>
            <a:gdLst/>
            <a:ahLst/>
            <a:cxnLst/>
            <a:rect l="l" t="t" r="r" b="b"/>
            <a:pathLst>
              <a:path w="150354" h="150354">
                <a:moveTo>
                  <a:pt x="0" y="0"/>
                </a:moveTo>
                <a:lnTo>
                  <a:pt x="150354" y="0"/>
                </a:lnTo>
                <a:lnTo>
                  <a:pt x="150354" y="150354"/>
                </a:lnTo>
                <a:lnTo>
                  <a:pt x="0" y="1503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7" name="Freeform 37"/>
          <p:cNvSpPr/>
          <p:nvPr/>
        </p:nvSpPr>
        <p:spPr>
          <a:xfrm>
            <a:off x="11821808" y="8868351"/>
            <a:ext cx="150354" cy="150354"/>
          </a:xfrm>
          <a:custGeom>
            <a:avLst/>
            <a:gdLst/>
            <a:ahLst/>
            <a:cxnLst/>
            <a:rect l="l" t="t" r="r" b="b"/>
            <a:pathLst>
              <a:path w="150354" h="150354">
                <a:moveTo>
                  <a:pt x="0" y="0"/>
                </a:moveTo>
                <a:lnTo>
                  <a:pt x="150354" y="0"/>
                </a:lnTo>
                <a:lnTo>
                  <a:pt x="150354" y="150353"/>
                </a:lnTo>
                <a:lnTo>
                  <a:pt x="0" y="1503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8" name="Freeform 38"/>
          <p:cNvSpPr/>
          <p:nvPr/>
        </p:nvSpPr>
        <p:spPr>
          <a:xfrm>
            <a:off x="15121229" y="8868351"/>
            <a:ext cx="150354" cy="150354"/>
          </a:xfrm>
          <a:custGeom>
            <a:avLst/>
            <a:gdLst/>
            <a:ahLst/>
            <a:cxnLst/>
            <a:rect l="l" t="t" r="r" b="b"/>
            <a:pathLst>
              <a:path w="150354" h="150354">
                <a:moveTo>
                  <a:pt x="0" y="0"/>
                </a:moveTo>
                <a:lnTo>
                  <a:pt x="150353" y="0"/>
                </a:lnTo>
                <a:lnTo>
                  <a:pt x="150353" y="150353"/>
                </a:lnTo>
                <a:lnTo>
                  <a:pt x="0" y="1503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9" name="Group 39"/>
          <p:cNvGrpSpPr/>
          <p:nvPr/>
        </p:nvGrpSpPr>
        <p:grpSpPr>
          <a:xfrm>
            <a:off x="1028700" y="4923154"/>
            <a:ext cx="508158" cy="543805"/>
            <a:chOff x="0" y="0"/>
            <a:chExt cx="812800" cy="869819"/>
          </a:xfrm>
        </p:grpSpPr>
        <p:sp>
          <p:nvSpPr>
            <p:cNvPr id="40" name="Freeform 40"/>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1" name="TextBox 41"/>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sp>
        <p:nvSpPr>
          <p:cNvPr id="42" name="TextBox 42"/>
          <p:cNvSpPr txBox="1"/>
          <p:nvPr/>
        </p:nvSpPr>
        <p:spPr>
          <a:xfrm>
            <a:off x="1979035" y="3180637"/>
            <a:ext cx="15333387" cy="504826"/>
          </a:xfrm>
          <a:prstGeom prst="rect">
            <a:avLst/>
          </a:prstGeom>
        </p:spPr>
        <p:txBody>
          <a:bodyPr lIns="0" tIns="0" rIns="0" bIns="0" rtlCol="0" anchor="t">
            <a:spAutoFit/>
          </a:bodyPr>
          <a:lstStyle/>
          <a:p>
            <a:pPr algn="ctr">
              <a:lnSpc>
                <a:spcPts val="4199"/>
              </a:lnSpc>
            </a:pPr>
            <a:r>
              <a:rPr lang="en-US" sz="2999">
                <a:solidFill>
                  <a:srgbClr val="FFFFFF"/>
                </a:solidFill>
                <a:latin typeface="Quicksand Bold"/>
                <a:ea typeface="Quicksand Bold"/>
                <a:cs typeface="Quicksand Bold"/>
                <a:sym typeface="Quicksand Bold"/>
              </a:rPr>
              <a:t>References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998490" y="4496089"/>
            <a:ext cx="508158" cy="543805"/>
            <a:chOff x="0" y="0"/>
            <a:chExt cx="812800" cy="869819"/>
          </a:xfrm>
        </p:grpSpPr>
        <p:sp>
          <p:nvSpPr>
            <p:cNvPr id="3" name="Freeform 3"/>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 name="TextBox 4"/>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5" name="Group 5"/>
          <p:cNvGrpSpPr/>
          <p:nvPr/>
        </p:nvGrpSpPr>
        <p:grpSpPr>
          <a:xfrm>
            <a:off x="998490" y="5226479"/>
            <a:ext cx="508158" cy="543805"/>
            <a:chOff x="0" y="0"/>
            <a:chExt cx="812800" cy="869819"/>
          </a:xfrm>
        </p:grpSpPr>
        <p:sp>
          <p:nvSpPr>
            <p:cNvPr id="6" name="Freeform 6"/>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7" name="TextBox 7"/>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8" name="Group 8"/>
          <p:cNvGrpSpPr/>
          <p:nvPr/>
        </p:nvGrpSpPr>
        <p:grpSpPr>
          <a:xfrm>
            <a:off x="998490" y="5956870"/>
            <a:ext cx="508158" cy="543805"/>
            <a:chOff x="0" y="0"/>
            <a:chExt cx="812800" cy="869819"/>
          </a:xfrm>
        </p:grpSpPr>
        <p:sp>
          <p:nvSpPr>
            <p:cNvPr id="9" name="Freeform 9"/>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0" name="TextBox 10"/>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1" name="Group 11"/>
          <p:cNvGrpSpPr/>
          <p:nvPr/>
        </p:nvGrpSpPr>
        <p:grpSpPr>
          <a:xfrm>
            <a:off x="998490" y="3765698"/>
            <a:ext cx="508158" cy="543805"/>
            <a:chOff x="0" y="0"/>
            <a:chExt cx="812800" cy="869819"/>
          </a:xfrm>
        </p:grpSpPr>
        <p:sp>
          <p:nvSpPr>
            <p:cNvPr id="12" name="Freeform 12"/>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3" name="TextBox 13"/>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4" name="Group 14"/>
          <p:cNvGrpSpPr/>
          <p:nvPr/>
        </p:nvGrpSpPr>
        <p:grpSpPr>
          <a:xfrm>
            <a:off x="998490" y="7417651"/>
            <a:ext cx="508158" cy="543805"/>
            <a:chOff x="0" y="0"/>
            <a:chExt cx="812800" cy="869819"/>
          </a:xfrm>
        </p:grpSpPr>
        <p:sp>
          <p:nvSpPr>
            <p:cNvPr id="15" name="Freeform 15"/>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6" name="TextBox 16"/>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7" name="Group 17"/>
          <p:cNvGrpSpPr/>
          <p:nvPr/>
        </p:nvGrpSpPr>
        <p:grpSpPr>
          <a:xfrm>
            <a:off x="998490" y="6687261"/>
            <a:ext cx="508158" cy="543805"/>
            <a:chOff x="0" y="0"/>
            <a:chExt cx="812800" cy="869819"/>
          </a:xfrm>
        </p:grpSpPr>
        <p:sp>
          <p:nvSpPr>
            <p:cNvPr id="18" name="Freeform 18"/>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9" name="TextBox 19"/>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20" name="Group 20"/>
          <p:cNvGrpSpPr/>
          <p:nvPr/>
        </p:nvGrpSpPr>
        <p:grpSpPr>
          <a:xfrm>
            <a:off x="998490" y="8148042"/>
            <a:ext cx="508158" cy="543805"/>
            <a:chOff x="0" y="0"/>
            <a:chExt cx="812800" cy="869819"/>
          </a:xfrm>
        </p:grpSpPr>
        <p:sp>
          <p:nvSpPr>
            <p:cNvPr id="21" name="Freeform 21"/>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22" name="TextBox 22"/>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sp>
        <p:nvSpPr>
          <p:cNvPr id="23" name="Freeform 23"/>
          <p:cNvSpPr/>
          <p:nvPr/>
        </p:nvSpPr>
        <p:spPr>
          <a:xfrm>
            <a:off x="1948825" y="591375"/>
            <a:ext cx="7656347" cy="1209379"/>
          </a:xfrm>
          <a:custGeom>
            <a:avLst/>
            <a:gdLst/>
            <a:ahLst/>
            <a:cxnLst/>
            <a:rect l="l" t="t" r="r" b="b"/>
            <a:pathLst>
              <a:path w="7656347" h="1209379">
                <a:moveTo>
                  <a:pt x="0" y="0"/>
                </a:moveTo>
                <a:lnTo>
                  <a:pt x="7656347" y="0"/>
                </a:lnTo>
                <a:lnTo>
                  <a:pt x="7656347" y="1209379"/>
                </a:lnTo>
                <a:lnTo>
                  <a:pt x="0" y="1209379"/>
                </a:lnTo>
                <a:lnTo>
                  <a:pt x="0" y="0"/>
                </a:lnTo>
                <a:close/>
              </a:path>
            </a:pathLst>
          </a:custGeom>
          <a:blipFill>
            <a:blip r:embed="rId2">
              <a:alphaModFix amt="42000"/>
            </a:blip>
            <a:stretch>
              <a:fillRect l="-3244" t="-282" b="-282"/>
            </a:stretch>
          </a:blipFill>
        </p:spPr>
        <p:txBody>
          <a:bodyPr/>
          <a:lstStyle/>
          <a:p>
            <a:endParaRPr lang="en-US"/>
          </a:p>
        </p:txBody>
      </p:sp>
      <p:sp>
        <p:nvSpPr>
          <p:cNvPr id="24" name="Freeform 24"/>
          <p:cNvSpPr/>
          <p:nvPr/>
        </p:nvSpPr>
        <p:spPr>
          <a:xfrm>
            <a:off x="1941912" y="1982349"/>
            <a:ext cx="7663260" cy="5263112"/>
          </a:xfrm>
          <a:custGeom>
            <a:avLst/>
            <a:gdLst/>
            <a:ahLst/>
            <a:cxnLst/>
            <a:rect l="l" t="t" r="r" b="b"/>
            <a:pathLst>
              <a:path w="7663260" h="5263112">
                <a:moveTo>
                  <a:pt x="0" y="0"/>
                </a:moveTo>
                <a:lnTo>
                  <a:pt x="7663260" y="0"/>
                </a:lnTo>
                <a:lnTo>
                  <a:pt x="7663260" y="5263112"/>
                </a:lnTo>
                <a:lnTo>
                  <a:pt x="0" y="5263112"/>
                </a:lnTo>
                <a:lnTo>
                  <a:pt x="0" y="0"/>
                </a:lnTo>
                <a:close/>
              </a:path>
            </a:pathLst>
          </a:custGeom>
          <a:blipFill>
            <a:blip r:embed="rId3"/>
            <a:stretch>
              <a:fillRect/>
            </a:stretch>
          </a:blipFill>
        </p:spPr>
        <p:txBody>
          <a:bodyPr/>
          <a:lstStyle/>
          <a:p>
            <a:endParaRPr lang="en-US"/>
          </a:p>
        </p:txBody>
      </p:sp>
      <p:sp>
        <p:nvSpPr>
          <p:cNvPr id="25" name="Freeform 25"/>
          <p:cNvSpPr/>
          <p:nvPr/>
        </p:nvSpPr>
        <p:spPr>
          <a:xfrm rot="-5400000">
            <a:off x="13949152" y="6453293"/>
            <a:ext cx="2182320" cy="4549777"/>
          </a:xfrm>
          <a:custGeom>
            <a:avLst/>
            <a:gdLst/>
            <a:ahLst/>
            <a:cxnLst/>
            <a:rect l="l" t="t" r="r" b="b"/>
            <a:pathLst>
              <a:path w="2182320" h="4549777">
                <a:moveTo>
                  <a:pt x="0" y="0"/>
                </a:moveTo>
                <a:lnTo>
                  <a:pt x="2182320" y="0"/>
                </a:lnTo>
                <a:lnTo>
                  <a:pt x="2182320" y="4549777"/>
                </a:lnTo>
                <a:lnTo>
                  <a:pt x="0" y="4549777"/>
                </a:lnTo>
                <a:lnTo>
                  <a:pt x="0" y="0"/>
                </a:lnTo>
                <a:close/>
              </a:path>
            </a:pathLst>
          </a:custGeom>
          <a:blipFill>
            <a:blip r:embed="rId4"/>
            <a:stretch>
              <a:fillRect l="-689" t="-856" b="-1102"/>
            </a:stretch>
          </a:blipFill>
        </p:spPr>
        <p:txBody>
          <a:bodyPr/>
          <a:lstStyle/>
          <a:p>
            <a:endParaRPr lang="en-US"/>
          </a:p>
        </p:txBody>
      </p:sp>
      <p:sp>
        <p:nvSpPr>
          <p:cNvPr id="26" name="Freeform 26"/>
          <p:cNvSpPr/>
          <p:nvPr/>
        </p:nvSpPr>
        <p:spPr>
          <a:xfrm>
            <a:off x="1948825" y="7637021"/>
            <a:ext cx="10330823" cy="2182320"/>
          </a:xfrm>
          <a:custGeom>
            <a:avLst/>
            <a:gdLst/>
            <a:ahLst/>
            <a:cxnLst/>
            <a:rect l="l" t="t" r="r" b="b"/>
            <a:pathLst>
              <a:path w="10330823" h="2182320">
                <a:moveTo>
                  <a:pt x="0" y="0"/>
                </a:moveTo>
                <a:lnTo>
                  <a:pt x="10330824" y="0"/>
                </a:lnTo>
                <a:lnTo>
                  <a:pt x="10330824" y="2182320"/>
                </a:lnTo>
                <a:lnTo>
                  <a:pt x="0" y="2182320"/>
                </a:lnTo>
                <a:lnTo>
                  <a:pt x="0" y="0"/>
                </a:lnTo>
                <a:close/>
              </a:path>
            </a:pathLst>
          </a:custGeom>
          <a:blipFill>
            <a:blip r:embed="rId5"/>
            <a:stretch>
              <a:fillRect b="-689"/>
            </a:stretch>
          </a:blipFill>
        </p:spPr>
        <p:txBody>
          <a:bodyPr/>
          <a:lstStyle/>
          <a:p>
            <a:endParaRPr lang="en-US"/>
          </a:p>
        </p:txBody>
      </p:sp>
      <p:sp>
        <p:nvSpPr>
          <p:cNvPr id="27" name="Freeform 27"/>
          <p:cNvSpPr/>
          <p:nvPr/>
        </p:nvSpPr>
        <p:spPr>
          <a:xfrm>
            <a:off x="10125684" y="1982349"/>
            <a:ext cx="7189517" cy="5263112"/>
          </a:xfrm>
          <a:custGeom>
            <a:avLst/>
            <a:gdLst/>
            <a:ahLst/>
            <a:cxnLst/>
            <a:rect l="l" t="t" r="r" b="b"/>
            <a:pathLst>
              <a:path w="7189517" h="5263112">
                <a:moveTo>
                  <a:pt x="0" y="0"/>
                </a:moveTo>
                <a:lnTo>
                  <a:pt x="7189517" y="0"/>
                </a:lnTo>
                <a:lnTo>
                  <a:pt x="7189517" y="5263112"/>
                </a:lnTo>
                <a:lnTo>
                  <a:pt x="0" y="5263112"/>
                </a:lnTo>
                <a:lnTo>
                  <a:pt x="0" y="0"/>
                </a:lnTo>
                <a:close/>
              </a:path>
            </a:pathLst>
          </a:custGeom>
          <a:blipFill>
            <a:blip r:embed="rId6"/>
            <a:stretch>
              <a:fillRect l="-593" r="-1091"/>
            </a:stretch>
          </a:blipFill>
        </p:spPr>
        <p:txBody>
          <a:bodyPr/>
          <a:lstStyle/>
          <a:p>
            <a:endParaRPr lang="en-US"/>
          </a:p>
        </p:txBody>
      </p:sp>
      <p:sp>
        <p:nvSpPr>
          <p:cNvPr id="28" name="Freeform 28"/>
          <p:cNvSpPr/>
          <p:nvPr/>
        </p:nvSpPr>
        <p:spPr>
          <a:xfrm>
            <a:off x="15859103" y="1982349"/>
            <a:ext cx="1400197" cy="1396529"/>
          </a:xfrm>
          <a:custGeom>
            <a:avLst/>
            <a:gdLst/>
            <a:ahLst/>
            <a:cxnLst/>
            <a:rect l="l" t="t" r="r" b="b"/>
            <a:pathLst>
              <a:path w="1400197" h="1396529">
                <a:moveTo>
                  <a:pt x="0" y="0"/>
                </a:moveTo>
                <a:lnTo>
                  <a:pt x="1400197" y="0"/>
                </a:lnTo>
                <a:lnTo>
                  <a:pt x="1400197" y="1396529"/>
                </a:lnTo>
                <a:lnTo>
                  <a:pt x="0" y="1396529"/>
                </a:lnTo>
                <a:lnTo>
                  <a:pt x="0" y="0"/>
                </a:lnTo>
                <a:close/>
              </a:path>
            </a:pathLst>
          </a:custGeom>
          <a:blipFill>
            <a:blip r:embed="rId7"/>
            <a:stretch>
              <a:fillRect t="-3173" r="-16402" b="-11540"/>
            </a:stretch>
          </a:blipFill>
        </p:spPr>
        <p:txBody>
          <a:bodyPr/>
          <a:lstStyle/>
          <a:p>
            <a:endParaRPr lang="en-US"/>
          </a:p>
        </p:txBody>
      </p:sp>
      <p:sp>
        <p:nvSpPr>
          <p:cNvPr id="29" name="Freeform 29"/>
          <p:cNvSpPr/>
          <p:nvPr/>
        </p:nvSpPr>
        <p:spPr>
          <a:xfrm>
            <a:off x="14233593" y="-4053213"/>
            <a:ext cx="6051414" cy="6035562"/>
          </a:xfrm>
          <a:custGeom>
            <a:avLst/>
            <a:gdLst/>
            <a:ahLst/>
            <a:cxnLst/>
            <a:rect l="l" t="t" r="r" b="b"/>
            <a:pathLst>
              <a:path w="6051414" h="6035562">
                <a:moveTo>
                  <a:pt x="0" y="0"/>
                </a:moveTo>
                <a:lnTo>
                  <a:pt x="6051414" y="0"/>
                </a:lnTo>
                <a:lnTo>
                  <a:pt x="6051414" y="6035562"/>
                </a:lnTo>
                <a:lnTo>
                  <a:pt x="0" y="6035562"/>
                </a:lnTo>
                <a:lnTo>
                  <a:pt x="0" y="0"/>
                </a:lnTo>
                <a:close/>
              </a:path>
            </a:pathLst>
          </a:custGeom>
          <a:blipFill>
            <a:blip r:embed="rId8">
              <a:alphaModFix amt="32999"/>
            </a:blip>
            <a:stretch>
              <a:fillRect t="-3173" r="-16402" b="-11540"/>
            </a:stretch>
          </a:blipFill>
        </p:spPr>
        <p:txBody>
          <a:bodyPr/>
          <a:lstStyle/>
          <a:p>
            <a:endParaRPr lang="en-US"/>
          </a:p>
        </p:txBody>
      </p:sp>
      <p:sp>
        <p:nvSpPr>
          <p:cNvPr id="30" name="Freeform 30"/>
          <p:cNvSpPr/>
          <p:nvPr/>
        </p:nvSpPr>
        <p:spPr>
          <a:xfrm>
            <a:off x="-2634715" y="9352401"/>
            <a:ext cx="9601032" cy="9637171"/>
          </a:xfrm>
          <a:custGeom>
            <a:avLst/>
            <a:gdLst/>
            <a:ahLst/>
            <a:cxnLst/>
            <a:rect l="l" t="t" r="r" b="b"/>
            <a:pathLst>
              <a:path w="9601032" h="9637171">
                <a:moveTo>
                  <a:pt x="0" y="0"/>
                </a:moveTo>
                <a:lnTo>
                  <a:pt x="9601032" y="0"/>
                </a:lnTo>
                <a:lnTo>
                  <a:pt x="9601032" y="9637172"/>
                </a:lnTo>
                <a:lnTo>
                  <a:pt x="0" y="9637172"/>
                </a:lnTo>
                <a:lnTo>
                  <a:pt x="0" y="0"/>
                </a:lnTo>
                <a:close/>
              </a:path>
            </a:pathLst>
          </a:custGeom>
          <a:blipFill>
            <a:blip r:embed="rId9">
              <a:alphaModFix amt="12000"/>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31" name="Freeform 31"/>
          <p:cNvSpPr/>
          <p:nvPr/>
        </p:nvSpPr>
        <p:spPr>
          <a:xfrm rot="-5400000">
            <a:off x="7368416" y="4663455"/>
            <a:ext cx="4950065" cy="131659"/>
          </a:xfrm>
          <a:custGeom>
            <a:avLst/>
            <a:gdLst/>
            <a:ahLst/>
            <a:cxnLst/>
            <a:rect l="l" t="t" r="r" b="b"/>
            <a:pathLst>
              <a:path w="4950065" h="131659">
                <a:moveTo>
                  <a:pt x="0" y="0"/>
                </a:moveTo>
                <a:lnTo>
                  <a:pt x="4950066" y="0"/>
                </a:lnTo>
                <a:lnTo>
                  <a:pt x="4950066" y="131658"/>
                </a:lnTo>
                <a:lnTo>
                  <a:pt x="0" y="131658"/>
                </a:lnTo>
                <a:lnTo>
                  <a:pt x="0" y="0"/>
                </a:lnTo>
                <a:close/>
              </a:path>
            </a:pathLst>
          </a:custGeom>
          <a:blipFill>
            <a:blip r:embed="rId11">
              <a:extLst>
                <a:ext uri="{96DAC541-7B7A-43D3-8B79-37D633B846F1}">
                  <asvg:svgBlip xmlns:asvg="http://schemas.microsoft.com/office/drawing/2016/SVG/main" r:embed="rId12"/>
                </a:ext>
              </a:extLst>
            </a:blip>
            <a:stretch>
              <a:fillRect l="-18210"/>
            </a:stretch>
          </a:blipFill>
        </p:spPr>
        <p:txBody>
          <a:bodyPr/>
          <a:lstStyle/>
          <a:p>
            <a:endParaRPr lang="en-US"/>
          </a:p>
        </p:txBody>
      </p:sp>
      <p:grpSp>
        <p:nvGrpSpPr>
          <p:cNvPr id="32" name="Group 32"/>
          <p:cNvGrpSpPr/>
          <p:nvPr/>
        </p:nvGrpSpPr>
        <p:grpSpPr>
          <a:xfrm>
            <a:off x="1948825" y="7357982"/>
            <a:ext cx="15310475" cy="166518"/>
            <a:chOff x="0" y="0"/>
            <a:chExt cx="20413966" cy="222023"/>
          </a:xfrm>
        </p:grpSpPr>
        <p:sp>
          <p:nvSpPr>
            <p:cNvPr id="33" name="Freeform 33"/>
            <p:cNvSpPr/>
            <p:nvPr/>
          </p:nvSpPr>
          <p:spPr>
            <a:xfrm>
              <a:off x="10660366" y="2567"/>
              <a:ext cx="9753600" cy="219456"/>
            </a:xfrm>
            <a:custGeom>
              <a:avLst/>
              <a:gdLst/>
              <a:ahLst/>
              <a:cxnLst/>
              <a:rect l="l" t="t" r="r" b="b"/>
              <a:pathLst>
                <a:path w="9753600" h="219456">
                  <a:moveTo>
                    <a:pt x="0" y="0"/>
                  </a:moveTo>
                  <a:lnTo>
                    <a:pt x="9753600" y="0"/>
                  </a:lnTo>
                  <a:lnTo>
                    <a:pt x="9753600" y="219456"/>
                  </a:lnTo>
                  <a:lnTo>
                    <a:pt x="0" y="2194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34"/>
            <p:cNvSpPr/>
            <p:nvPr/>
          </p:nvSpPr>
          <p:spPr>
            <a:xfrm>
              <a:off x="4744058" y="2567"/>
              <a:ext cx="6464844" cy="164587"/>
            </a:xfrm>
            <a:custGeom>
              <a:avLst/>
              <a:gdLst/>
              <a:ahLst/>
              <a:cxnLst/>
              <a:rect l="l" t="t" r="r" b="b"/>
              <a:pathLst>
                <a:path w="6464844" h="164587">
                  <a:moveTo>
                    <a:pt x="0" y="0"/>
                  </a:moveTo>
                  <a:lnTo>
                    <a:pt x="6464844" y="0"/>
                  </a:lnTo>
                  <a:lnTo>
                    <a:pt x="6464844" y="164587"/>
                  </a:lnTo>
                  <a:lnTo>
                    <a:pt x="0" y="164587"/>
                  </a:lnTo>
                  <a:lnTo>
                    <a:pt x="0" y="0"/>
                  </a:lnTo>
                  <a:close/>
                </a:path>
              </a:pathLst>
            </a:custGeom>
            <a:blipFill>
              <a:blip r:embed="rId11">
                <a:extLst>
                  <a:ext uri="{96DAC541-7B7A-43D3-8B79-37D633B846F1}">
                    <asvg:svgBlip xmlns:asvg="http://schemas.microsoft.com/office/drawing/2016/SVG/main" r:embed="rId12"/>
                  </a:ext>
                </a:extLst>
              </a:blip>
              <a:stretch>
                <a:fillRect l="-50871" b="-33337"/>
              </a:stretch>
            </a:blipFill>
          </p:spPr>
          <p:txBody>
            <a:bodyPr/>
            <a:lstStyle/>
            <a:p>
              <a:endParaRPr lang="en-US"/>
            </a:p>
          </p:txBody>
        </p:sp>
        <p:sp>
          <p:nvSpPr>
            <p:cNvPr id="35" name="Freeform 35"/>
            <p:cNvSpPr/>
            <p:nvPr/>
          </p:nvSpPr>
          <p:spPr>
            <a:xfrm rot="-10800000">
              <a:off x="0" y="0"/>
              <a:ext cx="4744058" cy="222023"/>
            </a:xfrm>
            <a:custGeom>
              <a:avLst/>
              <a:gdLst/>
              <a:ahLst/>
              <a:cxnLst/>
              <a:rect l="l" t="t" r="r" b="b"/>
              <a:pathLst>
                <a:path w="4744058" h="222023">
                  <a:moveTo>
                    <a:pt x="0" y="0"/>
                  </a:moveTo>
                  <a:lnTo>
                    <a:pt x="4744058" y="0"/>
                  </a:lnTo>
                  <a:lnTo>
                    <a:pt x="4744058" y="222023"/>
                  </a:lnTo>
                  <a:lnTo>
                    <a:pt x="0" y="222023"/>
                  </a:lnTo>
                  <a:lnTo>
                    <a:pt x="0" y="0"/>
                  </a:lnTo>
                  <a:close/>
                </a:path>
              </a:pathLst>
            </a:custGeom>
            <a:blipFill>
              <a:blip r:embed="rId11">
                <a:extLst>
                  <a:ext uri="{96DAC541-7B7A-43D3-8B79-37D633B846F1}">
                    <asvg:svgBlip xmlns:asvg="http://schemas.microsoft.com/office/drawing/2016/SVG/main" r:embed="rId12"/>
                  </a:ext>
                </a:extLst>
              </a:blip>
              <a:stretch>
                <a:fillRect l="-108001"/>
              </a:stretch>
            </a:blipFill>
          </p:spPr>
          <p:txBody>
            <a:bodyPr/>
            <a:lstStyle/>
            <a:p>
              <a:endParaRPr lang="en-US"/>
            </a:p>
          </p:txBody>
        </p:sp>
      </p:grpSp>
      <p:sp>
        <p:nvSpPr>
          <p:cNvPr id="36" name="TextBox 36"/>
          <p:cNvSpPr txBox="1"/>
          <p:nvPr/>
        </p:nvSpPr>
        <p:spPr>
          <a:xfrm>
            <a:off x="2367535" y="785537"/>
            <a:ext cx="8348106" cy="821055"/>
          </a:xfrm>
          <a:prstGeom prst="rect">
            <a:avLst/>
          </a:prstGeom>
        </p:spPr>
        <p:txBody>
          <a:bodyPr lIns="0" tIns="0" rIns="0" bIns="0" rtlCol="0" anchor="t">
            <a:spAutoFit/>
          </a:bodyPr>
          <a:lstStyle/>
          <a:p>
            <a:pPr algn="just">
              <a:lnSpc>
                <a:spcPts val="6719"/>
              </a:lnSpc>
              <a:spcBef>
                <a:spcPct val="0"/>
              </a:spcBef>
            </a:pPr>
            <a:r>
              <a:rPr lang="en-US" sz="4800">
                <a:solidFill>
                  <a:srgbClr val="4AD8AB"/>
                </a:solidFill>
                <a:latin typeface="Prata"/>
                <a:ea typeface="Prata"/>
                <a:cs typeface="Prata"/>
                <a:sym typeface="Prata"/>
              </a:rPr>
              <a:t>New American Lecture</a:t>
            </a:r>
          </a:p>
        </p:txBody>
      </p:sp>
      <p:sp>
        <p:nvSpPr>
          <p:cNvPr id="37" name="TextBox 37"/>
          <p:cNvSpPr txBox="1"/>
          <p:nvPr/>
        </p:nvSpPr>
        <p:spPr>
          <a:xfrm>
            <a:off x="2367535" y="2587620"/>
            <a:ext cx="7027559" cy="4543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New American Lecture differs from the classic lecture by applying interactivity to declarative content. Success of the lecture is measured by learners’ ability to commit material to their permanent memory. New connections are made by bridging to prior knowledge.</a:t>
            </a:r>
          </a:p>
          <a:p>
            <a:pPr algn="l">
              <a:lnSpc>
                <a:spcPts val="3060"/>
              </a:lnSpc>
            </a:pPr>
            <a:r>
              <a:rPr lang="en-US" sz="1800">
                <a:solidFill>
                  <a:srgbClr val="FFFFFF"/>
                </a:solidFill>
                <a:latin typeface="Quicksand"/>
                <a:ea typeface="Quicksand"/>
                <a:cs typeface="Quicksand"/>
                <a:sym typeface="Quicksand"/>
              </a:rPr>
              <a:t>Memory aids are used. The instructor piques learners’ curiosity and activates sensory memory through a </a:t>
            </a:r>
            <a:r>
              <a:rPr lang="en-US" sz="1800">
                <a:solidFill>
                  <a:srgbClr val="FFFFFF"/>
                </a:solidFill>
                <a:latin typeface="Quicksand Bold"/>
                <a:ea typeface="Quicksand Bold"/>
                <a:cs typeface="Quicksand Bold"/>
                <a:sym typeface="Quicksand Bold"/>
              </a:rPr>
              <a:t>hook</a:t>
            </a:r>
            <a:r>
              <a:rPr lang="en-US" sz="1800">
                <a:solidFill>
                  <a:srgbClr val="FFFFFF"/>
                </a:solidFill>
                <a:latin typeface="Quicksand"/>
                <a:ea typeface="Quicksand"/>
                <a:cs typeface="Quicksand"/>
                <a:sym typeface="Quicksand"/>
              </a:rPr>
              <a:t>. Working memory is used when concepts are introduced to learners in chunks from visual organizers. The instructor regularly breaks to ask review questions after chunks of content. Learners create visual organizers of their own. Learners apply and evaluate through synthesis and reflection.</a:t>
            </a:r>
          </a:p>
        </p:txBody>
      </p:sp>
      <p:sp>
        <p:nvSpPr>
          <p:cNvPr id="38" name="TextBox 38"/>
          <p:cNvSpPr txBox="1"/>
          <p:nvPr/>
        </p:nvSpPr>
        <p:spPr>
          <a:xfrm>
            <a:off x="2367535" y="2057767"/>
            <a:ext cx="2661665"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Description</a:t>
            </a:r>
          </a:p>
        </p:txBody>
      </p:sp>
      <p:sp>
        <p:nvSpPr>
          <p:cNvPr id="39" name="TextBox 39"/>
          <p:cNvSpPr txBox="1"/>
          <p:nvPr/>
        </p:nvSpPr>
        <p:spPr>
          <a:xfrm>
            <a:off x="10528403" y="2587620"/>
            <a:ext cx="6590122" cy="4543425"/>
          </a:xfrm>
          <a:prstGeom prst="rect">
            <a:avLst/>
          </a:prstGeom>
        </p:spPr>
        <p:txBody>
          <a:bodyPr lIns="0" tIns="0" rIns="0" bIns="0" rtlCol="0" anchor="t">
            <a:spAutoFit/>
          </a:bodyPr>
          <a:lstStyle/>
          <a:p>
            <a:pPr marL="0" lvl="0" indent="0" algn="l">
              <a:lnSpc>
                <a:spcPts val="3060"/>
              </a:lnSpc>
              <a:spcBef>
                <a:spcPct val="0"/>
              </a:spcBef>
            </a:pPr>
            <a:r>
              <a:rPr lang="en-US" sz="1800">
                <a:solidFill>
                  <a:srgbClr val="FFFFFF"/>
                </a:solidFill>
                <a:latin typeface="Quicksand"/>
                <a:ea typeface="Quicksand"/>
                <a:cs typeface="Quicksand"/>
                <a:sym typeface="Quicksand"/>
              </a:rPr>
              <a:t>The instructor provides a hook to the learners, such as: “Imagine you are a female artist in the Renaissance Era.” Learners are able to use their knowledge from recent lessons. Using a visual organizer, the instructor introduces new material, in chunks with breaks after every 3 to 5 minutes. Review questions are asked at every break. New connections are created by bridging the new material with prior knowledge. The instructor provides the learners with their own visual organizer to fill out, asking, for example, “Now, imagine you are a current member of the Guerilla Girls feminist artists group. What opportunities do you now have that you wouldn’t back then? What struggles and challenges still exist?” </a:t>
            </a:r>
          </a:p>
        </p:txBody>
      </p:sp>
      <p:sp>
        <p:nvSpPr>
          <p:cNvPr id="40" name="TextBox 40"/>
          <p:cNvSpPr txBox="1"/>
          <p:nvPr/>
        </p:nvSpPr>
        <p:spPr>
          <a:xfrm>
            <a:off x="10534884" y="2057767"/>
            <a:ext cx="2230539"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Example</a:t>
            </a:r>
          </a:p>
        </p:txBody>
      </p:sp>
      <p:sp>
        <p:nvSpPr>
          <p:cNvPr id="41" name="TextBox 41"/>
          <p:cNvSpPr txBox="1"/>
          <p:nvPr/>
        </p:nvSpPr>
        <p:spPr>
          <a:xfrm>
            <a:off x="2367535" y="7777943"/>
            <a:ext cx="909066"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UDL</a:t>
            </a:r>
          </a:p>
        </p:txBody>
      </p:sp>
      <p:sp>
        <p:nvSpPr>
          <p:cNvPr id="42" name="Freeform 42"/>
          <p:cNvSpPr/>
          <p:nvPr/>
        </p:nvSpPr>
        <p:spPr>
          <a:xfrm rot="-5400000">
            <a:off x="11573223" y="8526249"/>
            <a:ext cx="1904904" cy="126448"/>
          </a:xfrm>
          <a:custGeom>
            <a:avLst/>
            <a:gdLst/>
            <a:ahLst/>
            <a:cxnLst/>
            <a:rect l="l" t="t" r="r" b="b"/>
            <a:pathLst>
              <a:path w="1904904" h="126448">
                <a:moveTo>
                  <a:pt x="0" y="0"/>
                </a:moveTo>
                <a:lnTo>
                  <a:pt x="1904904" y="0"/>
                </a:lnTo>
                <a:lnTo>
                  <a:pt x="1904904" y="126448"/>
                </a:lnTo>
                <a:lnTo>
                  <a:pt x="0" y="126448"/>
                </a:lnTo>
                <a:lnTo>
                  <a:pt x="0" y="0"/>
                </a:lnTo>
                <a:close/>
              </a:path>
            </a:pathLst>
          </a:custGeom>
          <a:blipFill>
            <a:blip r:embed="rId11">
              <a:extLst>
                <a:ext uri="{96DAC541-7B7A-43D3-8B79-37D633B846F1}">
                  <asvg:svgBlip xmlns:asvg="http://schemas.microsoft.com/office/drawing/2016/SVG/main" r:embed="rId12"/>
                </a:ext>
              </a:extLst>
            </a:blip>
            <a:stretch>
              <a:fillRect l="-174569" r="-20454"/>
            </a:stretch>
          </a:blipFill>
        </p:spPr>
        <p:txBody>
          <a:bodyPr/>
          <a:lstStyle/>
          <a:p>
            <a:endParaRPr lang="en-US"/>
          </a:p>
        </p:txBody>
      </p:sp>
      <p:sp>
        <p:nvSpPr>
          <p:cNvPr id="43" name="TextBox 43"/>
          <p:cNvSpPr txBox="1"/>
          <p:nvPr/>
        </p:nvSpPr>
        <p:spPr>
          <a:xfrm>
            <a:off x="13163526" y="7777943"/>
            <a:ext cx="1847873"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Delivery</a:t>
            </a:r>
          </a:p>
        </p:txBody>
      </p:sp>
      <p:sp>
        <p:nvSpPr>
          <p:cNvPr id="44" name="TextBox 44"/>
          <p:cNvSpPr txBox="1"/>
          <p:nvPr/>
        </p:nvSpPr>
        <p:spPr>
          <a:xfrm>
            <a:off x="3409391" y="7781675"/>
            <a:ext cx="8686165" cy="1876425"/>
          </a:xfrm>
          <a:prstGeom prst="rect">
            <a:avLst/>
          </a:prstGeom>
        </p:spPr>
        <p:txBody>
          <a:bodyPr lIns="0" tIns="0" rIns="0" bIns="0" rtlCol="0" anchor="t">
            <a:spAutoFit/>
          </a:bodyPr>
          <a:lstStyle/>
          <a:p>
            <a:pPr marL="0" lvl="0" indent="0" algn="l">
              <a:lnSpc>
                <a:spcPts val="3060"/>
              </a:lnSpc>
              <a:spcBef>
                <a:spcPct val="0"/>
              </a:spcBef>
            </a:pPr>
            <a:r>
              <a:rPr lang="en-US" sz="1800" u="none" strike="noStrike">
                <a:solidFill>
                  <a:srgbClr val="FFFFFF"/>
                </a:solidFill>
                <a:latin typeface="Quicksand"/>
                <a:ea typeface="Quicksand"/>
                <a:cs typeface="Quicksand"/>
                <a:sym typeface="Quicksand"/>
              </a:rPr>
              <a:t>This strategy uses the UDL principles of:</a:t>
            </a:r>
          </a:p>
          <a:p>
            <a:pPr marL="388622" lvl="1" indent="-19431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Engagement: Learners can engage with the material through multiple styles of review questions, such as recall, and explain.</a:t>
            </a:r>
          </a:p>
          <a:p>
            <a:pPr marL="388622" lvl="1" indent="-194311" algn="l">
              <a:lnSpc>
                <a:spcPts val="3060"/>
              </a:lnSpc>
              <a:buFont typeface="Arial"/>
              <a:buChar char="•"/>
            </a:pPr>
            <a:r>
              <a:rPr lang="en-US" sz="1800" u="none" strike="noStrike">
                <a:solidFill>
                  <a:srgbClr val="FFFFFF"/>
                </a:solidFill>
                <a:latin typeface="Quicksand"/>
                <a:ea typeface="Quicksand"/>
                <a:cs typeface="Quicksand"/>
                <a:sym typeface="Quicksand"/>
              </a:rPr>
              <a:t>Representation: Instructors present information in multiple ways, such as visually, orally, kinesthetically and emotionally.</a:t>
            </a:r>
          </a:p>
        </p:txBody>
      </p:sp>
      <p:sp>
        <p:nvSpPr>
          <p:cNvPr id="45" name="TextBox 45"/>
          <p:cNvSpPr txBox="1"/>
          <p:nvPr/>
        </p:nvSpPr>
        <p:spPr>
          <a:xfrm>
            <a:off x="13360202" y="8261456"/>
            <a:ext cx="3758323" cy="1495425"/>
          </a:xfrm>
          <a:prstGeom prst="rect">
            <a:avLst/>
          </a:prstGeom>
        </p:spPr>
        <p:txBody>
          <a:bodyPr lIns="0" tIns="0" rIns="0" bIns="0" rtlCol="0" anchor="t">
            <a:spAutoFit/>
          </a:bodyPr>
          <a:lstStyle/>
          <a:p>
            <a:pPr marL="388622" lvl="1" indent="-194311" algn="l">
              <a:lnSpc>
                <a:spcPts val="3060"/>
              </a:lnSpc>
              <a:spcBef>
                <a:spcPct val="0"/>
              </a:spcBef>
              <a:buFont typeface="Arial"/>
              <a:buChar char="•"/>
            </a:pPr>
            <a:r>
              <a:rPr lang="en-US" sz="1800">
                <a:solidFill>
                  <a:srgbClr val="FFFFFF"/>
                </a:solidFill>
                <a:latin typeface="Quicksand"/>
                <a:ea typeface="Quicksand"/>
                <a:cs typeface="Quicksand"/>
                <a:sym typeface="Quicksand"/>
              </a:rPr>
              <a:t>Visual organizers</a:t>
            </a:r>
          </a:p>
          <a:p>
            <a:pPr marL="777243" lvl="2" indent="-25908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Matrix organizers</a:t>
            </a:r>
          </a:p>
          <a:p>
            <a:pPr marL="777243" lvl="2" indent="-25908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Cause-Effect organizers</a:t>
            </a:r>
          </a:p>
          <a:p>
            <a:pPr marL="388622" lvl="1" indent="-19431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Presentations</a:t>
            </a:r>
          </a:p>
        </p:txBody>
      </p:sp>
      <p:sp>
        <p:nvSpPr>
          <p:cNvPr id="46" name="Freeform 46"/>
          <p:cNvSpPr/>
          <p:nvPr/>
        </p:nvSpPr>
        <p:spPr>
          <a:xfrm>
            <a:off x="16456138" y="1010632"/>
            <a:ext cx="803162" cy="762000"/>
          </a:xfrm>
          <a:custGeom>
            <a:avLst/>
            <a:gdLst/>
            <a:ahLst/>
            <a:cxnLst/>
            <a:rect l="l" t="t" r="r" b="b"/>
            <a:pathLst>
              <a:path w="803162" h="762000">
                <a:moveTo>
                  <a:pt x="0" y="0"/>
                </a:moveTo>
                <a:lnTo>
                  <a:pt x="803162" y="0"/>
                </a:lnTo>
                <a:lnTo>
                  <a:pt x="803162" y="762000"/>
                </a:lnTo>
                <a:lnTo>
                  <a:pt x="0" y="7620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7" name="Group 47"/>
          <p:cNvGrpSpPr/>
          <p:nvPr/>
        </p:nvGrpSpPr>
        <p:grpSpPr>
          <a:xfrm>
            <a:off x="756337" y="2586650"/>
            <a:ext cx="992463" cy="99246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E8C4"/>
            </a:solidFill>
          </p:spPr>
          <p:txBody>
            <a:bodyPr/>
            <a:lstStyle/>
            <a:p>
              <a:endParaRPr lang="en-US"/>
            </a:p>
          </p:txBody>
        </p:sp>
        <p:sp>
          <p:nvSpPr>
            <p:cNvPr id="49" name="TextBox 49"/>
            <p:cNvSpPr txBox="1"/>
            <p:nvPr/>
          </p:nvSpPr>
          <p:spPr>
            <a:xfrm>
              <a:off x="76200" y="19050"/>
              <a:ext cx="660400" cy="717550"/>
            </a:xfrm>
            <a:prstGeom prst="rect">
              <a:avLst/>
            </a:prstGeom>
          </p:spPr>
          <p:txBody>
            <a:bodyPr lIns="50800" tIns="50800" rIns="50800" bIns="50800" rtlCol="0" anchor="ctr"/>
            <a:lstStyle/>
            <a:p>
              <a:pPr algn="ctr">
                <a:lnSpc>
                  <a:spcPts val="3779"/>
                </a:lnSpc>
                <a:spcBef>
                  <a:spcPct val="0"/>
                </a:spcBef>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998490" y="4496089"/>
            <a:ext cx="508158" cy="543805"/>
            <a:chOff x="0" y="0"/>
            <a:chExt cx="812800" cy="869819"/>
          </a:xfrm>
        </p:grpSpPr>
        <p:sp>
          <p:nvSpPr>
            <p:cNvPr id="3" name="Freeform 3"/>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 name="TextBox 4"/>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5" name="Group 5"/>
          <p:cNvGrpSpPr/>
          <p:nvPr/>
        </p:nvGrpSpPr>
        <p:grpSpPr>
          <a:xfrm>
            <a:off x="998490" y="5226479"/>
            <a:ext cx="508158" cy="543805"/>
            <a:chOff x="0" y="0"/>
            <a:chExt cx="812800" cy="869819"/>
          </a:xfrm>
        </p:grpSpPr>
        <p:sp>
          <p:nvSpPr>
            <p:cNvPr id="6" name="Freeform 6"/>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7" name="TextBox 7"/>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8" name="Group 8"/>
          <p:cNvGrpSpPr/>
          <p:nvPr/>
        </p:nvGrpSpPr>
        <p:grpSpPr>
          <a:xfrm>
            <a:off x="998490" y="5956870"/>
            <a:ext cx="508158" cy="543805"/>
            <a:chOff x="0" y="0"/>
            <a:chExt cx="812800" cy="869819"/>
          </a:xfrm>
        </p:grpSpPr>
        <p:sp>
          <p:nvSpPr>
            <p:cNvPr id="9" name="Freeform 9"/>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0" name="TextBox 10"/>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1" name="Group 11"/>
          <p:cNvGrpSpPr/>
          <p:nvPr/>
        </p:nvGrpSpPr>
        <p:grpSpPr>
          <a:xfrm>
            <a:off x="998490" y="2578820"/>
            <a:ext cx="508158" cy="543805"/>
            <a:chOff x="0" y="0"/>
            <a:chExt cx="812800" cy="869819"/>
          </a:xfrm>
        </p:grpSpPr>
        <p:sp>
          <p:nvSpPr>
            <p:cNvPr id="12" name="Freeform 12"/>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3" name="TextBox 13"/>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4" name="Group 14"/>
          <p:cNvGrpSpPr/>
          <p:nvPr/>
        </p:nvGrpSpPr>
        <p:grpSpPr>
          <a:xfrm>
            <a:off x="998490" y="7417651"/>
            <a:ext cx="508158" cy="543805"/>
            <a:chOff x="0" y="0"/>
            <a:chExt cx="812800" cy="869819"/>
          </a:xfrm>
        </p:grpSpPr>
        <p:sp>
          <p:nvSpPr>
            <p:cNvPr id="15" name="Freeform 15"/>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6" name="TextBox 16"/>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7" name="Group 17"/>
          <p:cNvGrpSpPr/>
          <p:nvPr/>
        </p:nvGrpSpPr>
        <p:grpSpPr>
          <a:xfrm>
            <a:off x="998490" y="6687261"/>
            <a:ext cx="508158" cy="543805"/>
            <a:chOff x="0" y="0"/>
            <a:chExt cx="812800" cy="869819"/>
          </a:xfrm>
        </p:grpSpPr>
        <p:sp>
          <p:nvSpPr>
            <p:cNvPr id="18" name="Freeform 18"/>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9" name="TextBox 19"/>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20" name="Group 20"/>
          <p:cNvGrpSpPr/>
          <p:nvPr/>
        </p:nvGrpSpPr>
        <p:grpSpPr>
          <a:xfrm>
            <a:off x="998490" y="8148042"/>
            <a:ext cx="508158" cy="543805"/>
            <a:chOff x="0" y="0"/>
            <a:chExt cx="812800" cy="869819"/>
          </a:xfrm>
        </p:grpSpPr>
        <p:sp>
          <p:nvSpPr>
            <p:cNvPr id="21" name="Freeform 21"/>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22" name="TextBox 22"/>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sp>
        <p:nvSpPr>
          <p:cNvPr id="23" name="Freeform 23"/>
          <p:cNvSpPr/>
          <p:nvPr/>
        </p:nvSpPr>
        <p:spPr>
          <a:xfrm>
            <a:off x="1948825" y="591375"/>
            <a:ext cx="7656347" cy="1209379"/>
          </a:xfrm>
          <a:custGeom>
            <a:avLst/>
            <a:gdLst/>
            <a:ahLst/>
            <a:cxnLst/>
            <a:rect l="l" t="t" r="r" b="b"/>
            <a:pathLst>
              <a:path w="7656347" h="1209379">
                <a:moveTo>
                  <a:pt x="0" y="0"/>
                </a:moveTo>
                <a:lnTo>
                  <a:pt x="7656347" y="0"/>
                </a:lnTo>
                <a:lnTo>
                  <a:pt x="7656347" y="1209379"/>
                </a:lnTo>
                <a:lnTo>
                  <a:pt x="0" y="1209379"/>
                </a:lnTo>
                <a:lnTo>
                  <a:pt x="0" y="0"/>
                </a:lnTo>
                <a:close/>
              </a:path>
            </a:pathLst>
          </a:custGeom>
          <a:blipFill>
            <a:blip r:embed="rId2">
              <a:alphaModFix amt="42000"/>
            </a:blip>
            <a:stretch>
              <a:fillRect l="-3244" t="-282" b="-282"/>
            </a:stretch>
          </a:blipFill>
        </p:spPr>
        <p:txBody>
          <a:bodyPr/>
          <a:lstStyle/>
          <a:p>
            <a:endParaRPr lang="en-US"/>
          </a:p>
        </p:txBody>
      </p:sp>
      <p:sp>
        <p:nvSpPr>
          <p:cNvPr id="24" name="Freeform 24"/>
          <p:cNvSpPr/>
          <p:nvPr/>
        </p:nvSpPr>
        <p:spPr>
          <a:xfrm>
            <a:off x="1941912" y="1982349"/>
            <a:ext cx="7663260" cy="5263112"/>
          </a:xfrm>
          <a:custGeom>
            <a:avLst/>
            <a:gdLst/>
            <a:ahLst/>
            <a:cxnLst/>
            <a:rect l="l" t="t" r="r" b="b"/>
            <a:pathLst>
              <a:path w="7663260" h="5263112">
                <a:moveTo>
                  <a:pt x="0" y="0"/>
                </a:moveTo>
                <a:lnTo>
                  <a:pt x="7663260" y="0"/>
                </a:lnTo>
                <a:lnTo>
                  <a:pt x="7663260" y="5263112"/>
                </a:lnTo>
                <a:lnTo>
                  <a:pt x="0" y="5263112"/>
                </a:lnTo>
                <a:lnTo>
                  <a:pt x="0" y="0"/>
                </a:lnTo>
                <a:close/>
              </a:path>
            </a:pathLst>
          </a:custGeom>
          <a:blipFill>
            <a:blip r:embed="rId3"/>
            <a:stretch>
              <a:fillRect/>
            </a:stretch>
          </a:blipFill>
        </p:spPr>
        <p:txBody>
          <a:bodyPr/>
          <a:lstStyle/>
          <a:p>
            <a:endParaRPr lang="en-US"/>
          </a:p>
        </p:txBody>
      </p:sp>
      <p:sp>
        <p:nvSpPr>
          <p:cNvPr id="25" name="Freeform 25"/>
          <p:cNvSpPr/>
          <p:nvPr/>
        </p:nvSpPr>
        <p:spPr>
          <a:xfrm rot="-5400000">
            <a:off x="13949152" y="6453293"/>
            <a:ext cx="2182320" cy="4549777"/>
          </a:xfrm>
          <a:custGeom>
            <a:avLst/>
            <a:gdLst/>
            <a:ahLst/>
            <a:cxnLst/>
            <a:rect l="l" t="t" r="r" b="b"/>
            <a:pathLst>
              <a:path w="2182320" h="4549777">
                <a:moveTo>
                  <a:pt x="0" y="0"/>
                </a:moveTo>
                <a:lnTo>
                  <a:pt x="2182320" y="0"/>
                </a:lnTo>
                <a:lnTo>
                  <a:pt x="2182320" y="4549777"/>
                </a:lnTo>
                <a:lnTo>
                  <a:pt x="0" y="4549777"/>
                </a:lnTo>
                <a:lnTo>
                  <a:pt x="0" y="0"/>
                </a:lnTo>
                <a:close/>
              </a:path>
            </a:pathLst>
          </a:custGeom>
          <a:blipFill>
            <a:blip r:embed="rId4"/>
            <a:stretch>
              <a:fillRect l="-689" t="-856" b="-1102"/>
            </a:stretch>
          </a:blipFill>
        </p:spPr>
        <p:txBody>
          <a:bodyPr/>
          <a:lstStyle/>
          <a:p>
            <a:endParaRPr lang="en-US"/>
          </a:p>
        </p:txBody>
      </p:sp>
      <p:sp>
        <p:nvSpPr>
          <p:cNvPr id="26" name="Freeform 26"/>
          <p:cNvSpPr/>
          <p:nvPr/>
        </p:nvSpPr>
        <p:spPr>
          <a:xfrm>
            <a:off x="1948825" y="7637021"/>
            <a:ext cx="10330823" cy="2182320"/>
          </a:xfrm>
          <a:custGeom>
            <a:avLst/>
            <a:gdLst/>
            <a:ahLst/>
            <a:cxnLst/>
            <a:rect l="l" t="t" r="r" b="b"/>
            <a:pathLst>
              <a:path w="10330823" h="2182320">
                <a:moveTo>
                  <a:pt x="0" y="0"/>
                </a:moveTo>
                <a:lnTo>
                  <a:pt x="10330824" y="0"/>
                </a:lnTo>
                <a:lnTo>
                  <a:pt x="10330824" y="2182320"/>
                </a:lnTo>
                <a:lnTo>
                  <a:pt x="0" y="2182320"/>
                </a:lnTo>
                <a:lnTo>
                  <a:pt x="0" y="0"/>
                </a:lnTo>
                <a:close/>
              </a:path>
            </a:pathLst>
          </a:custGeom>
          <a:blipFill>
            <a:blip r:embed="rId5"/>
            <a:stretch>
              <a:fillRect b="-689"/>
            </a:stretch>
          </a:blipFill>
        </p:spPr>
        <p:txBody>
          <a:bodyPr/>
          <a:lstStyle/>
          <a:p>
            <a:endParaRPr lang="en-US"/>
          </a:p>
        </p:txBody>
      </p:sp>
      <p:sp>
        <p:nvSpPr>
          <p:cNvPr id="27" name="Freeform 27"/>
          <p:cNvSpPr/>
          <p:nvPr/>
        </p:nvSpPr>
        <p:spPr>
          <a:xfrm>
            <a:off x="10125684" y="1982349"/>
            <a:ext cx="7189517" cy="5263112"/>
          </a:xfrm>
          <a:custGeom>
            <a:avLst/>
            <a:gdLst/>
            <a:ahLst/>
            <a:cxnLst/>
            <a:rect l="l" t="t" r="r" b="b"/>
            <a:pathLst>
              <a:path w="7189517" h="5263112">
                <a:moveTo>
                  <a:pt x="0" y="0"/>
                </a:moveTo>
                <a:lnTo>
                  <a:pt x="7189517" y="0"/>
                </a:lnTo>
                <a:lnTo>
                  <a:pt x="7189517" y="5263112"/>
                </a:lnTo>
                <a:lnTo>
                  <a:pt x="0" y="5263112"/>
                </a:lnTo>
                <a:lnTo>
                  <a:pt x="0" y="0"/>
                </a:lnTo>
                <a:close/>
              </a:path>
            </a:pathLst>
          </a:custGeom>
          <a:blipFill>
            <a:blip r:embed="rId6"/>
            <a:stretch>
              <a:fillRect l="-593" r="-1091"/>
            </a:stretch>
          </a:blipFill>
        </p:spPr>
        <p:txBody>
          <a:bodyPr/>
          <a:lstStyle/>
          <a:p>
            <a:endParaRPr lang="en-US"/>
          </a:p>
        </p:txBody>
      </p:sp>
      <p:sp>
        <p:nvSpPr>
          <p:cNvPr id="28" name="Freeform 28"/>
          <p:cNvSpPr/>
          <p:nvPr/>
        </p:nvSpPr>
        <p:spPr>
          <a:xfrm>
            <a:off x="15859103" y="1982349"/>
            <a:ext cx="1400197" cy="1396529"/>
          </a:xfrm>
          <a:custGeom>
            <a:avLst/>
            <a:gdLst/>
            <a:ahLst/>
            <a:cxnLst/>
            <a:rect l="l" t="t" r="r" b="b"/>
            <a:pathLst>
              <a:path w="1400197" h="1396529">
                <a:moveTo>
                  <a:pt x="0" y="0"/>
                </a:moveTo>
                <a:lnTo>
                  <a:pt x="1400197" y="0"/>
                </a:lnTo>
                <a:lnTo>
                  <a:pt x="1400197" y="1396529"/>
                </a:lnTo>
                <a:lnTo>
                  <a:pt x="0" y="1396529"/>
                </a:lnTo>
                <a:lnTo>
                  <a:pt x="0" y="0"/>
                </a:lnTo>
                <a:close/>
              </a:path>
            </a:pathLst>
          </a:custGeom>
          <a:blipFill>
            <a:blip r:embed="rId7">
              <a:alphaModFix amt="87000"/>
            </a:blip>
            <a:stretch>
              <a:fillRect t="-3173" r="-16402" b="-11540"/>
            </a:stretch>
          </a:blipFill>
        </p:spPr>
        <p:txBody>
          <a:bodyPr/>
          <a:lstStyle/>
          <a:p>
            <a:endParaRPr lang="en-US"/>
          </a:p>
        </p:txBody>
      </p:sp>
      <p:sp>
        <p:nvSpPr>
          <p:cNvPr id="29" name="Freeform 29"/>
          <p:cNvSpPr/>
          <p:nvPr/>
        </p:nvSpPr>
        <p:spPr>
          <a:xfrm>
            <a:off x="14233593" y="-4053213"/>
            <a:ext cx="6051414" cy="6035562"/>
          </a:xfrm>
          <a:custGeom>
            <a:avLst/>
            <a:gdLst/>
            <a:ahLst/>
            <a:cxnLst/>
            <a:rect l="l" t="t" r="r" b="b"/>
            <a:pathLst>
              <a:path w="6051414" h="6035562">
                <a:moveTo>
                  <a:pt x="0" y="0"/>
                </a:moveTo>
                <a:lnTo>
                  <a:pt x="6051414" y="0"/>
                </a:lnTo>
                <a:lnTo>
                  <a:pt x="6051414" y="6035562"/>
                </a:lnTo>
                <a:lnTo>
                  <a:pt x="0" y="6035562"/>
                </a:lnTo>
                <a:lnTo>
                  <a:pt x="0" y="0"/>
                </a:lnTo>
                <a:close/>
              </a:path>
            </a:pathLst>
          </a:custGeom>
          <a:blipFill>
            <a:blip r:embed="rId8">
              <a:alphaModFix amt="32999"/>
            </a:blip>
            <a:stretch>
              <a:fillRect t="-3173" r="-16402" b="-11540"/>
            </a:stretch>
          </a:blipFill>
        </p:spPr>
        <p:txBody>
          <a:bodyPr/>
          <a:lstStyle/>
          <a:p>
            <a:endParaRPr lang="en-US"/>
          </a:p>
        </p:txBody>
      </p:sp>
      <p:sp>
        <p:nvSpPr>
          <p:cNvPr id="30" name="Freeform 30"/>
          <p:cNvSpPr/>
          <p:nvPr/>
        </p:nvSpPr>
        <p:spPr>
          <a:xfrm>
            <a:off x="-2634715" y="9352401"/>
            <a:ext cx="9601032" cy="9637171"/>
          </a:xfrm>
          <a:custGeom>
            <a:avLst/>
            <a:gdLst/>
            <a:ahLst/>
            <a:cxnLst/>
            <a:rect l="l" t="t" r="r" b="b"/>
            <a:pathLst>
              <a:path w="9601032" h="9637171">
                <a:moveTo>
                  <a:pt x="0" y="0"/>
                </a:moveTo>
                <a:lnTo>
                  <a:pt x="9601032" y="0"/>
                </a:lnTo>
                <a:lnTo>
                  <a:pt x="9601032" y="9637172"/>
                </a:lnTo>
                <a:lnTo>
                  <a:pt x="0" y="9637172"/>
                </a:lnTo>
                <a:lnTo>
                  <a:pt x="0" y="0"/>
                </a:lnTo>
                <a:close/>
              </a:path>
            </a:pathLst>
          </a:custGeom>
          <a:blipFill>
            <a:blip r:embed="rId9">
              <a:alphaModFix amt="12000"/>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31" name="Freeform 31"/>
          <p:cNvSpPr/>
          <p:nvPr/>
        </p:nvSpPr>
        <p:spPr>
          <a:xfrm rot="-5400000">
            <a:off x="7368416" y="4663455"/>
            <a:ext cx="4950065" cy="131659"/>
          </a:xfrm>
          <a:custGeom>
            <a:avLst/>
            <a:gdLst/>
            <a:ahLst/>
            <a:cxnLst/>
            <a:rect l="l" t="t" r="r" b="b"/>
            <a:pathLst>
              <a:path w="4950065" h="131659">
                <a:moveTo>
                  <a:pt x="0" y="0"/>
                </a:moveTo>
                <a:lnTo>
                  <a:pt x="4950066" y="0"/>
                </a:lnTo>
                <a:lnTo>
                  <a:pt x="4950066" y="131658"/>
                </a:lnTo>
                <a:lnTo>
                  <a:pt x="0" y="131658"/>
                </a:lnTo>
                <a:lnTo>
                  <a:pt x="0" y="0"/>
                </a:lnTo>
                <a:close/>
              </a:path>
            </a:pathLst>
          </a:custGeom>
          <a:blipFill>
            <a:blip r:embed="rId11">
              <a:extLst>
                <a:ext uri="{96DAC541-7B7A-43D3-8B79-37D633B846F1}">
                  <asvg:svgBlip xmlns:asvg="http://schemas.microsoft.com/office/drawing/2016/SVG/main" r:embed="rId12"/>
                </a:ext>
              </a:extLst>
            </a:blip>
            <a:stretch>
              <a:fillRect l="-18210"/>
            </a:stretch>
          </a:blipFill>
        </p:spPr>
        <p:txBody>
          <a:bodyPr/>
          <a:lstStyle/>
          <a:p>
            <a:endParaRPr lang="en-US"/>
          </a:p>
        </p:txBody>
      </p:sp>
      <p:grpSp>
        <p:nvGrpSpPr>
          <p:cNvPr id="32" name="Group 32"/>
          <p:cNvGrpSpPr/>
          <p:nvPr/>
        </p:nvGrpSpPr>
        <p:grpSpPr>
          <a:xfrm>
            <a:off x="1948825" y="7357982"/>
            <a:ext cx="15310475" cy="166518"/>
            <a:chOff x="0" y="0"/>
            <a:chExt cx="20413966" cy="222023"/>
          </a:xfrm>
        </p:grpSpPr>
        <p:sp>
          <p:nvSpPr>
            <p:cNvPr id="33" name="Freeform 33"/>
            <p:cNvSpPr/>
            <p:nvPr/>
          </p:nvSpPr>
          <p:spPr>
            <a:xfrm>
              <a:off x="10660366" y="2567"/>
              <a:ext cx="9753600" cy="219456"/>
            </a:xfrm>
            <a:custGeom>
              <a:avLst/>
              <a:gdLst/>
              <a:ahLst/>
              <a:cxnLst/>
              <a:rect l="l" t="t" r="r" b="b"/>
              <a:pathLst>
                <a:path w="9753600" h="219456">
                  <a:moveTo>
                    <a:pt x="0" y="0"/>
                  </a:moveTo>
                  <a:lnTo>
                    <a:pt x="9753600" y="0"/>
                  </a:lnTo>
                  <a:lnTo>
                    <a:pt x="9753600" y="219456"/>
                  </a:lnTo>
                  <a:lnTo>
                    <a:pt x="0" y="2194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34"/>
            <p:cNvSpPr/>
            <p:nvPr/>
          </p:nvSpPr>
          <p:spPr>
            <a:xfrm>
              <a:off x="4744058" y="2567"/>
              <a:ext cx="6464844" cy="164587"/>
            </a:xfrm>
            <a:custGeom>
              <a:avLst/>
              <a:gdLst/>
              <a:ahLst/>
              <a:cxnLst/>
              <a:rect l="l" t="t" r="r" b="b"/>
              <a:pathLst>
                <a:path w="6464844" h="164587">
                  <a:moveTo>
                    <a:pt x="0" y="0"/>
                  </a:moveTo>
                  <a:lnTo>
                    <a:pt x="6464844" y="0"/>
                  </a:lnTo>
                  <a:lnTo>
                    <a:pt x="6464844" y="164587"/>
                  </a:lnTo>
                  <a:lnTo>
                    <a:pt x="0" y="164587"/>
                  </a:lnTo>
                  <a:lnTo>
                    <a:pt x="0" y="0"/>
                  </a:lnTo>
                  <a:close/>
                </a:path>
              </a:pathLst>
            </a:custGeom>
            <a:blipFill>
              <a:blip r:embed="rId11">
                <a:extLst>
                  <a:ext uri="{96DAC541-7B7A-43D3-8B79-37D633B846F1}">
                    <asvg:svgBlip xmlns:asvg="http://schemas.microsoft.com/office/drawing/2016/SVG/main" r:embed="rId12"/>
                  </a:ext>
                </a:extLst>
              </a:blip>
              <a:stretch>
                <a:fillRect l="-50871" b="-33337"/>
              </a:stretch>
            </a:blipFill>
          </p:spPr>
          <p:txBody>
            <a:bodyPr/>
            <a:lstStyle/>
            <a:p>
              <a:endParaRPr lang="en-US"/>
            </a:p>
          </p:txBody>
        </p:sp>
        <p:sp>
          <p:nvSpPr>
            <p:cNvPr id="35" name="Freeform 35"/>
            <p:cNvSpPr/>
            <p:nvPr/>
          </p:nvSpPr>
          <p:spPr>
            <a:xfrm rot="-10800000">
              <a:off x="0" y="0"/>
              <a:ext cx="4744058" cy="222023"/>
            </a:xfrm>
            <a:custGeom>
              <a:avLst/>
              <a:gdLst/>
              <a:ahLst/>
              <a:cxnLst/>
              <a:rect l="l" t="t" r="r" b="b"/>
              <a:pathLst>
                <a:path w="4744058" h="222023">
                  <a:moveTo>
                    <a:pt x="0" y="0"/>
                  </a:moveTo>
                  <a:lnTo>
                    <a:pt x="4744058" y="0"/>
                  </a:lnTo>
                  <a:lnTo>
                    <a:pt x="4744058" y="222023"/>
                  </a:lnTo>
                  <a:lnTo>
                    <a:pt x="0" y="222023"/>
                  </a:lnTo>
                  <a:lnTo>
                    <a:pt x="0" y="0"/>
                  </a:lnTo>
                  <a:close/>
                </a:path>
              </a:pathLst>
            </a:custGeom>
            <a:blipFill>
              <a:blip r:embed="rId11">
                <a:extLst>
                  <a:ext uri="{96DAC541-7B7A-43D3-8B79-37D633B846F1}">
                    <asvg:svgBlip xmlns:asvg="http://schemas.microsoft.com/office/drawing/2016/SVG/main" r:embed="rId12"/>
                  </a:ext>
                </a:extLst>
              </a:blip>
              <a:stretch>
                <a:fillRect l="-108001"/>
              </a:stretch>
            </a:blipFill>
          </p:spPr>
          <p:txBody>
            <a:bodyPr/>
            <a:lstStyle/>
            <a:p>
              <a:endParaRPr lang="en-US"/>
            </a:p>
          </p:txBody>
        </p:sp>
      </p:grpSp>
      <p:sp>
        <p:nvSpPr>
          <p:cNvPr id="36" name="TextBox 36"/>
          <p:cNvSpPr txBox="1"/>
          <p:nvPr/>
        </p:nvSpPr>
        <p:spPr>
          <a:xfrm>
            <a:off x="2367535" y="785537"/>
            <a:ext cx="8348106" cy="821055"/>
          </a:xfrm>
          <a:prstGeom prst="rect">
            <a:avLst/>
          </a:prstGeom>
        </p:spPr>
        <p:txBody>
          <a:bodyPr lIns="0" tIns="0" rIns="0" bIns="0" rtlCol="0" anchor="t">
            <a:spAutoFit/>
          </a:bodyPr>
          <a:lstStyle/>
          <a:p>
            <a:pPr algn="just">
              <a:lnSpc>
                <a:spcPts val="6719"/>
              </a:lnSpc>
              <a:spcBef>
                <a:spcPct val="0"/>
              </a:spcBef>
            </a:pPr>
            <a:r>
              <a:rPr lang="en-US" sz="4800">
                <a:solidFill>
                  <a:srgbClr val="78D5E6"/>
                </a:solidFill>
                <a:latin typeface="Prata"/>
                <a:ea typeface="Prata"/>
                <a:cs typeface="Prata"/>
                <a:sym typeface="Prata"/>
              </a:rPr>
              <a:t>Graduated Difficulty</a:t>
            </a:r>
          </a:p>
        </p:txBody>
      </p:sp>
      <p:sp>
        <p:nvSpPr>
          <p:cNvPr id="37" name="TextBox 37"/>
          <p:cNvSpPr txBox="1"/>
          <p:nvPr/>
        </p:nvSpPr>
        <p:spPr>
          <a:xfrm>
            <a:off x="2367535" y="2587620"/>
            <a:ext cx="6825826" cy="4543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The Graduated Difficulty strategy emphasizes differentiated learning with a goal of self-direction in learners. Learners are given varying options of lessons at increasing levels of difficulty. They assess the challenges and determine which one is appropriate for their level of understanding. Upon completion of their chosen task, learners are challenged to improve their understanding by creating a task of their own at the next level. They are also tasked with creating learning goals for themselves.</a:t>
            </a:r>
          </a:p>
          <a:p>
            <a:pPr algn="l">
              <a:lnSpc>
                <a:spcPts val="3060"/>
              </a:lnSpc>
            </a:pPr>
            <a:endParaRPr lang="en-US" sz="1800">
              <a:solidFill>
                <a:srgbClr val="FFFFFF"/>
              </a:solidFill>
              <a:latin typeface="Quicksand"/>
              <a:ea typeface="Quicksand"/>
              <a:cs typeface="Quicksand"/>
              <a:sym typeface="Quicksand"/>
            </a:endParaRPr>
          </a:p>
          <a:p>
            <a:pPr algn="l">
              <a:lnSpc>
                <a:spcPts val="3060"/>
              </a:lnSpc>
            </a:pPr>
            <a:r>
              <a:rPr lang="en-US" sz="1800">
                <a:solidFill>
                  <a:srgbClr val="FFFFFF"/>
                </a:solidFill>
                <a:latin typeface="Quicksand"/>
                <a:ea typeface="Quicksand"/>
                <a:cs typeface="Quicksand"/>
                <a:sym typeface="Quicksand"/>
              </a:rPr>
              <a:t>This strategy increases learner motivation, self-reflection, and decision-making abilities.</a:t>
            </a:r>
          </a:p>
        </p:txBody>
      </p:sp>
      <p:sp>
        <p:nvSpPr>
          <p:cNvPr id="38" name="TextBox 38"/>
          <p:cNvSpPr txBox="1"/>
          <p:nvPr/>
        </p:nvSpPr>
        <p:spPr>
          <a:xfrm>
            <a:off x="2367535" y="2057767"/>
            <a:ext cx="2280665"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Description</a:t>
            </a:r>
          </a:p>
        </p:txBody>
      </p:sp>
      <p:sp>
        <p:nvSpPr>
          <p:cNvPr id="39" name="TextBox 39"/>
          <p:cNvSpPr txBox="1"/>
          <p:nvPr/>
        </p:nvSpPr>
        <p:spPr>
          <a:xfrm>
            <a:off x="10528403" y="2587620"/>
            <a:ext cx="6590122" cy="4543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The art instructor sets up 2 different task areas: 1 has a simple still life consisting of geometric shapes, and the other has a live human model. The learners are given task handouts that show what is required at 3 levels: drawing and shading the still life, drawing the live model, or painting the live model alla prima. The learners decide what level they feel would not be overwhelming for them, but would still create a challenge. They are encouraged to move to other tasks if they see fit.</a:t>
            </a:r>
          </a:p>
          <a:p>
            <a:pPr algn="l">
              <a:lnSpc>
                <a:spcPts val="3060"/>
              </a:lnSpc>
            </a:pPr>
            <a:endParaRPr lang="en-US" sz="1800">
              <a:solidFill>
                <a:srgbClr val="FFFFFF"/>
              </a:solidFill>
              <a:latin typeface="Quicksand"/>
              <a:ea typeface="Quicksand"/>
              <a:cs typeface="Quicksand"/>
              <a:sym typeface="Quicksand"/>
            </a:endParaRPr>
          </a:p>
          <a:p>
            <a:pPr marL="0" lvl="0" indent="0" algn="l">
              <a:lnSpc>
                <a:spcPts val="3060"/>
              </a:lnSpc>
              <a:spcBef>
                <a:spcPct val="0"/>
              </a:spcBef>
            </a:pPr>
            <a:r>
              <a:rPr lang="en-US" sz="1800">
                <a:solidFill>
                  <a:srgbClr val="FFFFFF"/>
                </a:solidFill>
                <a:latin typeface="Quicksand"/>
                <a:ea typeface="Quicksand"/>
                <a:cs typeface="Quicksand"/>
                <a:sym typeface="Quicksand"/>
              </a:rPr>
              <a:t>The art students gather at the end of the lesson and evaluate their work. They share what they felt went well, where they struggled, and how they can improve the next time.</a:t>
            </a:r>
          </a:p>
        </p:txBody>
      </p:sp>
      <p:sp>
        <p:nvSpPr>
          <p:cNvPr id="40" name="TextBox 40"/>
          <p:cNvSpPr txBox="1"/>
          <p:nvPr/>
        </p:nvSpPr>
        <p:spPr>
          <a:xfrm>
            <a:off x="10534884" y="2057767"/>
            <a:ext cx="1927567"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Example</a:t>
            </a:r>
          </a:p>
        </p:txBody>
      </p:sp>
      <p:sp>
        <p:nvSpPr>
          <p:cNvPr id="41" name="TextBox 41"/>
          <p:cNvSpPr txBox="1"/>
          <p:nvPr/>
        </p:nvSpPr>
        <p:spPr>
          <a:xfrm>
            <a:off x="2367535" y="7777943"/>
            <a:ext cx="1041856"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UDL</a:t>
            </a:r>
          </a:p>
        </p:txBody>
      </p:sp>
      <p:sp>
        <p:nvSpPr>
          <p:cNvPr id="42" name="Freeform 42"/>
          <p:cNvSpPr/>
          <p:nvPr/>
        </p:nvSpPr>
        <p:spPr>
          <a:xfrm rot="-5400000">
            <a:off x="11573223" y="8526249"/>
            <a:ext cx="1904904" cy="126448"/>
          </a:xfrm>
          <a:custGeom>
            <a:avLst/>
            <a:gdLst/>
            <a:ahLst/>
            <a:cxnLst/>
            <a:rect l="l" t="t" r="r" b="b"/>
            <a:pathLst>
              <a:path w="1904904" h="126448">
                <a:moveTo>
                  <a:pt x="0" y="0"/>
                </a:moveTo>
                <a:lnTo>
                  <a:pt x="1904904" y="0"/>
                </a:lnTo>
                <a:lnTo>
                  <a:pt x="1904904" y="126448"/>
                </a:lnTo>
                <a:lnTo>
                  <a:pt x="0" y="126448"/>
                </a:lnTo>
                <a:lnTo>
                  <a:pt x="0" y="0"/>
                </a:lnTo>
                <a:close/>
              </a:path>
            </a:pathLst>
          </a:custGeom>
          <a:blipFill>
            <a:blip r:embed="rId11">
              <a:extLst>
                <a:ext uri="{96DAC541-7B7A-43D3-8B79-37D633B846F1}">
                  <asvg:svgBlip xmlns:asvg="http://schemas.microsoft.com/office/drawing/2016/SVG/main" r:embed="rId12"/>
                </a:ext>
              </a:extLst>
            </a:blip>
            <a:stretch>
              <a:fillRect l="-174569" r="-20454"/>
            </a:stretch>
          </a:blipFill>
        </p:spPr>
        <p:txBody>
          <a:bodyPr/>
          <a:lstStyle/>
          <a:p>
            <a:endParaRPr lang="en-US"/>
          </a:p>
        </p:txBody>
      </p:sp>
      <p:sp>
        <p:nvSpPr>
          <p:cNvPr id="43" name="TextBox 43"/>
          <p:cNvSpPr txBox="1"/>
          <p:nvPr/>
        </p:nvSpPr>
        <p:spPr>
          <a:xfrm>
            <a:off x="13163527" y="7777943"/>
            <a:ext cx="1715082"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Delivery</a:t>
            </a:r>
          </a:p>
        </p:txBody>
      </p:sp>
      <p:sp>
        <p:nvSpPr>
          <p:cNvPr id="44" name="TextBox 44"/>
          <p:cNvSpPr txBox="1"/>
          <p:nvPr/>
        </p:nvSpPr>
        <p:spPr>
          <a:xfrm>
            <a:off x="3409391" y="7781675"/>
            <a:ext cx="8686165" cy="1876425"/>
          </a:xfrm>
          <a:prstGeom prst="rect">
            <a:avLst/>
          </a:prstGeom>
        </p:spPr>
        <p:txBody>
          <a:bodyPr lIns="0" tIns="0" rIns="0" bIns="0" rtlCol="0" anchor="t">
            <a:spAutoFit/>
          </a:bodyPr>
          <a:lstStyle/>
          <a:p>
            <a:pPr marL="0" lvl="0" indent="0" algn="l">
              <a:lnSpc>
                <a:spcPts val="3060"/>
              </a:lnSpc>
              <a:spcBef>
                <a:spcPct val="0"/>
              </a:spcBef>
            </a:pPr>
            <a:r>
              <a:rPr lang="en-US" sz="1800" u="none" strike="noStrike">
                <a:solidFill>
                  <a:srgbClr val="FFFFFF"/>
                </a:solidFill>
                <a:latin typeface="Quicksand"/>
                <a:ea typeface="Quicksand"/>
                <a:cs typeface="Quicksand"/>
                <a:sym typeface="Quicksand"/>
              </a:rPr>
              <a:t>This strategy uses the UDL principles of:</a:t>
            </a:r>
          </a:p>
          <a:p>
            <a:pPr marL="388622" lvl="1" indent="-19431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Engagement: Learners can engage with the tasks using multiple forms of media (e.g., graphite, charcoal, pastels, digital drawing, and acrylic or oil paints).</a:t>
            </a:r>
          </a:p>
          <a:p>
            <a:pPr marL="388622" lvl="1" indent="-194311" algn="l">
              <a:lnSpc>
                <a:spcPts val="3060"/>
              </a:lnSpc>
              <a:buFont typeface="Arial"/>
              <a:buChar char="•"/>
            </a:pPr>
            <a:r>
              <a:rPr lang="en-US" sz="1800" u="none" strike="noStrike">
                <a:solidFill>
                  <a:srgbClr val="FFFFFF"/>
                </a:solidFill>
                <a:latin typeface="Quicksand"/>
                <a:ea typeface="Quicksand"/>
                <a:cs typeface="Quicksand"/>
                <a:sym typeface="Quicksand"/>
              </a:rPr>
              <a:t>Action/Expression: Learners can use multiple modes to complete the tasks.</a:t>
            </a:r>
          </a:p>
        </p:txBody>
      </p:sp>
      <p:sp>
        <p:nvSpPr>
          <p:cNvPr id="45" name="TextBox 45"/>
          <p:cNvSpPr txBox="1"/>
          <p:nvPr/>
        </p:nvSpPr>
        <p:spPr>
          <a:xfrm>
            <a:off x="13360202" y="8261456"/>
            <a:ext cx="3758323" cy="1114425"/>
          </a:xfrm>
          <a:prstGeom prst="rect">
            <a:avLst/>
          </a:prstGeom>
        </p:spPr>
        <p:txBody>
          <a:bodyPr lIns="0" tIns="0" rIns="0" bIns="0" rtlCol="0" anchor="t">
            <a:spAutoFit/>
          </a:bodyPr>
          <a:lstStyle/>
          <a:p>
            <a:pPr marL="388622" lvl="1" indent="-194311" algn="l">
              <a:lnSpc>
                <a:spcPts val="3060"/>
              </a:lnSpc>
              <a:buFont typeface="Arial"/>
              <a:buChar char="•"/>
            </a:pPr>
            <a:r>
              <a:rPr lang="en-US" sz="1800">
                <a:solidFill>
                  <a:srgbClr val="FFFFFF"/>
                </a:solidFill>
                <a:latin typeface="Quicksand"/>
                <a:ea typeface="Quicksand"/>
                <a:cs typeface="Quicksand"/>
                <a:sym typeface="Quicksand"/>
              </a:rPr>
              <a:t>Rubric handouts</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Assessment menus</a:t>
            </a:r>
          </a:p>
          <a:p>
            <a:pPr marL="388622" lvl="1" indent="-194311" algn="l">
              <a:lnSpc>
                <a:spcPts val="3060"/>
              </a:lnSpc>
              <a:spcBef>
                <a:spcPct val="0"/>
              </a:spcBef>
              <a:buFont typeface="Arial"/>
              <a:buChar char="•"/>
            </a:pPr>
            <a:r>
              <a:rPr lang="en-US" sz="1800">
                <a:solidFill>
                  <a:srgbClr val="FFFFFF"/>
                </a:solidFill>
                <a:latin typeface="Quicksand"/>
                <a:ea typeface="Quicksand"/>
                <a:cs typeface="Quicksand"/>
                <a:sym typeface="Quicksand"/>
              </a:rPr>
              <a:t>Visual artistic examples</a:t>
            </a:r>
          </a:p>
        </p:txBody>
      </p:sp>
      <p:sp>
        <p:nvSpPr>
          <p:cNvPr id="46" name="Freeform 46"/>
          <p:cNvSpPr/>
          <p:nvPr/>
        </p:nvSpPr>
        <p:spPr>
          <a:xfrm>
            <a:off x="16456138" y="1010632"/>
            <a:ext cx="803162" cy="762000"/>
          </a:xfrm>
          <a:custGeom>
            <a:avLst/>
            <a:gdLst/>
            <a:ahLst/>
            <a:cxnLst/>
            <a:rect l="l" t="t" r="r" b="b"/>
            <a:pathLst>
              <a:path w="803162" h="762000">
                <a:moveTo>
                  <a:pt x="0" y="0"/>
                </a:moveTo>
                <a:lnTo>
                  <a:pt x="803162" y="0"/>
                </a:lnTo>
                <a:lnTo>
                  <a:pt x="803162" y="762000"/>
                </a:lnTo>
                <a:lnTo>
                  <a:pt x="0" y="7620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7" name="Group 47"/>
          <p:cNvGrpSpPr/>
          <p:nvPr/>
        </p:nvGrpSpPr>
        <p:grpSpPr>
          <a:xfrm>
            <a:off x="777999" y="3313126"/>
            <a:ext cx="992463" cy="99246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D5E6"/>
            </a:solidFill>
          </p:spPr>
          <p:txBody>
            <a:bodyPr/>
            <a:lstStyle/>
            <a:p>
              <a:endParaRPr lang="en-US"/>
            </a:p>
          </p:txBody>
        </p:sp>
        <p:sp>
          <p:nvSpPr>
            <p:cNvPr id="49" name="TextBox 49"/>
            <p:cNvSpPr txBox="1"/>
            <p:nvPr/>
          </p:nvSpPr>
          <p:spPr>
            <a:xfrm>
              <a:off x="76200" y="19050"/>
              <a:ext cx="660400" cy="717550"/>
            </a:xfrm>
            <a:prstGeom prst="rect">
              <a:avLst/>
            </a:prstGeom>
          </p:spPr>
          <p:txBody>
            <a:bodyPr lIns="50800" tIns="50800" rIns="50800" bIns="50800" rtlCol="0" anchor="ctr"/>
            <a:lstStyle/>
            <a:p>
              <a:pPr algn="ctr">
                <a:lnSpc>
                  <a:spcPts val="3779"/>
                </a:lnSpc>
                <a:spcBef>
                  <a:spcPct val="0"/>
                </a:spcBef>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998490" y="3309211"/>
            <a:ext cx="508158" cy="543805"/>
            <a:chOff x="0" y="0"/>
            <a:chExt cx="812800" cy="869819"/>
          </a:xfrm>
        </p:grpSpPr>
        <p:sp>
          <p:nvSpPr>
            <p:cNvPr id="3" name="Freeform 3"/>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 name="TextBox 4"/>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5" name="Group 5"/>
          <p:cNvGrpSpPr/>
          <p:nvPr/>
        </p:nvGrpSpPr>
        <p:grpSpPr>
          <a:xfrm>
            <a:off x="998490" y="5226479"/>
            <a:ext cx="508158" cy="543805"/>
            <a:chOff x="0" y="0"/>
            <a:chExt cx="812800" cy="869819"/>
          </a:xfrm>
        </p:grpSpPr>
        <p:sp>
          <p:nvSpPr>
            <p:cNvPr id="6" name="Freeform 6"/>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7" name="TextBox 7"/>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8" name="Group 8"/>
          <p:cNvGrpSpPr/>
          <p:nvPr/>
        </p:nvGrpSpPr>
        <p:grpSpPr>
          <a:xfrm>
            <a:off x="998490" y="5956870"/>
            <a:ext cx="508158" cy="543805"/>
            <a:chOff x="0" y="0"/>
            <a:chExt cx="812800" cy="869819"/>
          </a:xfrm>
        </p:grpSpPr>
        <p:sp>
          <p:nvSpPr>
            <p:cNvPr id="9" name="Freeform 9"/>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0" name="TextBox 10"/>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1" name="Group 11"/>
          <p:cNvGrpSpPr/>
          <p:nvPr/>
        </p:nvGrpSpPr>
        <p:grpSpPr>
          <a:xfrm>
            <a:off x="998490" y="2578820"/>
            <a:ext cx="508158" cy="543805"/>
            <a:chOff x="0" y="0"/>
            <a:chExt cx="812800" cy="869819"/>
          </a:xfrm>
        </p:grpSpPr>
        <p:sp>
          <p:nvSpPr>
            <p:cNvPr id="12" name="Freeform 12"/>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3" name="TextBox 13"/>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4" name="Group 14"/>
          <p:cNvGrpSpPr/>
          <p:nvPr/>
        </p:nvGrpSpPr>
        <p:grpSpPr>
          <a:xfrm>
            <a:off x="998490" y="7417651"/>
            <a:ext cx="508158" cy="543805"/>
            <a:chOff x="0" y="0"/>
            <a:chExt cx="812800" cy="869819"/>
          </a:xfrm>
        </p:grpSpPr>
        <p:sp>
          <p:nvSpPr>
            <p:cNvPr id="15" name="Freeform 15"/>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6" name="TextBox 16"/>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17" name="Group 17"/>
          <p:cNvGrpSpPr/>
          <p:nvPr/>
        </p:nvGrpSpPr>
        <p:grpSpPr>
          <a:xfrm>
            <a:off x="998490" y="6687261"/>
            <a:ext cx="508158" cy="543805"/>
            <a:chOff x="0" y="0"/>
            <a:chExt cx="812800" cy="869819"/>
          </a:xfrm>
        </p:grpSpPr>
        <p:sp>
          <p:nvSpPr>
            <p:cNvPr id="18" name="Freeform 18"/>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19" name="TextBox 19"/>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20" name="Group 20"/>
          <p:cNvGrpSpPr/>
          <p:nvPr/>
        </p:nvGrpSpPr>
        <p:grpSpPr>
          <a:xfrm>
            <a:off x="998490" y="8148042"/>
            <a:ext cx="508158" cy="543805"/>
            <a:chOff x="0" y="0"/>
            <a:chExt cx="812800" cy="869819"/>
          </a:xfrm>
        </p:grpSpPr>
        <p:sp>
          <p:nvSpPr>
            <p:cNvPr id="21" name="Freeform 21"/>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22" name="TextBox 22"/>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sp>
        <p:nvSpPr>
          <p:cNvPr id="23" name="Freeform 23"/>
          <p:cNvSpPr/>
          <p:nvPr/>
        </p:nvSpPr>
        <p:spPr>
          <a:xfrm>
            <a:off x="1948825" y="591375"/>
            <a:ext cx="7656347" cy="1209379"/>
          </a:xfrm>
          <a:custGeom>
            <a:avLst/>
            <a:gdLst/>
            <a:ahLst/>
            <a:cxnLst/>
            <a:rect l="l" t="t" r="r" b="b"/>
            <a:pathLst>
              <a:path w="7656347" h="1209379">
                <a:moveTo>
                  <a:pt x="0" y="0"/>
                </a:moveTo>
                <a:lnTo>
                  <a:pt x="7656347" y="0"/>
                </a:lnTo>
                <a:lnTo>
                  <a:pt x="7656347" y="1209379"/>
                </a:lnTo>
                <a:lnTo>
                  <a:pt x="0" y="1209379"/>
                </a:lnTo>
                <a:lnTo>
                  <a:pt x="0" y="0"/>
                </a:lnTo>
                <a:close/>
              </a:path>
            </a:pathLst>
          </a:custGeom>
          <a:blipFill>
            <a:blip r:embed="rId2">
              <a:alphaModFix amt="42000"/>
            </a:blip>
            <a:stretch>
              <a:fillRect l="-3244" t="-282" b="-282"/>
            </a:stretch>
          </a:blipFill>
        </p:spPr>
        <p:txBody>
          <a:bodyPr/>
          <a:lstStyle/>
          <a:p>
            <a:endParaRPr lang="en-US"/>
          </a:p>
        </p:txBody>
      </p:sp>
      <p:sp>
        <p:nvSpPr>
          <p:cNvPr id="24" name="Freeform 24"/>
          <p:cNvSpPr/>
          <p:nvPr/>
        </p:nvSpPr>
        <p:spPr>
          <a:xfrm>
            <a:off x="1941912" y="1982349"/>
            <a:ext cx="7663260" cy="5263112"/>
          </a:xfrm>
          <a:custGeom>
            <a:avLst/>
            <a:gdLst/>
            <a:ahLst/>
            <a:cxnLst/>
            <a:rect l="l" t="t" r="r" b="b"/>
            <a:pathLst>
              <a:path w="7663260" h="5263112">
                <a:moveTo>
                  <a:pt x="0" y="0"/>
                </a:moveTo>
                <a:lnTo>
                  <a:pt x="7663260" y="0"/>
                </a:lnTo>
                <a:lnTo>
                  <a:pt x="7663260" y="5263112"/>
                </a:lnTo>
                <a:lnTo>
                  <a:pt x="0" y="5263112"/>
                </a:lnTo>
                <a:lnTo>
                  <a:pt x="0" y="0"/>
                </a:lnTo>
                <a:close/>
              </a:path>
            </a:pathLst>
          </a:custGeom>
          <a:blipFill>
            <a:blip r:embed="rId3"/>
            <a:stretch>
              <a:fillRect/>
            </a:stretch>
          </a:blipFill>
        </p:spPr>
        <p:txBody>
          <a:bodyPr/>
          <a:lstStyle/>
          <a:p>
            <a:endParaRPr lang="en-US"/>
          </a:p>
        </p:txBody>
      </p:sp>
      <p:sp>
        <p:nvSpPr>
          <p:cNvPr id="25" name="Freeform 25"/>
          <p:cNvSpPr/>
          <p:nvPr/>
        </p:nvSpPr>
        <p:spPr>
          <a:xfrm rot="-5400000">
            <a:off x="13949152" y="6453293"/>
            <a:ext cx="2182320" cy="4549777"/>
          </a:xfrm>
          <a:custGeom>
            <a:avLst/>
            <a:gdLst/>
            <a:ahLst/>
            <a:cxnLst/>
            <a:rect l="l" t="t" r="r" b="b"/>
            <a:pathLst>
              <a:path w="2182320" h="4549777">
                <a:moveTo>
                  <a:pt x="0" y="0"/>
                </a:moveTo>
                <a:lnTo>
                  <a:pt x="2182320" y="0"/>
                </a:lnTo>
                <a:lnTo>
                  <a:pt x="2182320" y="4549777"/>
                </a:lnTo>
                <a:lnTo>
                  <a:pt x="0" y="4549777"/>
                </a:lnTo>
                <a:lnTo>
                  <a:pt x="0" y="0"/>
                </a:lnTo>
                <a:close/>
              </a:path>
            </a:pathLst>
          </a:custGeom>
          <a:blipFill>
            <a:blip r:embed="rId4"/>
            <a:stretch>
              <a:fillRect l="-689" t="-856" b="-1102"/>
            </a:stretch>
          </a:blipFill>
        </p:spPr>
        <p:txBody>
          <a:bodyPr/>
          <a:lstStyle/>
          <a:p>
            <a:endParaRPr lang="en-US"/>
          </a:p>
        </p:txBody>
      </p:sp>
      <p:sp>
        <p:nvSpPr>
          <p:cNvPr id="26" name="Freeform 26"/>
          <p:cNvSpPr/>
          <p:nvPr/>
        </p:nvSpPr>
        <p:spPr>
          <a:xfrm>
            <a:off x="1948825" y="7637021"/>
            <a:ext cx="10330823" cy="2182320"/>
          </a:xfrm>
          <a:custGeom>
            <a:avLst/>
            <a:gdLst/>
            <a:ahLst/>
            <a:cxnLst/>
            <a:rect l="l" t="t" r="r" b="b"/>
            <a:pathLst>
              <a:path w="10330823" h="2182320">
                <a:moveTo>
                  <a:pt x="0" y="0"/>
                </a:moveTo>
                <a:lnTo>
                  <a:pt x="10330824" y="0"/>
                </a:lnTo>
                <a:lnTo>
                  <a:pt x="10330824" y="2182320"/>
                </a:lnTo>
                <a:lnTo>
                  <a:pt x="0" y="2182320"/>
                </a:lnTo>
                <a:lnTo>
                  <a:pt x="0" y="0"/>
                </a:lnTo>
                <a:close/>
              </a:path>
            </a:pathLst>
          </a:custGeom>
          <a:blipFill>
            <a:blip r:embed="rId5"/>
            <a:stretch>
              <a:fillRect b="-689"/>
            </a:stretch>
          </a:blipFill>
        </p:spPr>
        <p:txBody>
          <a:bodyPr/>
          <a:lstStyle/>
          <a:p>
            <a:endParaRPr lang="en-US"/>
          </a:p>
        </p:txBody>
      </p:sp>
      <p:sp>
        <p:nvSpPr>
          <p:cNvPr id="27" name="Freeform 27"/>
          <p:cNvSpPr/>
          <p:nvPr/>
        </p:nvSpPr>
        <p:spPr>
          <a:xfrm>
            <a:off x="10125684" y="1982349"/>
            <a:ext cx="7189517" cy="5263112"/>
          </a:xfrm>
          <a:custGeom>
            <a:avLst/>
            <a:gdLst/>
            <a:ahLst/>
            <a:cxnLst/>
            <a:rect l="l" t="t" r="r" b="b"/>
            <a:pathLst>
              <a:path w="7189517" h="5263112">
                <a:moveTo>
                  <a:pt x="0" y="0"/>
                </a:moveTo>
                <a:lnTo>
                  <a:pt x="7189517" y="0"/>
                </a:lnTo>
                <a:lnTo>
                  <a:pt x="7189517" y="5263112"/>
                </a:lnTo>
                <a:lnTo>
                  <a:pt x="0" y="5263112"/>
                </a:lnTo>
                <a:lnTo>
                  <a:pt x="0" y="0"/>
                </a:lnTo>
                <a:close/>
              </a:path>
            </a:pathLst>
          </a:custGeom>
          <a:blipFill>
            <a:blip r:embed="rId6"/>
            <a:stretch>
              <a:fillRect l="-593" r="-1091"/>
            </a:stretch>
          </a:blipFill>
        </p:spPr>
        <p:txBody>
          <a:bodyPr/>
          <a:lstStyle/>
          <a:p>
            <a:endParaRPr lang="en-US"/>
          </a:p>
        </p:txBody>
      </p:sp>
      <p:sp>
        <p:nvSpPr>
          <p:cNvPr id="28" name="Freeform 28"/>
          <p:cNvSpPr/>
          <p:nvPr/>
        </p:nvSpPr>
        <p:spPr>
          <a:xfrm>
            <a:off x="15859103" y="1982349"/>
            <a:ext cx="1400197" cy="1396529"/>
          </a:xfrm>
          <a:custGeom>
            <a:avLst/>
            <a:gdLst/>
            <a:ahLst/>
            <a:cxnLst/>
            <a:rect l="l" t="t" r="r" b="b"/>
            <a:pathLst>
              <a:path w="1400197" h="1396529">
                <a:moveTo>
                  <a:pt x="0" y="0"/>
                </a:moveTo>
                <a:lnTo>
                  <a:pt x="1400197" y="0"/>
                </a:lnTo>
                <a:lnTo>
                  <a:pt x="1400197" y="1396529"/>
                </a:lnTo>
                <a:lnTo>
                  <a:pt x="0" y="1396529"/>
                </a:lnTo>
                <a:lnTo>
                  <a:pt x="0" y="0"/>
                </a:lnTo>
                <a:close/>
              </a:path>
            </a:pathLst>
          </a:custGeom>
          <a:blipFill>
            <a:blip r:embed="rId7">
              <a:alphaModFix amt="73000"/>
            </a:blip>
            <a:stretch>
              <a:fillRect t="-3173" r="-16402" b="-11540"/>
            </a:stretch>
          </a:blipFill>
        </p:spPr>
        <p:txBody>
          <a:bodyPr/>
          <a:lstStyle/>
          <a:p>
            <a:endParaRPr lang="en-US"/>
          </a:p>
        </p:txBody>
      </p:sp>
      <p:sp>
        <p:nvSpPr>
          <p:cNvPr id="29" name="Freeform 29"/>
          <p:cNvSpPr/>
          <p:nvPr/>
        </p:nvSpPr>
        <p:spPr>
          <a:xfrm>
            <a:off x="14233593" y="-4053213"/>
            <a:ext cx="6051414" cy="6035562"/>
          </a:xfrm>
          <a:custGeom>
            <a:avLst/>
            <a:gdLst/>
            <a:ahLst/>
            <a:cxnLst/>
            <a:rect l="l" t="t" r="r" b="b"/>
            <a:pathLst>
              <a:path w="6051414" h="6035562">
                <a:moveTo>
                  <a:pt x="0" y="0"/>
                </a:moveTo>
                <a:lnTo>
                  <a:pt x="6051414" y="0"/>
                </a:lnTo>
                <a:lnTo>
                  <a:pt x="6051414" y="6035562"/>
                </a:lnTo>
                <a:lnTo>
                  <a:pt x="0" y="6035562"/>
                </a:lnTo>
                <a:lnTo>
                  <a:pt x="0" y="0"/>
                </a:lnTo>
                <a:close/>
              </a:path>
            </a:pathLst>
          </a:custGeom>
          <a:blipFill>
            <a:blip r:embed="rId8">
              <a:alphaModFix amt="32999"/>
            </a:blip>
            <a:stretch>
              <a:fillRect t="-3173" r="-16402" b="-11540"/>
            </a:stretch>
          </a:blipFill>
        </p:spPr>
        <p:txBody>
          <a:bodyPr/>
          <a:lstStyle/>
          <a:p>
            <a:endParaRPr lang="en-US"/>
          </a:p>
        </p:txBody>
      </p:sp>
      <p:sp>
        <p:nvSpPr>
          <p:cNvPr id="30" name="Freeform 30"/>
          <p:cNvSpPr/>
          <p:nvPr/>
        </p:nvSpPr>
        <p:spPr>
          <a:xfrm>
            <a:off x="-2634715" y="9352401"/>
            <a:ext cx="9601032" cy="9637171"/>
          </a:xfrm>
          <a:custGeom>
            <a:avLst/>
            <a:gdLst/>
            <a:ahLst/>
            <a:cxnLst/>
            <a:rect l="l" t="t" r="r" b="b"/>
            <a:pathLst>
              <a:path w="9601032" h="9637171">
                <a:moveTo>
                  <a:pt x="0" y="0"/>
                </a:moveTo>
                <a:lnTo>
                  <a:pt x="9601032" y="0"/>
                </a:lnTo>
                <a:lnTo>
                  <a:pt x="9601032" y="9637172"/>
                </a:lnTo>
                <a:lnTo>
                  <a:pt x="0" y="9637172"/>
                </a:lnTo>
                <a:lnTo>
                  <a:pt x="0" y="0"/>
                </a:lnTo>
                <a:close/>
              </a:path>
            </a:pathLst>
          </a:custGeom>
          <a:blipFill>
            <a:blip r:embed="rId9">
              <a:alphaModFix amt="12000"/>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31" name="Freeform 31"/>
          <p:cNvSpPr/>
          <p:nvPr/>
        </p:nvSpPr>
        <p:spPr>
          <a:xfrm rot="-5400000">
            <a:off x="7368416" y="4663455"/>
            <a:ext cx="4950065" cy="131659"/>
          </a:xfrm>
          <a:custGeom>
            <a:avLst/>
            <a:gdLst/>
            <a:ahLst/>
            <a:cxnLst/>
            <a:rect l="l" t="t" r="r" b="b"/>
            <a:pathLst>
              <a:path w="4950065" h="131659">
                <a:moveTo>
                  <a:pt x="0" y="0"/>
                </a:moveTo>
                <a:lnTo>
                  <a:pt x="4950066" y="0"/>
                </a:lnTo>
                <a:lnTo>
                  <a:pt x="4950066" y="131658"/>
                </a:lnTo>
                <a:lnTo>
                  <a:pt x="0" y="131658"/>
                </a:lnTo>
                <a:lnTo>
                  <a:pt x="0" y="0"/>
                </a:lnTo>
                <a:close/>
              </a:path>
            </a:pathLst>
          </a:custGeom>
          <a:blipFill>
            <a:blip r:embed="rId11">
              <a:extLst>
                <a:ext uri="{96DAC541-7B7A-43D3-8B79-37D633B846F1}">
                  <asvg:svgBlip xmlns:asvg="http://schemas.microsoft.com/office/drawing/2016/SVG/main" r:embed="rId12"/>
                </a:ext>
              </a:extLst>
            </a:blip>
            <a:stretch>
              <a:fillRect l="-18210"/>
            </a:stretch>
          </a:blipFill>
        </p:spPr>
        <p:txBody>
          <a:bodyPr/>
          <a:lstStyle/>
          <a:p>
            <a:endParaRPr lang="en-US"/>
          </a:p>
        </p:txBody>
      </p:sp>
      <p:grpSp>
        <p:nvGrpSpPr>
          <p:cNvPr id="32" name="Group 32"/>
          <p:cNvGrpSpPr/>
          <p:nvPr/>
        </p:nvGrpSpPr>
        <p:grpSpPr>
          <a:xfrm>
            <a:off x="1948825" y="7357982"/>
            <a:ext cx="15310475" cy="166518"/>
            <a:chOff x="0" y="0"/>
            <a:chExt cx="20413966" cy="222023"/>
          </a:xfrm>
        </p:grpSpPr>
        <p:sp>
          <p:nvSpPr>
            <p:cNvPr id="33" name="Freeform 33"/>
            <p:cNvSpPr/>
            <p:nvPr/>
          </p:nvSpPr>
          <p:spPr>
            <a:xfrm>
              <a:off x="10660366" y="2567"/>
              <a:ext cx="9753600" cy="219456"/>
            </a:xfrm>
            <a:custGeom>
              <a:avLst/>
              <a:gdLst/>
              <a:ahLst/>
              <a:cxnLst/>
              <a:rect l="l" t="t" r="r" b="b"/>
              <a:pathLst>
                <a:path w="9753600" h="219456">
                  <a:moveTo>
                    <a:pt x="0" y="0"/>
                  </a:moveTo>
                  <a:lnTo>
                    <a:pt x="9753600" y="0"/>
                  </a:lnTo>
                  <a:lnTo>
                    <a:pt x="9753600" y="219456"/>
                  </a:lnTo>
                  <a:lnTo>
                    <a:pt x="0" y="2194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34"/>
            <p:cNvSpPr/>
            <p:nvPr/>
          </p:nvSpPr>
          <p:spPr>
            <a:xfrm>
              <a:off x="4744058" y="2567"/>
              <a:ext cx="6464844" cy="164587"/>
            </a:xfrm>
            <a:custGeom>
              <a:avLst/>
              <a:gdLst/>
              <a:ahLst/>
              <a:cxnLst/>
              <a:rect l="l" t="t" r="r" b="b"/>
              <a:pathLst>
                <a:path w="6464844" h="164587">
                  <a:moveTo>
                    <a:pt x="0" y="0"/>
                  </a:moveTo>
                  <a:lnTo>
                    <a:pt x="6464844" y="0"/>
                  </a:lnTo>
                  <a:lnTo>
                    <a:pt x="6464844" y="164587"/>
                  </a:lnTo>
                  <a:lnTo>
                    <a:pt x="0" y="164587"/>
                  </a:lnTo>
                  <a:lnTo>
                    <a:pt x="0" y="0"/>
                  </a:lnTo>
                  <a:close/>
                </a:path>
              </a:pathLst>
            </a:custGeom>
            <a:blipFill>
              <a:blip r:embed="rId11">
                <a:extLst>
                  <a:ext uri="{96DAC541-7B7A-43D3-8B79-37D633B846F1}">
                    <asvg:svgBlip xmlns:asvg="http://schemas.microsoft.com/office/drawing/2016/SVG/main" r:embed="rId12"/>
                  </a:ext>
                </a:extLst>
              </a:blip>
              <a:stretch>
                <a:fillRect l="-50871" b="-33337"/>
              </a:stretch>
            </a:blipFill>
          </p:spPr>
          <p:txBody>
            <a:bodyPr/>
            <a:lstStyle/>
            <a:p>
              <a:endParaRPr lang="en-US"/>
            </a:p>
          </p:txBody>
        </p:sp>
        <p:sp>
          <p:nvSpPr>
            <p:cNvPr id="35" name="Freeform 35"/>
            <p:cNvSpPr/>
            <p:nvPr/>
          </p:nvSpPr>
          <p:spPr>
            <a:xfrm rot="-10800000">
              <a:off x="0" y="0"/>
              <a:ext cx="4744058" cy="222023"/>
            </a:xfrm>
            <a:custGeom>
              <a:avLst/>
              <a:gdLst/>
              <a:ahLst/>
              <a:cxnLst/>
              <a:rect l="l" t="t" r="r" b="b"/>
              <a:pathLst>
                <a:path w="4744058" h="222023">
                  <a:moveTo>
                    <a:pt x="0" y="0"/>
                  </a:moveTo>
                  <a:lnTo>
                    <a:pt x="4744058" y="0"/>
                  </a:lnTo>
                  <a:lnTo>
                    <a:pt x="4744058" y="222023"/>
                  </a:lnTo>
                  <a:lnTo>
                    <a:pt x="0" y="222023"/>
                  </a:lnTo>
                  <a:lnTo>
                    <a:pt x="0" y="0"/>
                  </a:lnTo>
                  <a:close/>
                </a:path>
              </a:pathLst>
            </a:custGeom>
            <a:blipFill>
              <a:blip r:embed="rId11">
                <a:extLst>
                  <a:ext uri="{96DAC541-7B7A-43D3-8B79-37D633B846F1}">
                    <asvg:svgBlip xmlns:asvg="http://schemas.microsoft.com/office/drawing/2016/SVG/main" r:embed="rId12"/>
                  </a:ext>
                </a:extLst>
              </a:blip>
              <a:stretch>
                <a:fillRect l="-108001"/>
              </a:stretch>
            </a:blipFill>
          </p:spPr>
          <p:txBody>
            <a:bodyPr/>
            <a:lstStyle/>
            <a:p>
              <a:endParaRPr lang="en-US"/>
            </a:p>
          </p:txBody>
        </p:sp>
      </p:grpSp>
      <p:sp>
        <p:nvSpPr>
          <p:cNvPr id="36" name="TextBox 36"/>
          <p:cNvSpPr txBox="1"/>
          <p:nvPr/>
        </p:nvSpPr>
        <p:spPr>
          <a:xfrm>
            <a:off x="2367535" y="785537"/>
            <a:ext cx="8348106" cy="821055"/>
          </a:xfrm>
          <a:prstGeom prst="rect">
            <a:avLst/>
          </a:prstGeom>
        </p:spPr>
        <p:txBody>
          <a:bodyPr lIns="0" tIns="0" rIns="0" bIns="0" rtlCol="0" anchor="t">
            <a:spAutoFit/>
          </a:bodyPr>
          <a:lstStyle/>
          <a:p>
            <a:pPr algn="just">
              <a:lnSpc>
                <a:spcPts val="6719"/>
              </a:lnSpc>
              <a:spcBef>
                <a:spcPct val="0"/>
              </a:spcBef>
            </a:pPr>
            <a:r>
              <a:rPr lang="en-US" sz="4800">
                <a:solidFill>
                  <a:srgbClr val="94C67E"/>
                </a:solidFill>
                <a:latin typeface="Prata"/>
                <a:ea typeface="Prata"/>
                <a:cs typeface="Prata"/>
                <a:sym typeface="Prata"/>
              </a:rPr>
              <a:t>Compare and Contrast</a:t>
            </a:r>
          </a:p>
        </p:txBody>
      </p:sp>
      <p:sp>
        <p:nvSpPr>
          <p:cNvPr id="37" name="TextBox 37"/>
          <p:cNvSpPr txBox="1"/>
          <p:nvPr/>
        </p:nvSpPr>
        <p:spPr>
          <a:xfrm>
            <a:off x="2367535" y="2587620"/>
            <a:ext cx="6825826" cy="4162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This strategy takes advantage of the natural human tendency to make comparisons. Instructing learners how to Identify similarities and differences is one of the most effective strategies for increasing retention and understanding.</a:t>
            </a:r>
          </a:p>
          <a:p>
            <a:pPr algn="l">
              <a:lnSpc>
                <a:spcPts val="3060"/>
              </a:lnSpc>
            </a:pPr>
            <a:endParaRPr lang="en-US" sz="1800">
              <a:solidFill>
                <a:srgbClr val="FFFFFF"/>
              </a:solidFill>
              <a:latin typeface="Quicksand"/>
              <a:ea typeface="Quicksand"/>
              <a:cs typeface="Quicksand"/>
              <a:sym typeface="Quicksand"/>
            </a:endParaRPr>
          </a:p>
          <a:p>
            <a:pPr algn="l">
              <a:lnSpc>
                <a:spcPts val="3060"/>
              </a:lnSpc>
            </a:pPr>
            <a:r>
              <a:rPr lang="en-US" sz="1800">
                <a:solidFill>
                  <a:srgbClr val="FFFFFF"/>
                </a:solidFill>
                <a:latin typeface="Quicksand"/>
                <a:ea typeface="Quicksand"/>
                <a:cs typeface="Quicksand"/>
                <a:sym typeface="Quicksand"/>
              </a:rPr>
              <a:t>The process:</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Learners consider items individually.</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Using a visual organizer, learners identify similarities and differences.</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Learners form conclusions and discuss.</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Learners reflect and complete a synthesis task.</a:t>
            </a:r>
          </a:p>
        </p:txBody>
      </p:sp>
      <p:sp>
        <p:nvSpPr>
          <p:cNvPr id="38" name="TextBox 38"/>
          <p:cNvSpPr txBox="1"/>
          <p:nvPr/>
        </p:nvSpPr>
        <p:spPr>
          <a:xfrm>
            <a:off x="2367535" y="2057767"/>
            <a:ext cx="2509265"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Description</a:t>
            </a:r>
          </a:p>
        </p:txBody>
      </p:sp>
      <p:sp>
        <p:nvSpPr>
          <p:cNvPr id="39" name="TextBox 39"/>
          <p:cNvSpPr txBox="1"/>
          <p:nvPr/>
        </p:nvSpPr>
        <p:spPr>
          <a:xfrm>
            <a:off x="10528403" y="2587620"/>
            <a:ext cx="6590122" cy="4543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After lessons about the beginning of Buddhism in India, the online art instructor tasks learners with comparing and contrasting Indian Buddhist sculpture with that of China. The art students can research reputable sources, such as: textbooks, peer-reviewed articles, journals, and museum websites.</a:t>
            </a:r>
          </a:p>
          <a:p>
            <a:pPr marL="0" lvl="0" indent="0" algn="l">
              <a:lnSpc>
                <a:spcPts val="3060"/>
              </a:lnSpc>
              <a:spcBef>
                <a:spcPct val="0"/>
              </a:spcBef>
            </a:pPr>
            <a:r>
              <a:rPr lang="en-US" sz="1800">
                <a:solidFill>
                  <a:srgbClr val="FFFFFF"/>
                </a:solidFill>
                <a:latin typeface="Quicksand"/>
                <a:ea typeface="Quicksand"/>
                <a:cs typeface="Quicksand"/>
                <a:sym typeface="Quicksand"/>
              </a:rPr>
              <a:t>The instructor provides an example of a comparison organizer. Learners create a visual organizer of their choice, listing the similarities and differences of the regional, religious art. They will discuss their conclusions in group breakout rooms. Learners will collaborate on creating a similar compare and contrast task of art styles.</a:t>
            </a:r>
          </a:p>
        </p:txBody>
      </p:sp>
      <p:sp>
        <p:nvSpPr>
          <p:cNvPr id="40" name="TextBox 40"/>
          <p:cNvSpPr txBox="1"/>
          <p:nvPr/>
        </p:nvSpPr>
        <p:spPr>
          <a:xfrm>
            <a:off x="10534884" y="2057767"/>
            <a:ext cx="1744764"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Example</a:t>
            </a:r>
          </a:p>
        </p:txBody>
      </p:sp>
      <p:sp>
        <p:nvSpPr>
          <p:cNvPr id="41" name="TextBox 41"/>
          <p:cNvSpPr txBox="1"/>
          <p:nvPr/>
        </p:nvSpPr>
        <p:spPr>
          <a:xfrm>
            <a:off x="2367535" y="7777943"/>
            <a:ext cx="1041856"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UDL</a:t>
            </a:r>
          </a:p>
        </p:txBody>
      </p:sp>
      <p:sp>
        <p:nvSpPr>
          <p:cNvPr id="42" name="Freeform 42"/>
          <p:cNvSpPr/>
          <p:nvPr/>
        </p:nvSpPr>
        <p:spPr>
          <a:xfrm rot="-5400000">
            <a:off x="11573223" y="8526249"/>
            <a:ext cx="1904904" cy="126448"/>
          </a:xfrm>
          <a:custGeom>
            <a:avLst/>
            <a:gdLst/>
            <a:ahLst/>
            <a:cxnLst/>
            <a:rect l="l" t="t" r="r" b="b"/>
            <a:pathLst>
              <a:path w="1904904" h="126448">
                <a:moveTo>
                  <a:pt x="0" y="0"/>
                </a:moveTo>
                <a:lnTo>
                  <a:pt x="1904904" y="0"/>
                </a:lnTo>
                <a:lnTo>
                  <a:pt x="1904904" y="126448"/>
                </a:lnTo>
                <a:lnTo>
                  <a:pt x="0" y="126448"/>
                </a:lnTo>
                <a:lnTo>
                  <a:pt x="0" y="0"/>
                </a:lnTo>
                <a:close/>
              </a:path>
            </a:pathLst>
          </a:custGeom>
          <a:blipFill>
            <a:blip r:embed="rId11">
              <a:extLst>
                <a:ext uri="{96DAC541-7B7A-43D3-8B79-37D633B846F1}">
                  <asvg:svgBlip xmlns:asvg="http://schemas.microsoft.com/office/drawing/2016/SVG/main" r:embed="rId12"/>
                </a:ext>
              </a:extLst>
            </a:blip>
            <a:stretch>
              <a:fillRect l="-174569" r="-20454"/>
            </a:stretch>
          </a:blipFill>
        </p:spPr>
        <p:txBody>
          <a:bodyPr/>
          <a:lstStyle/>
          <a:p>
            <a:endParaRPr lang="en-US"/>
          </a:p>
        </p:txBody>
      </p:sp>
      <p:sp>
        <p:nvSpPr>
          <p:cNvPr id="43" name="TextBox 43"/>
          <p:cNvSpPr txBox="1"/>
          <p:nvPr/>
        </p:nvSpPr>
        <p:spPr>
          <a:xfrm>
            <a:off x="13163526" y="7777943"/>
            <a:ext cx="1924073"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Delivery</a:t>
            </a:r>
          </a:p>
        </p:txBody>
      </p:sp>
      <p:sp>
        <p:nvSpPr>
          <p:cNvPr id="44" name="TextBox 44"/>
          <p:cNvSpPr txBox="1"/>
          <p:nvPr/>
        </p:nvSpPr>
        <p:spPr>
          <a:xfrm>
            <a:off x="3409391" y="7781675"/>
            <a:ext cx="8686165" cy="2257425"/>
          </a:xfrm>
          <a:prstGeom prst="rect">
            <a:avLst/>
          </a:prstGeom>
        </p:spPr>
        <p:txBody>
          <a:bodyPr lIns="0" tIns="0" rIns="0" bIns="0" rtlCol="0" anchor="t">
            <a:spAutoFit/>
          </a:bodyPr>
          <a:lstStyle/>
          <a:p>
            <a:pPr marL="0" lvl="0" indent="0" algn="l">
              <a:lnSpc>
                <a:spcPts val="3060"/>
              </a:lnSpc>
              <a:spcBef>
                <a:spcPct val="0"/>
              </a:spcBef>
            </a:pPr>
            <a:r>
              <a:rPr lang="en-US" sz="1800" u="none" strike="noStrike">
                <a:solidFill>
                  <a:srgbClr val="FFFFFF"/>
                </a:solidFill>
                <a:latin typeface="Quicksand"/>
                <a:ea typeface="Quicksand"/>
                <a:cs typeface="Quicksand"/>
                <a:sym typeface="Quicksand"/>
              </a:rPr>
              <a:t>This strategy uses the UDL principles of:</a:t>
            </a:r>
          </a:p>
          <a:p>
            <a:pPr marL="388622" lvl="1" indent="-19431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Engagement: Learners can engage in multiple ways (e.g., group collaboration, and researching data through various resources and multimedia.</a:t>
            </a:r>
          </a:p>
          <a:p>
            <a:pPr marL="388622" lvl="1" indent="-19431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Action/Expression: Learners can express their understanding through visual organizers, sharing their findings, and creating a similar task of their own.</a:t>
            </a:r>
          </a:p>
          <a:p>
            <a:pPr marL="388622" lvl="1" indent="-194311" algn="l">
              <a:lnSpc>
                <a:spcPts val="3060"/>
              </a:lnSpc>
              <a:buFont typeface="Arial"/>
              <a:buChar char="•"/>
            </a:pPr>
            <a:endParaRPr lang="en-US" sz="1800" u="none" strike="noStrike">
              <a:solidFill>
                <a:srgbClr val="FFFFFF"/>
              </a:solidFill>
              <a:latin typeface="Quicksand"/>
              <a:ea typeface="Quicksand"/>
              <a:cs typeface="Quicksand"/>
              <a:sym typeface="Quicksand"/>
            </a:endParaRPr>
          </a:p>
        </p:txBody>
      </p:sp>
      <p:sp>
        <p:nvSpPr>
          <p:cNvPr id="45" name="TextBox 45"/>
          <p:cNvSpPr txBox="1"/>
          <p:nvPr/>
        </p:nvSpPr>
        <p:spPr>
          <a:xfrm>
            <a:off x="13360202" y="8261456"/>
            <a:ext cx="3758323" cy="1495425"/>
          </a:xfrm>
          <a:prstGeom prst="rect">
            <a:avLst/>
          </a:prstGeom>
        </p:spPr>
        <p:txBody>
          <a:bodyPr lIns="0" tIns="0" rIns="0" bIns="0" rtlCol="0" anchor="t">
            <a:spAutoFit/>
          </a:bodyPr>
          <a:lstStyle/>
          <a:p>
            <a:pPr marL="388622" lvl="1" indent="-194311" algn="l">
              <a:lnSpc>
                <a:spcPts val="3060"/>
              </a:lnSpc>
              <a:buFont typeface="Arial"/>
              <a:buChar char="•"/>
            </a:pPr>
            <a:r>
              <a:rPr lang="en-US" sz="1800">
                <a:solidFill>
                  <a:srgbClr val="FFFFFF"/>
                </a:solidFill>
                <a:latin typeface="Quicksand"/>
                <a:ea typeface="Quicksand"/>
                <a:cs typeface="Quicksand"/>
                <a:sym typeface="Quicksand"/>
              </a:rPr>
              <a:t>Venn diagram</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Side-by-side diagram</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Top hat organizer</a:t>
            </a:r>
          </a:p>
          <a:p>
            <a:pPr marL="388622" lvl="1" indent="-194311" algn="l">
              <a:lnSpc>
                <a:spcPts val="3060"/>
              </a:lnSpc>
              <a:spcBef>
                <a:spcPct val="0"/>
              </a:spcBef>
              <a:buFont typeface="Arial"/>
              <a:buChar char="•"/>
            </a:pPr>
            <a:r>
              <a:rPr lang="en-US" sz="1800">
                <a:solidFill>
                  <a:srgbClr val="FFFFFF"/>
                </a:solidFill>
                <a:latin typeface="Quicksand"/>
                <a:ea typeface="Quicksand"/>
                <a:cs typeface="Quicksand"/>
                <a:sym typeface="Quicksand"/>
              </a:rPr>
              <a:t>Y organizer</a:t>
            </a:r>
          </a:p>
        </p:txBody>
      </p:sp>
      <p:grpSp>
        <p:nvGrpSpPr>
          <p:cNvPr id="46" name="Group 46"/>
          <p:cNvGrpSpPr/>
          <p:nvPr/>
        </p:nvGrpSpPr>
        <p:grpSpPr>
          <a:xfrm>
            <a:off x="756337" y="4043516"/>
            <a:ext cx="992463" cy="992463"/>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C67E"/>
            </a:solidFill>
          </p:spPr>
          <p:txBody>
            <a:bodyPr/>
            <a:lstStyle/>
            <a:p>
              <a:endParaRPr lang="en-US"/>
            </a:p>
          </p:txBody>
        </p:sp>
        <p:sp>
          <p:nvSpPr>
            <p:cNvPr id="48" name="TextBox 48"/>
            <p:cNvSpPr txBox="1"/>
            <p:nvPr/>
          </p:nvSpPr>
          <p:spPr>
            <a:xfrm>
              <a:off x="76200" y="19050"/>
              <a:ext cx="660400" cy="717550"/>
            </a:xfrm>
            <a:prstGeom prst="rect">
              <a:avLst/>
            </a:prstGeom>
          </p:spPr>
          <p:txBody>
            <a:bodyPr lIns="50800" tIns="50800" rIns="50800" bIns="50800" rtlCol="0" anchor="ctr"/>
            <a:lstStyle/>
            <a:p>
              <a:pPr algn="ctr">
                <a:lnSpc>
                  <a:spcPts val="3779"/>
                </a:lnSpc>
                <a:spcBef>
                  <a:spcPct val="0"/>
                </a:spcBef>
              </a:pPr>
              <a:endParaRPr/>
            </a:p>
          </p:txBody>
        </p:sp>
      </p:grpSp>
      <p:sp>
        <p:nvSpPr>
          <p:cNvPr id="49" name="Freeform 49"/>
          <p:cNvSpPr/>
          <p:nvPr/>
        </p:nvSpPr>
        <p:spPr>
          <a:xfrm>
            <a:off x="16507670" y="908908"/>
            <a:ext cx="700099" cy="891845"/>
          </a:xfrm>
          <a:custGeom>
            <a:avLst/>
            <a:gdLst/>
            <a:ahLst/>
            <a:cxnLst/>
            <a:rect l="l" t="t" r="r" b="b"/>
            <a:pathLst>
              <a:path w="700099" h="891845">
                <a:moveTo>
                  <a:pt x="0" y="0"/>
                </a:moveTo>
                <a:lnTo>
                  <a:pt x="700098" y="0"/>
                </a:lnTo>
                <a:lnTo>
                  <a:pt x="700098" y="891846"/>
                </a:lnTo>
                <a:lnTo>
                  <a:pt x="0" y="89184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1948825" y="591375"/>
            <a:ext cx="7656347" cy="1209379"/>
          </a:xfrm>
          <a:custGeom>
            <a:avLst/>
            <a:gdLst/>
            <a:ahLst/>
            <a:cxnLst/>
            <a:rect l="l" t="t" r="r" b="b"/>
            <a:pathLst>
              <a:path w="7656347" h="1209379">
                <a:moveTo>
                  <a:pt x="0" y="0"/>
                </a:moveTo>
                <a:lnTo>
                  <a:pt x="7656347" y="0"/>
                </a:lnTo>
                <a:lnTo>
                  <a:pt x="7656347" y="1209379"/>
                </a:lnTo>
                <a:lnTo>
                  <a:pt x="0" y="1209379"/>
                </a:lnTo>
                <a:lnTo>
                  <a:pt x="0" y="0"/>
                </a:lnTo>
                <a:close/>
              </a:path>
            </a:pathLst>
          </a:custGeom>
          <a:blipFill>
            <a:blip r:embed="rId2">
              <a:alphaModFix amt="42000"/>
            </a:blip>
            <a:stretch>
              <a:fillRect l="-3244" t="-282" b="-282"/>
            </a:stretch>
          </a:blipFill>
        </p:spPr>
        <p:txBody>
          <a:bodyPr/>
          <a:lstStyle/>
          <a:p>
            <a:endParaRPr lang="en-US"/>
          </a:p>
        </p:txBody>
      </p:sp>
      <p:sp>
        <p:nvSpPr>
          <p:cNvPr id="3" name="Freeform 3"/>
          <p:cNvSpPr/>
          <p:nvPr/>
        </p:nvSpPr>
        <p:spPr>
          <a:xfrm>
            <a:off x="1941912" y="1982349"/>
            <a:ext cx="7663260" cy="5263112"/>
          </a:xfrm>
          <a:custGeom>
            <a:avLst/>
            <a:gdLst/>
            <a:ahLst/>
            <a:cxnLst/>
            <a:rect l="l" t="t" r="r" b="b"/>
            <a:pathLst>
              <a:path w="7663260" h="5263112">
                <a:moveTo>
                  <a:pt x="0" y="0"/>
                </a:moveTo>
                <a:lnTo>
                  <a:pt x="7663260" y="0"/>
                </a:lnTo>
                <a:lnTo>
                  <a:pt x="7663260" y="5263112"/>
                </a:lnTo>
                <a:lnTo>
                  <a:pt x="0" y="5263112"/>
                </a:lnTo>
                <a:lnTo>
                  <a:pt x="0" y="0"/>
                </a:lnTo>
                <a:close/>
              </a:path>
            </a:pathLst>
          </a:custGeom>
          <a:blipFill>
            <a:blip r:embed="rId3"/>
            <a:stretch>
              <a:fillRect/>
            </a:stretch>
          </a:blipFill>
        </p:spPr>
        <p:txBody>
          <a:bodyPr/>
          <a:lstStyle/>
          <a:p>
            <a:endParaRPr lang="en-US"/>
          </a:p>
        </p:txBody>
      </p:sp>
      <p:sp>
        <p:nvSpPr>
          <p:cNvPr id="4" name="Freeform 4"/>
          <p:cNvSpPr/>
          <p:nvPr/>
        </p:nvSpPr>
        <p:spPr>
          <a:xfrm rot="-5400000">
            <a:off x="13949152" y="6453293"/>
            <a:ext cx="2182320" cy="4549777"/>
          </a:xfrm>
          <a:custGeom>
            <a:avLst/>
            <a:gdLst/>
            <a:ahLst/>
            <a:cxnLst/>
            <a:rect l="l" t="t" r="r" b="b"/>
            <a:pathLst>
              <a:path w="2182320" h="4549777">
                <a:moveTo>
                  <a:pt x="0" y="0"/>
                </a:moveTo>
                <a:lnTo>
                  <a:pt x="2182320" y="0"/>
                </a:lnTo>
                <a:lnTo>
                  <a:pt x="2182320" y="4549777"/>
                </a:lnTo>
                <a:lnTo>
                  <a:pt x="0" y="4549777"/>
                </a:lnTo>
                <a:lnTo>
                  <a:pt x="0" y="0"/>
                </a:lnTo>
                <a:close/>
              </a:path>
            </a:pathLst>
          </a:custGeom>
          <a:blipFill>
            <a:blip r:embed="rId4"/>
            <a:stretch>
              <a:fillRect l="-689" t="-856" b="-1102"/>
            </a:stretch>
          </a:blipFill>
        </p:spPr>
        <p:txBody>
          <a:bodyPr/>
          <a:lstStyle/>
          <a:p>
            <a:endParaRPr lang="en-US"/>
          </a:p>
        </p:txBody>
      </p:sp>
      <p:sp>
        <p:nvSpPr>
          <p:cNvPr id="5" name="Freeform 5"/>
          <p:cNvSpPr/>
          <p:nvPr/>
        </p:nvSpPr>
        <p:spPr>
          <a:xfrm>
            <a:off x="1948825" y="7637021"/>
            <a:ext cx="10330823" cy="2182320"/>
          </a:xfrm>
          <a:custGeom>
            <a:avLst/>
            <a:gdLst/>
            <a:ahLst/>
            <a:cxnLst/>
            <a:rect l="l" t="t" r="r" b="b"/>
            <a:pathLst>
              <a:path w="10330823" h="2182320">
                <a:moveTo>
                  <a:pt x="0" y="0"/>
                </a:moveTo>
                <a:lnTo>
                  <a:pt x="10330824" y="0"/>
                </a:lnTo>
                <a:lnTo>
                  <a:pt x="10330824" y="2182320"/>
                </a:lnTo>
                <a:lnTo>
                  <a:pt x="0" y="2182320"/>
                </a:lnTo>
                <a:lnTo>
                  <a:pt x="0" y="0"/>
                </a:lnTo>
                <a:close/>
              </a:path>
            </a:pathLst>
          </a:custGeom>
          <a:blipFill>
            <a:blip r:embed="rId5"/>
            <a:stretch>
              <a:fillRect b="-689"/>
            </a:stretch>
          </a:blipFill>
        </p:spPr>
        <p:txBody>
          <a:bodyPr/>
          <a:lstStyle/>
          <a:p>
            <a:endParaRPr lang="en-US"/>
          </a:p>
        </p:txBody>
      </p:sp>
      <p:sp>
        <p:nvSpPr>
          <p:cNvPr id="6" name="Freeform 6"/>
          <p:cNvSpPr/>
          <p:nvPr/>
        </p:nvSpPr>
        <p:spPr>
          <a:xfrm>
            <a:off x="10125684" y="1982349"/>
            <a:ext cx="7189517" cy="5263112"/>
          </a:xfrm>
          <a:custGeom>
            <a:avLst/>
            <a:gdLst/>
            <a:ahLst/>
            <a:cxnLst/>
            <a:rect l="l" t="t" r="r" b="b"/>
            <a:pathLst>
              <a:path w="7189517" h="5263112">
                <a:moveTo>
                  <a:pt x="0" y="0"/>
                </a:moveTo>
                <a:lnTo>
                  <a:pt x="7189517" y="0"/>
                </a:lnTo>
                <a:lnTo>
                  <a:pt x="7189517" y="5263112"/>
                </a:lnTo>
                <a:lnTo>
                  <a:pt x="0" y="5263112"/>
                </a:lnTo>
                <a:lnTo>
                  <a:pt x="0" y="0"/>
                </a:lnTo>
                <a:close/>
              </a:path>
            </a:pathLst>
          </a:custGeom>
          <a:blipFill>
            <a:blip r:embed="rId6"/>
            <a:stretch>
              <a:fillRect l="-593" r="-1091"/>
            </a:stretch>
          </a:blipFill>
        </p:spPr>
        <p:txBody>
          <a:bodyPr/>
          <a:lstStyle/>
          <a:p>
            <a:endParaRPr lang="en-US"/>
          </a:p>
        </p:txBody>
      </p:sp>
      <p:sp>
        <p:nvSpPr>
          <p:cNvPr id="7" name="Freeform 7"/>
          <p:cNvSpPr/>
          <p:nvPr/>
        </p:nvSpPr>
        <p:spPr>
          <a:xfrm>
            <a:off x="15859103" y="1982349"/>
            <a:ext cx="1400197" cy="1396529"/>
          </a:xfrm>
          <a:custGeom>
            <a:avLst/>
            <a:gdLst/>
            <a:ahLst/>
            <a:cxnLst/>
            <a:rect l="l" t="t" r="r" b="b"/>
            <a:pathLst>
              <a:path w="1400197" h="1396529">
                <a:moveTo>
                  <a:pt x="0" y="0"/>
                </a:moveTo>
                <a:lnTo>
                  <a:pt x="1400197" y="0"/>
                </a:lnTo>
                <a:lnTo>
                  <a:pt x="1400197" y="1396529"/>
                </a:lnTo>
                <a:lnTo>
                  <a:pt x="0" y="1396529"/>
                </a:lnTo>
                <a:lnTo>
                  <a:pt x="0" y="0"/>
                </a:lnTo>
                <a:close/>
              </a:path>
            </a:pathLst>
          </a:custGeom>
          <a:blipFill>
            <a:blip r:embed="rId7"/>
            <a:stretch>
              <a:fillRect t="-3173" r="-16402" b="-11540"/>
            </a:stretch>
          </a:blipFill>
        </p:spPr>
        <p:txBody>
          <a:bodyPr/>
          <a:lstStyle/>
          <a:p>
            <a:endParaRPr lang="en-US"/>
          </a:p>
        </p:txBody>
      </p:sp>
      <p:sp>
        <p:nvSpPr>
          <p:cNvPr id="8" name="Freeform 8"/>
          <p:cNvSpPr/>
          <p:nvPr/>
        </p:nvSpPr>
        <p:spPr>
          <a:xfrm>
            <a:off x="14233593" y="-4053213"/>
            <a:ext cx="6051414" cy="6035562"/>
          </a:xfrm>
          <a:custGeom>
            <a:avLst/>
            <a:gdLst/>
            <a:ahLst/>
            <a:cxnLst/>
            <a:rect l="l" t="t" r="r" b="b"/>
            <a:pathLst>
              <a:path w="6051414" h="6035562">
                <a:moveTo>
                  <a:pt x="0" y="0"/>
                </a:moveTo>
                <a:lnTo>
                  <a:pt x="6051414" y="0"/>
                </a:lnTo>
                <a:lnTo>
                  <a:pt x="6051414" y="6035562"/>
                </a:lnTo>
                <a:lnTo>
                  <a:pt x="0" y="6035562"/>
                </a:lnTo>
                <a:lnTo>
                  <a:pt x="0" y="0"/>
                </a:lnTo>
                <a:close/>
              </a:path>
            </a:pathLst>
          </a:custGeom>
          <a:blipFill>
            <a:blip r:embed="rId8">
              <a:alphaModFix amt="32999"/>
            </a:blip>
            <a:stretch>
              <a:fillRect t="-3173" r="-16402" b="-11540"/>
            </a:stretch>
          </a:blipFill>
        </p:spPr>
        <p:txBody>
          <a:bodyPr/>
          <a:lstStyle/>
          <a:p>
            <a:endParaRPr lang="en-US"/>
          </a:p>
        </p:txBody>
      </p:sp>
      <p:sp>
        <p:nvSpPr>
          <p:cNvPr id="9" name="Freeform 9"/>
          <p:cNvSpPr/>
          <p:nvPr/>
        </p:nvSpPr>
        <p:spPr>
          <a:xfrm>
            <a:off x="-2634715" y="9352401"/>
            <a:ext cx="9601032" cy="9637171"/>
          </a:xfrm>
          <a:custGeom>
            <a:avLst/>
            <a:gdLst/>
            <a:ahLst/>
            <a:cxnLst/>
            <a:rect l="l" t="t" r="r" b="b"/>
            <a:pathLst>
              <a:path w="9601032" h="9637171">
                <a:moveTo>
                  <a:pt x="0" y="0"/>
                </a:moveTo>
                <a:lnTo>
                  <a:pt x="9601032" y="0"/>
                </a:lnTo>
                <a:lnTo>
                  <a:pt x="9601032" y="9637172"/>
                </a:lnTo>
                <a:lnTo>
                  <a:pt x="0" y="9637172"/>
                </a:lnTo>
                <a:lnTo>
                  <a:pt x="0" y="0"/>
                </a:lnTo>
                <a:close/>
              </a:path>
            </a:pathLst>
          </a:custGeom>
          <a:blipFill>
            <a:blip r:embed="rId9">
              <a:alphaModFix amt="12000"/>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rot="-5400000">
            <a:off x="7368416" y="4663455"/>
            <a:ext cx="4950065" cy="131659"/>
          </a:xfrm>
          <a:custGeom>
            <a:avLst/>
            <a:gdLst/>
            <a:ahLst/>
            <a:cxnLst/>
            <a:rect l="l" t="t" r="r" b="b"/>
            <a:pathLst>
              <a:path w="4950065" h="131659">
                <a:moveTo>
                  <a:pt x="0" y="0"/>
                </a:moveTo>
                <a:lnTo>
                  <a:pt x="4950066" y="0"/>
                </a:lnTo>
                <a:lnTo>
                  <a:pt x="4950066" y="131658"/>
                </a:lnTo>
                <a:lnTo>
                  <a:pt x="0" y="131658"/>
                </a:lnTo>
                <a:lnTo>
                  <a:pt x="0" y="0"/>
                </a:lnTo>
                <a:close/>
              </a:path>
            </a:pathLst>
          </a:custGeom>
          <a:blipFill>
            <a:blip r:embed="rId11">
              <a:extLst>
                <a:ext uri="{96DAC541-7B7A-43D3-8B79-37D633B846F1}">
                  <asvg:svgBlip xmlns:asvg="http://schemas.microsoft.com/office/drawing/2016/SVG/main" r:embed="rId12"/>
                </a:ext>
              </a:extLst>
            </a:blip>
            <a:stretch>
              <a:fillRect l="-18210"/>
            </a:stretch>
          </a:blipFill>
        </p:spPr>
        <p:txBody>
          <a:bodyPr/>
          <a:lstStyle/>
          <a:p>
            <a:endParaRPr lang="en-US"/>
          </a:p>
        </p:txBody>
      </p:sp>
      <p:grpSp>
        <p:nvGrpSpPr>
          <p:cNvPr id="11" name="Group 11"/>
          <p:cNvGrpSpPr/>
          <p:nvPr/>
        </p:nvGrpSpPr>
        <p:grpSpPr>
          <a:xfrm>
            <a:off x="1948825" y="7357982"/>
            <a:ext cx="15310475" cy="166518"/>
            <a:chOff x="0" y="0"/>
            <a:chExt cx="20413966" cy="222023"/>
          </a:xfrm>
        </p:grpSpPr>
        <p:sp>
          <p:nvSpPr>
            <p:cNvPr id="12" name="Freeform 12"/>
            <p:cNvSpPr/>
            <p:nvPr/>
          </p:nvSpPr>
          <p:spPr>
            <a:xfrm>
              <a:off x="10660366" y="2567"/>
              <a:ext cx="9753600" cy="219456"/>
            </a:xfrm>
            <a:custGeom>
              <a:avLst/>
              <a:gdLst/>
              <a:ahLst/>
              <a:cxnLst/>
              <a:rect l="l" t="t" r="r" b="b"/>
              <a:pathLst>
                <a:path w="9753600" h="219456">
                  <a:moveTo>
                    <a:pt x="0" y="0"/>
                  </a:moveTo>
                  <a:lnTo>
                    <a:pt x="9753600" y="0"/>
                  </a:lnTo>
                  <a:lnTo>
                    <a:pt x="9753600" y="219456"/>
                  </a:lnTo>
                  <a:lnTo>
                    <a:pt x="0" y="2194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744058" y="2567"/>
              <a:ext cx="6464844" cy="164587"/>
            </a:xfrm>
            <a:custGeom>
              <a:avLst/>
              <a:gdLst/>
              <a:ahLst/>
              <a:cxnLst/>
              <a:rect l="l" t="t" r="r" b="b"/>
              <a:pathLst>
                <a:path w="6464844" h="164587">
                  <a:moveTo>
                    <a:pt x="0" y="0"/>
                  </a:moveTo>
                  <a:lnTo>
                    <a:pt x="6464844" y="0"/>
                  </a:lnTo>
                  <a:lnTo>
                    <a:pt x="6464844" y="164587"/>
                  </a:lnTo>
                  <a:lnTo>
                    <a:pt x="0" y="164587"/>
                  </a:lnTo>
                  <a:lnTo>
                    <a:pt x="0" y="0"/>
                  </a:lnTo>
                  <a:close/>
                </a:path>
              </a:pathLst>
            </a:custGeom>
            <a:blipFill>
              <a:blip r:embed="rId11">
                <a:extLst>
                  <a:ext uri="{96DAC541-7B7A-43D3-8B79-37D633B846F1}">
                    <asvg:svgBlip xmlns:asvg="http://schemas.microsoft.com/office/drawing/2016/SVG/main" r:embed="rId12"/>
                  </a:ext>
                </a:extLst>
              </a:blip>
              <a:stretch>
                <a:fillRect l="-50871" b="-33337"/>
              </a:stretch>
            </a:blipFill>
          </p:spPr>
          <p:txBody>
            <a:bodyPr/>
            <a:lstStyle/>
            <a:p>
              <a:endParaRPr lang="en-US"/>
            </a:p>
          </p:txBody>
        </p:sp>
        <p:sp>
          <p:nvSpPr>
            <p:cNvPr id="14" name="Freeform 14"/>
            <p:cNvSpPr/>
            <p:nvPr/>
          </p:nvSpPr>
          <p:spPr>
            <a:xfrm rot="-10800000">
              <a:off x="0" y="0"/>
              <a:ext cx="4744058" cy="222023"/>
            </a:xfrm>
            <a:custGeom>
              <a:avLst/>
              <a:gdLst/>
              <a:ahLst/>
              <a:cxnLst/>
              <a:rect l="l" t="t" r="r" b="b"/>
              <a:pathLst>
                <a:path w="4744058" h="222023">
                  <a:moveTo>
                    <a:pt x="0" y="0"/>
                  </a:moveTo>
                  <a:lnTo>
                    <a:pt x="4744058" y="0"/>
                  </a:lnTo>
                  <a:lnTo>
                    <a:pt x="4744058" y="222023"/>
                  </a:lnTo>
                  <a:lnTo>
                    <a:pt x="0" y="222023"/>
                  </a:lnTo>
                  <a:lnTo>
                    <a:pt x="0" y="0"/>
                  </a:lnTo>
                  <a:close/>
                </a:path>
              </a:pathLst>
            </a:custGeom>
            <a:blipFill>
              <a:blip r:embed="rId11">
                <a:extLst>
                  <a:ext uri="{96DAC541-7B7A-43D3-8B79-37D633B846F1}">
                    <asvg:svgBlip xmlns:asvg="http://schemas.microsoft.com/office/drawing/2016/SVG/main" r:embed="rId12"/>
                  </a:ext>
                </a:extLst>
              </a:blip>
              <a:stretch>
                <a:fillRect l="-108001"/>
              </a:stretch>
            </a:blipFill>
          </p:spPr>
          <p:txBody>
            <a:bodyPr/>
            <a:lstStyle/>
            <a:p>
              <a:endParaRPr lang="en-US"/>
            </a:p>
          </p:txBody>
        </p:sp>
      </p:grpSp>
      <p:sp>
        <p:nvSpPr>
          <p:cNvPr id="15" name="TextBox 15"/>
          <p:cNvSpPr txBox="1"/>
          <p:nvPr/>
        </p:nvSpPr>
        <p:spPr>
          <a:xfrm>
            <a:off x="2367535" y="785537"/>
            <a:ext cx="8348106" cy="821055"/>
          </a:xfrm>
          <a:prstGeom prst="rect">
            <a:avLst/>
          </a:prstGeom>
        </p:spPr>
        <p:txBody>
          <a:bodyPr lIns="0" tIns="0" rIns="0" bIns="0" rtlCol="0" anchor="t">
            <a:spAutoFit/>
          </a:bodyPr>
          <a:lstStyle/>
          <a:p>
            <a:pPr algn="just">
              <a:lnSpc>
                <a:spcPts val="6719"/>
              </a:lnSpc>
              <a:spcBef>
                <a:spcPct val="0"/>
              </a:spcBef>
            </a:pPr>
            <a:r>
              <a:rPr lang="en-US" sz="4800">
                <a:solidFill>
                  <a:srgbClr val="6C9286"/>
                </a:solidFill>
                <a:latin typeface="Prata"/>
                <a:ea typeface="Prata"/>
                <a:cs typeface="Prata"/>
                <a:sym typeface="Prata"/>
              </a:rPr>
              <a:t>Concept Attainment</a:t>
            </a:r>
          </a:p>
        </p:txBody>
      </p:sp>
      <p:sp>
        <p:nvSpPr>
          <p:cNvPr id="16" name="TextBox 16"/>
          <p:cNvSpPr txBox="1"/>
          <p:nvPr/>
        </p:nvSpPr>
        <p:spPr>
          <a:xfrm>
            <a:off x="2367535" y="2587620"/>
            <a:ext cx="7027559" cy="3781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Learners come to a deep understanding of a concept through considering the commonalities of critical attributes between examples of the concept (“yes examples”) and nonexamples that only contain some of the critical attributes of the concept (“no examples”).</a:t>
            </a:r>
          </a:p>
          <a:p>
            <a:pPr algn="l">
              <a:lnSpc>
                <a:spcPts val="3060"/>
              </a:lnSpc>
            </a:pPr>
            <a:endParaRPr lang="en-US" sz="1800">
              <a:solidFill>
                <a:srgbClr val="FFFFFF"/>
              </a:solidFill>
              <a:latin typeface="Quicksand"/>
              <a:ea typeface="Quicksand"/>
              <a:cs typeface="Quicksand"/>
              <a:sym typeface="Quicksand"/>
            </a:endParaRPr>
          </a:p>
          <a:p>
            <a:pPr algn="l">
              <a:lnSpc>
                <a:spcPts val="3060"/>
              </a:lnSpc>
            </a:pPr>
            <a:r>
              <a:rPr lang="en-US" sz="1800">
                <a:solidFill>
                  <a:srgbClr val="FFFFFF"/>
                </a:solidFill>
                <a:latin typeface="Quicksand"/>
                <a:ea typeface="Quicksand"/>
                <a:cs typeface="Quicksand"/>
                <a:sym typeface="Quicksand"/>
              </a:rPr>
              <a:t>Learners list attributes and narrow down their guesses until they can hypothesize on what concept is being referenced. They are then tasked with creating an example using a concept of their choosing.</a:t>
            </a:r>
          </a:p>
        </p:txBody>
      </p:sp>
      <p:sp>
        <p:nvSpPr>
          <p:cNvPr id="17" name="TextBox 17"/>
          <p:cNvSpPr txBox="1"/>
          <p:nvPr/>
        </p:nvSpPr>
        <p:spPr>
          <a:xfrm>
            <a:off x="2367535" y="2057767"/>
            <a:ext cx="2433065"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Description</a:t>
            </a:r>
          </a:p>
        </p:txBody>
      </p:sp>
      <p:sp>
        <p:nvSpPr>
          <p:cNvPr id="18" name="TextBox 18"/>
          <p:cNvSpPr txBox="1"/>
          <p:nvPr/>
        </p:nvSpPr>
        <p:spPr>
          <a:xfrm>
            <a:off x="10528403" y="2587620"/>
            <a:ext cx="6590122" cy="4162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The instructor chooses Expressionism as the concept. The instructor presents learners with images of yes and no examples of portrait paintings. Learners list attributes.</a:t>
            </a:r>
          </a:p>
          <a:p>
            <a:pPr algn="l">
              <a:lnSpc>
                <a:spcPts val="3060"/>
              </a:lnSpc>
            </a:pPr>
            <a:endParaRPr lang="en-US" sz="1800">
              <a:solidFill>
                <a:srgbClr val="FFFFFF"/>
              </a:solidFill>
              <a:latin typeface="Quicksand"/>
              <a:ea typeface="Quicksand"/>
              <a:cs typeface="Quicksand"/>
              <a:sym typeface="Quicksand"/>
            </a:endParaRPr>
          </a:p>
          <a:p>
            <a:pPr algn="l">
              <a:lnSpc>
                <a:spcPts val="3060"/>
              </a:lnSpc>
            </a:pPr>
            <a:r>
              <a:rPr lang="en-US" sz="1800">
                <a:solidFill>
                  <a:srgbClr val="FFFFFF"/>
                </a:solidFill>
                <a:latin typeface="Quicksand"/>
                <a:ea typeface="Quicksand"/>
                <a:cs typeface="Quicksand"/>
                <a:sym typeface="Quicksand"/>
              </a:rPr>
              <a:t>The instructor then shows landscape works, leading the learners to realize the concept is not Portraiture.</a:t>
            </a:r>
          </a:p>
          <a:p>
            <a:pPr algn="l">
              <a:lnSpc>
                <a:spcPts val="3060"/>
              </a:lnSpc>
            </a:pPr>
            <a:endParaRPr lang="en-US" sz="1800">
              <a:solidFill>
                <a:srgbClr val="FFFFFF"/>
              </a:solidFill>
              <a:latin typeface="Quicksand"/>
              <a:ea typeface="Quicksand"/>
              <a:cs typeface="Quicksand"/>
              <a:sym typeface="Quicksand"/>
            </a:endParaRPr>
          </a:p>
          <a:p>
            <a:pPr marL="0" lvl="0" indent="0" algn="l">
              <a:lnSpc>
                <a:spcPts val="3060"/>
              </a:lnSpc>
              <a:spcBef>
                <a:spcPct val="0"/>
              </a:spcBef>
            </a:pPr>
            <a:r>
              <a:rPr lang="en-US" sz="1800">
                <a:solidFill>
                  <a:srgbClr val="FFFFFF"/>
                </a:solidFill>
                <a:latin typeface="Quicksand"/>
                <a:ea typeface="Quicksand"/>
                <a:cs typeface="Quicksand"/>
                <a:sym typeface="Quicksand"/>
              </a:rPr>
              <a:t>The instructor ends with yes examples of expressionistic paintings with many subjects and no examples of impressionistic paintings. After determining the correct concept, the learners recreate the lesson with a new concept.</a:t>
            </a:r>
          </a:p>
        </p:txBody>
      </p:sp>
      <p:sp>
        <p:nvSpPr>
          <p:cNvPr id="19" name="TextBox 19"/>
          <p:cNvSpPr txBox="1"/>
          <p:nvPr/>
        </p:nvSpPr>
        <p:spPr>
          <a:xfrm>
            <a:off x="10534884" y="2057767"/>
            <a:ext cx="1744764"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Example</a:t>
            </a:r>
          </a:p>
        </p:txBody>
      </p:sp>
      <p:sp>
        <p:nvSpPr>
          <p:cNvPr id="20" name="TextBox 20"/>
          <p:cNvSpPr txBox="1"/>
          <p:nvPr/>
        </p:nvSpPr>
        <p:spPr>
          <a:xfrm>
            <a:off x="2367535" y="7777943"/>
            <a:ext cx="865332"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UDL</a:t>
            </a:r>
          </a:p>
        </p:txBody>
      </p:sp>
      <p:sp>
        <p:nvSpPr>
          <p:cNvPr id="21" name="Freeform 21"/>
          <p:cNvSpPr/>
          <p:nvPr/>
        </p:nvSpPr>
        <p:spPr>
          <a:xfrm rot="-5400000">
            <a:off x="11573223" y="8526249"/>
            <a:ext cx="1904904" cy="126448"/>
          </a:xfrm>
          <a:custGeom>
            <a:avLst/>
            <a:gdLst/>
            <a:ahLst/>
            <a:cxnLst/>
            <a:rect l="l" t="t" r="r" b="b"/>
            <a:pathLst>
              <a:path w="1904904" h="126448">
                <a:moveTo>
                  <a:pt x="0" y="0"/>
                </a:moveTo>
                <a:lnTo>
                  <a:pt x="1904904" y="0"/>
                </a:lnTo>
                <a:lnTo>
                  <a:pt x="1904904" y="126448"/>
                </a:lnTo>
                <a:lnTo>
                  <a:pt x="0" y="126448"/>
                </a:lnTo>
                <a:lnTo>
                  <a:pt x="0" y="0"/>
                </a:lnTo>
                <a:close/>
              </a:path>
            </a:pathLst>
          </a:custGeom>
          <a:blipFill>
            <a:blip r:embed="rId11">
              <a:extLst>
                <a:ext uri="{96DAC541-7B7A-43D3-8B79-37D633B846F1}">
                  <asvg:svgBlip xmlns:asvg="http://schemas.microsoft.com/office/drawing/2016/SVG/main" r:embed="rId12"/>
                </a:ext>
              </a:extLst>
            </a:blip>
            <a:stretch>
              <a:fillRect l="-174569" r="-20454"/>
            </a:stretch>
          </a:blipFill>
        </p:spPr>
        <p:txBody>
          <a:bodyPr/>
          <a:lstStyle/>
          <a:p>
            <a:endParaRPr lang="en-US"/>
          </a:p>
        </p:txBody>
      </p:sp>
      <p:sp>
        <p:nvSpPr>
          <p:cNvPr id="22" name="TextBox 22"/>
          <p:cNvSpPr txBox="1"/>
          <p:nvPr/>
        </p:nvSpPr>
        <p:spPr>
          <a:xfrm>
            <a:off x="13163526" y="7777943"/>
            <a:ext cx="1924073"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Delivery</a:t>
            </a:r>
          </a:p>
        </p:txBody>
      </p:sp>
      <p:sp>
        <p:nvSpPr>
          <p:cNvPr id="23" name="TextBox 23"/>
          <p:cNvSpPr txBox="1"/>
          <p:nvPr/>
        </p:nvSpPr>
        <p:spPr>
          <a:xfrm>
            <a:off x="3409391" y="7781675"/>
            <a:ext cx="8686165" cy="1114425"/>
          </a:xfrm>
          <a:prstGeom prst="rect">
            <a:avLst/>
          </a:prstGeom>
        </p:spPr>
        <p:txBody>
          <a:bodyPr lIns="0" tIns="0" rIns="0" bIns="0" rtlCol="0" anchor="t">
            <a:spAutoFit/>
          </a:bodyPr>
          <a:lstStyle/>
          <a:p>
            <a:pPr marL="0" lvl="0" indent="0" algn="l">
              <a:lnSpc>
                <a:spcPts val="3060"/>
              </a:lnSpc>
              <a:spcBef>
                <a:spcPct val="0"/>
              </a:spcBef>
            </a:pPr>
            <a:r>
              <a:rPr lang="en-US" sz="1800" u="none" strike="noStrike">
                <a:solidFill>
                  <a:srgbClr val="FFFFFF"/>
                </a:solidFill>
                <a:latin typeface="Quicksand"/>
                <a:ea typeface="Quicksand"/>
                <a:cs typeface="Quicksand"/>
                <a:sym typeface="Quicksand"/>
              </a:rPr>
              <a:t>This strategy uses the UDL principle of:</a:t>
            </a:r>
          </a:p>
          <a:p>
            <a:pPr marL="388622" lvl="1" indent="-194311" algn="l">
              <a:lnSpc>
                <a:spcPts val="3060"/>
              </a:lnSpc>
              <a:buFont typeface="Arial"/>
              <a:buChar char="•"/>
            </a:pPr>
            <a:r>
              <a:rPr lang="en-US" sz="1800" u="none" strike="noStrike">
                <a:solidFill>
                  <a:srgbClr val="FFFFFF"/>
                </a:solidFill>
                <a:latin typeface="Quicksand"/>
                <a:ea typeface="Quicksand"/>
                <a:cs typeface="Quicksand"/>
                <a:sym typeface="Quicksand"/>
              </a:rPr>
              <a:t>Representation: The concept can be presented in multiple ways, such as through images, sounds, articles and multimedia.</a:t>
            </a:r>
          </a:p>
        </p:txBody>
      </p:sp>
      <p:sp>
        <p:nvSpPr>
          <p:cNvPr id="24" name="TextBox 24"/>
          <p:cNvSpPr txBox="1"/>
          <p:nvPr/>
        </p:nvSpPr>
        <p:spPr>
          <a:xfrm>
            <a:off x="13360202" y="8261456"/>
            <a:ext cx="3758323" cy="733425"/>
          </a:xfrm>
          <a:prstGeom prst="rect">
            <a:avLst/>
          </a:prstGeom>
        </p:spPr>
        <p:txBody>
          <a:bodyPr lIns="0" tIns="0" rIns="0" bIns="0" rtlCol="0" anchor="t">
            <a:spAutoFit/>
          </a:bodyPr>
          <a:lstStyle/>
          <a:p>
            <a:pPr marL="388622" lvl="1" indent="-19431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Concept definition maps</a:t>
            </a:r>
          </a:p>
          <a:p>
            <a:pPr marL="388622" lvl="1" indent="-19431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Concept analysis matrix</a:t>
            </a:r>
          </a:p>
        </p:txBody>
      </p:sp>
      <p:sp>
        <p:nvSpPr>
          <p:cNvPr id="25" name="Freeform 25"/>
          <p:cNvSpPr/>
          <p:nvPr/>
        </p:nvSpPr>
        <p:spPr>
          <a:xfrm>
            <a:off x="16559201" y="880787"/>
            <a:ext cx="700099" cy="891845"/>
          </a:xfrm>
          <a:custGeom>
            <a:avLst/>
            <a:gdLst/>
            <a:ahLst/>
            <a:cxnLst/>
            <a:rect l="l" t="t" r="r" b="b"/>
            <a:pathLst>
              <a:path w="700099" h="891845">
                <a:moveTo>
                  <a:pt x="0" y="0"/>
                </a:moveTo>
                <a:lnTo>
                  <a:pt x="700099" y="0"/>
                </a:lnTo>
                <a:lnTo>
                  <a:pt x="700099" y="891845"/>
                </a:lnTo>
                <a:lnTo>
                  <a:pt x="0" y="8918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6" name="Group 26"/>
          <p:cNvGrpSpPr/>
          <p:nvPr/>
        </p:nvGrpSpPr>
        <p:grpSpPr>
          <a:xfrm>
            <a:off x="998490" y="4041838"/>
            <a:ext cx="508158" cy="543805"/>
            <a:chOff x="0" y="0"/>
            <a:chExt cx="812800" cy="869819"/>
          </a:xfrm>
        </p:grpSpPr>
        <p:sp>
          <p:nvSpPr>
            <p:cNvPr id="27" name="Freeform 27"/>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28" name="TextBox 28"/>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29" name="Group 29"/>
          <p:cNvGrpSpPr/>
          <p:nvPr/>
        </p:nvGrpSpPr>
        <p:grpSpPr>
          <a:xfrm>
            <a:off x="998490" y="3310329"/>
            <a:ext cx="508158" cy="543805"/>
            <a:chOff x="0" y="0"/>
            <a:chExt cx="812800" cy="869819"/>
          </a:xfrm>
        </p:grpSpPr>
        <p:sp>
          <p:nvSpPr>
            <p:cNvPr id="30" name="Freeform 30"/>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1" name="TextBox 31"/>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2" name="Group 32"/>
          <p:cNvGrpSpPr/>
          <p:nvPr/>
        </p:nvGrpSpPr>
        <p:grpSpPr>
          <a:xfrm>
            <a:off x="998490" y="5953514"/>
            <a:ext cx="508158" cy="543805"/>
            <a:chOff x="0" y="0"/>
            <a:chExt cx="812800" cy="869819"/>
          </a:xfrm>
        </p:grpSpPr>
        <p:sp>
          <p:nvSpPr>
            <p:cNvPr id="33" name="Freeform 33"/>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4" name="TextBox 34"/>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5" name="Group 35"/>
          <p:cNvGrpSpPr/>
          <p:nvPr/>
        </p:nvGrpSpPr>
        <p:grpSpPr>
          <a:xfrm>
            <a:off x="998490" y="2578820"/>
            <a:ext cx="508158" cy="543805"/>
            <a:chOff x="0" y="0"/>
            <a:chExt cx="812800" cy="869819"/>
          </a:xfrm>
        </p:grpSpPr>
        <p:sp>
          <p:nvSpPr>
            <p:cNvPr id="36" name="Freeform 36"/>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7" name="TextBox 37"/>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8" name="Group 38"/>
          <p:cNvGrpSpPr/>
          <p:nvPr/>
        </p:nvGrpSpPr>
        <p:grpSpPr>
          <a:xfrm>
            <a:off x="998490" y="7416533"/>
            <a:ext cx="508158" cy="543805"/>
            <a:chOff x="0" y="0"/>
            <a:chExt cx="812800" cy="869819"/>
          </a:xfrm>
        </p:grpSpPr>
        <p:sp>
          <p:nvSpPr>
            <p:cNvPr id="39" name="Freeform 39"/>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0" name="TextBox 40"/>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1" name="Group 41"/>
          <p:cNvGrpSpPr/>
          <p:nvPr/>
        </p:nvGrpSpPr>
        <p:grpSpPr>
          <a:xfrm>
            <a:off x="998490" y="6685023"/>
            <a:ext cx="508158" cy="543805"/>
            <a:chOff x="0" y="0"/>
            <a:chExt cx="812800" cy="869819"/>
          </a:xfrm>
        </p:grpSpPr>
        <p:sp>
          <p:nvSpPr>
            <p:cNvPr id="42" name="Freeform 42"/>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3" name="TextBox 43"/>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4" name="Group 44"/>
          <p:cNvGrpSpPr/>
          <p:nvPr/>
        </p:nvGrpSpPr>
        <p:grpSpPr>
          <a:xfrm>
            <a:off x="998490" y="8148042"/>
            <a:ext cx="508158" cy="543805"/>
            <a:chOff x="0" y="0"/>
            <a:chExt cx="812800" cy="869819"/>
          </a:xfrm>
        </p:grpSpPr>
        <p:sp>
          <p:nvSpPr>
            <p:cNvPr id="45" name="Freeform 45"/>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6" name="TextBox 46"/>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7" name="Group 47"/>
          <p:cNvGrpSpPr/>
          <p:nvPr/>
        </p:nvGrpSpPr>
        <p:grpSpPr>
          <a:xfrm>
            <a:off x="777999" y="4773348"/>
            <a:ext cx="992463" cy="99246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C9286"/>
            </a:solidFill>
          </p:spPr>
          <p:txBody>
            <a:bodyPr/>
            <a:lstStyle/>
            <a:p>
              <a:endParaRPr lang="en-US"/>
            </a:p>
          </p:txBody>
        </p:sp>
        <p:sp>
          <p:nvSpPr>
            <p:cNvPr id="49" name="TextBox 49"/>
            <p:cNvSpPr txBox="1"/>
            <p:nvPr/>
          </p:nvSpPr>
          <p:spPr>
            <a:xfrm>
              <a:off x="76200" y="19050"/>
              <a:ext cx="660400" cy="717550"/>
            </a:xfrm>
            <a:prstGeom prst="rect">
              <a:avLst/>
            </a:prstGeom>
          </p:spPr>
          <p:txBody>
            <a:bodyPr lIns="50800" tIns="50800" rIns="50800" bIns="50800" rtlCol="0" anchor="ctr"/>
            <a:lstStyle/>
            <a:p>
              <a:pPr algn="ctr">
                <a:lnSpc>
                  <a:spcPts val="3779"/>
                </a:lnSpc>
                <a:spcBef>
                  <a:spcPct val="0"/>
                </a:spcBef>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1948825" y="591375"/>
            <a:ext cx="7960453" cy="1209379"/>
          </a:xfrm>
          <a:custGeom>
            <a:avLst/>
            <a:gdLst/>
            <a:ahLst/>
            <a:cxnLst/>
            <a:rect l="l" t="t" r="r" b="b"/>
            <a:pathLst>
              <a:path w="7960453" h="1209379">
                <a:moveTo>
                  <a:pt x="0" y="0"/>
                </a:moveTo>
                <a:lnTo>
                  <a:pt x="7960453" y="0"/>
                </a:lnTo>
                <a:lnTo>
                  <a:pt x="7960453" y="1209379"/>
                </a:lnTo>
                <a:lnTo>
                  <a:pt x="0" y="1209379"/>
                </a:lnTo>
                <a:lnTo>
                  <a:pt x="0" y="0"/>
                </a:lnTo>
                <a:close/>
              </a:path>
            </a:pathLst>
          </a:custGeom>
          <a:blipFill>
            <a:blip r:embed="rId2">
              <a:alphaModFix amt="42000"/>
            </a:blip>
            <a:stretch>
              <a:fillRect l="-3244" t="-2280" b="-2280"/>
            </a:stretch>
          </a:blipFill>
        </p:spPr>
        <p:txBody>
          <a:bodyPr/>
          <a:lstStyle/>
          <a:p>
            <a:endParaRPr lang="en-US"/>
          </a:p>
        </p:txBody>
      </p:sp>
      <p:sp>
        <p:nvSpPr>
          <p:cNvPr id="3" name="Freeform 3"/>
          <p:cNvSpPr/>
          <p:nvPr/>
        </p:nvSpPr>
        <p:spPr>
          <a:xfrm>
            <a:off x="1941912" y="1982349"/>
            <a:ext cx="7663260" cy="5263112"/>
          </a:xfrm>
          <a:custGeom>
            <a:avLst/>
            <a:gdLst/>
            <a:ahLst/>
            <a:cxnLst/>
            <a:rect l="l" t="t" r="r" b="b"/>
            <a:pathLst>
              <a:path w="7663260" h="5263112">
                <a:moveTo>
                  <a:pt x="0" y="0"/>
                </a:moveTo>
                <a:lnTo>
                  <a:pt x="7663260" y="0"/>
                </a:lnTo>
                <a:lnTo>
                  <a:pt x="7663260" y="5263112"/>
                </a:lnTo>
                <a:lnTo>
                  <a:pt x="0" y="5263112"/>
                </a:lnTo>
                <a:lnTo>
                  <a:pt x="0" y="0"/>
                </a:lnTo>
                <a:close/>
              </a:path>
            </a:pathLst>
          </a:custGeom>
          <a:blipFill>
            <a:blip r:embed="rId3"/>
            <a:stretch>
              <a:fillRect/>
            </a:stretch>
          </a:blipFill>
        </p:spPr>
        <p:txBody>
          <a:bodyPr/>
          <a:lstStyle/>
          <a:p>
            <a:endParaRPr lang="en-US"/>
          </a:p>
        </p:txBody>
      </p:sp>
      <p:sp>
        <p:nvSpPr>
          <p:cNvPr id="4" name="Freeform 4"/>
          <p:cNvSpPr/>
          <p:nvPr/>
        </p:nvSpPr>
        <p:spPr>
          <a:xfrm rot="-5400000">
            <a:off x="13949152" y="6453293"/>
            <a:ext cx="2182320" cy="4549777"/>
          </a:xfrm>
          <a:custGeom>
            <a:avLst/>
            <a:gdLst/>
            <a:ahLst/>
            <a:cxnLst/>
            <a:rect l="l" t="t" r="r" b="b"/>
            <a:pathLst>
              <a:path w="2182320" h="4549777">
                <a:moveTo>
                  <a:pt x="0" y="0"/>
                </a:moveTo>
                <a:lnTo>
                  <a:pt x="2182320" y="0"/>
                </a:lnTo>
                <a:lnTo>
                  <a:pt x="2182320" y="4549777"/>
                </a:lnTo>
                <a:lnTo>
                  <a:pt x="0" y="4549777"/>
                </a:lnTo>
                <a:lnTo>
                  <a:pt x="0" y="0"/>
                </a:lnTo>
                <a:close/>
              </a:path>
            </a:pathLst>
          </a:custGeom>
          <a:blipFill>
            <a:blip r:embed="rId4"/>
            <a:stretch>
              <a:fillRect l="-689" t="-856" b="-1102"/>
            </a:stretch>
          </a:blipFill>
        </p:spPr>
        <p:txBody>
          <a:bodyPr/>
          <a:lstStyle/>
          <a:p>
            <a:endParaRPr lang="en-US"/>
          </a:p>
        </p:txBody>
      </p:sp>
      <p:sp>
        <p:nvSpPr>
          <p:cNvPr id="5" name="Freeform 5"/>
          <p:cNvSpPr/>
          <p:nvPr/>
        </p:nvSpPr>
        <p:spPr>
          <a:xfrm>
            <a:off x="1948825" y="7637021"/>
            <a:ext cx="10330823" cy="2182320"/>
          </a:xfrm>
          <a:custGeom>
            <a:avLst/>
            <a:gdLst/>
            <a:ahLst/>
            <a:cxnLst/>
            <a:rect l="l" t="t" r="r" b="b"/>
            <a:pathLst>
              <a:path w="10330823" h="2182320">
                <a:moveTo>
                  <a:pt x="0" y="0"/>
                </a:moveTo>
                <a:lnTo>
                  <a:pt x="10330824" y="0"/>
                </a:lnTo>
                <a:lnTo>
                  <a:pt x="10330824" y="2182320"/>
                </a:lnTo>
                <a:lnTo>
                  <a:pt x="0" y="2182320"/>
                </a:lnTo>
                <a:lnTo>
                  <a:pt x="0" y="0"/>
                </a:lnTo>
                <a:close/>
              </a:path>
            </a:pathLst>
          </a:custGeom>
          <a:blipFill>
            <a:blip r:embed="rId5"/>
            <a:stretch>
              <a:fillRect b="-689"/>
            </a:stretch>
          </a:blipFill>
        </p:spPr>
        <p:txBody>
          <a:bodyPr/>
          <a:lstStyle/>
          <a:p>
            <a:endParaRPr lang="en-US"/>
          </a:p>
        </p:txBody>
      </p:sp>
      <p:sp>
        <p:nvSpPr>
          <p:cNvPr id="6" name="Freeform 6"/>
          <p:cNvSpPr/>
          <p:nvPr/>
        </p:nvSpPr>
        <p:spPr>
          <a:xfrm>
            <a:off x="10125684" y="1982349"/>
            <a:ext cx="7189517" cy="5263112"/>
          </a:xfrm>
          <a:custGeom>
            <a:avLst/>
            <a:gdLst/>
            <a:ahLst/>
            <a:cxnLst/>
            <a:rect l="l" t="t" r="r" b="b"/>
            <a:pathLst>
              <a:path w="7189517" h="5263112">
                <a:moveTo>
                  <a:pt x="0" y="0"/>
                </a:moveTo>
                <a:lnTo>
                  <a:pt x="7189517" y="0"/>
                </a:lnTo>
                <a:lnTo>
                  <a:pt x="7189517" y="5263112"/>
                </a:lnTo>
                <a:lnTo>
                  <a:pt x="0" y="5263112"/>
                </a:lnTo>
                <a:lnTo>
                  <a:pt x="0" y="0"/>
                </a:lnTo>
                <a:close/>
              </a:path>
            </a:pathLst>
          </a:custGeom>
          <a:blipFill>
            <a:blip r:embed="rId6"/>
            <a:stretch>
              <a:fillRect l="-593" r="-1091"/>
            </a:stretch>
          </a:blipFill>
        </p:spPr>
        <p:txBody>
          <a:bodyPr/>
          <a:lstStyle/>
          <a:p>
            <a:endParaRPr lang="en-US"/>
          </a:p>
        </p:txBody>
      </p:sp>
      <p:sp>
        <p:nvSpPr>
          <p:cNvPr id="7" name="Freeform 7"/>
          <p:cNvSpPr/>
          <p:nvPr/>
        </p:nvSpPr>
        <p:spPr>
          <a:xfrm>
            <a:off x="15859103" y="1982349"/>
            <a:ext cx="1400197" cy="1396529"/>
          </a:xfrm>
          <a:custGeom>
            <a:avLst/>
            <a:gdLst/>
            <a:ahLst/>
            <a:cxnLst/>
            <a:rect l="l" t="t" r="r" b="b"/>
            <a:pathLst>
              <a:path w="1400197" h="1396529">
                <a:moveTo>
                  <a:pt x="0" y="0"/>
                </a:moveTo>
                <a:lnTo>
                  <a:pt x="1400197" y="0"/>
                </a:lnTo>
                <a:lnTo>
                  <a:pt x="1400197" y="1396529"/>
                </a:lnTo>
                <a:lnTo>
                  <a:pt x="0" y="1396529"/>
                </a:lnTo>
                <a:lnTo>
                  <a:pt x="0" y="0"/>
                </a:lnTo>
                <a:close/>
              </a:path>
            </a:pathLst>
          </a:custGeom>
          <a:blipFill>
            <a:blip r:embed="rId7">
              <a:alphaModFix amt="62000"/>
            </a:blip>
            <a:stretch>
              <a:fillRect t="-3173" r="-16402" b="-11540"/>
            </a:stretch>
          </a:blipFill>
        </p:spPr>
        <p:txBody>
          <a:bodyPr/>
          <a:lstStyle/>
          <a:p>
            <a:endParaRPr lang="en-US"/>
          </a:p>
        </p:txBody>
      </p:sp>
      <p:sp>
        <p:nvSpPr>
          <p:cNvPr id="8" name="Freeform 8"/>
          <p:cNvSpPr/>
          <p:nvPr/>
        </p:nvSpPr>
        <p:spPr>
          <a:xfrm>
            <a:off x="14233593" y="-4053213"/>
            <a:ext cx="6051414" cy="6035562"/>
          </a:xfrm>
          <a:custGeom>
            <a:avLst/>
            <a:gdLst/>
            <a:ahLst/>
            <a:cxnLst/>
            <a:rect l="l" t="t" r="r" b="b"/>
            <a:pathLst>
              <a:path w="6051414" h="6035562">
                <a:moveTo>
                  <a:pt x="0" y="0"/>
                </a:moveTo>
                <a:lnTo>
                  <a:pt x="6051414" y="0"/>
                </a:lnTo>
                <a:lnTo>
                  <a:pt x="6051414" y="6035562"/>
                </a:lnTo>
                <a:lnTo>
                  <a:pt x="0" y="6035562"/>
                </a:lnTo>
                <a:lnTo>
                  <a:pt x="0" y="0"/>
                </a:lnTo>
                <a:close/>
              </a:path>
            </a:pathLst>
          </a:custGeom>
          <a:blipFill>
            <a:blip r:embed="rId8">
              <a:alphaModFix amt="32999"/>
            </a:blip>
            <a:stretch>
              <a:fillRect t="-3173" r="-16402" b="-11540"/>
            </a:stretch>
          </a:blipFill>
        </p:spPr>
        <p:txBody>
          <a:bodyPr/>
          <a:lstStyle/>
          <a:p>
            <a:endParaRPr lang="en-US"/>
          </a:p>
        </p:txBody>
      </p:sp>
      <p:sp>
        <p:nvSpPr>
          <p:cNvPr id="9" name="Freeform 9"/>
          <p:cNvSpPr/>
          <p:nvPr/>
        </p:nvSpPr>
        <p:spPr>
          <a:xfrm>
            <a:off x="-2634715" y="9352401"/>
            <a:ext cx="9601032" cy="9637171"/>
          </a:xfrm>
          <a:custGeom>
            <a:avLst/>
            <a:gdLst/>
            <a:ahLst/>
            <a:cxnLst/>
            <a:rect l="l" t="t" r="r" b="b"/>
            <a:pathLst>
              <a:path w="9601032" h="9637171">
                <a:moveTo>
                  <a:pt x="0" y="0"/>
                </a:moveTo>
                <a:lnTo>
                  <a:pt x="9601032" y="0"/>
                </a:lnTo>
                <a:lnTo>
                  <a:pt x="9601032" y="9637172"/>
                </a:lnTo>
                <a:lnTo>
                  <a:pt x="0" y="9637172"/>
                </a:lnTo>
                <a:lnTo>
                  <a:pt x="0" y="0"/>
                </a:lnTo>
                <a:close/>
              </a:path>
            </a:pathLst>
          </a:custGeom>
          <a:blipFill>
            <a:blip r:embed="rId9">
              <a:alphaModFix amt="12000"/>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rot="-5400000">
            <a:off x="7368416" y="4663455"/>
            <a:ext cx="4950065" cy="131659"/>
          </a:xfrm>
          <a:custGeom>
            <a:avLst/>
            <a:gdLst/>
            <a:ahLst/>
            <a:cxnLst/>
            <a:rect l="l" t="t" r="r" b="b"/>
            <a:pathLst>
              <a:path w="4950065" h="131659">
                <a:moveTo>
                  <a:pt x="0" y="0"/>
                </a:moveTo>
                <a:lnTo>
                  <a:pt x="4950066" y="0"/>
                </a:lnTo>
                <a:lnTo>
                  <a:pt x="4950066" y="131658"/>
                </a:lnTo>
                <a:lnTo>
                  <a:pt x="0" y="131658"/>
                </a:lnTo>
                <a:lnTo>
                  <a:pt x="0" y="0"/>
                </a:lnTo>
                <a:close/>
              </a:path>
            </a:pathLst>
          </a:custGeom>
          <a:blipFill>
            <a:blip r:embed="rId11">
              <a:extLst>
                <a:ext uri="{96DAC541-7B7A-43D3-8B79-37D633B846F1}">
                  <asvg:svgBlip xmlns:asvg="http://schemas.microsoft.com/office/drawing/2016/SVG/main" r:embed="rId12"/>
                </a:ext>
              </a:extLst>
            </a:blip>
            <a:stretch>
              <a:fillRect l="-18210"/>
            </a:stretch>
          </a:blipFill>
        </p:spPr>
        <p:txBody>
          <a:bodyPr/>
          <a:lstStyle/>
          <a:p>
            <a:endParaRPr lang="en-US"/>
          </a:p>
        </p:txBody>
      </p:sp>
      <p:grpSp>
        <p:nvGrpSpPr>
          <p:cNvPr id="11" name="Group 11"/>
          <p:cNvGrpSpPr/>
          <p:nvPr/>
        </p:nvGrpSpPr>
        <p:grpSpPr>
          <a:xfrm>
            <a:off x="1948825" y="7357982"/>
            <a:ext cx="15310475" cy="166518"/>
            <a:chOff x="0" y="0"/>
            <a:chExt cx="20413966" cy="222023"/>
          </a:xfrm>
        </p:grpSpPr>
        <p:sp>
          <p:nvSpPr>
            <p:cNvPr id="12" name="Freeform 12"/>
            <p:cNvSpPr/>
            <p:nvPr/>
          </p:nvSpPr>
          <p:spPr>
            <a:xfrm>
              <a:off x="10660366" y="2567"/>
              <a:ext cx="9753600" cy="219456"/>
            </a:xfrm>
            <a:custGeom>
              <a:avLst/>
              <a:gdLst/>
              <a:ahLst/>
              <a:cxnLst/>
              <a:rect l="l" t="t" r="r" b="b"/>
              <a:pathLst>
                <a:path w="9753600" h="219456">
                  <a:moveTo>
                    <a:pt x="0" y="0"/>
                  </a:moveTo>
                  <a:lnTo>
                    <a:pt x="9753600" y="0"/>
                  </a:lnTo>
                  <a:lnTo>
                    <a:pt x="9753600" y="219456"/>
                  </a:lnTo>
                  <a:lnTo>
                    <a:pt x="0" y="2194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744058" y="2567"/>
              <a:ext cx="6464844" cy="164587"/>
            </a:xfrm>
            <a:custGeom>
              <a:avLst/>
              <a:gdLst/>
              <a:ahLst/>
              <a:cxnLst/>
              <a:rect l="l" t="t" r="r" b="b"/>
              <a:pathLst>
                <a:path w="6464844" h="164587">
                  <a:moveTo>
                    <a:pt x="0" y="0"/>
                  </a:moveTo>
                  <a:lnTo>
                    <a:pt x="6464844" y="0"/>
                  </a:lnTo>
                  <a:lnTo>
                    <a:pt x="6464844" y="164587"/>
                  </a:lnTo>
                  <a:lnTo>
                    <a:pt x="0" y="164587"/>
                  </a:lnTo>
                  <a:lnTo>
                    <a:pt x="0" y="0"/>
                  </a:lnTo>
                  <a:close/>
                </a:path>
              </a:pathLst>
            </a:custGeom>
            <a:blipFill>
              <a:blip r:embed="rId11">
                <a:extLst>
                  <a:ext uri="{96DAC541-7B7A-43D3-8B79-37D633B846F1}">
                    <asvg:svgBlip xmlns:asvg="http://schemas.microsoft.com/office/drawing/2016/SVG/main" r:embed="rId12"/>
                  </a:ext>
                </a:extLst>
              </a:blip>
              <a:stretch>
                <a:fillRect l="-50871" b="-33337"/>
              </a:stretch>
            </a:blipFill>
          </p:spPr>
          <p:txBody>
            <a:bodyPr/>
            <a:lstStyle/>
            <a:p>
              <a:endParaRPr lang="en-US"/>
            </a:p>
          </p:txBody>
        </p:sp>
        <p:sp>
          <p:nvSpPr>
            <p:cNvPr id="14" name="Freeform 14"/>
            <p:cNvSpPr/>
            <p:nvPr/>
          </p:nvSpPr>
          <p:spPr>
            <a:xfrm rot="-10800000">
              <a:off x="0" y="0"/>
              <a:ext cx="4744058" cy="222023"/>
            </a:xfrm>
            <a:custGeom>
              <a:avLst/>
              <a:gdLst/>
              <a:ahLst/>
              <a:cxnLst/>
              <a:rect l="l" t="t" r="r" b="b"/>
              <a:pathLst>
                <a:path w="4744058" h="222023">
                  <a:moveTo>
                    <a:pt x="0" y="0"/>
                  </a:moveTo>
                  <a:lnTo>
                    <a:pt x="4744058" y="0"/>
                  </a:lnTo>
                  <a:lnTo>
                    <a:pt x="4744058" y="222023"/>
                  </a:lnTo>
                  <a:lnTo>
                    <a:pt x="0" y="222023"/>
                  </a:lnTo>
                  <a:lnTo>
                    <a:pt x="0" y="0"/>
                  </a:lnTo>
                  <a:close/>
                </a:path>
              </a:pathLst>
            </a:custGeom>
            <a:blipFill>
              <a:blip r:embed="rId11">
                <a:extLst>
                  <a:ext uri="{96DAC541-7B7A-43D3-8B79-37D633B846F1}">
                    <asvg:svgBlip xmlns:asvg="http://schemas.microsoft.com/office/drawing/2016/SVG/main" r:embed="rId12"/>
                  </a:ext>
                </a:extLst>
              </a:blip>
              <a:stretch>
                <a:fillRect l="-108001"/>
              </a:stretch>
            </a:blipFill>
          </p:spPr>
          <p:txBody>
            <a:bodyPr/>
            <a:lstStyle/>
            <a:p>
              <a:endParaRPr lang="en-US"/>
            </a:p>
          </p:txBody>
        </p:sp>
      </p:grpSp>
      <p:sp>
        <p:nvSpPr>
          <p:cNvPr id="15" name="TextBox 15"/>
          <p:cNvSpPr txBox="1"/>
          <p:nvPr/>
        </p:nvSpPr>
        <p:spPr>
          <a:xfrm>
            <a:off x="2367535" y="785537"/>
            <a:ext cx="8635114" cy="821055"/>
          </a:xfrm>
          <a:prstGeom prst="rect">
            <a:avLst/>
          </a:prstGeom>
        </p:spPr>
        <p:txBody>
          <a:bodyPr lIns="0" tIns="0" rIns="0" bIns="0" rtlCol="0" anchor="t">
            <a:spAutoFit/>
          </a:bodyPr>
          <a:lstStyle/>
          <a:p>
            <a:pPr algn="just">
              <a:lnSpc>
                <a:spcPts val="6719"/>
              </a:lnSpc>
              <a:spcBef>
                <a:spcPct val="0"/>
              </a:spcBef>
            </a:pPr>
            <a:r>
              <a:rPr lang="en-US" sz="4800">
                <a:solidFill>
                  <a:srgbClr val="BDA716"/>
                </a:solidFill>
                <a:latin typeface="Prata"/>
                <a:ea typeface="Prata"/>
                <a:cs typeface="Prata"/>
                <a:sym typeface="Prata"/>
              </a:rPr>
              <a:t>Metaphorical Expression</a:t>
            </a:r>
          </a:p>
        </p:txBody>
      </p:sp>
      <p:sp>
        <p:nvSpPr>
          <p:cNvPr id="16" name="TextBox 16"/>
          <p:cNvSpPr txBox="1"/>
          <p:nvPr/>
        </p:nvSpPr>
        <p:spPr>
          <a:xfrm>
            <a:off x="2367535" y="2587620"/>
            <a:ext cx="7027559" cy="4543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This strategy takes advantage of the uniquely human ability to make creative comparisons. Similar to the Compare and Contrast strategy, instructing learners how to Identify and create metaphors and similes is one of the most effective strategies for improving comprehension and academic performance.</a:t>
            </a:r>
          </a:p>
          <a:p>
            <a:pPr algn="l">
              <a:lnSpc>
                <a:spcPts val="3060"/>
              </a:lnSpc>
            </a:pPr>
            <a:endParaRPr lang="en-US" sz="1800">
              <a:solidFill>
                <a:srgbClr val="FFFFFF"/>
              </a:solidFill>
              <a:latin typeface="Quicksand"/>
              <a:ea typeface="Quicksand"/>
              <a:cs typeface="Quicksand"/>
              <a:sym typeface="Quicksand"/>
            </a:endParaRPr>
          </a:p>
          <a:p>
            <a:pPr algn="l">
              <a:lnSpc>
                <a:spcPts val="3060"/>
              </a:lnSpc>
            </a:pPr>
            <a:r>
              <a:rPr lang="en-US" sz="1800">
                <a:solidFill>
                  <a:srgbClr val="FFFFFF"/>
                </a:solidFill>
                <a:latin typeface="Quicksand"/>
                <a:ea typeface="Quicksand"/>
                <a:cs typeface="Quicksand"/>
                <a:sym typeface="Quicksand"/>
              </a:rPr>
              <a:t>Learners make enlightening connections by using both the creative and analytical areas of the brain. By </a:t>
            </a:r>
            <a:r>
              <a:rPr lang="en-US" sz="1800">
                <a:solidFill>
                  <a:srgbClr val="FFFFFF"/>
                </a:solidFill>
                <a:latin typeface="Quicksand Bold"/>
                <a:ea typeface="Quicksand Bold"/>
                <a:cs typeface="Quicksand Bold"/>
                <a:sym typeface="Quicksand Bold"/>
              </a:rPr>
              <a:t>dual coding</a:t>
            </a:r>
            <a:r>
              <a:rPr lang="en-US" sz="1800">
                <a:solidFill>
                  <a:srgbClr val="FFFFFF"/>
                </a:solidFill>
                <a:latin typeface="Quicksand"/>
                <a:ea typeface="Quicksand"/>
                <a:cs typeface="Quicksand"/>
                <a:sym typeface="Quicksand"/>
              </a:rPr>
              <a:t>--forming associations linguistically and visually-- learners gain deeper understanding. Bridging prior knowledge through metaphor to new concepts leads to rich, insightful breakthroughs of creative and autonomous thought.</a:t>
            </a:r>
          </a:p>
        </p:txBody>
      </p:sp>
      <p:sp>
        <p:nvSpPr>
          <p:cNvPr id="17" name="TextBox 17"/>
          <p:cNvSpPr txBox="1"/>
          <p:nvPr/>
        </p:nvSpPr>
        <p:spPr>
          <a:xfrm>
            <a:off x="2367535" y="2057767"/>
            <a:ext cx="2204465"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Description</a:t>
            </a:r>
          </a:p>
        </p:txBody>
      </p:sp>
      <p:sp>
        <p:nvSpPr>
          <p:cNvPr id="18" name="TextBox 18"/>
          <p:cNvSpPr txBox="1"/>
          <p:nvPr/>
        </p:nvSpPr>
        <p:spPr>
          <a:xfrm>
            <a:off x="10528403" y="2587620"/>
            <a:ext cx="6590122" cy="4543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The art instructor introduces metaphor as a creative tool used to connect ideas with subjects that are not necessarily related. As an example, the instructor provides an online lesson about Frida Kahlo, and her use of symbols, colors, and composition as metaphors representing identity, relationships, and physical and emotional pain.</a:t>
            </a:r>
          </a:p>
          <a:p>
            <a:pPr algn="l">
              <a:lnSpc>
                <a:spcPts val="3060"/>
              </a:lnSpc>
            </a:pPr>
            <a:endParaRPr lang="en-US" sz="1800">
              <a:solidFill>
                <a:srgbClr val="FFFFFF"/>
              </a:solidFill>
              <a:latin typeface="Quicksand"/>
              <a:ea typeface="Quicksand"/>
              <a:cs typeface="Quicksand"/>
              <a:sym typeface="Quicksand"/>
            </a:endParaRPr>
          </a:p>
          <a:p>
            <a:pPr marL="0" lvl="0" indent="0" algn="l">
              <a:lnSpc>
                <a:spcPts val="3060"/>
              </a:lnSpc>
              <a:spcBef>
                <a:spcPct val="0"/>
              </a:spcBef>
            </a:pPr>
            <a:r>
              <a:rPr lang="en-US" sz="1800">
                <a:solidFill>
                  <a:srgbClr val="FFFFFF"/>
                </a:solidFill>
                <a:latin typeface="Quicksand"/>
                <a:ea typeface="Quicksand"/>
                <a:cs typeface="Quicksand"/>
                <a:sym typeface="Quicksand"/>
              </a:rPr>
              <a:t>The learners are tasked with selecting one of Kahlo’s works to interpret. They join in breakout rooms and discuss their conclusions. The learners then select one or more concepts to express in their own artwork, and create an original, metaphorical work.</a:t>
            </a:r>
          </a:p>
        </p:txBody>
      </p:sp>
      <p:sp>
        <p:nvSpPr>
          <p:cNvPr id="19" name="TextBox 19"/>
          <p:cNvSpPr txBox="1"/>
          <p:nvPr/>
        </p:nvSpPr>
        <p:spPr>
          <a:xfrm>
            <a:off x="10534884" y="2057767"/>
            <a:ext cx="1744764"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Example</a:t>
            </a:r>
          </a:p>
        </p:txBody>
      </p:sp>
      <p:sp>
        <p:nvSpPr>
          <p:cNvPr id="20" name="TextBox 20"/>
          <p:cNvSpPr txBox="1"/>
          <p:nvPr/>
        </p:nvSpPr>
        <p:spPr>
          <a:xfrm>
            <a:off x="2367535" y="7777943"/>
            <a:ext cx="1041856"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UDL</a:t>
            </a:r>
          </a:p>
        </p:txBody>
      </p:sp>
      <p:sp>
        <p:nvSpPr>
          <p:cNvPr id="21" name="Freeform 21"/>
          <p:cNvSpPr/>
          <p:nvPr/>
        </p:nvSpPr>
        <p:spPr>
          <a:xfrm rot="-5400000">
            <a:off x="11573223" y="8526249"/>
            <a:ext cx="1904904" cy="126448"/>
          </a:xfrm>
          <a:custGeom>
            <a:avLst/>
            <a:gdLst/>
            <a:ahLst/>
            <a:cxnLst/>
            <a:rect l="l" t="t" r="r" b="b"/>
            <a:pathLst>
              <a:path w="1904904" h="126448">
                <a:moveTo>
                  <a:pt x="0" y="0"/>
                </a:moveTo>
                <a:lnTo>
                  <a:pt x="1904904" y="0"/>
                </a:lnTo>
                <a:lnTo>
                  <a:pt x="1904904" y="126448"/>
                </a:lnTo>
                <a:lnTo>
                  <a:pt x="0" y="126448"/>
                </a:lnTo>
                <a:lnTo>
                  <a:pt x="0" y="0"/>
                </a:lnTo>
                <a:close/>
              </a:path>
            </a:pathLst>
          </a:custGeom>
          <a:blipFill>
            <a:blip r:embed="rId11">
              <a:extLst>
                <a:ext uri="{96DAC541-7B7A-43D3-8B79-37D633B846F1}">
                  <asvg:svgBlip xmlns:asvg="http://schemas.microsoft.com/office/drawing/2016/SVG/main" r:embed="rId12"/>
                </a:ext>
              </a:extLst>
            </a:blip>
            <a:stretch>
              <a:fillRect l="-174569" r="-20454"/>
            </a:stretch>
          </a:blipFill>
        </p:spPr>
        <p:txBody>
          <a:bodyPr/>
          <a:lstStyle/>
          <a:p>
            <a:endParaRPr lang="en-US"/>
          </a:p>
        </p:txBody>
      </p:sp>
      <p:sp>
        <p:nvSpPr>
          <p:cNvPr id="22" name="TextBox 22"/>
          <p:cNvSpPr txBox="1"/>
          <p:nvPr/>
        </p:nvSpPr>
        <p:spPr>
          <a:xfrm>
            <a:off x="13163526" y="7777943"/>
            <a:ext cx="1619273"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Delivery</a:t>
            </a:r>
          </a:p>
        </p:txBody>
      </p:sp>
      <p:sp>
        <p:nvSpPr>
          <p:cNvPr id="23" name="TextBox 23"/>
          <p:cNvSpPr txBox="1"/>
          <p:nvPr/>
        </p:nvSpPr>
        <p:spPr>
          <a:xfrm>
            <a:off x="3409391" y="7781675"/>
            <a:ext cx="8686165" cy="1876425"/>
          </a:xfrm>
          <a:prstGeom prst="rect">
            <a:avLst/>
          </a:prstGeom>
        </p:spPr>
        <p:txBody>
          <a:bodyPr lIns="0" tIns="0" rIns="0" bIns="0" rtlCol="0" anchor="t">
            <a:spAutoFit/>
          </a:bodyPr>
          <a:lstStyle/>
          <a:p>
            <a:pPr marL="0" lvl="0" indent="0" algn="l">
              <a:lnSpc>
                <a:spcPts val="3060"/>
              </a:lnSpc>
              <a:spcBef>
                <a:spcPct val="0"/>
              </a:spcBef>
            </a:pPr>
            <a:r>
              <a:rPr lang="en-US" sz="1800" u="none" strike="noStrike">
                <a:solidFill>
                  <a:srgbClr val="FFFFFF"/>
                </a:solidFill>
                <a:latin typeface="Quicksand"/>
                <a:ea typeface="Quicksand"/>
                <a:cs typeface="Quicksand"/>
                <a:sym typeface="Quicksand"/>
              </a:rPr>
              <a:t>This strategy uses the UDL principles of:</a:t>
            </a:r>
          </a:p>
          <a:p>
            <a:pPr marL="388622" lvl="1" indent="-19431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Engagement: Learners engage to new concepts creatively, analytically, visually and linguistically. Dual coding leads to higher levels of comprehension.</a:t>
            </a:r>
          </a:p>
          <a:p>
            <a:pPr marL="388622" lvl="1" indent="-194311" algn="l">
              <a:lnSpc>
                <a:spcPts val="3060"/>
              </a:lnSpc>
              <a:buFont typeface="Arial"/>
              <a:buChar char="•"/>
            </a:pPr>
            <a:r>
              <a:rPr lang="en-US" sz="1800" u="none" strike="noStrike">
                <a:solidFill>
                  <a:srgbClr val="FFFFFF"/>
                </a:solidFill>
                <a:latin typeface="Quicksand"/>
                <a:ea typeface="Quicksand"/>
                <a:cs typeface="Quicksand"/>
                <a:sym typeface="Quicksand"/>
              </a:rPr>
              <a:t>Action/Expression: Learners can demonstrate their understanding of the concept of metaphors in a myriad of ways (e.g., poem, painting, or essay).</a:t>
            </a:r>
          </a:p>
        </p:txBody>
      </p:sp>
      <p:sp>
        <p:nvSpPr>
          <p:cNvPr id="24" name="TextBox 24"/>
          <p:cNvSpPr txBox="1"/>
          <p:nvPr/>
        </p:nvSpPr>
        <p:spPr>
          <a:xfrm>
            <a:off x="13360202" y="8261456"/>
            <a:ext cx="3758323" cy="1495425"/>
          </a:xfrm>
          <a:prstGeom prst="rect">
            <a:avLst/>
          </a:prstGeom>
        </p:spPr>
        <p:txBody>
          <a:bodyPr lIns="0" tIns="0" rIns="0" bIns="0" rtlCol="0" anchor="t">
            <a:spAutoFit/>
          </a:bodyPr>
          <a:lstStyle/>
          <a:p>
            <a:pPr marL="388622" lvl="1" indent="-194311" algn="l">
              <a:lnSpc>
                <a:spcPts val="3060"/>
              </a:lnSpc>
              <a:buFont typeface="Arial"/>
              <a:buChar char="•"/>
            </a:pPr>
            <a:r>
              <a:rPr lang="en-US" sz="1800">
                <a:solidFill>
                  <a:srgbClr val="FFFFFF"/>
                </a:solidFill>
                <a:latin typeface="Quicksand"/>
                <a:ea typeface="Quicksand"/>
                <a:cs typeface="Quicksand"/>
                <a:sym typeface="Quicksand"/>
              </a:rPr>
              <a:t>Writing</a:t>
            </a:r>
          </a:p>
          <a:p>
            <a:pPr marL="777243" lvl="2" indent="-259081" algn="l">
              <a:lnSpc>
                <a:spcPts val="3060"/>
              </a:lnSpc>
              <a:spcBef>
                <a:spcPct val="0"/>
              </a:spcBef>
              <a:buFont typeface="Arial"/>
              <a:buChar char="⚬"/>
            </a:pPr>
            <a:r>
              <a:rPr lang="en-US" sz="1800">
                <a:solidFill>
                  <a:srgbClr val="FFFFFF"/>
                </a:solidFill>
                <a:latin typeface="Quicksand"/>
                <a:ea typeface="Quicksand"/>
                <a:cs typeface="Quicksand"/>
                <a:sym typeface="Quicksand"/>
              </a:rPr>
              <a:t>Poem, parable, lyrics</a:t>
            </a:r>
          </a:p>
          <a:p>
            <a:pPr marL="388622" lvl="1" indent="-19431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Oral presentation</a:t>
            </a:r>
          </a:p>
          <a:p>
            <a:pPr marL="388622" lvl="1" indent="-19431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Artistic project</a:t>
            </a:r>
          </a:p>
        </p:txBody>
      </p:sp>
      <p:grpSp>
        <p:nvGrpSpPr>
          <p:cNvPr id="25" name="Group 25"/>
          <p:cNvGrpSpPr/>
          <p:nvPr/>
        </p:nvGrpSpPr>
        <p:grpSpPr>
          <a:xfrm>
            <a:off x="998490" y="4041838"/>
            <a:ext cx="508158" cy="543805"/>
            <a:chOff x="0" y="0"/>
            <a:chExt cx="812800" cy="869819"/>
          </a:xfrm>
        </p:grpSpPr>
        <p:sp>
          <p:nvSpPr>
            <p:cNvPr id="26" name="Freeform 26"/>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27" name="TextBox 27"/>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28" name="Group 28"/>
          <p:cNvGrpSpPr/>
          <p:nvPr/>
        </p:nvGrpSpPr>
        <p:grpSpPr>
          <a:xfrm>
            <a:off x="998490" y="3310329"/>
            <a:ext cx="508158" cy="543805"/>
            <a:chOff x="0" y="0"/>
            <a:chExt cx="812800" cy="869819"/>
          </a:xfrm>
        </p:grpSpPr>
        <p:sp>
          <p:nvSpPr>
            <p:cNvPr id="29" name="Freeform 29"/>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0" name="TextBox 30"/>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1" name="Group 31"/>
          <p:cNvGrpSpPr/>
          <p:nvPr/>
        </p:nvGrpSpPr>
        <p:grpSpPr>
          <a:xfrm>
            <a:off x="998490" y="4776144"/>
            <a:ext cx="508158" cy="543805"/>
            <a:chOff x="0" y="0"/>
            <a:chExt cx="812800" cy="869819"/>
          </a:xfrm>
        </p:grpSpPr>
        <p:sp>
          <p:nvSpPr>
            <p:cNvPr id="32" name="Freeform 32"/>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3" name="TextBox 33"/>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4" name="Group 34"/>
          <p:cNvGrpSpPr/>
          <p:nvPr/>
        </p:nvGrpSpPr>
        <p:grpSpPr>
          <a:xfrm>
            <a:off x="998490" y="2578820"/>
            <a:ext cx="508158" cy="543805"/>
            <a:chOff x="0" y="0"/>
            <a:chExt cx="812800" cy="869819"/>
          </a:xfrm>
        </p:grpSpPr>
        <p:sp>
          <p:nvSpPr>
            <p:cNvPr id="35" name="Freeform 35"/>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6" name="TextBox 36"/>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7" name="Group 37"/>
          <p:cNvGrpSpPr/>
          <p:nvPr/>
        </p:nvGrpSpPr>
        <p:grpSpPr>
          <a:xfrm>
            <a:off x="998490" y="7416533"/>
            <a:ext cx="508158" cy="543805"/>
            <a:chOff x="0" y="0"/>
            <a:chExt cx="812800" cy="869819"/>
          </a:xfrm>
        </p:grpSpPr>
        <p:sp>
          <p:nvSpPr>
            <p:cNvPr id="38" name="Freeform 38"/>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9" name="TextBox 39"/>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0" name="Group 40"/>
          <p:cNvGrpSpPr/>
          <p:nvPr/>
        </p:nvGrpSpPr>
        <p:grpSpPr>
          <a:xfrm>
            <a:off x="998490" y="6685023"/>
            <a:ext cx="508158" cy="543805"/>
            <a:chOff x="0" y="0"/>
            <a:chExt cx="812800" cy="869819"/>
          </a:xfrm>
        </p:grpSpPr>
        <p:sp>
          <p:nvSpPr>
            <p:cNvPr id="41" name="Freeform 41"/>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2" name="TextBox 42"/>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3" name="Group 43"/>
          <p:cNvGrpSpPr/>
          <p:nvPr/>
        </p:nvGrpSpPr>
        <p:grpSpPr>
          <a:xfrm>
            <a:off x="998490" y="8148042"/>
            <a:ext cx="508158" cy="543805"/>
            <a:chOff x="0" y="0"/>
            <a:chExt cx="812800" cy="869819"/>
          </a:xfrm>
        </p:grpSpPr>
        <p:sp>
          <p:nvSpPr>
            <p:cNvPr id="44" name="Freeform 44"/>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5" name="TextBox 45"/>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6" name="Group 46"/>
          <p:cNvGrpSpPr/>
          <p:nvPr/>
        </p:nvGrpSpPr>
        <p:grpSpPr>
          <a:xfrm>
            <a:off x="756337" y="5502060"/>
            <a:ext cx="992463" cy="992463"/>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A716"/>
            </a:solidFill>
          </p:spPr>
          <p:txBody>
            <a:bodyPr/>
            <a:lstStyle/>
            <a:p>
              <a:endParaRPr lang="en-US"/>
            </a:p>
          </p:txBody>
        </p:sp>
        <p:sp>
          <p:nvSpPr>
            <p:cNvPr id="48" name="TextBox 48"/>
            <p:cNvSpPr txBox="1"/>
            <p:nvPr/>
          </p:nvSpPr>
          <p:spPr>
            <a:xfrm>
              <a:off x="76200" y="19050"/>
              <a:ext cx="660400" cy="717550"/>
            </a:xfrm>
            <a:prstGeom prst="rect">
              <a:avLst/>
            </a:prstGeom>
          </p:spPr>
          <p:txBody>
            <a:bodyPr lIns="50800" tIns="50800" rIns="50800" bIns="50800" rtlCol="0" anchor="ctr"/>
            <a:lstStyle/>
            <a:p>
              <a:pPr algn="ctr">
                <a:lnSpc>
                  <a:spcPts val="3779"/>
                </a:lnSpc>
                <a:spcBef>
                  <a:spcPct val="0"/>
                </a:spcBef>
              </a:pPr>
              <a:endParaRPr/>
            </a:p>
          </p:txBody>
        </p:sp>
      </p:grpSp>
      <p:sp>
        <p:nvSpPr>
          <p:cNvPr id="49" name="Freeform 49"/>
          <p:cNvSpPr/>
          <p:nvPr/>
        </p:nvSpPr>
        <p:spPr>
          <a:xfrm>
            <a:off x="16624232" y="880787"/>
            <a:ext cx="553130" cy="919967"/>
          </a:xfrm>
          <a:custGeom>
            <a:avLst/>
            <a:gdLst/>
            <a:ahLst/>
            <a:cxnLst/>
            <a:rect l="l" t="t" r="r" b="b"/>
            <a:pathLst>
              <a:path w="553130" h="919967">
                <a:moveTo>
                  <a:pt x="0" y="0"/>
                </a:moveTo>
                <a:lnTo>
                  <a:pt x="553130" y="0"/>
                </a:lnTo>
                <a:lnTo>
                  <a:pt x="553130" y="919967"/>
                </a:lnTo>
                <a:lnTo>
                  <a:pt x="0" y="9199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1948825" y="591375"/>
            <a:ext cx="7960453" cy="1209379"/>
          </a:xfrm>
          <a:custGeom>
            <a:avLst/>
            <a:gdLst/>
            <a:ahLst/>
            <a:cxnLst/>
            <a:rect l="l" t="t" r="r" b="b"/>
            <a:pathLst>
              <a:path w="7960453" h="1209379">
                <a:moveTo>
                  <a:pt x="0" y="0"/>
                </a:moveTo>
                <a:lnTo>
                  <a:pt x="7960453" y="0"/>
                </a:lnTo>
                <a:lnTo>
                  <a:pt x="7960453" y="1209379"/>
                </a:lnTo>
                <a:lnTo>
                  <a:pt x="0" y="1209379"/>
                </a:lnTo>
                <a:lnTo>
                  <a:pt x="0" y="0"/>
                </a:lnTo>
                <a:close/>
              </a:path>
            </a:pathLst>
          </a:custGeom>
          <a:blipFill>
            <a:blip r:embed="rId2">
              <a:alphaModFix amt="42000"/>
            </a:blip>
            <a:stretch>
              <a:fillRect l="-3244" t="-2280" b="-2280"/>
            </a:stretch>
          </a:blipFill>
        </p:spPr>
        <p:txBody>
          <a:bodyPr/>
          <a:lstStyle/>
          <a:p>
            <a:endParaRPr lang="en-US"/>
          </a:p>
        </p:txBody>
      </p:sp>
      <p:sp>
        <p:nvSpPr>
          <p:cNvPr id="3" name="Freeform 3"/>
          <p:cNvSpPr/>
          <p:nvPr/>
        </p:nvSpPr>
        <p:spPr>
          <a:xfrm>
            <a:off x="1941912" y="1982349"/>
            <a:ext cx="7663260" cy="5263112"/>
          </a:xfrm>
          <a:custGeom>
            <a:avLst/>
            <a:gdLst/>
            <a:ahLst/>
            <a:cxnLst/>
            <a:rect l="l" t="t" r="r" b="b"/>
            <a:pathLst>
              <a:path w="7663260" h="5263112">
                <a:moveTo>
                  <a:pt x="0" y="0"/>
                </a:moveTo>
                <a:lnTo>
                  <a:pt x="7663260" y="0"/>
                </a:lnTo>
                <a:lnTo>
                  <a:pt x="7663260" y="5263112"/>
                </a:lnTo>
                <a:lnTo>
                  <a:pt x="0" y="5263112"/>
                </a:lnTo>
                <a:lnTo>
                  <a:pt x="0" y="0"/>
                </a:lnTo>
                <a:close/>
              </a:path>
            </a:pathLst>
          </a:custGeom>
          <a:blipFill>
            <a:blip r:embed="rId3"/>
            <a:stretch>
              <a:fillRect/>
            </a:stretch>
          </a:blipFill>
        </p:spPr>
        <p:txBody>
          <a:bodyPr/>
          <a:lstStyle/>
          <a:p>
            <a:endParaRPr lang="en-US"/>
          </a:p>
        </p:txBody>
      </p:sp>
      <p:sp>
        <p:nvSpPr>
          <p:cNvPr id="4" name="Freeform 4"/>
          <p:cNvSpPr/>
          <p:nvPr/>
        </p:nvSpPr>
        <p:spPr>
          <a:xfrm rot="-5400000">
            <a:off x="13949152" y="6453293"/>
            <a:ext cx="2182320" cy="4549777"/>
          </a:xfrm>
          <a:custGeom>
            <a:avLst/>
            <a:gdLst/>
            <a:ahLst/>
            <a:cxnLst/>
            <a:rect l="l" t="t" r="r" b="b"/>
            <a:pathLst>
              <a:path w="2182320" h="4549777">
                <a:moveTo>
                  <a:pt x="0" y="0"/>
                </a:moveTo>
                <a:lnTo>
                  <a:pt x="2182320" y="0"/>
                </a:lnTo>
                <a:lnTo>
                  <a:pt x="2182320" y="4549777"/>
                </a:lnTo>
                <a:lnTo>
                  <a:pt x="0" y="4549777"/>
                </a:lnTo>
                <a:lnTo>
                  <a:pt x="0" y="0"/>
                </a:lnTo>
                <a:close/>
              </a:path>
            </a:pathLst>
          </a:custGeom>
          <a:blipFill>
            <a:blip r:embed="rId4"/>
            <a:stretch>
              <a:fillRect l="-689" t="-856" b="-1102"/>
            </a:stretch>
          </a:blipFill>
        </p:spPr>
        <p:txBody>
          <a:bodyPr/>
          <a:lstStyle/>
          <a:p>
            <a:endParaRPr lang="en-US"/>
          </a:p>
        </p:txBody>
      </p:sp>
      <p:sp>
        <p:nvSpPr>
          <p:cNvPr id="5" name="Freeform 5"/>
          <p:cNvSpPr/>
          <p:nvPr/>
        </p:nvSpPr>
        <p:spPr>
          <a:xfrm>
            <a:off x="1948825" y="7637021"/>
            <a:ext cx="10330823" cy="2182320"/>
          </a:xfrm>
          <a:custGeom>
            <a:avLst/>
            <a:gdLst/>
            <a:ahLst/>
            <a:cxnLst/>
            <a:rect l="l" t="t" r="r" b="b"/>
            <a:pathLst>
              <a:path w="10330823" h="2182320">
                <a:moveTo>
                  <a:pt x="0" y="0"/>
                </a:moveTo>
                <a:lnTo>
                  <a:pt x="10330824" y="0"/>
                </a:lnTo>
                <a:lnTo>
                  <a:pt x="10330824" y="2182320"/>
                </a:lnTo>
                <a:lnTo>
                  <a:pt x="0" y="2182320"/>
                </a:lnTo>
                <a:lnTo>
                  <a:pt x="0" y="0"/>
                </a:lnTo>
                <a:close/>
              </a:path>
            </a:pathLst>
          </a:custGeom>
          <a:blipFill>
            <a:blip r:embed="rId5"/>
            <a:stretch>
              <a:fillRect b="-689"/>
            </a:stretch>
          </a:blipFill>
        </p:spPr>
        <p:txBody>
          <a:bodyPr/>
          <a:lstStyle/>
          <a:p>
            <a:endParaRPr lang="en-US"/>
          </a:p>
        </p:txBody>
      </p:sp>
      <p:sp>
        <p:nvSpPr>
          <p:cNvPr id="6" name="Freeform 6"/>
          <p:cNvSpPr/>
          <p:nvPr/>
        </p:nvSpPr>
        <p:spPr>
          <a:xfrm>
            <a:off x="10125684" y="1982349"/>
            <a:ext cx="7189517" cy="5263112"/>
          </a:xfrm>
          <a:custGeom>
            <a:avLst/>
            <a:gdLst/>
            <a:ahLst/>
            <a:cxnLst/>
            <a:rect l="l" t="t" r="r" b="b"/>
            <a:pathLst>
              <a:path w="7189517" h="5263112">
                <a:moveTo>
                  <a:pt x="0" y="0"/>
                </a:moveTo>
                <a:lnTo>
                  <a:pt x="7189517" y="0"/>
                </a:lnTo>
                <a:lnTo>
                  <a:pt x="7189517" y="5263112"/>
                </a:lnTo>
                <a:lnTo>
                  <a:pt x="0" y="5263112"/>
                </a:lnTo>
                <a:lnTo>
                  <a:pt x="0" y="0"/>
                </a:lnTo>
                <a:close/>
              </a:path>
            </a:pathLst>
          </a:custGeom>
          <a:blipFill>
            <a:blip r:embed="rId6"/>
            <a:stretch>
              <a:fillRect l="-593" r="-1091"/>
            </a:stretch>
          </a:blipFill>
        </p:spPr>
        <p:txBody>
          <a:bodyPr/>
          <a:lstStyle/>
          <a:p>
            <a:endParaRPr lang="en-US"/>
          </a:p>
        </p:txBody>
      </p:sp>
      <p:sp>
        <p:nvSpPr>
          <p:cNvPr id="7" name="Freeform 7"/>
          <p:cNvSpPr/>
          <p:nvPr/>
        </p:nvSpPr>
        <p:spPr>
          <a:xfrm>
            <a:off x="15859103" y="1982349"/>
            <a:ext cx="1400197" cy="1396529"/>
          </a:xfrm>
          <a:custGeom>
            <a:avLst/>
            <a:gdLst/>
            <a:ahLst/>
            <a:cxnLst/>
            <a:rect l="l" t="t" r="r" b="b"/>
            <a:pathLst>
              <a:path w="1400197" h="1396529">
                <a:moveTo>
                  <a:pt x="0" y="0"/>
                </a:moveTo>
                <a:lnTo>
                  <a:pt x="1400197" y="0"/>
                </a:lnTo>
                <a:lnTo>
                  <a:pt x="1400197" y="1396529"/>
                </a:lnTo>
                <a:lnTo>
                  <a:pt x="0" y="1396529"/>
                </a:lnTo>
                <a:lnTo>
                  <a:pt x="0" y="0"/>
                </a:lnTo>
                <a:close/>
              </a:path>
            </a:pathLst>
          </a:custGeom>
          <a:blipFill>
            <a:blip r:embed="rId7">
              <a:alphaModFix amt="71000"/>
            </a:blip>
            <a:stretch>
              <a:fillRect t="-3173" r="-16402" b="-11540"/>
            </a:stretch>
          </a:blipFill>
        </p:spPr>
        <p:txBody>
          <a:bodyPr/>
          <a:lstStyle/>
          <a:p>
            <a:endParaRPr lang="en-US"/>
          </a:p>
        </p:txBody>
      </p:sp>
      <p:sp>
        <p:nvSpPr>
          <p:cNvPr id="8" name="Freeform 8"/>
          <p:cNvSpPr/>
          <p:nvPr/>
        </p:nvSpPr>
        <p:spPr>
          <a:xfrm>
            <a:off x="14233593" y="-4053213"/>
            <a:ext cx="6051414" cy="6035562"/>
          </a:xfrm>
          <a:custGeom>
            <a:avLst/>
            <a:gdLst/>
            <a:ahLst/>
            <a:cxnLst/>
            <a:rect l="l" t="t" r="r" b="b"/>
            <a:pathLst>
              <a:path w="6051414" h="6035562">
                <a:moveTo>
                  <a:pt x="0" y="0"/>
                </a:moveTo>
                <a:lnTo>
                  <a:pt x="6051414" y="0"/>
                </a:lnTo>
                <a:lnTo>
                  <a:pt x="6051414" y="6035562"/>
                </a:lnTo>
                <a:lnTo>
                  <a:pt x="0" y="6035562"/>
                </a:lnTo>
                <a:lnTo>
                  <a:pt x="0" y="0"/>
                </a:lnTo>
                <a:close/>
              </a:path>
            </a:pathLst>
          </a:custGeom>
          <a:blipFill>
            <a:blip r:embed="rId8">
              <a:alphaModFix amt="32999"/>
            </a:blip>
            <a:stretch>
              <a:fillRect t="-3173" r="-16402" b="-11540"/>
            </a:stretch>
          </a:blipFill>
        </p:spPr>
        <p:txBody>
          <a:bodyPr/>
          <a:lstStyle/>
          <a:p>
            <a:endParaRPr lang="en-US"/>
          </a:p>
        </p:txBody>
      </p:sp>
      <p:sp>
        <p:nvSpPr>
          <p:cNvPr id="9" name="Freeform 9"/>
          <p:cNvSpPr/>
          <p:nvPr/>
        </p:nvSpPr>
        <p:spPr>
          <a:xfrm>
            <a:off x="-2634715" y="9352401"/>
            <a:ext cx="9601032" cy="9637171"/>
          </a:xfrm>
          <a:custGeom>
            <a:avLst/>
            <a:gdLst/>
            <a:ahLst/>
            <a:cxnLst/>
            <a:rect l="l" t="t" r="r" b="b"/>
            <a:pathLst>
              <a:path w="9601032" h="9637171">
                <a:moveTo>
                  <a:pt x="0" y="0"/>
                </a:moveTo>
                <a:lnTo>
                  <a:pt x="9601032" y="0"/>
                </a:lnTo>
                <a:lnTo>
                  <a:pt x="9601032" y="9637172"/>
                </a:lnTo>
                <a:lnTo>
                  <a:pt x="0" y="9637172"/>
                </a:lnTo>
                <a:lnTo>
                  <a:pt x="0" y="0"/>
                </a:lnTo>
                <a:close/>
              </a:path>
            </a:pathLst>
          </a:custGeom>
          <a:blipFill>
            <a:blip r:embed="rId9">
              <a:alphaModFix amt="12000"/>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rot="-5400000">
            <a:off x="7368416" y="4663455"/>
            <a:ext cx="4950065" cy="131659"/>
          </a:xfrm>
          <a:custGeom>
            <a:avLst/>
            <a:gdLst/>
            <a:ahLst/>
            <a:cxnLst/>
            <a:rect l="l" t="t" r="r" b="b"/>
            <a:pathLst>
              <a:path w="4950065" h="131659">
                <a:moveTo>
                  <a:pt x="0" y="0"/>
                </a:moveTo>
                <a:lnTo>
                  <a:pt x="4950066" y="0"/>
                </a:lnTo>
                <a:lnTo>
                  <a:pt x="4950066" y="131658"/>
                </a:lnTo>
                <a:lnTo>
                  <a:pt x="0" y="131658"/>
                </a:lnTo>
                <a:lnTo>
                  <a:pt x="0" y="0"/>
                </a:lnTo>
                <a:close/>
              </a:path>
            </a:pathLst>
          </a:custGeom>
          <a:blipFill>
            <a:blip r:embed="rId11">
              <a:extLst>
                <a:ext uri="{96DAC541-7B7A-43D3-8B79-37D633B846F1}">
                  <asvg:svgBlip xmlns:asvg="http://schemas.microsoft.com/office/drawing/2016/SVG/main" r:embed="rId12"/>
                </a:ext>
              </a:extLst>
            </a:blip>
            <a:stretch>
              <a:fillRect l="-18210"/>
            </a:stretch>
          </a:blipFill>
        </p:spPr>
        <p:txBody>
          <a:bodyPr/>
          <a:lstStyle/>
          <a:p>
            <a:endParaRPr lang="en-US"/>
          </a:p>
        </p:txBody>
      </p:sp>
      <p:grpSp>
        <p:nvGrpSpPr>
          <p:cNvPr id="11" name="Group 11"/>
          <p:cNvGrpSpPr/>
          <p:nvPr/>
        </p:nvGrpSpPr>
        <p:grpSpPr>
          <a:xfrm>
            <a:off x="1948825" y="7357982"/>
            <a:ext cx="15310475" cy="166518"/>
            <a:chOff x="0" y="0"/>
            <a:chExt cx="20413966" cy="222023"/>
          </a:xfrm>
        </p:grpSpPr>
        <p:sp>
          <p:nvSpPr>
            <p:cNvPr id="12" name="Freeform 12"/>
            <p:cNvSpPr/>
            <p:nvPr/>
          </p:nvSpPr>
          <p:spPr>
            <a:xfrm>
              <a:off x="10660366" y="2567"/>
              <a:ext cx="9753600" cy="219456"/>
            </a:xfrm>
            <a:custGeom>
              <a:avLst/>
              <a:gdLst/>
              <a:ahLst/>
              <a:cxnLst/>
              <a:rect l="l" t="t" r="r" b="b"/>
              <a:pathLst>
                <a:path w="9753600" h="219456">
                  <a:moveTo>
                    <a:pt x="0" y="0"/>
                  </a:moveTo>
                  <a:lnTo>
                    <a:pt x="9753600" y="0"/>
                  </a:lnTo>
                  <a:lnTo>
                    <a:pt x="9753600" y="219456"/>
                  </a:lnTo>
                  <a:lnTo>
                    <a:pt x="0" y="2194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744058" y="2567"/>
              <a:ext cx="6464844" cy="164587"/>
            </a:xfrm>
            <a:custGeom>
              <a:avLst/>
              <a:gdLst/>
              <a:ahLst/>
              <a:cxnLst/>
              <a:rect l="l" t="t" r="r" b="b"/>
              <a:pathLst>
                <a:path w="6464844" h="164587">
                  <a:moveTo>
                    <a:pt x="0" y="0"/>
                  </a:moveTo>
                  <a:lnTo>
                    <a:pt x="6464844" y="0"/>
                  </a:lnTo>
                  <a:lnTo>
                    <a:pt x="6464844" y="164587"/>
                  </a:lnTo>
                  <a:lnTo>
                    <a:pt x="0" y="164587"/>
                  </a:lnTo>
                  <a:lnTo>
                    <a:pt x="0" y="0"/>
                  </a:lnTo>
                  <a:close/>
                </a:path>
              </a:pathLst>
            </a:custGeom>
            <a:blipFill>
              <a:blip r:embed="rId11">
                <a:extLst>
                  <a:ext uri="{96DAC541-7B7A-43D3-8B79-37D633B846F1}">
                    <asvg:svgBlip xmlns:asvg="http://schemas.microsoft.com/office/drawing/2016/SVG/main" r:embed="rId12"/>
                  </a:ext>
                </a:extLst>
              </a:blip>
              <a:stretch>
                <a:fillRect l="-50871" b="-33337"/>
              </a:stretch>
            </a:blipFill>
          </p:spPr>
          <p:txBody>
            <a:bodyPr/>
            <a:lstStyle/>
            <a:p>
              <a:endParaRPr lang="en-US"/>
            </a:p>
          </p:txBody>
        </p:sp>
        <p:sp>
          <p:nvSpPr>
            <p:cNvPr id="14" name="Freeform 14"/>
            <p:cNvSpPr/>
            <p:nvPr/>
          </p:nvSpPr>
          <p:spPr>
            <a:xfrm rot="-10800000">
              <a:off x="0" y="0"/>
              <a:ext cx="4744058" cy="222023"/>
            </a:xfrm>
            <a:custGeom>
              <a:avLst/>
              <a:gdLst/>
              <a:ahLst/>
              <a:cxnLst/>
              <a:rect l="l" t="t" r="r" b="b"/>
              <a:pathLst>
                <a:path w="4744058" h="222023">
                  <a:moveTo>
                    <a:pt x="0" y="0"/>
                  </a:moveTo>
                  <a:lnTo>
                    <a:pt x="4744058" y="0"/>
                  </a:lnTo>
                  <a:lnTo>
                    <a:pt x="4744058" y="222023"/>
                  </a:lnTo>
                  <a:lnTo>
                    <a:pt x="0" y="222023"/>
                  </a:lnTo>
                  <a:lnTo>
                    <a:pt x="0" y="0"/>
                  </a:lnTo>
                  <a:close/>
                </a:path>
              </a:pathLst>
            </a:custGeom>
            <a:blipFill>
              <a:blip r:embed="rId11">
                <a:extLst>
                  <a:ext uri="{96DAC541-7B7A-43D3-8B79-37D633B846F1}">
                    <asvg:svgBlip xmlns:asvg="http://schemas.microsoft.com/office/drawing/2016/SVG/main" r:embed="rId12"/>
                  </a:ext>
                </a:extLst>
              </a:blip>
              <a:stretch>
                <a:fillRect l="-108001"/>
              </a:stretch>
            </a:blipFill>
          </p:spPr>
          <p:txBody>
            <a:bodyPr/>
            <a:lstStyle/>
            <a:p>
              <a:endParaRPr lang="en-US"/>
            </a:p>
          </p:txBody>
        </p:sp>
      </p:grpSp>
      <p:sp>
        <p:nvSpPr>
          <p:cNvPr id="15" name="TextBox 15"/>
          <p:cNvSpPr txBox="1"/>
          <p:nvPr/>
        </p:nvSpPr>
        <p:spPr>
          <a:xfrm>
            <a:off x="2367535" y="785537"/>
            <a:ext cx="8635114" cy="821055"/>
          </a:xfrm>
          <a:prstGeom prst="rect">
            <a:avLst/>
          </a:prstGeom>
        </p:spPr>
        <p:txBody>
          <a:bodyPr lIns="0" tIns="0" rIns="0" bIns="0" rtlCol="0" anchor="t">
            <a:spAutoFit/>
          </a:bodyPr>
          <a:lstStyle/>
          <a:p>
            <a:pPr algn="just">
              <a:lnSpc>
                <a:spcPts val="6719"/>
              </a:lnSpc>
              <a:spcBef>
                <a:spcPct val="0"/>
              </a:spcBef>
            </a:pPr>
            <a:r>
              <a:rPr lang="en-US" sz="4800">
                <a:solidFill>
                  <a:srgbClr val="EF9147"/>
                </a:solidFill>
                <a:latin typeface="Prata"/>
                <a:ea typeface="Prata"/>
                <a:cs typeface="Prata"/>
                <a:sym typeface="Prata"/>
              </a:rPr>
              <a:t>Mind’s Eye</a:t>
            </a:r>
          </a:p>
        </p:txBody>
      </p:sp>
      <p:sp>
        <p:nvSpPr>
          <p:cNvPr id="16" name="TextBox 16"/>
          <p:cNvSpPr txBox="1"/>
          <p:nvPr/>
        </p:nvSpPr>
        <p:spPr>
          <a:xfrm>
            <a:off x="2367535" y="2587620"/>
            <a:ext cx="7027559" cy="4543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Learners attain the ability to construct images in their mind that relate to text they are reading. This results in deep reading.</a:t>
            </a:r>
          </a:p>
          <a:p>
            <a:pPr algn="l">
              <a:lnSpc>
                <a:spcPts val="3060"/>
              </a:lnSpc>
            </a:pPr>
            <a:endParaRPr lang="en-US" sz="1800">
              <a:solidFill>
                <a:srgbClr val="FFFFFF"/>
              </a:solidFill>
              <a:latin typeface="Quicksand"/>
              <a:ea typeface="Quicksand"/>
              <a:cs typeface="Quicksand"/>
              <a:sym typeface="Quicksand"/>
            </a:endParaRPr>
          </a:p>
          <a:p>
            <a:pPr algn="l">
              <a:lnSpc>
                <a:spcPts val="3060"/>
              </a:lnSpc>
            </a:pPr>
            <a:r>
              <a:rPr lang="en-US" sz="1800">
                <a:solidFill>
                  <a:srgbClr val="FFFFFF"/>
                </a:solidFill>
                <a:latin typeface="Quicksand"/>
                <a:ea typeface="Quicksand"/>
                <a:cs typeface="Quicksand"/>
                <a:sym typeface="Quicksand"/>
              </a:rPr>
              <a:t>The process:</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Learners are directed to image-laden words in the reading material (pre-reading).</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Learners make predictions based on their conjured images.</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Learners create a product and discuss their predictions within a group.</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Learners read the text and test their predictions (during-reading).</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Through practice, learners use image making on their own.</a:t>
            </a:r>
          </a:p>
        </p:txBody>
      </p:sp>
      <p:sp>
        <p:nvSpPr>
          <p:cNvPr id="17" name="TextBox 17"/>
          <p:cNvSpPr txBox="1"/>
          <p:nvPr/>
        </p:nvSpPr>
        <p:spPr>
          <a:xfrm>
            <a:off x="2367535" y="2057767"/>
            <a:ext cx="2356865"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Description</a:t>
            </a:r>
          </a:p>
        </p:txBody>
      </p:sp>
      <p:sp>
        <p:nvSpPr>
          <p:cNvPr id="18" name="TextBox 18"/>
          <p:cNvSpPr txBox="1"/>
          <p:nvPr/>
        </p:nvSpPr>
        <p:spPr>
          <a:xfrm>
            <a:off x="10528403" y="2587620"/>
            <a:ext cx="6590122" cy="4543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The instructional designer creates a product to accompany an adult class’s reading of a text-heavy book.</a:t>
            </a:r>
          </a:p>
          <a:p>
            <a:pPr marL="0" lvl="0" indent="0" algn="l">
              <a:lnSpc>
                <a:spcPts val="3060"/>
              </a:lnSpc>
              <a:spcBef>
                <a:spcPct val="0"/>
              </a:spcBef>
            </a:pPr>
            <a:r>
              <a:rPr lang="en-US" sz="1800">
                <a:solidFill>
                  <a:srgbClr val="FFFFFF"/>
                </a:solidFill>
                <a:latin typeface="Quicksand"/>
                <a:ea typeface="Quicksand"/>
                <a:cs typeface="Quicksand"/>
                <a:sym typeface="Quicksand"/>
              </a:rPr>
              <a:t>The readers are instructed to listen to each word read aloud as it appears on the screen. They are encouraged to close their eyes and mentally conjure an image associated with the word. As more words are spoken, they are tasked with enhancing their mind’s imagery. The readers create a product representing what they ‘see’, either through a drawing, question, prediction, or oral post about their feelings. After reading the assigned material, the readers meet in online breakout rooms and discuss the results of their predictions (post-reading). This skill is practiced independently. </a:t>
            </a:r>
          </a:p>
        </p:txBody>
      </p:sp>
      <p:sp>
        <p:nvSpPr>
          <p:cNvPr id="19" name="TextBox 19"/>
          <p:cNvSpPr txBox="1"/>
          <p:nvPr/>
        </p:nvSpPr>
        <p:spPr>
          <a:xfrm>
            <a:off x="10534884" y="2057767"/>
            <a:ext cx="1744764"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Example</a:t>
            </a:r>
          </a:p>
        </p:txBody>
      </p:sp>
      <p:sp>
        <p:nvSpPr>
          <p:cNvPr id="20" name="TextBox 20"/>
          <p:cNvSpPr txBox="1"/>
          <p:nvPr/>
        </p:nvSpPr>
        <p:spPr>
          <a:xfrm>
            <a:off x="2367535" y="7777943"/>
            <a:ext cx="845180"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UDL</a:t>
            </a:r>
          </a:p>
        </p:txBody>
      </p:sp>
      <p:sp>
        <p:nvSpPr>
          <p:cNvPr id="21" name="Freeform 21"/>
          <p:cNvSpPr/>
          <p:nvPr/>
        </p:nvSpPr>
        <p:spPr>
          <a:xfrm rot="-5400000">
            <a:off x="11573223" y="8526249"/>
            <a:ext cx="1904904" cy="126448"/>
          </a:xfrm>
          <a:custGeom>
            <a:avLst/>
            <a:gdLst/>
            <a:ahLst/>
            <a:cxnLst/>
            <a:rect l="l" t="t" r="r" b="b"/>
            <a:pathLst>
              <a:path w="1904904" h="126448">
                <a:moveTo>
                  <a:pt x="0" y="0"/>
                </a:moveTo>
                <a:lnTo>
                  <a:pt x="1904904" y="0"/>
                </a:lnTo>
                <a:lnTo>
                  <a:pt x="1904904" y="126448"/>
                </a:lnTo>
                <a:lnTo>
                  <a:pt x="0" y="126448"/>
                </a:lnTo>
                <a:lnTo>
                  <a:pt x="0" y="0"/>
                </a:lnTo>
                <a:close/>
              </a:path>
            </a:pathLst>
          </a:custGeom>
          <a:blipFill>
            <a:blip r:embed="rId11">
              <a:extLst>
                <a:ext uri="{96DAC541-7B7A-43D3-8B79-37D633B846F1}">
                  <asvg:svgBlip xmlns:asvg="http://schemas.microsoft.com/office/drawing/2016/SVG/main" r:embed="rId12"/>
                </a:ext>
              </a:extLst>
            </a:blip>
            <a:stretch>
              <a:fillRect l="-174569" r="-20454"/>
            </a:stretch>
          </a:blipFill>
        </p:spPr>
        <p:txBody>
          <a:bodyPr/>
          <a:lstStyle/>
          <a:p>
            <a:endParaRPr lang="en-US"/>
          </a:p>
        </p:txBody>
      </p:sp>
      <p:sp>
        <p:nvSpPr>
          <p:cNvPr id="22" name="TextBox 22"/>
          <p:cNvSpPr txBox="1"/>
          <p:nvPr/>
        </p:nvSpPr>
        <p:spPr>
          <a:xfrm>
            <a:off x="13163527" y="7777943"/>
            <a:ext cx="1715082"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Delivery</a:t>
            </a:r>
          </a:p>
        </p:txBody>
      </p:sp>
      <p:sp>
        <p:nvSpPr>
          <p:cNvPr id="23" name="TextBox 23"/>
          <p:cNvSpPr txBox="1"/>
          <p:nvPr/>
        </p:nvSpPr>
        <p:spPr>
          <a:xfrm>
            <a:off x="3409391" y="7781675"/>
            <a:ext cx="8686165" cy="1495425"/>
          </a:xfrm>
          <a:prstGeom prst="rect">
            <a:avLst/>
          </a:prstGeom>
        </p:spPr>
        <p:txBody>
          <a:bodyPr lIns="0" tIns="0" rIns="0" bIns="0" rtlCol="0" anchor="t">
            <a:spAutoFit/>
          </a:bodyPr>
          <a:lstStyle/>
          <a:p>
            <a:pPr algn="l">
              <a:lnSpc>
                <a:spcPts val="3060"/>
              </a:lnSpc>
              <a:spcBef>
                <a:spcPct val="0"/>
              </a:spcBef>
            </a:pPr>
            <a:r>
              <a:rPr lang="en-US" sz="1800" u="none" strike="noStrike">
                <a:solidFill>
                  <a:srgbClr val="FFFFFF"/>
                </a:solidFill>
                <a:latin typeface="Quicksand"/>
                <a:ea typeface="Quicksand"/>
                <a:cs typeface="Quicksand"/>
                <a:sym typeface="Quicksand"/>
              </a:rPr>
              <a:t>This strategy uses the UDL principle of:</a:t>
            </a:r>
          </a:p>
          <a:p>
            <a:pPr marL="388622" lvl="1" indent="-194311" algn="l">
              <a:lnSpc>
                <a:spcPts val="3060"/>
              </a:lnSpc>
              <a:buFont typeface="Arial"/>
              <a:buChar char="•"/>
            </a:pPr>
            <a:r>
              <a:rPr lang="en-US" sz="1800" u="none" strike="noStrike">
                <a:solidFill>
                  <a:srgbClr val="FFFFFF"/>
                </a:solidFill>
                <a:latin typeface="Quicksand"/>
                <a:ea typeface="Quicksand"/>
                <a:cs typeface="Quicksand"/>
                <a:sym typeface="Quicksand"/>
              </a:rPr>
              <a:t>Action/Expression: Learners create a product to represent their mind’s imagery, and this can be depicted in a myriad of ways (e.g., drawing, question, prediction, or description of their feelings).</a:t>
            </a:r>
          </a:p>
        </p:txBody>
      </p:sp>
      <p:sp>
        <p:nvSpPr>
          <p:cNvPr id="24" name="TextBox 24"/>
          <p:cNvSpPr txBox="1"/>
          <p:nvPr/>
        </p:nvSpPr>
        <p:spPr>
          <a:xfrm>
            <a:off x="13360202" y="8261456"/>
            <a:ext cx="3758323" cy="733425"/>
          </a:xfrm>
          <a:prstGeom prst="rect">
            <a:avLst/>
          </a:prstGeom>
        </p:spPr>
        <p:txBody>
          <a:bodyPr lIns="0" tIns="0" rIns="0" bIns="0" rtlCol="0" anchor="t">
            <a:spAutoFit/>
          </a:bodyPr>
          <a:lstStyle/>
          <a:p>
            <a:pPr marL="388622" lvl="1" indent="-194311" algn="l">
              <a:lnSpc>
                <a:spcPts val="3060"/>
              </a:lnSpc>
              <a:spcBef>
                <a:spcPct val="0"/>
              </a:spcBef>
              <a:buFont typeface="Arial"/>
              <a:buChar char="•"/>
            </a:pPr>
            <a:r>
              <a:rPr lang="en-US" sz="1800">
                <a:solidFill>
                  <a:srgbClr val="FFFFFF"/>
                </a:solidFill>
                <a:latin typeface="Quicksand"/>
                <a:ea typeface="Quicksand"/>
                <a:cs typeface="Quicksand"/>
                <a:sym typeface="Quicksand"/>
              </a:rPr>
              <a:t>Dual coding: linguistic and visual</a:t>
            </a:r>
          </a:p>
        </p:txBody>
      </p:sp>
      <p:grpSp>
        <p:nvGrpSpPr>
          <p:cNvPr id="25" name="Group 25"/>
          <p:cNvGrpSpPr/>
          <p:nvPr/>
        </p:nvGrpSpPr>
        <p:grpSpPr>
          <a:xfrm>
            <a:off x="998490" y="4041838"/>
            <a:ext cx="508158" cy="543805"/>
            <a:chOff x="0" y="0"/>
            <a:chExt cx="812800" cy="869819"/>
          </a:xfrm>
        </p:grpSpPr>
        <p:sp>
          <p:nvSpPr>
            <p:cNvPr id="26" name="Freeform 26"/>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27" name="TextBox 27"/>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28" name="Group 28"/>
          <p:cNvGrpSpPr/>
          <p:nvPr/>
        </p:nvGrpSpPr>
        <p:grpSpPr>
          <a:xfrm>
            <a:off x="998490" y="3310329"/>
            <a:ext cx="508158" cy="543805"/>
            <a:chOff x="0" y="0"/>
            <a:chExt cx="812800" cy="869819"/>
          </a:xfrm>
        </p:grpSpPr>
        <p:sp>
          <p:nvSpPr>
            <p:cNvPr id="29" name="Freeform 29"/>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0" name="TextBox 30"/>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1" name="Group 31"/>
          <p:cNvGrpSpPr/>
          <p:nvPr/>
        </p:nvGrpSpPr>
        <p:grpSpPr>
          <a:xfrm>
            <a:off x="998490" y="4776144"/>
            <a:ext cx="508158" cy="543805"/>
            <a:chOff x="0" y="0"/>
            <a:chExt cx="812800" cy="869819"/>
          </a:xfrm>
        </p:grpSpPr>
        <p:sp>
          <p:nvSpPr>
            <p:cNvPr id="32" name="Freeform 32"/>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3" name="TextBox 33"/>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4" name="Group 34"/>
          <p:cNvGrpSpPr/>
          <p:nvPr/>
        </p:nvGrpSpPr>
        <p:grpSpPr>
          <a:xfrm>
            <a:off x="998490" y="2578820"/>
            <a:ext cx="508158" cy="543805"/>
            <a:chOff x="0" y="0"/>
            <a:chExt cx="812800" cy="869819"/>
          </a:xfrm>
        </p:grpSpPr>
        <p:sp>
          <p:nvSpPr>
            <p:cNvPr id="35" name="Freeform 35"/>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6" name="TextBox 36"/>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7" name="Group 37"/>
          <p:cNvGrpSpPr/>
          <p:nvPr/>
        </p:nvGrpSpPr>
        <p:grpSpPr>
          <a:xfrm>
            <a:off x="998490" y="7416533"/>
            <a:ext cx="508158" cy="543805"/>
            <a:chOff x="0" y="0"/>
            <a:chExt cx="812800" cy="869819"/>
          </a:xfrm>
        </p:grpSpPr>
        <p:sp>
          <p:nvSpPr>
            <p:cNvPr id="38" name="Freeform 38"/>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9" name="TextBox 39"/>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0" name="Group 40"/>
          <p:cNvGrpSpPr/>
          <p:nvPr/>
        </p:nvGrpSpPr>
        <p:grpSpPr>
          <a:xfrm>
            <a:off x="998490" y="5510449"/>
            <a:ext cx="508158" cy="543805"/>
            <a:chOff x="0" y="0"/>
            <a:chExt cx="812800" cy="869819"/>
          </a:xfrm>
        </p:grpSpPr>
        <p:sp>
          <p:nvSpPr>
            <p:cNvPr id="41" name="Freeform 41"/>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2" name="TextBox 42"/>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3" name="Group 43"/>
          <p:cNvGrpSpPr/>
          <p:nvPr/>
        </p:nvGrpSpPr>
        <p:grpSpPr>
          <a:xfrm>
            <a:off x="998490" y="8148042"/>
            <a:ext cx="508158" cy="543805"/>
            <a:chOff x="0" y="0"/>
            <a:chExt cx="812800" cy="869819"/>
          </a:xfrm>
        </p:grpSpPr>
        <p:sp>
          <p:nvSpPr>
            <p:cNvPr id="44" name="Freeform 44"/>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5" name="TextBox 45"/>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6" name="Group 46"/>
          <p:cNvGrpSpPr/>
          <p:nvPr/>
        </p:nvGrpSpPr>
        <p:grpSpPr>
          <a:xfrm>
            <a:off x="756337" y="6239162"/>
            <a:ext cx="992463" cy="992463"/>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9147"/>
            </a:solidFill>
          </p:spPr>
          <p:txBody>
            <a:bodyPr/>
            <a:lstStyle/>
            <a:p>
              <a:endParaRPr lang="en-US"/>
            </a:p>
          </p:txBody>
        </p:sp>
        <p:sp>
          <p:nvSpPr>
            <p:cNvPr id="48" name="TextBox 48"/>
            <p:cNvSpPr txBox="1"/>
            <p:nvPr/>
          </p:nvSpPr>
          <p:spPr>
            <a:xfrm>
              <a:off x="76200" y="19050"/>
              <a:ext cx="660400" cy="717550"/>
            </a:xfrm>
            <a:prstGeom prst="rect">
              <a:avLst/>
            </a:prstGeom>
          </p:spPr>
          <p:txBody>
            <a:bodyPr lIns="50800" tIns="50800" rIns="50800" bIns="50800" rtlCol="0" anchor="ctr"/>
            <a:lstStyle/>
            <a:p>
              <a:pPr algn="ctr">
                <a:lnSpc>
                  <a:spcPts val="3779"/>
                </a:lnSpc>
                <a:spcBef>
                  <a:spcPct val="0"/>
                </a:spcBef>
              </a:pPr>
              <a:endParaRPr/>
            </a:p>
          </p:txBody>
        </p:sp>
      </p:grpSp>
      <p:sp>
        <p:nvSpPr>
          <p:cNvPr id="49" name="Freeform 49"/>
          <p:cNvSpPr/>
          <p:nvPr/>
        </p:nvSpPr>
        <p:spPr>
          <a:xfrm>
            <a:off x="16624232" y="880787"/>
            <a:ext cx="553130" cy="919967"/>
          </a:xfrm>
          <a:custGeom>
            <a:avLst/>
            <a:gdLst/>
            <a:ahLst/>
            <a:cxnLst/>
            <a:rect l="l" t="t" r="r" b="b"/>
            <a:pathLst>
              <a:path w="553130" h="919967">
                <a:moveTo>
                  <a:pt x="0" y="0"/>
                </a:moveTo>
                <a:lnTo>
                  <a:pt x="553130" y="0"/>
                </a:lnTo>
                <a:lnTo>
                  <a:pt x="553130" y="919967"/>
                </a:lnTo>
                <a:lnTo>
                  <a:pt x="0" y="9199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1948825" y="591375"/>
            <a:ext cx="7960453" cy="1209379"/>
          </a:xfrm>
          <a:custGeom>
            <a:avLst/>
            <a:gdLst/>
            <a:ahLst/>
            <a:cxnLst/>
            <a:rect l="l" t="t" r="r" b="b"/>
            <a:pathLst>
              <a:path w="7960453" h="1209379">
                <a:moveTo>
                  <a:pt x="0" y="0"/>
                </a:moveTo>
                <a:lnTo>
                  <a:pt x="7960453" y="0"/>
                </a:lnTo>
                <a:lnTo>
                  <a:pt x="7960453" y="1209379"/>
                </a:lnTo>
                <a:lnTo>
                  <a:pt x="0" y="1209379"/>
                </a:lnTo>
                <a:lnTo>
                  <a:pt x="0" y="0"/>
                </a:lnTo>
                <a:close/>
              </a:path>
            </a:pathLst>
          </a:custGeom>
          <a:blipFill>
            <a:blip r:embed="rId2">
              <a:alphaModFix amt="42000"/>
            </a:blip>
            <a:stretch>
              <a:fillRect l="-3244" t="-2280" b="-2280"/>
            </a:stretch>
          </a:blipFill>
        </p:spPr>
        <p:txBody>
          <a:bodyPr/>
          <a:lstStyle/>
          <a:p>
            <a:endParaRPr lang="en-US"/>
          </a:p>
        </p:txBody>
      </p:sp>
      <p:sp>
        <p:nvSpPr>
          <p:cNvPr id="3" name="Freeform 3"/>
          <p:cNvSpPr/>
          <p:nvPr/>
        </p:nvSpPr>
        <p:spPr>
          <a:xfrm>
            <a:off x="1941912" y="1982349"/>
            <a:ext cx="7663260" cy="5263112"/>
          </a:xfrm>
          <a:custGeom>
            <a:avLst/>
            <a:gdLst/>
            <a:ahLst/>
            <a:cxnLst/>
            <a:rect l="l" t="t" r="r" b="b"/>
            <a:pathLst>
              <a:path w="7663260" h="5263112">
                <a:moveTo>
                  <a:pt x="0" y="0"/>
                </a:moveTo>
                <a:lnTo>
                  <a:pt x="7663260" y="0"/>
                </a:lnTo>
                <a:lnTo>
                  <a:pt x="7663260" y="5263112"/>
                </a:lnTo>
                <a:lnTo>
                  <a:pt x="0" y="5263112"/>
                </a:lnTo>
                <a:lnTo>
                  <a:pt x="0" y="0"/>
                </a:lnTo>
                <a:close/>
              </a:path>
            </a:pathLst>
          </a:custGeom>
          <a:blipFill>
            <a:blip r:embed="rId3"/>
            <a:stretch>
              <a:fillRect/>
            </a:stretch>
          </a:blipFill>
        </p:spPr>
        <p:txBody>
          <a:bodyPr/>
          <a:lstStyle/>
          <a:p>
            <a:endParaRPr lang="en-US"/>
          </a:p>
        </p:txBody>
      </p:sp>
      <p:sp>
        <p:nvSpPr>
          <p:cNvPr id="4" name="Freeform 4"/>
          <p:cNvSpPr/>
          <p:nvPr/>
        </p:nvSpPr>
        <p:spPr>
          <a:xfrm rot="-5400000">
            <a:off x="13949152" y="6453293"/>
            <a:ext cx="2182320" cy="4549777"/>
          </a:xfrm>
          <a:custGeom>
            <a:avLst/>
            <a:gdLst/>
            <a:ahLst/>
            <a:cxnLst/>
            <a:rect l="l" t="t" r="r" b="b"/>
            <a:pathLst>
              <a:path w="2182320" h="4549777">
                <a:moveTo>
                  <a:pt x="0" y="0"/>
                </a:moveTo>
                <a:lnTo>
                  <a:pt x="2182320" y="0"/>
                </a:lnTo>
                <a:lnTo>
                  <a:pt x="2182320" y="4549777"/>
                </a:lnTo>
                <a:lnTo>
                  <a:pt x="0" y="4549777"/>
                </a:lnTo>
                <a:lnTo>
                  <a:pt x="0" y="0"/>
                </a:lnTo>
                <a:close/>
              </a:path>
            </a:pathLst>
          </a:custGeom>
          <a:blipFill>
            <a:blip r:embed="rId4"/>
            <a:stretch>
              <a:fillRect l="-689" t="-856" b="-1102"/>
            </a:stretch>
          </a:blipFill>
        </p:spPr>
        <p:txBody>
          <a:bodyPr/>
          <a:lstStyle/>
          <a:p>
            <a:endParaRPr lang="en-US"/>
          </a:p>
        </p:txBody>
      </p:sp>
      <p:sp>
        <p:nvSpPr>
          <p:cNvPr id="5" name="Freeform 5"/>
          <p:cNvSpPr/>
          <p:nvPr/>
        </p:nvSpPr>
        <p:spPr>
          <a:xfrm>
            <a:off x="1948825" y="7637021"/>
            <a:ext cx="10330823" cy="2182320"/>
          </a:xfrm>
          <a:custGeom>
            <a:avLst/>
            <a:gdLst/>
            <a:ahLst/>
            <a:cxnLst/>
            <a:rect l="l" t="t" r="r" b="b"/>
            <a:pathLst>
              <a:path w="10330823" h="2182320">
                <a:moveTo>
                  <a:pt x="0" y="0"/>
                </a:moveTo>
                <a:lnTo>
                  <a:pt x="10330824" y="0"/>
                </a:lnTo>
                <a:lnTo>
                  <a:pt x="10330824" y="2182320"/>
                </a:lnTo>
                <a:lnTo>
                  <a:pt x="0" y="2182320"/>
                </a:lnTo>
                <a:lnTo>
                  <a:pt x="0" y="0"/>
                </a:lnTo>
                <a:close/>
              </a:path>
            </a:pathLst>
          </a:custGeom>
          <a:blipFill>
            <a:blip r:embed="rId5"/>
            <a:stretch>
              <a:fillRect b="-689"/>
            </a:stretch>
          </a:blipFill>
        </p:spPr>
        <p:txBody>
          <a:bodyPr/>
          <a:lstStyle/>
          <a:p>
            <a:endParaRPr lang="en-US"/>
          </a:p>
        </p:txBody>
      </p:sp>
      <p:sp>
        <p:nvSpPr>
          <p:cNvPr id="6" name="Freeform 6"/>
          <p:cNvSpPr/>
          <p:nvPr/>
        </p:nvSpPr>
        <p:spPr>
          <a:xfrm>
            <a:off x="10125684" y="1982349"/>
            <a:ext cx="7189517" cy="5263112"/>
          </a:xfrm>
          <a:custGeom>
            <a:avLst/>
            <a:gdLst/>
            <a:ahLst/>
            <a:cxnLst/>
            <a:rect l="l" t="t" r="r" b="b"/>
            <a:pathLst>
              <a:path w="7189517" h="5263112">
                <a:moveTo>
                  <a:pt x="0" y="0"/>
                </a:moveTo>
                <a:lnTo>
                  <a:pt x="7189517" y="0"/>
                </a:lnTo>
                <a:lnTo>
                  <a:pt x="7189517" y="5263112"/>
                </a:lnTo>
                <a:lnTo>
                  <a:pt x="0" y="5263112"/>
                </a:lnTo>
                <a:lnTo>
                  <a:pt x="0" y="0"/>
                </a:lnTo>
                <a:close/>
              </a:path>
            </a:pathLst>
          </a:custGeom>
          <a:blipFill>
            <a:blip r:embed="rId6"/>
            <a:stretch>
              <a:fillRect l="-593" r="-1091"/>
            </a:stretch>
          </a:blipFill>
        </p:spPr>
        <p:txBody>
          <a:bodyPr/>
          <a:lstStyle/>
          <a:p>
            <a:endParaRPr lang="en-US"/>
          </a:p>
        </p:txBody>
      </p:sp>
      <p:sp>
        <p:nvSpPr>
          <p:cNvPr id="7" name="Freeform 7"/>
          <p:cNvSpPr/>
          <p:nvPr/>
        </p:nvSpPr>
        <p:spPr>
          <a:xfrm>
            <a:off x="15859103" y="1982349"/>
            <a:ext cx="1400197" cy="1396529"/>
          </a:xfrm>
          <a:custGeom>
            <a:avLst/>
            <a:gdLst/>
            <a:ahLst/>
            <a:cxnLst/>
            <a:rect l="l" t="t" r="r" b="b"/>
            <a:pathLst>
              <a:path w="1400197" h="1396529">
                <a:moveTo>
                  <a:pt x="0" y="0"/>
                </a:moveTo>
                <a:lnTo>
                  <a:pt x="1400197" y="0"/>
                </a:lnTo>
                <a:lnTo>
                  <a:pt x="1400197" y="1396529"/>
                </a:lnTo>
                <a:lnTo>
                  <a:pt x="0" y="1396529"/>
                </a:lnTo>
                <a:lnTo>
                  <a:pt x="0" y="0"/>
                </a:lnTo>
                <a:close/>
              </a:path>
            </a:pathLst>
          </a:custGeom>
          <a:blipFill>
            <a:blip r:embed="rId7">
              <a:alphaModFix amt="78000"/>
            </a:blip>
            <a:stretch>
              <a:fillRect t="-3173" r="-16402" b="-11540"/>
            </a:stretch>
          </a:blipFill>
        </p:spPr>
        <p:txBody>
          <a:bodyPr/>
          <a:lstStyle/>
          <a:p>
            <a:endParaRPr lang="en-US"/>
          </a:p>
        </p:txBody>
      </p:sp>
      <p:sp>
        <p:nvSpPr>
          <p:cNvPr id="8" name="Freeform 8"/>
          <p:cNvSpPr/>
          <p:nvPr/>
        </p:nvSpPr>
        <p:spPr>
          <a:xfrm>
            <a:off x="14233593" y="-4053213"/>
            <a:ext cx="6051414" cy="6035562"/>
          </a:xfrm>
          <a:custGeom>
            <a:avLst/>
            <a:gdLst/>
            <a:ahLst/>
            <a:cxnLst/>
            <a:rect l="l" t="t" r="r" b="b"/>
            <a:pathLst>
              <a:path w="6051414" h="6035562">
                <a:moveTo>
                  <a:pt x="0" y="0"/>
                </a:moveTo>
                <a:lnTo>
                  <a:pt x="6051414" y="0"/>
                </a:lnTo>
                <a:lnTo>
                  <a:pt x="6051414" y="6035562"/>
                </a:lnTo>
                <a:lnTo>
                  <a:pt x="0" y="6035562"/>
                </a:lnTo>
                <a:lnTo>
                  <a:pt x="0" y="0"/>
                </a:lnTo>
                <a:close/>
              </a:path>
            </a:pathLst>
          </a:custGeom>
          <a:blipFill>
            <a:blip r:embed="rId8">
              <a:alphaModFix amt="32999"/>
            </a:blip>
            <a:stretch>
              <a:fillRect t="-3173" r="-16402" b="-11540"/>
            </a:stretch>
          </a:blipFill>
        </p:spPr>
        <p:txBody>
          <a:bodyPr/>
          <a:lstStyle/>
          <a:p>
            <a:endParaRPr lang="en-US"/>
          </a:p>
        </p:txBody>
      </p:sp>
      <p:sp>
        <p:nvSpPr>
          <p:cNvPr id="9" name="Freeform 9"/>
          <p:cNvSpPr/>
          <p:nvPr/>
        </p:nvSpPr>
        <p:spPr>
          <a:xfrm>
            <a:off x="-2634715" y="9352401"/>
            <a:ext cx="9601032" cy="9637171"/>
          </a:xfrm>
          <a:custGeom>
            <a:avLst/>
            <a:gdLst/>
            <a:ahLst/>
            <a:cxnLst/>
            <a:rect l="l" t="t" r="r" b="b"/>
            <a:pathLst>
              <a:path w="9601032" h="9637171">
                <a:moveTo>
                  <a:pt x="0" y="0"/>
                </a:moveTo>
                <a:lnTo>
                  <a:pt x="9601032" y="0"/>
                </a:lnTo>
                <a:lnTo>
                  <a:pt x="9601032" y="9637172"/>
                </a:lnTo>
                <a:lnTo>
                  <a:pt x="0" y="9637172"/>
                </a:lnTo>
                <a:lnTo>
                  <a:pt x="0" y="0"/>
                </a:lnTo>
                <a:close/>
              </a:path>
            </a:pathLst>
          </a:custGeom>
          <a:blipFill>
            <a:blip r:embed="rId9">
              <a:alphaModFix amt="12000"/>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rot="-5400000">
            <a:off x="7368416" y="4663455"/>
            <a:ext cx="4950065" cy="131659"/>
          </a:xfrm>
          <a:custGeom>
            <a:avLst/>
            <a:gdLst/>
            <a:ahLst/>
            <a:cxnLst/>
            <a:rect l="l" t="t" r="r" b="b"/>
            <a:pathLst>
              <a:path w="4950065" h="131659">
                <a:moveTo>
                  <a:pt x="0" y="0"/>
                </a:moveTo>
                <a:lnTo>
                  <a:pt x="4950066" y="0"/>
                </a:lnTo>
                <a:lnTo>
                  <a:pt x="4950066" y="131658"/>
                </a:lnTo>
                <a:lnTo>
                  <a:pt x="0" y="131658"/>
                </a:lnTo>
                <a:lnTo>
                  <a:pt x="0" y="0"/>
                </a:lnTo>
                <a:close/>
              </a:path>
            </a:pathLst>
          </a:custGeom>
          <a:blipFill>
            <a:blip r:embed="rId11">
              <a:extLst>
                <a:ext uri="{96DAC541-7B7A-43D3-8B79-37D633B846F1}">
                  <asvg:svgBlip xmlns:asvg="http://schemas.microsoft.com/office/drawing/2016/SVG/main" r:embed="rId12"/>
                </a:ext>
              </a:extLst>
            </a:blip>
            <a:stretch>
              <a:fillRect l="-18210"/>
            </a:stretch>
          </a:blipFill>
        </p:spPr>
        <p:txBody>
          <a:bodyPr/>
          <a:lstStyle/>
          <a:p>
            <a:endParaRPr lang="en-US"/>
          </a:p>
        </p:txBody>
      </p:sp>
      <p:grpSp>
        <p:nvGrpSpPr>
          <p:cNvPr id="11" name="Group 11"/>
          <p:cNvGrpSpPr/>
          <p:nvPr/>
        </p:nvGrpSpPr>
        <p:grpSpPr>
          <a:xfrm>
            <a:off x="1948825" y="7357982"/>
            <a:ext cx="15310475" cy="166518"/>
            <a:chOff x="0" y="0"/>
            <a:chExt cx="20413966" cy="222023"/>
          </a:xfrm>
        </p:grpSpPr>
        <p:sp>
          <p:nvSpPr>
            <p:cNvPr id="12" name="Freeform 12"/>
            <p:cNvSpPr/>
            <p:nvPr/>
          </p:nvSpPr>
          <p:spPr>
            <a:xfrm>
              <a:off x="10660366" y="2567"/>
              <a:ext cx="9753600" cy="219456"/>
            </a:xfrm>
            <a:custGeom>
              <a:avLst/>
              <a:gdLst/>
              <a:ahLst/>
              <a:cxnLst/>
              <a:rect l="l" t="t" r="r" b="b"/>
              <a:pathLst>
                <a:path w="9753600" h="219456">
                  <a:moveTo>
                    <a:pt x="0" y="0"/>
                  </a:moveTo>
                  <a:lnTo>
                    <a:pt x="9753600" y="0"/>
                  </a:lnTo>
                  <a:lnTo>
                    <a:pt x="9753600" y="219456"/>
                  </a:lnTo>
                  <a:lnTo>
                    <a:pt x="0" y="2194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744058" y="2567"/>
              <a:ext cx="6464844" cy="164587"/>
            </a:xfrm>
            <a:custGeom>
              <a:avLst/>
              <a:gdLst/>
              <a:ahLst/>
              <a:cxnLst/>
              <a:rect l="l" t="t" r="r" b="b"/>
              <a:pathLst>
                <a:path w="6464844" h="164587">
                  <a:moveTo>
                    <a:pt x="0" y="0"/>
                  </a:moveTo>
                  <a:lnTo>
                    <a:pt x="6464844" y="0"/>
                  </a:lnTo>
                  <a:lnTo>
                    <a:pt x="6464844" y="164587"/>
                  </a:lnTo>
                  <a:lnTo>
                    <a:pt x="0" y="164587"/>
                  </a:lnTo>
                  <a:lnTo>
                    <a:pt x="0" y="0"/>
                  </a:lnTo>
                  <a:close/>
                </a:path>
              </a:pathLst>
            </a:custGeom>
            <a:blipFill>
              <a:blip r:embed="rId11">
                <a:extLst>
                  <a:ext uri="{96DAC541-7B7A-43D3-8B79-37D633B846F1}">
                    <asvg:svgBlip xmlns:asvg="http://schemas.microsoft.com/office/drawing/2016/SVG/main" r:embed="rId12"/>
                  </a:ext>
                </a:extLst>
              </a:blip>
              <a:stretch>
                <a:fillRect l="-50871" b="-33337"/>
              </a:stretch>
            </a:blipFill>
          </p:spPr>
          <p:txBody>
            <a:bodyPr/>
            <a:lstStyle/>
            <a:p>
              <a:endParaRPr lang="en-US"/>
            </a:p>
          </p:txBody>
        </p:sp>
        <p:sp>
          <p:nvSpPr>
            <p:cNvPr id="14" name="Freeform 14"/>
            <p:cNvSpPr/>
            <p:nvPr/>
          </p:nvSpPr>
          <p:spPr>
            <a:xfrm rot="-10800000">
              <a:off x="0" y="0"/>
              <a:ext cx="4744058" cy="222023"/>
            </a:xfrm>
            <a:custGeom>
              <a:avLst/>
              <a:gdLst/>
              <a:ahLst/>
              <a:cxnLst/>
              <a:rect l="l" t="t" r="r" b="b"/>
              <a:pathLst>
                <a:path w="4744058" h="222023">
                  <a:moveTo>
                    <a:pt x="0" y="0"/>
                  </a:moveTo>
                  <a:lnTo>
                    <a:pt x="4744058" y="0"/>
                  </a:lnTo>
                  <a:lnTo>
                    <a:pt x="4744058" y="222023"/>
                  </a:lnTo>
                  <a:lnTo>
                    <a:pt x="0" y="222023"/>
                  </a:lnTo>
                  <a:lnTo>
                    <a:pt x="0" y="0"/>
                  </a:lnTo>
                  <a:close/>
                </a:path>
              </a:pathLst>
            </a:custGeom>
            <a:blipFill>
              <a:blip r:embed="rId11">
                <a:extLst>
                  <a:ext uri="{96DAC541-7B7A-43D3-8B79-37D633B846F1}">
                    <asvg:svgBlip xmlns:asvg="http://schemas.microsoft.com/office/drawing/2016/SVG/main" r:embed="rId12"/>
                  </a:ext>
                </a:extLst>
              </a:blip>
              <a:stretch>
                <a:fillRect l="-108001"/>
              </a:stretch>
            </a:blipFill>
          </p:spPr>
          <p:txBody>
            <a:bodyPr/>
            <a:lstStyle/>
            <a:p>
              <a:endParaRPr lang="en-US"/>
            </a:p>
          </p:txBody>
        </p:sp>
      </p:grpSp>
      <p:sp>
        <p:nvSpPr>
          <p:cNvPr id="15" name="TextBox 15"/>
          <p:cNvSpPr txBox="1"/>
          <p:nvPr/>
        </p:nvSpPr>
        <p:spPr>
          <a:xfrm>
            <a:off x="2367535" y="785537"/>
            <a:ext cx="8635114" cy="821055"/>
          </a:xfrm>
          <a:prstGeom prst="rect">
            <a:avLst/>
          </a:prstGeom>
        </p:spPr>
        <p:txBody>
          <a:bodyPr lIns="0" tIns="0" rIns="0" bIns="0" rtlCol="0" anchor="t">
            <a:spAutoFit/>
          </a:bodyPr>
          <a:lstStyle/>
          <a:p>
            <a:pPr algn="just">
              <a:lnSpc>
                <a:spcPts val="6719"/>
              </a:lnSpc>
              <a:spcBef>
                <a:spcPct val="0"/>
              </a:spcBef>
            </a:pPr>
            <a:r>
              <a:rPr lang="en-US" sz="4800">
                <a:solidFill>
                  <a:srgbClr val="B67FF4"/>
                </a:solidFill>
                <a:latin typeface="Prata"/>
                <a:ea typeface="Prata"/>
                <a:cs typeface="Prata"/>
                <a:sym typeface="Prata"/>
              </a:rPr>
              <a:t>Decision Making</a:t>
            </a:r>
          </a:p>
        </p:txBody>
      </p:sp>
      <p:sp>
        <p:nvSpPr>
          <p:cNvPr id="16" name="TextBox 16"/>
          <p:cNvSpPr txBox="1"/>
          <p:nvPr/>
        </p:nvSpPr>
        <p:spPr>
          <a:xfrm>
            <a:off x="2367535" y="2587620"/>
            <a:ext cx="7027559" cy="4543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Learners connect to material by comparing alternatives and making decisions based on their personal values.</a:t>
            </a:r>
          </a:p>
          <a:p>
            <a:pPr algn="l">
              <a:lnSpc>
                <a:spcPts val="3060"/>
              </a:lnSpc>
            </a:pPr>
            <a:r>
              <a:rPr lang="en-US" sz="1800">
                <a:solidFill>
                  <a:srgbClr val="FFFFFF"/>
                </a:solidFill>
                <a:latin typeface="Quicksand"/>
                <a:ea typeface="Quicksand"/>
                <a:cs typeface="Quicksand"/>
                <a:sym typeface="Quicksand"/>
              </a:rPr>
              <a:t>The process:</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The facilitator provides a hook to capture the learners’ attention.</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The facilitator presents the learners with content to examine.</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The learners consider alternatives to the situation or problem, personally connecting to the content through their own value systems.</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The learners create a visual organizer with their criteria, evaluate, decide, and justify their decisions.</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Improved decision making skill is used in learners’ daily lives.</a:t>
            </a:r>
          </a:p>
        </p:txBody>
      </p:sp>
      <p:sp>
        <p:nvSpPr>
          <p:cNvPr id="17" name="TextBox 17"/>
          <p:cNvSpPr txBox="1"/>
          <p:nvPr/>
        </p:nvSpPr>
        <p:spPr>
          <a:xfrm>
            <a:off x="2367535" y="2057767"/>
            <a:ext cx="2356865"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Description</a:t>
            </a:r>
          </a:p>
        </p:txBody>
      </p:sp>
      <p:sp>
        <p:nvSpPr>
          <p:cNvPr id="18" name="TextBox 18"/>
          <p:cNvSpPr txBox="1"/>
          <p:nvPr/>
        </p:nvSpPr>
        <p:spPr>
          <a:xfrm>
            <a:off x="10528403" y="2587620"/>
            <a:ext cx="6590122" cy="4543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Adult university art students are presented with a learning object (LO) for their course. The hook instructs the learners to consider themselves as board members for a metropolitan museum. They are tasked with deciding whether or not to feature a controversial piece of artwork (e.g., Andres Serrano’s “Piss Christ”). The learners complete a lesson that introduces them to the artwork through museum articles, newscasts regarding the controversy, and the artist’s statement made on a podcast.</a:t>
            </a:r>
          </a:p>
          <a:p>
            <a:pPr marL="0" lvl="0" indent="0" algn="l">
              <a:lnSpc>
                <a:spcPts val="3060"/>
              </a:lnSpc>
              <a:spcBef>
                <a:spcPct val="0"/>
              </a:spcBef>
            </a:pPr>
            <a:r>
              <a:rPr lang="en-US" sz="1800">
                <a:solidFill>
                  <a:srgbClr val="FFFFFF"/>
                </a:solidFill>
                <a:latin typeface="Quicksand"/>
                <a:ea typeface="Quicksand"/>
                <a:cs typeface="Quicksand"/>
                <a:sym typeface="Quicksand"/>
              </a:rPr>
              <a:t>The students create a visual organizer and evaluate their criteria. They make a decision, based on their values. The students meet in groups, share and justify their decisions.</a:t>
            </a:r>
          </a:p>
        </p:txBody>
      </p:sp>
      <p:sp>
        <p:nvSpPr>
          <p:cNvPr id="19" name="TextBox 19"/>
          <p:cNvSpPr txBox="1"/>
          <p:nvPr/>
        </p:nvSpPr>
        <p:spPr>
          <a:xfrm>
            <a:off x="10534884" y="2057767"/>
            <a:ext cx="1744764"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Example</a:t>
            </a:r>
          </a:p>
        </p:txBody>
      </p:sp>
      <p:sp>
        <p:nvSpPr>
          <p:cNvPr id="20" name="TextBox 20"/>
          <p:cNvSpPr txBox="1"/>
          <p:nvPr/>
        </p:nvSpPr>
        <p:spPr>
          <a:xfrm>
            <a:off x="2367535" y="7777943"/>
            <a:ext cx="1041856"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UDL</a:t>
            </a:r>
          </a:p>
        </p:txBody>
      </p:sp>
      <p:sp>
        <p:nvSpPr>
          <p:cNvPr id="21" name="Freeform 21"/>
          <p:cNvSpPr/>
          <p:nvPr/>
        </p:nvSpPr>
        <p:spPr>
          <a:xfrm rot="-5400000">
            <a:off x="11573223" y="8526249"/>
            <a:ext cx="1904904" cy="126448"/>
          </a:xfrm>
          <a:custGeom>
            <a:avLst/>
            <a:gdLst/>
            <a:ahLst/>
            <a:cxnLst/>
            <a:rect l="l" t="t" r="r" b="b"/>
            <a:pathLst>
              <a:path w="1904904" h="126448">
                <a:moveTo>
                  <a:pt x="0" y="0"/>
                </a:moveTo>
                <a:lnTo>
                  <a:pt x="1904904" y="0"/>
                </a:lnTo>
                <a:lnTo>
                  <a:pt x="1904904" y="126448"/>
                </a:lnTo>
                <a:lnTo>
                  <a:pt x="0" y="126448"/>
                </a:lnTo>
                <a:lnTo>
                  <a:pt x="0" y="0"/>
                </a:lnTo>
                <a:close/>
              </a:path>
            </a:pathLst>
          </a:custGeom>
          <a:blipFill>
            <a:blip r:embed="rId11">
              <a:extLst>
                <a:ext uri="{96DAC541-7B7A-43D3-8B79-37D633B846F1}">
                  <asvg:svgBlip xmlns:asvg="http://schemas.microsoft.com/office/drawing/2016/SVG/main" r:embed="rId12"/>
                </a:ext>
              </a:extLst>
            </a:blip>
            <a:stretch>
              <a:fillRect l="-174569" r="-20454"/>
            </a:stretch>
          </a:blipFill>
        </p:spPr>
        <p:txBody>
          <a:bodyPr/>
          <a:lstStyle/>
          <a:p>
            <a:endParaRPr lang="en-US"/>
          </a:p>
        </p:txBody>
      </p:sp>
      <p:sp>
        <p:nvSpPr>
          <p:cNvPr id="22" name="TextBox 22"/>
          <p:cNvSpPr txBox="1"/>
          <p:nvPr/>
        </p:nvSpPr>
        <p:spPr>
          <a:xfrm>
            <a:off x="13163527" y="7777943"/>
            <a:ext cx="1715082"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Delivery</a:t>
            </a:r>
          </a:p>
        </p:txBody>
      </p:sp>
      <p:sp>
        <p:nvSpPr>
          <p:cNvPr id="23" name="TextBox 23"/>
          <p:cNvSpPr txBox="1"/>
          <p:nvPr/>
        </p:nvSpPr>
        <p:spPr>
          <a:xfrm>
            <a:off x="3409391" y="7781675"/>
            <a:ext cx="8686165" cy="1876425"/>
          </a:xfrm>
          <a:prstGeom prst="rect">
            <a:avLst/>
          </a:prstGeom>
        </p:spPr>
        <p:txBody>
          <a:bodyPr lIns="0" tIns="0" rIns="0" bIns="0" rtlCol="0" anchor="t">
            <a:spAutoFit/>
          </a:bodyPr>
          <a:lstStyle/>
          <a:p>
            <a:pPr algn="l">
              <a:lnSpc>
                <a:spcPts val="3060"/>
              </a:lnSpc>
              <a:spcBef>
                <a:spcPct val="0"/>
              </a:spcBef>
            </a:pPr>
            <a:r>
              <a:rPr lang="en-US" sz="1800" u="none" strike="noStrike">
                <a:solidFill>
                  <a:srgbClr val="FFFFFF"/>
                </a:solidFill>
                <a:latin typeface="Quicksand"/>
                <a:ea typeface="Quicksand"/>
                <a:cs typeface="Quicksand"/>
                <a:sym typeface="Quicksand"/>
              </a:rPr>
              <a:t>This strategy uses the UDL principles of:</a:t>
            </a:r>
          </a:p>
          <a:p>
            <a:pPr marL="388622" lvl="1" indent="-19431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Representation: Facilitators can present the content in multiple ways, including: articles, videos, podcasts, journals and presentations.</a:t>
            </a:r>
          </a:p>
          <a:p>
            <a:pPr marL="388622" lvl="1" indent="-194311" algn="l">
              <a:lnSpc>
                <a:spcPts val="3060"/>
              </a:lnSpc>
              <a:buFont typeface="Arial"/>
              <a:buChar char="•"/>
            </a:pPr>
            <a:r>
              <a:rPr lang="en-US" sz="1800" u="none" strike="noStrike">
                <a:solidFill>
                  <a:srgbClr val="FFFFFF"/>
                </a:solidFill>
                <a:latin typeface="Quicksand"/>
                <a:ea typeface="Quicksand"/>
                <a:cs typeface="Quicksand"/>
                <a:sym typeface="Quicksand"/>
              </a:rPr>
              <a:t>Action/Expression: Learners create a comparison matrix and can justify their decision using multiple modes. They use the skill outside of the classroom.</a:t>
            </a:r>
          </a:p>
        </p:txBody>
      </p:sp>
      <p:sp>
        <p:nvSpPr>
          <p:cNvPr id="24" name="TextBox 24"/>
          <p:cNvSpPr txBox="1"/>
          <p:nvPr/>
        </p:nvSpPr>
        <p:spPr>
          <a:xfrm>
            <a:off x="13360202" y="8261456"/>
            <a:ext cx="3758323" cy="1495425"/>
          </a:xfrm>
          <a:prstGeom prst="rect">
            <a:avLst/>
          </a:prstGeom>
        </p:spPr>
        <p:txBody>
          <a:bodyPr lIns="0" tIns="0" rIns="0" bIns="0" rtlCol="0" anchor="t">
            <a:spAutoFit/>
          </a:bodyPr>
          <a:lstStyle/>
          <a:p>
            <a:pPr marL="388622" lvl="1" indent="-194311" algn="l">
              <a:lnSpc>
                <a:spcPts val="3060"/>
              </a:lnSpc>
              <a:buFont typeface="Arial"/>
              <a:buChar char="•"/>
            </a:pPr>
            <a:r>
              <a:rPr lang="en-US" sz="1800">
                <a:solidFill>
                  <a:srgbClr val="FFFFFF"/>
                </a:solidFill>
                <a:latin typeface="Quicksand"/>
                <a:ea typeface="Quicksand"/>
                <a:cs typeface="Quicksand"/>
                <a:sym typeface="Quicksand"/>
              </a:rPr>
              <a:t>Comparative/Decision making matrix</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Oral presentation</a:t>
            </a:r>
          </a:p>
          <a:p>
            <a:pPr marL="388622" lvl="1" indent="-194311" algn="l">
              <a:lnSpc>
                <a:spcPts val="3060"/>
              </a:lnSpc>
              <a:spcBef>
                <a:spcPct val="0"/>
              </a:spcBef>
              <a:buFont typeface="Arial"/>
              <a:buChar char="•"/>
            </a:pPr>
            <a:r>
              <a:rPr lang="en-US" sz="1800">
                <a:solidFill>
                  <a:srgbClr val="FFFFFF"/>
                </a:solidFill>
                <a:latin typeface="Quicksand"/>
                <a:ea typeface="Quicksand"/>
                <a:cs typeface="Quicksand"/>
                <a:sym typeface="Quicksand"/>
              </a:rPr>
              <a:t>Video and other multimedia</a:t>
            </a:r>
          </a:p>
        </p:txBody>
      </p:sp>
      <p:grpSp>
        <p:nvGrpSpPr>
          <p:cNvPr id="25" name="Group 25"/>
          <p:cNvGrpSpPr/>
          <p:nvPr/>
        </p:nvGrpSpPr>
        <p:grpSpPr>
          <a:xfrm>
            <a:off x="998490" y="4041838"/>
            <a:ext cx="508158" cy="543805"/>
            <a:chOff x="0" y="0"/>
            <a:chExt cx="812800" cy="869819"/>
          </a:xfrm>
        </p:grpSpPr>
        <p:sp>
          <p:nvSpPr>
            <p:cNvPr id="26" name="Freeform 26"/>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27" name="TextBox 27"/>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28" name="Group 28"/>
          <p:cNvGrpSpPr/>
          <p:nvPr/>
        </p:nvGrpSpPr>
        <p:grpSpPr>
          <a:xfrm>
            <a:off x="998490" y="3310329"/>
            <a:ext cx="508158" cy="543805"/>
            <a:chOff x="0" y="0"/>
            <a:chExt cx="812800" cy="869819"/>
          </a:xfrm>
        </p:grpSpPr>
        <p:sp>
          <p:nvSpPr>
            <p:cNvPr id="29" name="Freeform 29"/>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0" name="TextBox 30"/>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1" name="Group 31"/>
          <p:cNvGrpSpPr/>
          <p:nvPr/>
        </p:nvGrpSpPr>
        <p:grpSpPr>
          <a:xfrm>
            <a:off x="998490" y="4776144"/>
            <a:ext cx="508158" cy="543805"/>
            <a:chOff x="0" y="0"/>
            <a:chExt cx="812800" cy="869819"/>
          </a:xfrm>
        </p:grpSpPr>
        <p:sp>
          <p:nvSpPr>
            <p:cNvPr id="32" name="Freeform 32"/>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3" name="TextBox 33"/>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4" name="Group 34"/>
          <p:cNvGrpSpPr/>
          <p:nvPr/>
        </p:nvGrpSpPr>
        <p:grpSpPr>
          <a:xfrm>
            <a:off x="998490" y="2578820"/>
            <a:ext cx="508158" cy="543805"/>
            <a:chOff x="0" y="0"/>
            <a:chExt cx="812800" cy="869819"/>
          </a:xfrm>
        </p:grpSpPr>
        <p:sp>
          <p:nvSpPr>
            <p:cNvPr id="35" name="Freeform 35"/>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6" name="TextBox 36"/>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7" name="Group 37"/>
          <p:cNvGrpSpPr/>
          <p:nvPr/>
        </p:nvGrpSpPr>
        <p:grpSpPr>
          <a:xfrm>
            <a:off x="998490" y="6244755"/>
            <a:ext cx="508158" cy="543805"/>
            <a:chOff x="0" y="0"/>
            <a:chExt cx="812800" cy="869819"/>
          </a:xfrm>
        </p:grpSpPr>
        <p:sp>
          <p:nvSpPr>
            <p:cNvPr id="38" name="Freeform 38"/>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9" name="TextBox 39"/>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0" name="Group 40"/>
          <p:cNvGrpSpPr/>
          <p:nvPr/>
        </p:nvGrpSpPr>
        <p:grpSpPr>
          <a:xfrm>
            <a:off x="998490" y="5510449"/>
            <a:ext cx="508158" cy="543805"/>
            <a:chOff x="0" y="0"/>
            <a:chExt cx="812800" cy="869819"/>
          </a:xfrm>
        </p:grpSpPr>
        <p:sp>
          <p:nvSpPr>
            <p:cNvPr id="41" name="Freeform 41"/>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2" name="TextBox 42"/>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3" name="Group 43"/>
          <p:cNvGrpSpPr/>
          <p:nvPr/>
        </p:nvGrpSpPr>
        <p:grpSpPr>
          <a:xfrm>
            <a:off x="998490" y="8148042"/>
            <a:ext cx="508158" cy="543805"/>
            <a:chOff x="0" y="0"/>
            <a:chExt cx="812800" cy="869819"/>
          </a:xfrm>
        </p:grpSpPr>
        <p:sp>
          <p:nvSpPr>
            <p:cNvPr id="44" name="Freeform 44"/>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5" name="TextBox 45"/>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6" name="Group 46"/>
          <p:cNvGrpSpPr/>
          <p:nvPr/>
        </p:nvGrpSpPr>
        <p:grpSpPr>
          <a:xfrm>
            <a:off x="730374" y="6972069"/>
            <a:ext cx="992463" cy="992463"/>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7FF4"/>
            </a:solidFill>
          </p:spPr>
          <p:txBody>
            <a:bodyPr/>
            <a:lstStyle/>
            <a:p>
              <a:endParaRPr lang="en-US"/>
            </a:p>
          </p:txBody>
        </p:sp>
        <p:sp>
          <p:nvSpPr>
            <p:cNvPr id="48" name="TextBox 48"/>
            <p:cNvSpPr txBox="1"/>
            <p:nvPr/>
          </p:nvSpPr>
          <p:spPr>
            <a:xfrm>
              <a:off x="76200" y="19050"/>
              <a:ext cx="660400" cy="717550"/>
            </a:xfrm>
            <a:prstGeom prst="rect">
              <a:avLst/>
            </a:prstGeom>
          </p:spPr>
          <p:txBody>
            <a:bodyPr lIns="50800" tIns="50800" rIns="50800" bIns="50800" rtlCol="0" anchor="ctr"/>
            <a:lstStyle/>
            <a:p>
              <a:pPr algn="ctr">
                <a:lnSpc>
                  <a:spcPts val="3779"/>
                </a:lnSpc>
                <a:spcBef>
                  <a:spcPct val="0"/>
                </a:spcBef>
              </a:pPr>
              <a:endParaRPr/>
            </a:p>
          </p:txBody>
        </p:sp>
      </p:grpSp>
      <p:sp>
        <p:nvSpPr>
          <p:cNvPr id="49" name="Freeform 49"/>
          <p:cNvSpPr/>
          <p:nvPr/>
        </p:nvSpPr>
        <p:spPr>
          <a:xfrm>
            <a:off x="16749349" y="880787"/>
            <a:ext cx="347002" cy="872962"/>
          </a:xfrm>
          <a:custGeom>
            <a:avLst/>
            <a:gdLst/>
            <a:ahLst/>
            <a:cxnLst/>
            <a:rect l="l" t="t" r="r" b="b"/>
            <a:pathLst>
              <a:path w="347002" h="872962">
                <a:moveTo>
                  <a:pt x="0" y="0"/>
                </a:moveTo>
                <a:lnTo>
                  <a:pt x="347002" y="0"/>
                </a:lnTo>
                <a:lnTo>
                  <a:pt x="347002" y="872962"/>
                </a:lnTo>
                <a:lnTo>
                  <a:pt x="0" y="8729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1948825" y="591375"/>
            <a:ext cx="7960453" cy="1209379"/>
          </a:xfrm>
          <a:custGeom>
            <a:avLst/>
            <a:gdLst/>
            <a:ahLst/>
            <a:cxnLst/>
            <a:rect l="l" t="t" r="r" b="b"/>
            <a:pathLst>
              <a:path w="7960453" h="1209379">
                <a:moveTo>
                  <a:pt x="0" y="0"/>
                </a:moveTo>
                <a:lnTo>
                  <a:pt x="7960453" y="0"/>
                </a:lnTo>
                <a:lnTo>
                  <a:pt x="7960453" y="1209379"/>
                </a:lnTo>
                <a:lnTo>
                  <a:pt x="0" y="1209379"/>
                </a:lnTo>
                <a:lnTo>
                  <a:pt x="0" y="0"/>
                </a:lnTo>
                <a:close/>
              </a:path>
            </a:pathLst>
          </a:custGeom>
          <a:blipFill>
            <a:blip r:embed="rId2">
              <a:alphaModFix amt="42000"/>
            </a:blip>
            <a:stretch>
              <a:fillRect l="-3244" t="-2280" b="-2280"/>
            </a:stretch>
          </a:blipFill>
        </p:spPr>
        <p:txBody>
          <a:bodyPr/>
          <a:lstStyle/>
          <a:p>
            <a:endParaRPr lang="en-US"/>
          </a:p>
        </p:txBody>
      </p:sp>
      <p:sp>
        <p:nvSpPr>
          <p:cNvPr id="3" name="Freeform 3"/>
          <p:cNvSpPr/>
          <p:nvPr/>
        </p:nvSpPr>
        <p:spPr>
          <a:xfrm>
            <a:off x="1941912" y="1982349"/>
            <a:ext cx="7663260" cy="5263112"/>
          </a:xfrm>
          <a:custGeom>
            <a:avLst/>
            <a:gdLst/>
            <a:ahLst/>
            <a:cxnLst/>
            <a:rect l="l" t="t" r="r" b="b"/>
            <a:pathLst>
              <a:path w="7663260" h="5263112">
                <a:moveTo>
                  <a:pt x="0" y="0"/>
                </a:moveTo>
                <a:lnTo>
                  <a:pt x="7663260" y="0"/>
                </a:lnTo>
                <a:lnTo>
                  <a:pt x="7663260" y="5263112"/>
                </a:lnTo>
                <a:lnTo>
                  <a:pt x="0" y="5263112"/>
                </a:lnTo>
                <a:lnTo>
                  <a:pt x="0" y="0"/>
                </a:lnTo>
                <a:close/>
              </a:path>
            </a:pathLst>
          </a:custGeom>
          <a:blipFill>
            <a:blip r:embed="rId3"/>
            <a:stretch>
              <a:fillRect/>
            </a:stretch>
          </a:blipFill>
        </p:spPr>
        <p:txBody>
          <a:bodyPr/>
          <a:lstStyle/>
          <a:p>
            <a:endParaRPr lang="en-US"/>
          </a:p>
        </p:txBody>
      </p:sp>
      <p:sp>
        <p:nvSpPr>
          <p:cNvPr id="4" name="Freeform 4"/>
          <p:cNvSpPr/>
          <p:nvPr/>
        </p:nvSpPr>
        <p:spPr>
          <a:xfrm rot="-5400000">
            <a:off x="13949152" y="6453293"/>
            <a:ext cx="2182320" cy="4549777"/>
          </a:xfrm>
          <a:custGeom>
            <a:avLst/>
            <a:gdLst/>
            <a:ahLst/>
            <a:cxnLst/>
            <a:rect l="l" t="t" r="r" b="b"/>
            <a:pathLst>
              <a:path w="2182320" h="4549777">
                <a:moveTo>
                  <a:pt x="0" y="0"/>
                </a:moveTo>
                <a:lnTo>
                  <a:pt x="2182320" y="0"/>
                </a:lnTo>
                <a:lnTo>
                  <a:pt x="2182320" y="4549777"/>
                </a:lnTo>
                <a:lnTo>
                  <a:pt x="0" y="4549777"/>
                </a:lnTo>
                <a:lnTo>
                  <a:pt x="0" y="0"/>
                </a:lnTo>
                <a:close/>
              </a:path>
            </a:pathLst>
          </a:custGeom>
          <a:blipFill>
            <a:blip r:embed="rId4"/>
            <a:stretch>
              <a:fillRect l="-689" t="-856" b="-1102"/>
            </a:stretch>
          </a:blipFill>
        </p:spPr>
        <p:txBody>
          <a:bodyPr/>
          <a:lstStyle/>
          <a:p>
            <a:endParaRPr lang="en-US"/>
          </a:p>
        </p:txBody>
      </p:sp>
      <p:sp>
        <p:nvSpPr>
          <p:cNvPr id="5" name="Freeform 5"/>
          <p:cNvSpPr/>
          <p:nvPr/>
        </p:nvSpPr>
        <p:spPr>
          <a:xfrm>
            <a:off x="1948825" y="7637021"/>
            <a:ext cx="10330823" cy="2182320"/>
          </a:xfrm>
          <a:custGeom>
            <a:avLst/>
            <a:gdLst/>
            <a:ahLst/>
            <a:cxnLst/>
            <a:rect l="l" t="t" r="r" b="b"/>
            <a:pathLst>
              <a:path w="10330823" h="2182320">
                <a:moveTo>
                  <a:pt x="0" y="0"/>
                </a:moveTo>
                <a:lnTo>
                  <a:pt x="10330824" y="0"/>
                </a:lnTo>
                <a:lnTo>
                  <a:pt x="10330824" y="2182320"/>
                </a:lnTo>
                <a:lnTo>
                  <a:pt x="0" y="2182320"/>
                </a:lnTo>
                <a:lnTo>
                  <a:pt x="0" y="0"/>
                </a:lnTo>
                <a:close/>
              </a:path>
            </a:pathLst>
          </a:custGeom>
          <a:blipFill>
            <a:blip r:embed="rId5"/>
            <a:stretch>
              <a:fillRect b="-689"/>
            </a:stretch>
          </a:blipFill>
        </p:spPr>
        <p:txBody>
          <a:bodyPr/>
          <a:lstStyle/>
          <a:p>
            <a:endParaRPr lang="en-US"/>
          </a:p>
        </p:txBody>
      </p:sp>
      <p:sp>
        <p:nvSpPr>
          <p:cNvPr id="6" name="Freeform 6"/>
          <p:cNvSpPr/>
          <p:nvPr/>
        </p:nvSpPr>
        <p:spPr>
          <a:xfrm>
            <a:off x="10125684" y="1982349"/>
            <a:ext cx="7189517" cy="5263112"/>
          </a:xfrm>
          <a:custGeom>
            <a:avLst/>
            <a:gdLst/>
            <a:ahLst/>
            <a:cxnLst/>
            <a:rect l="l" t="t" r="r" b="b"/>
            <a:pathLst>
              <a:path w="7189517" h="5263112">
                <a:moveTo>
                  <a:pt x="0" y="0"/>
                </a:moveTo>
                <a:lnTo>
                  <a:pt x="7189517" y="0"/>
                </a:lnTo>
                <a:lnTo>
                  <a:pt x="7189517" y="5263112"/>
                </a:lnTo>
                <a:lnTo>
                  <a:pt x="0" y="5263112"/>
                </a:lnTo>
                <a:lnTo>
                  <a:pt x="0" y="0"/>
                </a:lnTo>
                <a:close/>
              </a:path>
            </a:pathLst>
          </a:custGeom>
          <a:blipFill>
            <a:blip r:embed="rId6"/>
            <a:stretch>
              <a:fillRect l="-593" r="-1091"/>
            </a:stretch>
          </a:blipFill>
        </p:spPr>
        <p:txBody>
          <a:bodyPr/>
          <a:lstStyle/>
          <a:p>
            <a:endParaRPr lang="en-US"/>
          </a:p>
        </p:txBody>
      </p:sp>
      <p:sp>
        <p:nvSpPr>
          <p:cNvPr id="7" name="Freeform 7"/>
          <p:cNvSpPr/>
          <p:nvPr/>
        </p:nvSpPr>
        <p:spPr>
          <a:xfrm>
            <a:off x="15859103" y="1982349"/>
            <a:ext cx="1400197" cy="1396529"/>
          </a:xfrm>
          <a:custGeom>
            <a:avLst/>
            <a:gdLst/>
            <a:ahLst/>
            <a:cxnLst/>
            <a:rect l="l" t="t" r="r" b="b"/>
            <a:pathLst>
              <a:path w="1400197" h="1396529">
                <a:moveTo>
                  <a:pt x="0" y="0"/>
                </a:moveTo>
                <a:lnTo>
                  <a:pt x="1400197" y="0"/>
                </a:lnTo>
                <a:lnTo>
                  <a:pt x="1400197" y="1396529"/>
                </a:lnTo>
                <a:lnTo>
                  <a:pt x="0" y="1396529"/>
                </a:lnTo>
                <a:lnTo>
                  <a:pt x="0" y="0"/>
                </a:lnTo>
                <a:close/>
              </a:path>
            </a:pathLst>
          </a:custGeom>
          <a:blipFill>
            <a:blip r:embed="rId7"/>
            <a:stretch>
              <a:fillRect t="-3173" r="-16402" b="-11540"/>
            </a:stretch>
          </a:blipFill>
        </p:spPr>
        <p:txBody>
          <a:bodyPr/>
          <a:lstStyle/>
          <a:p>
            <a:endParaRPr lang="en-US"/>
          </a:p>
        </p:txBody>
      </p:sp>
      <p:sp>
        <p:nvSpPr>
          <p:cNvPr id="8" name="Freeform 8"/>
          <p:cNvSpPr/>
          <p:nvPr/>
        </p:nvSpPr>
        <p:spPr>
          <a:xfrm>
            <a:off x="14233593" y="-4053213"/>
            <a:ext cx="6051414" cy="6035562"/>
          </a:xfrm>
          <a:custGeom>
            <a:avLst/>
            <a:gdLst/>
            <a:ahLst/>
            <a:cxnLst/>
            <a:rect l="l" t="t" r="r" b="b"/>
            <a:pathLst>
              <a:path w="6051414" h="6035562">
                <a:moveTo>
                  <a:pt x="0" y="0"/>
                </a:moveTo>
                <a:lnTo>
                  <a:pt x="6051414" y="0"/>
                </a:lnTo>
                <a:lnTo>
                  <a:pt x="6051414" y="6035562"/>
                </a:lnTo>
                <a:lnTo>
                  <a:pt x="0" y="6035562"/>
                </a:lnTo>
                <a:lnTo>
                  <a:pt x="0" y="0"/>
                </a:lnTo>
                <a:close/>
              </a:path>
            </a:pathLst>
          </a:custGeom>
          <a:blipFill>
            <a:blip r:embed="rId8">
              <a:alphaModFix amt="32999"/>
            </a:blip>
            <a:stretch>
              <a:fillRect t="-3173" r="-16402" b="-11540"/>
            </a:stretch>
          </a:blipFill>
        </p:spPr>
        <p:txBody>
          <a:bodyPr/>
          <a:lstStyle/>
          <a:p>
            <a:endParaRPr lang="en-US"/>
          </a:p>
        </p:txBody>
      </p:sp>
      <p:sp>
        <p:nvSpPr>
          <p:cNvPr id="9" name="Freeform 9"/>
          <p:cNvSpPr/>
          <p:nvPr/>
        </p:nvSpPr>
        <p:spPr>
          <a:xfrm>
            <a:off x="-2634715" y="9352401"/>
            <a:ext cx="9601032" cy="9637171"/>
          </a:xfrm>
          <a:custGeom>
            <a:avLst/>
            <a:gdLst/>
            <a:ahLst/>
            <a:cxnLst/>
            <a:rect l="l" t="t" r="r" b="b"/>
            <a:pathLst>
              <a:path w="9601032" h="9637171">
                <a:moveTo>
                  <a:pt x="0" y="0"/>
                </a:moveTo>
                <a:lnTo>
                  <a:pt x="9601032" y="0"/>
                </a:lnTo>
                <a:lnTo>
                  <a:pt x="9601032" y="9637172"/>
                </a:lnTo>
                <a:lnTo>
                  <a:pt x="0" y="9637172"/>
                </a:lnTo>
                <a:lnTo>
                  <a:pt x="0" y="0"/>
                </a:lnTo>
                <a:close/>
              </a:path>
            </a:pathLst>
          </a:custGeom>
          <a:blipFill>
            <a:blip r:embed="rId9">
              <a:alphaModFix amt="12000"/>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rot="-5400000">
            <a:off x="7368416" y="4663455"/>
            <a:ext cx="4950065" cy="131659"/>
          </a:xfrm>
          <a:custGeom>
            <a:avLst/>
            <a:gdLst/>
            <a:ahLst/>
            <a:cxnLst/>
            <a:rect l="l" t="t" r="r" b="b"/>
            <a:pathLst>
              <a:path w="4950065" h="131659">
                <a:moveTo>
                  <a:pt x="0" y="0"/>
                </a:moveTo>
                <a:lnTo>
                  <a:pt x="4950066" y="0"/>
                </a:lnTo>
                <a:lnTo>
                  <a:pt x="4950066" y="131658"/>
                </a:lnTo>
                <a:lnTo>
                  <a:pt x="0" y="131658"/>
                </a:lnTo>
                <a:lnTo>
                  <a:pt x="0" y="0"/>
                </a:lnTo>
                <a:close/>
              </a:path>
            </a:pathLst>
          </a:custGeom>
          <a:blipFill>
            <a:blip r:embed="rId11">
              <a:extLst>
                <a:ext uri="{96DAC541-7B7A-43D3-8B79-37D633B846F1}">
                  <asvg:svgBlip xmlns:asvg="http://schemas.microsoft.com/office/drawing/2016/SVG/main" r:embed="rId12"/>
                </a:ext>
              </a:extLst>
            </a:blip>
            <a:stretch>
              <a:fillRect l="-18210"/>
            </a:stretch>
          </a:blipFill>
        </p:spPr>
        <p:txBody>
          <a:bodyPr/>
          <a:lstStyle/>
          <a:p>
            <a:endParaRPr lang="en-US"/>
          </a:p>
        </p:txBody>
      </p:sp>
      <p:grpSp>
        <p:nvGrpSpPr>
          <p:cNvPr id="11" name="Group 11"/>
          <p:cNvGrpSpPr/>
          <p:nvPr/>
        </p:nvGrpSpPr>
        <p:grpSpPr>
          <a:xfrm>
            <a:off x="1948825" y="7357982"/>
            <a:ext cx="15310475" cy="166518"/>
            <a:chOff x="0" y="0"/>
            <a:chExt cx="20413966" cy="222023"/>
          </a:xfrm>
        </p:grpSpPr>
        <p:sp>
          <p:nvSpPr>
            <p:cNvPr id="12" name="Freeform 12"/>
            <p:cNvSpPr/>
            <p:nvPr/>
          </p:nvSpPr>
          <p:spPr>
            <a:xfrm>
              <a:off x="10660366" y="2567"/>
              <a:ext cx="9753600" cy="219456"/>
            </a:xfrm>
            <a:custGeom>
              <a:avLst/>
              <a:gdLst/>
              <a:ahLst/>
              <a:cxnLst/>
              <a:rect l="l" t="t" r="r" b="b"/>
              <a:pathLst>
                <a:path w="9753600" h="219456">
                  <a:moveTo>
                    <a:pt x="0" y="0"/>
                  </a:moveTo>
                  <a:lnTo>
                    <a:pt x="9753600" y="0"/>
                  </a:lnTo>
                  <a:lnTo>
                    <a:pt x="9753600" y="219456"/>
                  </a:lnTo>
                  <a:lnTo>
                    <a:pt x="0" y="2194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744058" y="2567"/>
              <a:ext cx="6464844" cy="164587"/>
            </a:xfrm>
            <a:custGeom>
              <a:avLst/>
              <a:gdLst/>
              <a:ahLst/>
              <a:cxnLst/>
              <a:rect l="l" t="t" r="r" b="b"/>
              <a:pathLst>
                <a:path w="6464844" h="164587">
                  <a:moveTo>
                    <a:pt x="0" y="0"/>
                  </a:moveTo>
                  <a:lnTo>
                    <a:pt x="6464844" y="0"/>
                  </a:lnTo>
                  <a:lnTo>
                    <a:pt x="6464844" y="164587"/>
                  </a:lnTo>
                  <a:lnTo>
                    <a:pt x="0" y="164587"/>
                  </a:lnTo>
                  <a:lnTo>
                    <a:pt x="0" y="0"/>
                  </a:lnTo>
                  <a:close/>
                </a:path>
              </a:pathLst>
            </a:custGeom>
            <a:blipFill>
              <a:blip r:embed="rId11">
                <a:extLst>
                  <a:ext uri="{96DAC541-7B7A-43D3-8B79-37D633B846F1}">
                    <asvg:svgBlip xmlns:asvg="http://schemas.microsoft.com/office/drawing/2016/SVG/main" r:embed="rId12"/>
                  </a:ext>
                </a:extLst>
              </a:blip>
              <a:stretch>
                <a:fillRect l="-50871" b="-33337"/>
              </a:stretch>
            </a:blipFill>
          </p:spPr>
          <p:txBody>
            <a:bodyPr/>
            <a:lstStyle/>
            <a:p>
              <a:endParaRPr lang="en-US"/>
            </a:p>
          </p:txBody>
        </p:sp>
        <p:sp>
          <p:nvSpPr>
            <p:cNvPr id="14" name="Freeform 14"/>
            <p:cNvSpPr/>
            <p:nvPr/>
          </p:nvSpPr>
          <p:spPr>
            <a:xfrm rot="-10800000">
              <a:off x="0" y="0"/>
              <a:ext cx="4744058" cy="222023"/>
            </a:xfrm>
            <a:custGeom>
              <a:avLst/>
              <a:gdLst/>
              <a:ahLst/>
              <a:cxnLst/>
              <a:rect l="l" t="t" r="r" b="b"/>
              <a:pathLst>
                <a:path w="4744058" h="222023">
                  <a:moveTo>
                    <a:pt x="0" y="0"/>
                  </a:moveTo>
                  <a:lnTo>
                    <a:pt x="4744058" y="0"/>
                  </a:lnTo>
                  <a:lnTo>
                    <a:pt x="4744058" y="222023"/>
                  </a:lnTo>
                  <a:lnTo>
                    <a:pt x="0" y="222023"/>
                  </a:lnTo>
                  <a:lnTo>
                    <a:pt x="0" y="0"/>
                  </a:lnTo>
                  <a:close/>
                </a:path>
              </a:pathLst>
            </a:custGeom>
            <a:blipFill>
              <a:blip r:embed="rId11">
                <a:extLst>
                  <a:ext uri="{96DAC541-7B7A-43D3-8B79-37D633B846F1}">
                    <asvg:svgBlip xmlns:asvg="http://schemas.microsoft.com/office/drawing/2016/SVG/main" r:embed="rId12"/>
                  </a:ext>
                </a:extLst>
              </a:blip>
              <a:stretch>
                <a:fillRect l="-108001"/>
              </a:stretch>
            </a:blipFill>
          </p:spPr>
          <p:txBody>
            <a:bodyPr/>
            <a:lstStyle/>
            <a:p>
              <a:endParaRPr lang="en-US"/>
            </a:p>
          </p:txBody>
        </p:sp>
      </p:grpSp>
      <p:sp>
        <p:nvSpPr>
          <p:cNvPr id="15" name="TextBox 15"/>
          <p:cNvSpPr txBox="1"/>
          <p:nvPr/>
        </p:nvSpPr>
        <p:spPr>
          <a:xfrm>
            <a:off x="2367535" y="785537"/>
            <a:ext cx="8635114" cy="821055"/>
          </a:xfrm>
          <a:prstGeom prst="rect">
            <a:avLst/>
          </a:prstGeom>
        </p:spPr>
        <p:txBody>
          <a:bodyPr lIns="0" tIns="0" rIns="0" bIns="0" rtlCol="0" anchor="t">
            <a:spAutoFit/>
          </a:bodyPr>
          <a:lstStyle/>
          <a:p>
            <a:pPr algn="just">
              <a:lnSpc>
                <a:spcPts val="6719"/>
              </a:lnSpc>
              <a:spcBef>
                <a:spcPct val="0"/>
              </a:spcBef>
            </a:pPr>
            <a:r>
              <a:rPr lang="en-US" sz="4800">
                <a:solidFill>
                  <a:srgbClr val="681DBD"/>
                </a:solidFill>
                <a:latin typeface="Prata"/>
                <a:ea typeface="Prata"/>
                <a:cs typeface="Prata"/>
                <a:sym typeface="Prata"/>
              </a:rPr>
              <a:t>Jigsaw</a:t>
            </a:r>
          </a:p>
        </p:txBody>
      </p:sp>
      <p:sp>
        <p:nvSpPr>
          <p:cNvPr id="16" name="TextBox 16"/>
          <p:cNvSpPr txBox="1"/>
          <p:nvPr/>
        </p:nvSpPr>
        <p:spPr>
          <a:xfrm>
            <a:off x="2367535" y="2587620"/>
            <a:ext cx="7027559" cy="4543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Of learning strategies, we have the most data on cooperative learning as it is likely the most researched learning method. Cooperative learning strategies, such as Jigsaw, lead to higher achievement levels compared to competitive or independent learning.</a:t>
            </a:r>
          </a:p>
          <a:p>
            <a:pPr algn="l">
              <a:lnSpc>
                <a:spcPts val="3060"/>
              </a:lnSpc>
            </a:pPr>
            <a:r>
              <a:rPr lang="en-US" sz="1800">
                <a:solidFill>
                  <a:srgbClr val="FFFFFF"/>
                </a:solidFill>
                <a:latin typeface="Quicksand"/>
                <a:ea typeface="Quicksand"/>
                <a:cs typeface="Quicksand"/>
                <a:sym typeface="Quicksand"/>
              </a:rPr>
              <a:t>The process:</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Jigsaw Team members are separated into expert subgroups, each designated with a subtopic of the main concept.</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Each subgroup researches, and then makes a teaching plan.</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Jigsaw Teams regroup, with 1 member from each subgroup. </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Each member teaches the others about their subtopic.</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Beyond the class, this skill fosters positive peer relationships.</a:t>
            </a:r>
          </a:p>
        </p:txBody>
      </p:sp>
      <p:sp>
        <p:nvSpPr>
          <p:cNvPr id="17" name="TextBox 17"/>
          <p:cNvSpPr txBox="1"/>
          <p:nvPr/>
        </p:nvSpPr>
        <p:spPr>
          <a:xfrm>
            <a:off x="2367535" y="2057767"/>
            <a:ext cx="2356865"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Description</a:t>
            </a:r>
          </a:p>
        </p:txBody>
      </p:sp>
      <p:sp>
        <p:nvSpPr>
          <p:cNvPr id="18" name="TextBox 18"/>
          <p:cNvSpPr txBox="1"/>
          <p:nvPr/>
        </p:nvSpPr>
        <p:spPr>
          <a:xfrm>
            <a:off x="10528403" y="2587620"/>
            <a:ext cx="6590122" cy="4543425"/>
          </a:xfrm>
          <a:prstGeom prst="rect">
            <a:avLst/>
          </a:prstGeom>
        </p:spPr>
        <p:txBody>
          <a:bodyPr lIns="0" tIns="0" rIns="0" bIns="0" rtlCol="0" anchor="t">
            <a:spAutoFit/>
          </a:bodyPr>
          <a:lstStyle/>
          <a:p>
            <a:pPr algn="l">
              <a:lnSpc>
                <a:spcPts val="3060"/>
              </a:lnSpc>
            </a:pPr>
            <a:r>
              <a:rPr lang="en-US" sz="1800">
                <a:solidFill>
                  <a:srgbClr val="FFFFFF"/>
                </a:solidFill>
                <a:latin typeface="Quicksand"/>
                <a:ea typeface="Quicksand"/>
                <a:cs typeface="Quicksand"/>
                <a:sym typeface="Quicksand"/>
              </a:rPr>
              <a:t>The instructional designer creates a course about sexism in art. The facilitator creates Jigsaw Teams of 5 learners. The designer has chunked the content into 3 subtopics: “The Male Gaze”, “Female and Underrepresented”, and “Self-portraits and Body Image”.</a:t>
            </a:r>
          </a:p>
          <a:p>
            <a:pPr marL="0" lvl="0" indent="0" algn="l">
              <a:lnSpc>
                <a:spcPts val="3060"/>
              </a:lnSpc>
              <a:spcBef>
                <a:spcPct val="0"/>
              </a:spcBef>
            </a:pPr>
            <a:r>
              <a:rPr lang="en-US" sz="1800">
                <a:solidFill>
                  <a:srgbClr val="FFFFFF"/>
                </a:solidFill>
                <a:latin typeface="Quicksand"/>
                <a:ea typeface="Quicksand"/>
                <a:cs typeface="Quicksand"/>
                <a:sym typeface="Quicksand"/>
              </a:rPr>
              <a:t>The learners meet online in their expert subgroups. They create visual organizers and research. They construct a teaching plan. The learners regroup in their Jigsaw Teams, and each share their research, collaborating on the ‘big picture’. The learners take the assessment in the LO and are graded individually. The facilitator combines these scores for a team score, rewarding those who taught their material well.</a:t>
            </a:r>
          </a:p>
        </p:txBody>
      </p:sp>
      <p:sp>
        <p:nvSpPr>
          <p:cNvPr id="19" name="TextBox 19"/>
          <p:cNvSpPr txBox="1"/>
          <p:nvPr/>
        </p:nvSpPr>
        <p:spPr>
          <a:xfrm>
            <a:off x="10534884" y="2057767"/>
            <a:ext cx="1744764"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Example</a:t>
            </a:r>
          </a:p>
        </p:txBody>
      </p:sp>
      <p:sp>
        <p:nvSpPr>
          <p:cNvPr id="20" name="TextBox 20"/>
          <p:cNvSpPr txBox="1"/>
          <p:nvPr/>
        </p:nvSpPr>
        <p:spPr>
          <a:xfrm>
            <a:off x="2367534" y="7777943"/>
            <a:ext cx="841831"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UDL</a:t>
            </a:r>
          </a:p>
        </p:txBody>
      </p:sp>
      <p:sp>
        <p:nvSpPr>
          <p:cNvPr id="21" name="Freeform 21"/>
          <p:cNvSpPr/>
          <p:nvPr/>
        </p:nvSpPr>
        <p:spPr>
          <a:xfrm rot="-5400000">
            <a:off x="11573223" y="8526249"/>
            <a:ext cx="1904904" cy="126448"/>
          </a:xfrm>
          <a:custGeom>
            <a:avLst/>
            <a:gdLst/>
            <a:ahLst/>
            <a:cxnLst/>
            <a:rect l="l" t="t" r="r" b="b"/>
            <a:pathLst>
              <a:path w="1904904" h="126448">
                <a:moveTo>
                  <a:pt x="0" y="0"/>
                </a:moveTo>
                <a:lnTo>
                  <a:pt x="1904904" y="0"/>
                </a:lnTo>
                <a:lnTo>
                  <a:pt x="1904904" y="126448"/>
                </a:lnTo>
                <a:lnTo>
                  <a:pt x="0" y="126448"/>
                </a:lnTo>
                <a:lnTo>
                  <a:pt x="0" y="0"/>
                </a:lnTo>
                <a:close/>
              </a:path>
            </a:pathLst>
          </a:custGeom>
          <a:blipFill>
            <a:blip r:embed="rId11">
              <a:extLst>
                <a:ext uri="{96DAC541-7B7A-43D3-8B79-37D633B846F1}">
                  <asvg:svgBlip xmlns:asvg="http://schemas.microsoft.com/office/drawing/2016/SVG/main" r:embed="rId12"/>
                </a:ext>
              </a:extLst>
            </a:blip>
            <a:stretch>
              <a:fillRect l="-174569" r="-20454"/>
            </a:stretch>
          </a:blipFill>
        </p:spPr>
        <p:txBody>
          <a:bodyPr/>
          <a:lstStyle/>
          <a:p>
            <a:endParaRPr lang="en-US"/>
          </a:p>
        </p:txBody>
      </p:sp>
      <p:sp>
        <p:nvSpPr>
          <p:cNvPr id="22" name="TextBox 22"/>
          <p:cNvSpPr txBox="1"/>
          <p:nvPr/>
        </p:nvSpPr>
        <p:spPr>
          <a:xfrm>
            <a:off x="13163527" y="7777943"/>
            <a:ext cx="1715082" cy="504826"/>
          </a:xfrm>
          <a:prstGeom prst="rect">
            <a:avLst/>
          </a:prstGeom>
        </p:spPr>
        <p:txBody>
          <a:bodyPr wrap="square" lIns="0" tIns="0" rIns="0" bIns="0" rtlCol="0" anchor="t">
            <a:spAutoFit/>
          </a:bodyPr>
          <a:lstStyle/>
          <a:p>
            <a:pPr algn="l">
              <a:lnSpc>
                <a:spcPts val="4199"/>
              </a:lnSpc>
              <a:spcBef>
                <a:spcPct val="0"/>
              </a:spcBef>
            </a:pPr>
            <a:r>
              <a:rPr lang="en-US" sz="2999" dirty="0">
                <a:solidFill>
                  <a:srgbClr val="FFFFFF"/>
                </a:solidFill>
                <a:latin typeface="Quicksand Bold"/>
                <a:ea typeface="Quicksand Bold"/>
                <a:cs typeface="Quicksand Bold"/>
                <a:sym typeface="Quicksand Bold"/>
              </a:rPr>
              <a:t>Delivery</a:t>
            </a:r>
          </a:p>
        </p:txBody>
      </p:sp>
      <p:sp>
        <p:nvSpPr>
          <p:cNvPr id="23" name="TextBox 23"/>
          <p:cNvSpPr txBox="1"/>
          <p:nvPr/>
        </p:nvSpPr>
        <p:spPr>
          <a:xfrm>
            <a:off x="3409391" y="7781675"/>
            <a:ext cx="8686165" cy="1876425"/>
          </a:xfrm>
          <a:prstGeom prst="rect">
            <a:avLst/>
          </a:prstGeom>
        </p:spPr>
        <p:txBody>
          <a:bodyPr lIns="0" tIns="0" rIns="0" bIns="0" rtlCol="0" anchor="t">
            <a:spAutoFit/>
          </a:bodyPr>
          <a:lstStyle/>
          <a:p>
            <a:pPr algn="l">
              <a:lnSpc>
                <a:spcPts val="3060"/>
              </a:lnSpc>
              <a:spcBef>
                <a:spcPct val="0"/>
              </a:spcBef>
            </a:pPr>
            <a:r>
              <a:rPr lang="en-US" sz="1800" u="none" strike="noStrike">
                <a:solidFill>
                  <a:srgbClr val="FFFFFF"/>
                </a:solidFill>
                <a:latin typeface="Quicksand"/>
                <a:ea typeface="Quicksand"/>
                <a:cs typeface="Quicksand"/>
                <a:sym typeface="Quicksand"/>
              </a:rPr>
              <a:t>This strategy uses the UDL principles of:</a:t>
            </a:r>
          </a:p>
          <a:p>
            <a:pPr marL="388622" lvl="1" indent="-194311" algn="l">
              <a:lnSpc>
                <a:spcPts val="3060"/>
              </a:lnSpc>
              <a:spcBef>
                <a:spcPct val="0"/>
              </a:spcBef>
              <a:buFont typeface="Arial"/>
              <a:buChar char="•"/>
            </a:pPr>
            <a:r>
              <a:rPr lang="en-US" sz="1800" u="none" strike="noStrike">
                <a:solidFill>
                  <a:srgbClr val="FFFFFF"/>
                </a:solidFill>
                <a:latin typeface="Quicksand"/>
                <a:ea typeface="Quicksand"/>
                <a:cs typeface="Quicksand"/>
                <a:sym typeface="Quicksand"/>
              </a:rPr>
              <a:t>Representation: Facilitators can present the content in multiple ways, including: articles, videos, podcasts, websites and presentations.</a:t>
            </a:r>
          </a:p>
          <a:p>
            <a:pPr marL="388622" lvl="1" indent="-194311" algn="l">
              <a:lnSpc>
                <a:spcPts val="3060"/>
              </a:lnSpc>
              <a:buFont typeface="Arial"/>
              <a:buChar char="•"/>
            </a:pPr>
            <a:r>
              <a:rPr lang="en-US" sz="1800" u="none" strike="noStrike">
                <a:solidFill>
                  <a:srgbClr val="FFFFFF"/>
                </a:solidFill>
                <a:latin typeface="Quicksand"/>
                <a:ea typeface="Quicksand"/>
                <a:cs typeface="Quicksand"/>
                <a:sym typeface="Quicksand"/>
              </a:rPr>
              <a:t>Action/Expression: Learners can present their research to their Jigsaw Team in multiple ways, including: oral presentation, video, art project, and organizer.</a:t>
            </a:r>
          </a:p>
        </p:txBody>
      </p:sp>
      <p:sp>
        <p:nvSpPr>
          <p:cNvPr id="24" name="TextBox 24"/>
          <p:cNvSpPr txBox="1"/>
          <p:nvPr/>
        </p:nvSpPr>
        <p:spPr>
          <a:xfrm>
            <a:off x="13360202" y="8261456"/>
            <a:ext cx="3758323" cy="1495425"/>
          </a:xfrm>
          <a:prstGeom prst="rect">
            <a:avLst/>
          </a:prstGeom>
        </p:spPr>
        <p:txBody>
          <a:bodyPr lIns="0" tIns="0" rIns="0" bIns="0" rtlCol="0" anchor="t">
            <a:spAutoFit/>
          </a:bodyPr>
          <a:lstStyle/>
          <a:p>
            <a:pPr marL="388622" lvl="1" indent="-194311" algn="l">
              <a:lnSpc>
                <a:spcPts val="3060"/>
              </a:lnSpc>
              <a:buFont typeface="Arial"/>
              <a:buChar char="•"/>
            </a:pPr>
            <a:r>
              <a:rPr lang="en-US" sz="1800">
                <a:solidFill>
                  <a:srgbClr val="FFFFFF"/>
                </a:solidFill>
                <a:latin typeface="Quicksand"/>
                <a:ea typeface="Quicksand"/>
                <a:cs typeface="Quicksand"/>
                <a:sym typeface="Quicksand"/>
              </a:rPr>
              <a:t>Oral presentation</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Grid organizer</a:t>
            </a:r>
          </a:p>
          <a:p>
            <a:pPr marL="388622" lvl="1" indent="-194311" algn="l">
              <a:lnSpc>
                <a:spcPts val="3060"/>
              </a:lnSpc>
              <a:buFont typeface="Arial"/>
              <a:buChar char="•"/>
            </a:pPr>
            <a:r>
              <a:rPr lang="en-US" sz="1800">
                <a:solidFill>
                  <a:srgbClr val="FFFFFF"/>
                </a:solidFill>
                <a:latin typeface="Quicksand"/>
                <a:ea typeface="Quicksand"/>
                <a:cs typeface="Quicksand"/>
                <a:sym typeface="Quicksand"/>
              </a:rPr>
              <a:t>Research organizer</a:t>
            </a:r>
          </a:p>
          <a:p>
            <a:pPr marL="388622" lvl="1" indent="-194311" algn="l">
              <a:lnSpc>
                <a:spcPts val="3060"/>
              </a:lnSpc>
              <a:spcBef>
                <a:spcPct val="0"/>
              </a:spcBef>
              <a:buFont typeface="Arial"/>
              <a:buChar char="•"/>
            </a:pPr>
            <a:r>
              <a:rPr lang="en-US" sz="1800">
                <a:solidFill>
                  <a:srgbClr val="FFFFFF"/>
                </a:solidFill>
                <a:latin typeface="Quicksand"/>
                <a:ea typeface="Quicksand"/>
                <a:cs typeface="Quicksand"/>
                <a:sym typeface="Quicksand"/>
              </a:rPr>
              <a:t>Video and other multimedia</a:t>
            </a:r>
          </a:p>
        </p:txBody>
      </p:sp>
      <p:grpSp>
        <p:nvGrpSpPr>
          <p:cNvPr id="25" name="Group 25"/>
          <p:cNvGrpSpPr/>
          <p:nvPr/>
        </p:nvGrpSpPr>
        <p:grpSpPr>
          <a:xfrm>
            <a:off x="998490" y="4041838"/>
            <a:ext cx="508158" cy="543805"/>
            <a:chOff x="0" y="0"/>
            <a:chExt cx="812800" cy="869819"/>
          </a:xfrm>
        </p:grpSpPr>
        <p:sp>
          <p:nvSpPr>
            <p:cNvPr id="26" name="Freeform 26"/>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27" name="TextBox 27"/>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28" name="Group 28"/>
          <p:cNvGrpSpPr/>
          <p:nvPr/>
        </p:nvGrpSpPr>
        <p:grpSpPr>
          <a:xfrm>
            <a:off x="998490" y="3310329"/>
            <a:ext cx="508158" cy="543805"/>
            <a:chOff x="0" y="0"/>
            <a:chExt cx="812800" cy="869819"/>
          </a:xfrm>
        </p:grpSpPr>
        <p:sp>
          <p:nvSpPr>
            <p:cNvPr id="29" name="Freeform 29"/>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0" name="TextBox 30"/>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1" name="Group 31"/>
          <p:cNvGrpSpPr/>
          <p:nvPr/>
        </p:nvGrpSpPr>
        <p:grpSpPr>
          <a:xfrm>
            <a:off x="998490" y="4776144"/>
            <a:ext cx="508158" cy="543805"/>
            <a:chOff x="0" y="0"/>
            <a:chExt cx="812800" cy="869819"/>
          </a:xfrm>
        </p:grpSpPr>
        <p:sp>
          <p:nvSpPr>
            <p:cNvPr id="32" name="Freeform 32"/>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3" name="TextBox 33"/>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4" name="Group 34"/>
          <p:cNvGrpSpPr/>
          <p:nvPr/>
        </p:nvGrpSpPr>
        <p:grpSpPr>
          <a:xfrm>
            <a:off x="998490" y="2578820"/>
            <a:ext cx="508158" cy="543805"/>
            <a:chOff x="0" y="0"/>
            <a:chExt cx="812800" cy="869819"/>
          </a:xfrm>
        </p:grpSpPr>
        <p:sp>
          <p:nvSpPr>
            <p:cNvPr id="35" name="Freeform 35"/>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6" name="TextBox 36"/>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37" name="Group 37"/>
          <p:cNvGrpSpPr/>
          <p:nvPr/>
        </p:nvGrpSpPr>
        <p:grpSpPr>
          <a:xfrm>
            <a:off x="998490" y="6244755"/>
            <a:ext cx="508158" cy="543805"/>
            <a:chOff x="0" y="0"/>
            <a:chExt cx="812800" cy="869819"/>
          </a:xfrm>
        </p:grpSpPr>
        <p:sp>
          <p:nvSpPr>
            <p:cNvPr id="38" name="Freeform 38"/>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39" name="TextBox 39"/>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0" name="Group 40"/>
          <p:cNvGrpSpPr/>
          <p:nvPr/>
        </p:nvGrpSpPr>
        <p:grpSpPr>
          <a:xfrm>
            <a:off x="998490" y="5510449"/>
            <a:ext cx="508158" cy="543805"/>
            <a:chOff x="0" y="0"/>
            <a:chExt cx="812800" cy="869819"/>
          </a:xfrm>
        </p:grpSpPr>
        <p:sp>
          <p:nvSpPr>
            <p:cNvPr id="41" name="Freeform 41"/>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2" name="TextBox 42"/>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3" name="Group 43"/>
          <p:cNvGrpSpPr/>
          <p:nvPr/>
        </p:nvGrpSpPr>
        <p:grpSpPr>
          <a:xfrm>
            <a:off x="998490" y="6980694"/>
            <a:ext cx="508158" cy="543805"/>
            <a:chOff x="0" y="0"/>
            <a:chExt cx="812800" cy="869819"/>
          </a:xfrm>
        </p:grpSpPr>
        <p:sp>
          <p:nvSpPr>
            <p:cNvPr id="44" name="Freeform 44"/>
            <p:cNvSpPr/>
            <p:nvPr/>
          </p:nvSpPr>
          <p:spPr>
            <a:xfrm>
              <a:off x="0" y="0"/>
              <a:ext cx="812800" cy="869819"/>
            </a:xfrm>
            <a:custGeom>
              <a:avLst/>
              <a:gdLst/>
              <a:ahLst/>
              <a:cxnLst/>
              <a:rect l="l" t="t" r="r" b="b"/>
              <a:pathLst>
                <a:path w="812800" h="869819">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365B6D"/>
            </a:solidFill>
            <a:ln w="9525" cap="sq">
              <a:solidFill>
                <a:srgbClr val="FD6220"/>
              </a:solidFill>
              <a:prstDash val="solid"/>
              <a:miter/>
            </a:ln>
          </p:spPr>
          <p:txBody>
            <a:bodyPr/>
            <a:lstStyle/>
            <a:p>
              <a:endParaRPr lang="en-US"/>
            </a:p>
          </p:txBody>
        </p:sp>
        <p:sp>
          <p:nvSpPr>
            <p:cNvPr id="45" name="TextBox 45"/>
            <p:cNvSpPr txBox="1"/>
            <p:nvPr/>
          </p:nvSpPr>
          <p:spPr>
            <a:xfrm>
              <a:off x="76200" y="52970"/>
              <a:ext cx="660400" cy="735303"/>
            </a:xfrm>
            <a:prstGeom prst="rect">
              <a:avLst/>
            </a:prstGeom>
          </p:spPr>
          <p:txBody>
            <a:bodyPr lIns="50800" tIns="50800" rIns="50800" bIns="50800" rtlCol="0" anchor="ctr"/>
            <a:lstStyle/>
            <a:p>
              <a:pPr algn="ctr">
                <a:lnSpc>
                  <a:spcPts val="2380"/>
                </a:lnSpc>
                <a:spcBef>
                  <a:spcPct val="0"/>
                </a:spcBef>
              </a:pPr>
              <a:endParaRPr/>
            </a:p>
          </p:txBody>
        </p:sp>
      </p:grpSp>
      <p:grpSp>
        <p:nvGrpSpPr>
          <p:cNvPr id="46" name="Group 46"/>
          <p:cNvGrpSpPr/>
          <p:nvPr/>
        </p:nvGrpSpPr>
        <p:grpSpPr>
          <a:xfrm>
            <a:off x="756337" y="7715000"/>
            <a:ext cx="992463" cy="992463"/>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81DBD"/>
            </a:solidFill>
          </p:spPr>
          <p:txBody>
            <a:bodyPr/>
            <a:lstStyle/>
            <a:p>
              <a:endParaRPr lang="en-US"/>
            </a:p>
          </p:txBody>
        </p:sp>
        <p:sp>
          <p:nvSpPr>
            <p:cNvPr id="48" name="TextBox 48"/>
            <p:cNvSpPr txBox="1"/>
            <p:nvPr/>
          </p:nvSpPr>
          <p:spPr>
            <a:xfrm>
              <a:off x="76200" y="19050"/>
              <a:ext cx="660400" cy="717550"/>
            </a:xfrm>
            <a:prstGeom prst="rect">
              <a:avLst/>
            </a:prstGeom>
          </p:spPr>
          <p:txBody>
            <a:bodyPr lIns="50800" tIns="50800" rIns="50800" bIns="50800" rtlCol="0" anchor="ctr"/>
            <a:lstStyle/>
            <a:p>
              <a:pPr algn="ctr">
                <a:lnSpc>
                  <a:spcPts val="3779"/>
                </a:lnSpc>
                <a:spcBef>
                  <a:spcPct val="0"/>
                </a:spcBef>
              </a:pPr>
              <a:endParaRPr/>
            </a:p>
          </p:txBody>
        </p:sp>
      </p:grpSp>
      <p:sp>
        <p:nvSpPr>
          <p:cNvPr id="49" name="Freeform 49"/>
          <p:cNvSpPr/>
          <p:nvPr/>
        </p:nvSpPr>
        <p:spPr>
          <a:xfrm>
            <a:off x="16749349" y="880787"/>
            <a:ext cx="347002" cy="872962"/>
          </a:xfrm>
          <a:custGeom>
            <a:avLst/>
            <a:gdLst/>
            <a:ahLst/>
            <a:cxnLst/>
            <a:rect l="l" t="t" r="r" b="b"/>
            <a:pathLst>
              <a:path w="347002" h="872962">
                <a:moveTo>
                  <a:pt x="0" y="0"/>
                </a:moveTo>
                <a:lnTo>
                  <a:pt x="347002" y="0"/>
                </a:lnTo>
                <a:lnTo>
                  <a:pt x="347002" y="872962"/>
                </a:lnTo>
                <a:lnTo>
                  <a:pt x="0" y="8729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2341</Words>
  <Application>Microsoft Office PowerPoint</Application>
  <PresentationFormat>Custom</PresentationFormat>
  <Paragraphs>165</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Quicksand Bold</vt:lpstr>
      <vt:lpstr>Lato Italics</vt:lpstr>
      <vt:lpstr>Lato</vt:lpstr>
      <vt:lpstr>Quicksand</vt:lpstr>
      <vt:lpstr>Prata</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Instructional Strategies Chart</dc:title>
  <cp:lastModifiedBy>Rackley, Kala</cp:lastModifiedBy>
  <cp:revision>2</cp:revision>
  <dcterms:created xsi:type="dcterms:W3CDTF">2006-08-16T00:00:00Z</dcterms:created>
  <dcterms:modified xsi:type="dcterms:W3CDTF">2024-07-10T02:57:19Z</dcterms:modified>
  <dc:identifier>DAGKKIMcyXk</dc:identifier>
</cp:coreProperties>
</file>