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5" r:id="rId2"/>
    <p:sldId id="347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09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aili, Lina" initials="KL" lastIdx="3" clrIdx="0">
    <p:extLst>
      <p:ext uri="{19B8F6BF-5375-455C-9EA6-DF929625EA0E}">
        <p15:presenceInfo xmlns:p15="http://schemas.microsoft.com/office/powerpoint/2012/main" userId="S-1-5-21-1606980848-1958367476-725345543-841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8C8"/>
    <a:srgbClr val="27B0CB"/>
    <a:srgbClr val="317CC1"/>
    <a:srgbClr val="EE4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 autoAdjust="0"/>
    <p:restoredTop sz="87591" autoAdjust="0"/>
  </p:normalViewPr>
  <p:slideViewPr>
    <p:cSldViewPr snapToGrid="0">
      <p:cViewPr varScale="1">
        <p:scale>
          <a:sx n="64" d="100"/>
          <a:sy n="64" d="100"/>
        </p:scale>
        <p:origin x="1002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C6806-C14A-4C6F-96D6-37F61EF2B236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7224D-AA23-45E8-A254-A3E25929F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0676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A87373A-6472-411C-99E2-3030466F95D5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BB505E7-3707-4612-AC00-47E65F0268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883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505E7-3707-4612-AC00-47E65F02684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784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505E7-3707-4612-AC00-47E65F02684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019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505E7-3707-4612-AC00-47E65F02684D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1501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32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170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2329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M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420071"/>
            <a:ext cx="12191997" cy="343792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5135"/>
            <a:ext cx="12192000" cy="34379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546" y="69113"/>
            <a:ext cx="4511074" cy="1806021"/>
          </a:xfrm>
          <a:prstGeom prst="rect">
            <a:avLst/>
          </a:prstGeom>
        </p:spPr>
      </p:pic>
      <p:sp>
        <p:nvSpPr>
          <p:cNvPr id="1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762501" y="3945972"/>
            <a:ext cx="6616700" cy="364571"/>
          </a:xfrm>
        </p:spPr>
        <p:txBody>
          <a:bodyPr>
            <a:noAutofit/>
          </a:bodyPr>
          <a:lstStyle>
            <a:lvl1pPr marL="0" indent="0" algn="r" rtl="1">
              <a:buFontTx/>
              <a:buNone/>
              <a:defRPr sz="1600" b="1" baseline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ar-LB" noProof="0" dirty="0" smtClean="0"/>
              <a:t>مسقط، سلطنة عمان، 18-20 كانون الأول/ديسمبر 2017</a:t>
            </a:r>
            <a:endParaRPr lang="en-US" noProof="0" dirty="0" smtClean="0"/>
          </a:p>
        </p:txBody>
      </p:sp>
      <p:sp>
        <p:nvSpPr>
          <p:cNvPr id="16" name="Text Placeholder 15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762536" y="2247900"/>
            <a:ext cx="6616664" cy="1333501"/>
          </a:xfrm>
        </p:spPr>
        <p:txBody>
          <a:bodyPr>
            <a:noAutofit/>
          </a:bodyPr>
          <a:lstStyle>
            <a:lvl1pPr marL="0" indent="0" algn="r" rtl="1">
              <a:lnSpc>
                <a:spcPct val="100000"/>
              </a:lnSpc>
              <a:buFontTx/>
              <a:buNone/>
              <a:defRPr sz="4000" b="1" i="0" baseline="0">
                <a:solidFill>
                  <a:schemeClr val="bg1"/>
                </a:solidFill>
                <a:latin typeface="Open Sans Bold" charset="0"/>
              </a:defRPr>
            </a:lvl1pPr>
          </a:lstStyle>
          <a:p>
            <a:pPr lvl="0"/>
            <a:r>
              <a:rPr lang="ar-LB" noProof="0" dirty="0" smtClean="0"/>
              <a:t>هدف التنمية المستدامة الرابع: مؤشرات الغاية 4.1</a:t>
            </a:r>
            <a:endParaRPr lang="en-US" noProof="0" dirty="0" smtClean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1" y="3581401"/>
            <a:ext cx="6616700" cy="364571"/>
          </a:xfrm>
        </p:spPr>
        <p:txBody>
          <a:bodyPr>
            <a:noAutofit/>
          </a:bodyPr>
          <a:lstStyle>
            <a:lvl1pPr marL="0" indent="0" algn="r" rtl="1">
              <a:buFontTx/>
              <a:buNone/>
              <a:defRPr sz="2400" b="1" i="0" baseline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ar-LB" noProof="0" dirty="0" smtClean="0"/>
              <a:t>ورشة العمل الإقليمية حول مؤشرات الهدف الرابع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1425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232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359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038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495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05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72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555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65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1E9D5-99DF-42B1-BDF3-EAA5F32DA8A0}" type="datetimeFigureOut">
              <a:rPr lang="en-CA" smtClean="0"/>
              <a:t>2019-04-16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54E1B-AF64-4B2C-9BCE-C136DC89DA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959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uis.unesco.org/uis-questionnair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.voffal@unesco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is.unesco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762501" y="4422222"/>
            <a:ext cx="6616700" cy="419601"/>
          </a:xfrm>
        </p:spPr>
        <p:txBody>
          <a:bodyPr/>
          <a:lstStyle/>
          <a:p>
            <a:r>
              <a:rPr lang="ar-SY" dirty="0" smtClean="0"/>
              <a:t>شرم الشيخ ، جمهورية مصر العربية</a:t>
            </a:r>
            <a:r>
              <a:rPr lang="ar-LB" dirty="0" smtClean="0"/>
              <a:t>، 1</a:t>
            </a:r>
            <a:r>
              <a:rPr lang="ar-SY" dirty="0" smtClean="0"/>
              <a:t>5</a:t>
            </a:r>
            <a:r>
              <a:rPr lang="ar-LB" dirty="0" smtClean="0"/>
              <a:t>-</a:t>
            </a:r>
            <a:r>
              <a:rPr lang="ar-SY" dirty="0" smtClean="0"/>
              <a:t>19</a:t>
            </a:r>
            <a:r>
              <a:rPr lang="ar-LB" dirty="0" smtClean="0"/>
              <a:t> </a:t>
            </a:r>
            <a:r>
              <a:rPr lang="ar-SY" dirty="0" smtClean="0"/>
              <a:t>نيسان</a:t>
            </a:r>
            <a:r>
              <a:rPr lang="ar-LB" dirty="0" smtClean="0"/>
              <a:t>/ </a:t>
            </a:r>
            <a:r>
              <a:rPr lang="ar-SY" dirty="0" smtClean="0"/>
              <a:t>ابريل</a:t>
            </a:r>
            <a:r>
              <a:rPr lang="ar-LB" dirty="0" smtClean="0"/>
              <a:t> 201</a:t>
            </a:r>
            <a:r>
              <a:rPr lang="ar-SY" dirty="0" smtClean="0"/>
              <a:t>9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62537" y="2157412"/>
            <a:ext cx="6616664" cy="1795463"/>
          </a:xfrm>
        </p:spPr>
        <p:txBody>
          <a:bodyPr/>
          <a:lstStyle/>
          <a:p>
            <a:r>
              <a:rPr lang="ar-LB" dirty="0" smtClean="0"/>
              <a:t>هدف </a:t>
            </a:r>
            <a:r>
              <a:rPr lang="ar-LB" dirty="0" smtClean="0"/>
              <a:t>التنمية </a:t>
            </a:r>
            <a:r>
              <a:rPr lang="ar-LB" dirty="0" smtClean="0"/>
              <a:t>المستدامة الرابع</a:t>
            </a:r>
            <a:r>
              <a:rPr lang="ar-LB" dirty="0" smtClean="0"/>
              <a:t>:</a:t>
            </a:r>
            <a:endParaRPr lang="ar-SY" dirty="0" smtClean="0"/>
          </a:p>
          <a:p>
            <a:r>
              <a:rPr lang="ar-LB" sz="3600" dirty="0" smtClean="0"/>
              <a:t> </a:t>
            </a:r>
            <a:r>
              <a:rPr lang="ar-SY" sz="3600" dirty="0" smtClean="0"/>
              <a:t>فهرس معهد اليونسكو للإحصاء لتقييم التعلم 2.0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124325" y="4077325"/>
            <a:ext cx="7254876" cy="914400"/>
          </a:xfrm>
        </p:spPr>
        <p:txBody>
          <a:bodyPr/>
          <a:lstStyle/>
          <a:p>
            <a:r>
              <a:rPr lang="ar-LB" dirty="0" smtClean="0"/>
              <a:t>ورشة العمل الإقليمية حول مؤشرات هدف </a:t>
            </a:r>
            <a:r>
              <a:rPr lang="ar-LB" dirty="0"/>
              <a:t>التنمية المستدامة الرابع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أين توجد </a:t>
            </a:r>
            <a:r>
              <a:rPr lang="ar-SY" dirty="0" err="1" smtClean="0"/>
              <a:t>الإستمارات</a:t>
            </a:r>
            <a:r>
              <a:rPr lang="ar-SY" dirty="0" smtClean="0"/>
              <a:t>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توجد نسخ  الاستمارات </a:t>
            </a:r>
            <a:r>
              <a:rPr lang="ar-SY" dirty="0" err="1" smtClean="0"/>
              <a:t>باللوغ</a:t>
            </a:r>
            <a:r>
              <a:rPr lang="ar-SY" dirty="0" smtClean="0"/>
              <a:t> لإنجليزية، الفرنسية ولإسبانية علي الموقع: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http://uis.unesco.org/uis-questionnaires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0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شكرا!</a:t>
            </a:r>
          </a:p>
          <a:p>
            <a:pPr marL="0" indent="0">
              <a:buNone/>
            </a:pP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سعيد ولد ففال</a:t>
            </a:r>
          </a:p>
          <a:p>
            <a:pPr marL="0" indent="0">
              <a:buNone/>
            </a:pP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رئيس قسم مسح التعليم </a:t>
            </a:r>
          </a:p>
          <a:p>
            <a:pPr marL="0" indent="0">
              <a:buNone/>
            </a:pPr>
            <a:r>
              <a:rPr lang="ar-SY" dirty="0" smtClean="0">
                <a:solidFill>
                  <a:schemeClr val="accent1">
                    <a:lumMod val="75000"/>
                  </a:schemeClr>
                </a:solidFill>
              </a:rPr>
              <a:t>معهد اليونسكو للإحصاء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s.voffal@unesco.org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en-US" b="1" dirty="0" smtClean="0">
                <a:hlinkClick r:id="rId4"/>
              </a:rPr>
              <a:t>http://uis.unesco.org</a:t>
            </a:r>
            <a:endParaRPr lang="en-US" b="1" dirty="0" smtClean="0"/>
          </a:p>
          <a:p>
            <a:pPr marL="0" indent="0" algn="l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http://data.uis.unesco.org/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4930"/>
            <a:ext cx="10515600" cy="974360"/>
          </a:xfrm>
        </p:spPr>
        <p:txBody>
          <a:bodyPr/>
          <a:lstStyle/>
          <a:p>
            <a:r>
              <a:rPr lang="ar-SY" b="1" dirty="0" smtClean="0">
                <a:solidFill>
                  <a:schemeClr val="accent1">
                    <a:lumMod val="75000"/>
                  </a:schemeClr>
                </a:solidFill>
              </a:rPr>
              <a:t>نظره عامة</a:t>
            </a:r>
            <a:r>
              <a:rPr lang="ar-LB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9430"/>
            <a:ext cx="10515600" cy="6235908"/>
          </a:xfrm>
        </p:spPr>
        <p:txBody>
          <a:bodyPr>
            <a:noAutofit/>
          </a:bodyPr>
          <a:lstStyle/>
          <a:p>
            <a:r>
              <a:rPr lang="ar-SY" sz="2600" dirty="0" smtClean="0"/>
              <a:t>ما هو </a:t>
            </a:r>
            <a:r>
              <a:rPr lang="ar-SY" dirty="0" smtClean="0"/>
              <a:t>فهرس معهد اليونسكو للإحصاء لتقييم التعلم 2.0؟ </a:t>
            </a:r>
          </a:p>
          <a:p>
            <a:r>
              <a:rPr lang="ar-SY" dirty="0" smtClean="0"/>
              <a:t>ما هو الغرض من الفهرس؟</a:t>
            </a:r>
            <a:endParaRPr lang="en-US" dirty="0" smtClean="0"/>
          </a:p>
          <a:p>
            <a:r>
              <a:rPr lang="ar-SY" dirty="0"/>
              <a:t>ما هو </a:t>
            </a:r>
            <a:r>
              <a:rPr lang="ar-SY" dirty="0" smtClean="0"/>
              <a:t>نطاق الفهرس؟</a:t>
            </a:r>
          </a:p>
          <a:p>
            <a:r>
              <a:rPr lang="ar-SY" dirty="0"/>
              <a:t>ما </a:t>
            </a:r>
            <a:r>
              <a:rPr lang="ar-SY" dirty="0" smtClean="0"/>
              <a:t>هي تشكله الفهرس؟</a:t>
            </a:r>
          </a:p>
          <a:p>
            <a:r>
              <a:rPr lang="ar-SY" dirty="0"/>
              <a:t>ما </a:t>
            </a:r>
            <a:r>
              <a:rPr lang="ar-SY" dirty="0" smtClean="0"/>
              <a:t>هي جدارة </a:t>
            </a:r>
            <a:r>
              <a:rPr lang="ar-SY" dirty="0"/>
              <a:t>الفهرس</a:t>
            </a:r>
            <a:r>
              <a:rPr lang="ar-SY" dirty="0" smtClean="0"/>
              <a:t> بالنسبة لرصد هدف التنمية المستدامة الرابع؟</a:t>
            </a:r>
          </a:p>
          <a:p>
            <a:r>
              <a:rPr lang="ar-SY" dirty="0" smtClean="0"/>
              <a:t>ماهي المنتجات المرتقبة من الفهرس؟</a:t>
            </a:r>
          </a:p>
          <a:p>
            <a:r>
              <a:rPr lang="ar-SY" dirty="0" err="1" smtClean="0"/>
              <a:t>ماهو</a:t>
            </a:r>
            <a:r>
              <a:rPr lang="ar-SY" dirty="0" smtClean="0"/>
              <a:t> الظرف الزمني لتنفيذ </a:t>
            </a:r>
            <a:r>
              <a:rPr lang="ar-SY" dirty="0"/>
              <a:t>الفهرس</a:t>
            </a:r>
            <a:r>
              <a:rPr lang="ar-SY" dirty="0" smtClean="0"/>
              <a:t>؟</a:t>
            </a:r>
          </a:p>
          <a:p>
            <a:r>
              <a:rPr lang="ar-SY" dirty="0" err="1" smtClean="0"/>
              <a:t>ماهم</a:t>
            </a:r>
            <a:r>
              <a:rPr lang="ar-SY" dirty="0" smtClean="0"/>
              <a:t> الشركاء لجمع البيانات؟</a:t>
            </a:r>
            <a:endParaRPr lang="ar-SY" dirty="0"/>
          </a:p>
          <a:p>
            <a:endParaRPr lang="ar-SY" dirty="0" smtClean="0"/>
          </a:p>
          <a:p>
            <a:endParaRPr lang="ar-SY" dirty="0" smtClean="0"/>
          </a:p>
          <a:p>
            <a:endParaRPr lang="ar-SY" dirty="0" smtClean="0"/>
          </a:p>
          <a:p>
            <a:endParaRPr lang="ar-SY" dirty="0" smtClean="0"/>
          </a:p>
          <a:p>
            <a:endParaRPr lang="ar-SY" dirty="0"/>
          </a:p>
          <a:p>
            <a:endParaRPr lang="ar-SY" dirty="0" smtClean="0"/>
          </a:p>
          <a:p>
            <a:endParaRPr lang="ar-SY" dirty="0" smtClean="0"/>
          </a:p>
          <a:p>
            <a:endParaRPr lang="ar-LB" sz="2600" dirty="0" smtClean="0"/>
          </a:p>
        </p:txBody>
      </p:sp>
    </p:spTree>
    <p:extLst>
      <p:ext uri="{BB962C8B-B14F-4D97-AF65-F5344CB8AC3E}">
        <p14:creationId xmlns:p14="http://schemas.microsoft.com/office/powerpoint/2010/main" val="171678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9824"/>
            <a:ext cx="10515600" cy="2068642"/>
          </a:xfrm>
        </p:spPr>
        <p:txBody>
          <a:bodyPr>
            <a:normAutofit/>
          </a:bodyPr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 هو فهرس معهد اليونسكو للإحصاء لتقييم التعلم </a:t>
            </a:r>
            <a:r>
              <a:rPr lang="ar-SY" b="1" dirty="0" smtClean="0">
                <a:solidFill>
                  <a:schemeClr val="accent1">
                    <a:lumMod val="75000"/>
                  </a:schemeClr>
                </a:solidFill>
              </a:rPr>
              <a:t>  2.0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ar-SY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CLA 2.0</a:t>
            </a:r>
            <a:r>
              <a:rPr lang="ar-SY" b="1" dirty="0" smtClean="0">
                <a:solidFill>
                  <a:schemeClr val="accent1">
                    <a:lumMod val="75000"/>
                  </a:schemeClr>
                </a:solidFill>
              </a:rPr>
              <a:t>)؟ </a:t>
            </a:r>
            <a:r>
              <a:rPr lang="ar-SY" dirty="0"/>
              <a:t/>
            </a:r>
            <a:br>
              <a:rPr lang="ar-SY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3711"/>
            <a:ext cx="10515600" cy="4213252"/>
          </a:xfrm>
        </p:spPr>
        <p:txBody>
          <a:bodyPr/>
          <a:lstStyle/>
          <a:p>
            <a:r>
              <a:rPr lang="ar-SY" dirty="0" smtClean="0"/>
              <a:t>هو مبادرة لجمع البيانات بطريقة موحدة حول عدة جوانب من تقييم التعلم من كل دول العالم</a:t>
            </a:r>
          </a:p>
          <a:p>
            <a:endParaRPr lang="ar-SY" dirty="0"/>
          </a:p>
          <a:p>
            <a:r>
              <a:rPr lang="en-US" dirty="0" smtClean="0"/>
              <a:t>CLA 1.0 </a:t>
            </a:r>
            <a:r>
              <a:rPr lang="ar-SY" dirty="0" smtClean="0"/>
              <a:t> 2014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CLA </a:t>
            </a:r>
            <a:r>
              <a:rPr lang="en-US" dirty="0" smtClean="0"/>
              <a:t>2.0 </a:t>
            </a:r>
            <a:r>
              <a:rPr lang="ar-SY" dirty="0" smtClean="0"/>
              <a:t> نسخة محسنة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 هو الغرض من الفهرس؟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تصنيف تقييمات التعليم الدولية، الإقليمية والوطنية</a:t>
            </a:r>
            <a:endParaRPr lang="en-US" dirty="0" smtClean="0"/>
          </a:p>
          <a:p>
            <a:r>
              <a:rPr lang="ar-SY" dirty="0"/>
              <a:t>مقارنة القواسم </a:t>
            </a:r>
            <a:r>
              <a:rPr lang="ar-SY" dirty="0" smtClean="0"/>
              <a:t>المشتركة لتوجيه الحوار الدولي حول التعلم</a:t>
            </a:r>
            <a:r>
              <a:rPr lang="en-US" dirty="0" smtClean="0"/>
              <a:t> </a:t>
            </a:r>
            <a:r>
              <a:rPr lang="ar-SY" dirty="0" smtClean="0"/>
              <a:t> وكيف يقيم ويبلغ عنه</a:t>
            </a:r>
          </a:p>
          <a:p>
            <a:r>
              <a:rPr lang="ar-SY" dirty="0" smtClean="0"/>
              <a:t>مساعدة الدول علي قياس و تحسين جودة ومتانة نظم تقييمهم</a:t>
            </a:r>
          </a:p>
          <a:p>
            <a:r>
              <a:rPr lang="ar-SY" dirty="0"/>
              <a:t>مساعدة </a:t>
            </a:r>
            <a:r>
              <a:rPr lang="ar-SY" dirty="0" smtClean="0"/>
              <a:t>الدول والمانحين علي</a:t>
            </a:r>
            <a:r>
              <a:rPr lang="en-US" dirty="0" smtClean="0"/>
              <a:t> </a:t>
            </a:r>
            <a:r>
              <a:rPr lang="ar-SY" dirty="0" smtClean="0"/>
              <a:t>تحديد حاجيات تعزيز القدرات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04143"/>
          </a:xfrm>
        </p:spPr>
        <p:txBody>
          <a:bodyPr/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 هو نطاق الفهرس؟</a:t>
            </a:r>
            <a:r>
              <a:rPr lang="ar-SY" dirty="0"/>
              <a:t/>
            </a:r>
            <a:br>
              <a:rPr lang="ar-SY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913960"/>
              </p:ext>
            </p:extLst>
          </p:nvPr>
        </p:nvGraphicFramePr>
        <p:xfrm>
          <a:off x="838200" y="764498"/>
          <a:ext cx="10515600" cy="6079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7607515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24681279"/>
                    </a:ext>
                  </a:extLst>
                </a:gridCol>
              </a:tblGrid>
              <a:tr h="1128320">
                <a:tc>
                  <a:txBody>
                    <a:bodyPr/>
                    <a:lstStyle/>
                    <a:p>
                      <a:pPr algn="r"/>
                      <a:r>
                        <a:rPr lang="ar-SY" sz="2400" dirty="0" smtClean="0">
                          <a:solidFill>
                            <a:schemeClr val="bg1"/>
                          </a:solidFill>
                        </a:rPr>
                        <a:t>- تقييم</a:t>
                      </a:r>
                      <a:r>
                        <a:rPr lang="ar-SY" sz="2400" baseline="0" dirty="0" smtClean="0">
                          <a:solidFill>
                            <a:schemeClr val="bg1"/>
                          </a:solidFill>
                        </a:rPr>
                        <a:t> مستند إلي مسح مدرسي </a:t>
                      </a:r>
                      <a:r>
                        <a:rPr lang="ar-SY" sz="2400" dirty="0" smtClean="0">
                          <a:solidFill>
                            <a:srgbClr val="68A8C8"/>
                          </a:solidFill>
                        </a:rPr>
                        <a:t>م</a:t>
                      </a:r>
                    </a:p>
                    <a:p>
                      <a:pPr algn="r"/>
                      <a:r>
                        <a:rPr lang="ar-SY" sz="2400" dirty="0" smtClean="0">
                          <a:solidFill>
                            <a:schemeClr val="bg1"/>
                          </a:solidFill>
                        </a:rPr>
                        <a:t>- تقييم</a:t>
                      </a:r>
                      <a:r>
                        <a:rPr lang="ar-SY" sz="2400" baseline="0" dirty="0" smtClean="0">
                          <a:solidFill>
                            <a:schemeClr val="bg1"/>
                          </a:solidFill>
                        </a:rPr>
                        <a:t> مستند إلي مسح اسري</a:t>
                      </a:r>
                    </a:p>
                    <a:p>
                      <a:pPr algn="r"/>
                      <a:r>
                        <a:rPr lang="ar-SY" sz="240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ar-SY" sz="2400" dirty="0" smtClean="0">
                          <a:solidFill>
                            <a:srgbClr val="68A8C8"/>
                          </a:solidFill>
                        </a:rPr>
                        <a:t>م</a:t>
                      </a:r>
                      <a:r>
                        <a:rPr lang="ar-SY" sz="2400" dirty="0" smtClean="0">
                          <a:solidFill>
                            <a:schemeClr val="bg1"/>
                          </a:solidFill>
                        </a:rPr>
                        <a:t>تقييم</a:t>
                      </a:r>
                      <a:r>
                        <a:rPr lang="ar-SY" sz="2400" baseline="0" dirty="0" smtClean="0">
                          <a:solidFill>
                            <a:schemeClr val="bg1"/>
                          </a:solidFill>
                        </a:rPr>
                        <a:t> مستند إلي تقييم التعلم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Y" sz="2400" dirty="0" smtClean="0">
                          <a:solidFill>
                            <a:schemeClr val="bg1"/>
                          </a:solidFill>
                        </a:rPr>
                        <a:t>أنواع التقييم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14707"/>
                  </a:ext>
                </a:extLst>
              </a:tr>
              <a:tr h="2248571">
                <a:tc>
                  <a:txBody>
                    <a:bodyPr/>
                    <a:lstStyle/>
                    <a:p>
                      <a:pPr marL="0" indent="0" algn="r">
                        <a:buFontTx/>
                        <a:buNone/>
                      </a:pPr>
                      <a:r>
                        <a:rPr lang="ar-SY" sz="2400" dirty="0" smtClean="0"/>
                        <a:t>- الطفولة المبكرة</a:t>
                      </a: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ar-SY" sz="2400" dirty="0" smtClean="0"/>
                        <a:t>- القراءة، الرياضيات، المواطنة العالمية، التنمية المستدامة، العلوم، </a:t>
                      </a:r>
                      <a:r>
                        <a:rPr lang="ar-AE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علوم البيئية وعلوم الأرض</a:t>
                      </a:r>
                      <a:endParaRPr lang="ar-SY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ar-SY" sz="2400" dirty="0" smtClean="0"/>
                        <a:t>- تكنولوجيا</a:t>
                      </a:r>
                      <a:r>
                        <a:rPr lang="ar-SY" sz="2400" baseline="0" dirty="0" smtClean="0"/>
                        <a:t> المعلومات والاتصال، الأمية، مهارات الحساب، الدراية الرقمية</a:t>
                      </a:r>
                      <a:endParaRPr lang="ar-SY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Y" sz="2400" dirty="0" smtClean="0">
                          <a:solidFill>
                            <a:schemeClr val="tx1"/>
                          </a:solidFill>
                        </a:rPr>
                        <a:t>المواضيع</a:t>
                      </a:r>
                      <a:r>
                        <a:rPr lang="ar-SY" sz="2400" baseline="0" dirty="0" smtClean="0">
                          <a:solidFill>
                            <a:schemeClr val="tx1"/>
                          </a:solidFill>
                        </a:rPr>
                        <a:t> المستهدفة بالتقييم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219175"/>
                  </a:ext>
                </a:extLst>
              </a:tr>
              <a:tr h="1822671">
                <a:tc>
                  <a:txBody>
                    <a:bodyPr/>
                    <a:lstStyle/>
                    <a:p>
                      <a:pPr algn="r"/>
                      <a:r>
                        <a:rPr lang="ar-SY" sz="2400" dirty="0" smtClean="0"/>
                        <a:t>- الأطفال من سن صفر حتي سن الدخول في المدرسة</a:t>
                      </a:r>
                    </a:p>
                    <a:p>
                      <a:pPr algn="r"/>
                      <a:r>
                        <a:rPr lang="ar-SY" sz="2400" dirty="0" smtClean="0"/>
                        <a:t>- الأطفال</a:t>
                      </a:r>
                      <a:r>
                        <a:rPr lang="ar-SY" sz="2400" baseline="0" dirty="0" smtClean="0"/>
                        <a:t> فسي سن المدرسة، في المدرسة وخارج المدرسة</a:t>
                      </a:r>
                      <a:endParaRPr lang="ar-SY" sz="2400" dirty="0" smtClean="0"/>
                    </a:p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Y" sz="2400" dirty="0" smtClean="0"/>
                        <a:t>الفئة العمرية المستهدفة من طرف التقييم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87997"/>
                  </a:ext>
                </a:extLst>
              </a:tr>
              <a:tr h="721554">
                <a:tc>
                  <a:txBody>
                    <a:bodyPr/>
                    <a:lstStyle/>
                    <a:p>
                      <a:pPr algn="r"/>
                      <a:r>
                        <a:rPr lang="ar-SY" sz="2800" dirty="0" smtClean="0"/>
                        <a:t>- من</a:t>
                      </a:r>
                      <a:r>
                        <a:rPr lang="ar-SY" dirty="0" smtClean="0"/>
                        <a:t> </a:t>
                      </a:r>
                      <a:r>
                        <a:rPr lang="ar-SY" sz="2800" dirty="0" smtClean="0"/>
                        <a:t>2010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Y" sz="2400" dirty="0" smtClean="0"/>
                        <a:t>الفترة الزمنية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2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5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 هي تشكله الفهرس؟</a:t>
            </a:r>
            <a:r>
              <a:rPr lang="ar-SY" dirty="0"/>
              <a:t/>
            </a:r>
            <a:br>
              <a:rPr lang="ar-SY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يتكون الفهرس من وحدتين:</a:t>
            </a:r>
          </a:p>
          <a:p>
            <a:endParaRPr lang="ar-SY" dirty="0"/>
          </a:p>
          <a:p>
            <a:r>
              <a:rPr lang="ar-SY" u="sng" dirty="0" smtClean="0"/>
              <a:t>الوحدة رقم 1:</a:t>
            </a:r>
            <a:r>
              <a:rPr lang="ar-SY" dirty="0"/>
              <a:t> يجمع معلومات حول </a:t>
            </a:r>
            <a:r>
              <a:rPr lang="ar-SY" dirty="0" smtClean="0"/>
              <a:t>خصائص برامج تقييم التعلم الوطنية ، الإقليمية و الدولية</a:t>
            </a:r>
          </a:p>
          <a:p>
            <a:r>
              <a:rPr lang="ar-SY" u="sng" dirty="0"/>
              <a:t>الوحدة رقم </a:t>
            </a:r>
            <a:r>
              <a:rPr lang="ar-SY" u="sng" dirty="0" smtClean="0"/>
              <a:t>2: </a:t>
            </a:r>
            <a:r>
              <a:rPr lang="ar-SY" dirty="0"/>
              <a:t>يجمع </a:t>
            </a:r>
            <a:r>
              <a:rPr lang="ar-SY" dirty="0" smtClean="0"/>
              <a:t>بيانات </a:t>
            </a:r>
            <a:r>
              <a:rPr lang="ar-SY" dirty="0"/>
              <a:t>حول </a:t>
            </a:r>
            <a:r>
              <a:rPr lang="ar-SY" dirty="0" smtClean="0"/>
              <a:t>نتائج تقييم التعلم ومعلومات أساسية حول تعريف مستويات الكفاءة والحدود </a:t>
            </a:r>
            <a:r>
              <a:rPr lang="ar-SY" dirty="0" err="1" smtClean="0"/>
              <a:t>الأدني</a:t>
            </a:r>
            <a:endParaRPr lang="ar-SY" dirty="0" smtClean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0222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4893"/>
            <a:ext cx="10515600" cy="1525796"/>
          </a:xfrm>
        </p:spPr>
        <p:txBody>
          <a:bodyPr>
            <a:normAutofit fontScale="90000"/>
          </a:bodyPr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 هي جدارة الفهرس بالنسبة لرصد هدف التنمية المستدامة الرابع؟</a:t>
            </a:r>
            <a:r>
              <a:rPr lang="ar-SY" dirty="0"/>
              <a:t/>
            </a:r>
            <a:br>
              <a:rPr lang="ar-SY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026"/>
            <a:ext cx="10515600" cy="4692937"/>
          </a:xfrm>
        </p:spPr>
        <p:txBody>
          <a:bodyPr/>
          <a:lstStyle/>
          <a:p>
            <a:r>
              <a:rPr lang="ar-SY" dirty="0" smtClean="0"/>
              <a:t>يمكن الفهرس من حساب مؤشرات الهدف الرابع للتمية المستدامة التالية:</a:t>
            </a:r>
          </a:p>
          <a:p>
            <a:r>
              <a:rPr lang="ar-SY" b="1" dirty="0" smtClean="0"/>
              <a:t>4</a:t>
            </a:r>
            <a:r>
              <a:rPr lang="ar-SA" b="1" dirty="0" smtClean="0"/>
              <a:t>.1.</a:t>
            </a:r>
            <a:r>
              <a:rPr lang="ar-SY" b="1" dirty="0" smtClean="0"/>
              <a:t>1</a:t>
            </a:r>
            <a:r>
              <a:rPr lang="ar-SA" b="1" dirty="0" smtClean="0"/>
              <a:t> </a:t>
            </a:r>
            <a:r>
              <a:rPr lang="ar-SA" dirty="0" smtClean="0"/>
              <a:t>نسبة الأطفال/الشباب: (أ) في الصف الثاني/ الثالث؛ (ب) في نهاية المرحلة الابتدائية؛ و(ج) في نهاية المرحلة الأولى من التعليم الثانوي الذين يحققون على الأقل الحد الأدنى من مستوى الكفاءة في (1) القراءة، و(2) الرياضيات، بحسب الجنس</a:t>
            </a:r>
            <a:endParaRPr lang="ar-SY" dirty="0" smtClean="0"/>
          </a:p>
          <a:p>
            <a:r>
              <a:rPr lang="ar-SY" b="1" dirty="0" smtClean="0"/>
              <a:t>4</a:t>
            </a:r>
            <a:r>
              <a:rPr lang="ar-SA" b="1" dirty="0" smtClean="0"/>
              <a:t>.1.</a:t>
            </a:r>
            <a:r>
              <a:rPr lang="ar-SY" b="1" dirty="0" smtClean="0"/>
              <a:t>2</a:t>
            </a:r>
            <a:r>
              <a:rPr lang="ar-SA" dirty="0" smtClean="0"/>
              <a:t> تنظيم عملية وطنية لتقييم التعلم (أ) في الصف الثاني/ الثالث، و(ب) في نهاية المرحلة الابتدائية، و(ج) في نهاية المرحلة الدنيا من التعليم الثانوي</a:t>
            </a:r>
            <a:endParaRPr lang="ar-SY" dirty="0" smtClean="0"/>
          </a:p>
          <a:p>
            <a:r>
              <a:rPr lang="ar-SY" b="1" dirty="0" smtClean="0"/>
              <a:t>4</a:t>
            </a:r>
            <a:r>
              <a:rPr lang="ar-MA" b="1" dirty="0" smtClean="0"/>
              <a:t>.2.</a:t>
            </a:r>
            <a:r>
              <a:rPr lang="ar-SY" b="1" dirty="0" smtClean="0"/>
              <a:t>1</a:t>
            </a:r>
            <a:r>
              <a:rPr lang="ar-AE" b="1" dirty="0" smtClean="0"/>
              <a:t> </a:t>
            </a:r>
            <a:r>
              <a:rPr lang="ar-AE" dirty="0"/>
              <a:t>نسبة الأطفال دون الخامسة الذين يسيرون على المسار الصحيح من حيث النمو في مجالات الصحة والتعلم والرفاه النفسي، بحسب </a:t>
            </a:r>
            <a:r>
              <a:rPr lang="ar-AE" dirty="0" smtClean="0"/>
              <a:t>الجنس</a:t>
            </a:r>
            <a:endParaRPr lang="ar-SY" dirty="0" smtClean="0"/>
          </a:p>
          <a:p>
            <a:r>
              <a:rPr lang="ar-SY" b="1" dirty="0" smtClean="0"/>
              <a:t>4</a:t>
            </a:r>
            <a:r>
              <a:rPr lang="ar-MA" b="1" dirty="0" smtClean="0"/>
              <a:t>.4.</a:t>
            </a:r>
            <a:r>
              <a:rPr lang="ar-SY" b="1" dirty="0" smtClean="0"/>
              <a:t>1</a:t>
            </a:r>
            <a:r>
              <a:rPr lang="ar-MA" dirty="0" smtClean="0"/>
              <a:t> </a:t>
            </a:r>
            <a:r>
              <a:rPr lang="ar-AE" dirty="0"/>
              <a:t>نسبة الشباب والبالغين الذين تتوافر لديهم مهارات تكنولوجيا المعلومات والاتصالات بحسب نوع </a:t>
            </a:r>
            <a:r>
              <a:rPr lang="ar-AE" dirty="0" smtClean="0"/>
              <a:t>المهارة</a:t>
            </a:r>
            <a:endParaRPr lang="ar-SY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ar-SY" dirty="0" smtClean="0"/>
          </a:p>
          <a:p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 هي جدارة الفهرس بالنسبة لرصد هدف التنمية المستدامة الرابع؟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Y" b="1" dirty="0" smtClean="0"/>
              <a:t>4</a:t>
            </a:r>
            <a:r>
              <a:rPr lang="ar-MA" b="1" dirty="0" smtClean="0"/>
              <a:t>.4.</a:t>
            </a:r>
            <a:r>
              <a:rPr lang="ar-SY" b="1" dirty="0" smtClean="0"/>
              <a:t>2</a:t>
            </a:r>
            <a:r>
              <a:rPr lang="ar-AE" b="1" dirty="0" smtClean="0"/>
              <a:t> </a:t>
            </a:r>
            <a:r>
              <a:rPr lang="ar-AE" dirty="0"/>
              <a:t>النسبة المئوية </a:t>
            </a:r>
            <a:r>
              <a:rPr lang="ar-QA" dirty="0"/>
              <a:t>ل</a:t>
            </a:r>
            <a:r>
              <a:rPr lang="ar-AE" dirty="0"/>
              <a:t>لشباب/البالغين الذين يحققون على الأقل الحد الأدنى من مستوى الكفاءة في مهارات الدراية </a:t>
            </a:r>
            <a:r>
              <a:rPr lang="ar-AE" dirty="0" smtClean="0"/>
              <a:t>الرقمية</a:t>
            </a:r>
            <a:endParaRPr lang="ar-SY" dirty="0" smtClean="0"/>
          </a:p>
          <a:p>
            <a:r>
              <a:rPr lang="ar-SY" b="1" dirty="0" smtClean="0"/>
              <a:t>4</a:t>
            </a:r>
            <a:r>
              <a:rPr lang="ar-MA" b="1" dirty="0" smtClean="0"/>
              <a:t>.5.</a:t>
            </a:r>
            <a:r>
              <a:rPr lang="ar-SY" b="1" dirty="0" smtClean="0"/>
              <a:t>1</a:t>
            </a:r>
            <a:r>
              <a:rPr lang="ar-MA" b="1" dirty="0" smtClean="0"/>
              <a:t> </a:t>
            </a:r>
            <a:r>
              <a:rPr lang="ar-MA" dirty="0"/>
              <a:t>بيانات المساواة </a:t>
            </a:r>
            <a:r>
              <a:rPr lang="ar-AE" dirty="0"/>
              <a:t>(أنثى/ذكر، وريفي/</a:t>
            </a:r>
            <a:r>
              <a:rPr lang="ar-QA" dirty="0"/>
              <a:t>مدني</a:t>
            </a:r>
            <a:r>
              <a:rPr lang="ar-AE" dirty="0"/>
              <a:t>، مستوى الثراء </a:t>
            </a:r>
            <a:r>
              <a:rPr lang="ar-MA" dirty="0"/>
              <a:t>من القاع إلى القمة، </a:t>
            </a:r>
            <a:r>
              <a:rPr lang="ar-AE" dirty="0"/>
              <a:t>ومؤشرات أخرى مثل حالة الإعاقة، والشعوب الأصلية، والمتضرر</a:t>
            </a:r>
            <a:r>
              <a:rPr lang="ar-QA" dirty="0"/>
              <a:t>ي</a:t>
            </a:r>
            <a:r>
              <a:rPr lang="ar-AE" dirty="0"/>
              <a:t>ن من النزاع</a:t>
            </a:r>
            <a:r>
              <a:rPr lang="ar-MA" dirty="0"/>
              <a:t>،</a:t>
            </a:r>
            <a:r>
              <a:rPr lang="ar-AE" dirty="0"/>
              <a:t> متى أصبحت البيانات متوافرة) </a:t>
            </a:r>
            <a:r>
              <a:rPr lang="ar-QA" dirty="0"/>
              <a:t>ل</a:t>
            </a:r>
            <a:r>
              <a:rPr lang="ar-AE" dirty="0"/>
              <a:t>جميع مؤشرات </a:t>
            </a:r>
            <a:r>
              <a:rPr lang="ar-QA" dirty="0"/>
              <a:t>التعليم </a:t>
            </a:r>
            <a:r>
              <a:rPr lang="ar-AE" dirty="0"/>
              <a:t>في هذه القائمة والتي يمكن </a:t>
            </a:r>
            <a:r>
              <a:rPr lang="ar-MA" dirty="0" smtClean="0"/>
              <a:t>تصنيفها</a:t>
            </a:r>
            <a:endParaRPr lang="ar-SY" dirty="0" smtClean="0"/>
          </a:p>
          <a:p>
            <a:r>
              <a:rPr lang="ar-SY" b="1" dirty="0" smtClean="0"/>
              <a:t>4</a:t>
            </a:r>
            <a:r>
              <a:rPr lang="ar-MA" b="1" dirty="0" smtClean="0"/>
              <a:t>.6.</a:t>
            </a:r>
            <a:r>
              <a:rPr lang="ar-SY" b="1" dirty="0" smtClean="0"/>
              <a:t>1</a:t>
            </a:r>
            <a:r>
              <a:rPr lang="ar-AE" b="1" dirty="0" smtClean="0"/>
              <a:t> </a:t>
            </a:r>
            <a:r>
              <a:rPr lang="ar-AE" dirty="0"/>
              <a:t>النسبة المئوية للسكان في فئة عمرية معينة الذين يحققون على الأقل مستوى </a:t>
            </a:r>
            <a:r>
              <a:rPr lang="ar-QA" dirty="0"/>
              <a:t>ثابتا</a:t>
            </a:r>
            <a:r>
              <a:rPr lang="ar-AE" dirty="0"/>
              <a:t> من </a:t>
            </a:r>
            <a:r>
              <a:rPr lang="ar-MA" dirty="0"/>
              <a:t>الكفاءة في تصنيفات</a:t>
            </a:r>
            <a:r>
              <a:rPr lang="ar-AE" dirty="0"/>
              <a:t> وظيفية </a:t>
            </a:r>
            <a:r>
              <a:rPr lang="ar-MA" dirty="0"/>
              <a:t>تتناول</a:t>
            </a:r>
            <a:r>
              <a:rPr lang="ar-AE" dirty="0"/>
              <a:t> (أ) </a:t>
            </a:r>
            <a:r>
              <a:rPr lang="ar-MA" dirty="0"/>
              <a:t>الأمية</a:t>
            </a:r>
            <a:r>
              <a:rPr lang="ar-AE" dirty="0"/>
              <a:t>، (ب) </a:t>
            </a:r>
            <a:r>
              <a:rPr lang="ar-MA" dirty="0"/>
              <a:t>المهارات الحسابية، بحسب </a:t>
            </a:r>
            <a:r>
              <a:rPr lang="ar-MA" dirty="0" smtClean="0"/>
              <a:t>الجنس</a:t>
            </a:r>
            <a:endParaRPr lang="ar-SY" dirty="0" smtClean="0"/>
          </a:p>
          <a:p>
            <a:r>
              <a:rPr lang="ar-MA" b="1" dirty="0"/>
              <a:t>4.7.4</a:t>
            </a:r>
            <a:r>
              <a:rPr lang="ar-AE" b="1" dirty="0"/>
              <a:t> </a:t>
            </a:r>
            <a:r>
              <a:rPr lang="ar-AE" dirty="0"/>
              <a:t>النسبة المئوية للتلاميذ، حسب الفئة العمرية (أو المرحلة التعليمية)، الذين يُظهرون فهما كافياً للمسائل المتعلقة بالمواطنة العالمية والتنمية </a:t>
            </a:r>
            <a:r>
              <a:rPr lang="ar-AE" dirty="0" smtClean="0"/>
              <a:t>المستدامة</a:t>
            </a:r>
            <a:endParaRPr lang="ar-SY" dirty="0" smtClean="0"/>
          </a:p>
          <a:p>
            <a:r>
              <a:rPr lang="ar-SY" b="1" dirty="0" smtClean="0"/>
              <a:t>4</a:t>
            </a:r>
            <a:r>
              <a:rPr lang="ar-MA" b="1" dirty="0" smtClean="0"/>
              <a:t>.7.</a:t>
            </a:r>
            <a:r>
              <a:rPr lang="ar-SY" b="1" dirty="0" smtClean="0"/>
              <a:t>5</a:t>
            </a:r>
            <a:r>
              <a:rPr lang="ar-AE" b="1" dirty="0" smtClean="0"/>
              <a:t> </a:t>
            </a:r>
            <a:r>
              <a:rPr lang="ar-AE" dirty="0"/>
              <a:t>النسبة المئوية للتلاميذ البالغين </a:t>
            </a:r>
            <a:r>
              <a:rPr lang="ar-MA" dirty="0"/>
              <a:t>15</a:t>
            </a:r>
            <a:r>
              <a:rPr lang="ar-AE" dirty="0"/>
              <a:t> عاماً الذين يُظهرون الكفاءة في معارف العلوم البيئية وعلوم الأرض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>
                <a:solidFill>
                  <a:schemeClr val="accent1">
                    <a:lumMod val="75000"/>
                  </a:schemeClr>
                </a:solidFill>
              </a:rPr>
              <a:t>ماهي المنتجات المرتقبة من الفهرس؟</a:t>
            </a:r>
            <a:r>
              <a:rPr lang="ar-SY" dirty="0"/>
              <a:t/>
            </a:r>
            <a:br>
              <a:rPr lang="ar-SY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تصنيف تقييمات التعليم الدولية، الإقليمية </a:t>
            </a:r>
            <a:r>
              <a:rPr lang="ar-SY" dirty="0" smtClean="0"/>
              <a:t>والوطنية</a:t>
            </a:r>
            <a:endParaRPr lang="en-US" dirty="0" smtClean="0"/>
          </a:p>
          <a:p>
            <a:r>
              <a:rPr lang="ar-SY" dirty="0" smtClean="0"/>
              <a:t> جمع بيانات التعريف حول </a:t>
            </a:r>
            <a:r>
              <a:rPr lang="ar-SY" dirty="0"/>
              <a:t>تقييمات التعليم الدولية، الإقليمية </a:t>
            </a:r>
            <a:r>
              <a:rPr lang="ar-SY" dirty="0" smtClean="0"/>
              <a:t>والوطنية</a:t>
            </a:r>
          </a:p>
          <a:p>
            <a:r>
              <a:rPr lang="ar-SY" dirty="0" smtClean="0"/>
              <a:t>بناء قاعدة بيانات كاملة حول نتائج تقييم التعلم</a:t>
            </a:r>
            <a:endParaRPr lang="en-US" dirty="0"/>
          </a:p>
          <a:p>
            <a:endParaRPr lang="ar-SY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2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46898</TotalTime>
  <Words>681</Words>
  <Application>Microsoft Office PowerPoint</Application>
  <PresentationFormat>Widescreen</PresentationFormat>
  <Paragraphs>86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Open Sans Bold</vt:lpstr>
      <vt:lpstr>Times New Roman</vt:lpstr>
      <vt:lpstr>Office Theme</vt:lpstr>
      <vt:lpstr>PowerPoint Presentation</vt:lpstr>
      <vt:lpstr>نظره عامة </vt:lpstr>
      <vt:lpstr>ما هو فهرس معهد اليونسكو للإحصاء لتقييم التعلم   2.0 (CLA 2.0)؟  </vt:lpstr>
      <vt:lpstr>ما هو الغرض من الفهرس؟ </vt:lpstr>
      <vt:lpstr>ما هو نطاق الفهرس؟ </vt:lpstr>
      <vt:lpstr>ما هي تشكله الفهرس؟ </vt:lpstr>
      <vt:lpstr>ما هي جدارة الفهرس بالنسبة لرصد هدف التنمية المستدامة الرابع؟ </vt:lpstr>
      <vt:lpstr>ما هي جدارة الفهرس بالنسبة لرصد هدف التنمية المستدامة الرابع؟</vt:lpstr>
      <vt:lpstr>ماهي المنتجات المرتقبة من الفهرس؟ </vt:lpstr>
      <vt:lpstr>أين توجد الإستمارات؟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Motivans, Albert</dc:creator>
  <cp:lastModifiedBy>Ould Ahmedou Voffal, Saïd</cp:lastModifiedBy>
  <cp:revision>811</cp:revision>
  <cp:lastPrinted>2016-11-17T17:10:17Z</cp:lastPrinted>
  <dcterms:created xsi:type="dcterms:W3CDTF">2016-09-03T22:33:13Z</dcterms:created>
  <dcterms:modified xsi:type="dcterms:W3CDTF">2019-04-17T08:59:24Z</dcterms:modified>
</cp:coreProperties>
</file>