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4" r:id="rId2"/>
    <p:sldId id="266" r:id="rId3"/>
    <p:sldId id="267" r:id="rId4"/>
    <p:sldId id="269" r:id="rId5"/>
    <p:sldId id="272" r:id="rId6"/>
    <p:sldId id="271" r:id="rId7"/>
    <p:sldId id="265" r:id="rId8"/>
    <p:sldId id="270" r:id="rId9"/>
    <p:sldId id="257" r:id="rId10"/>
    <p:sldId id="258" r:id="rId11"/>
    <p:sldId id="259" r:id="rId12"/>
    <p:sldId id="260" r:id="rId13"/>
    <p:sldId id="261" r:id="rId14"/>
    <p:sldId id="262" r:id="rId15"/>
    <p:sldId id="2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7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90428A-1579-4CC8-9AD7-C09284D8C93E}" type="datetimeFigureOut">
              <a:rPr lang="en-US" smtClean="0"/>
              <a:t>4/18/2019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5DD6B7-84DB-477D-8884-0AD0FFA14C6E}" type="slidenum">
              <a:rPr lang="en-US" smtClean="0"/>
              <a:t>‹#›</a:t>
            </a:fld>
            <a:endParaRPr lang="en-US"/>
          </a:p>
        </p:txBody>
      </p:sp>
    </p:spTree>
    <p:extLst>
      <p:ext uri="{BB962C8B-B14F-4D97-AF65-F5344CB8AC3E}">
        <p14:creationId xmlns:p14="http://schemas.microsoft.com/office/powerpoint/2010/main" val="2714018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B505E7-3707-4612-AC00-47E65F02684D}" type="slidenum">
              <a:rPr lang="en-CA" smtClean="0"/>
              <a:t>1</a:t>
            </a:fld>
            <a:endParaRPr lang="en-CA"/>
          </a:p>
        </p:txBody>
      </p:sp>
    </p:spTree>
    <p:extLst>
      <p:ext uri="{BB962C8B-B14F-4D97-AF65-F5344CB8AC3E}">
        <p14:creationId xmlns:p14="http://schemas.microsoft.com/office/powerpoint/2010/main" val="194383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693FD4-8F83-4EF7-AC3F-0DC0388986B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591683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27FF44-F73C-40E2-8207-76392A562E28}"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2C965-DD01-4121-B36E-71E365C9F1EB}" type="slidenum">
              <a:rPr lang="en-US" smtClean="0"/>
              <a:t>‹#›</a:t>
            </a:fld>
            <a:endParaRPr lang="en-US"/>
          </a:p>
        </p:txBody>
      </p:sp>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8058" y="0"/>
            <a:ext cx="12133943"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10800000">
            <a:off x="7227230" y="10885"/>
            <a:ext cx="4962157" cy="6858000"/>
          </a:xfrm>
          <a:prstGeom prst="rect">
            <a:avLst/>
          </a:prstGeom>
        </p:spPr>
      </p:pic>
      <p:pic>
        <p:nvPicPr>
          <p:cNvPr id="9" name="Picture 2" descr="\\uissv3\UIS\info_com\Administration\Logos\Logos-for staff\UIS LOGO\AR\jpg\2010 UIS logo AR blue.jp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39349" y="116632"/>
            <a:ext cx="2070928" cy="1008112"/>
          </a:xfrm>
          <a:prstGeom prst="rect">
            <a:avLst/>
          </a:prstGeom>
          <a:noFill/>
          <a:effectLst>
            <a:outerShdw blurRad="1231900" dist="2540000" dir="21540000" sx="200000" sy="200000" algn="ctr" rotWithShape="0">
              <a:srgbClr val="000000">
                <a:alpha val="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12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060728820"/>
      </p:ext>
    </p:extLst>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442770626"/>
      </p:ext>
    </p:extLst>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OME PAG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181601" y="126504"/>
            <a:ext cx="6850020" cy="2108574"/>
          </a:xfrm>
          <a:prstGeom prst="rect">
            <a:avLst/>
          </a:prstGeom>
        </p:spPr>
      </p:pic>
      <p:pic>
        <p:nvPicPr>
          <p:cNvPr id="22" name="Picture 21"/>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3" y="3420073"/>
            <a:ext cx="12191997" cy="3437929"/>
          </a:xfrm>
          <a:prstGeom prst="rect">
            <a:avLst/>
          </a:prstGeom>
        </p:spPr>
      </p:pic>
      <p:pic>
        <p:nvPicPr>
          <p:cNvPr id="23" name="Picture 22"/>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0" y="1875135"/>
            <a:ext cx="12192000" cy="3437930"/>
          </a:xfrm>
          <a:prstGeom prst="rect">
            <a:avLst/>
          </a:prstGeom>
        </p:spPr>
      </p:pic>
      <p:sp>
        <p:nvSpPr>
          <p:cNvPr id="19" name="Text Placeholder 17"/>
          <p:cNvSpPr>
            <a:spLocks noGrp="1"/>
          </p:cNvSpPr>
          <p:nvPr>
            <p:ph type="body" sz="quarter" idx="15" hasCustomPrompt="1"/>
          </p:nvPr>
        </p:nvSpPr>
        <p:spPr>
          <a:xfrm>
            <a:off x="4762502" y="3945974"/>
            <a:ext cx="6616700" cy="364571"/>
          </a:xfrm>
        </p:spPr>
        <p:txBody>
          <a:bodyPr>
            <a:noAutofit/>
          </a:bodyPr>
          <a:lstStyle>
            <a:lvl1pPr marL="0" indent="0" algn="r" rtl="1">
              <a:buFontTx/>
              <a:buNone/>
              <a:defRPr sz="1200" b="1" baseline="0">
                <a:solidFill>
                  <a:schemeClr val="bg1"/>
                </a:solidFill>
                <a:latin typeface="Open Sans" charset="0"/>
                <a:ea typeface="Open Sans" charset="0"/>
                <a:cs typeface="Open Sans" charset="0"/>
              </a:defRPr>
            </a:lvl1pPr>
          </a:lstStyle>
          <a:p>
            <a:pPr lvl="0"/>
            <a:r>
              <a:rPr lang="ar-LB" noProof="0" dirty="0" smtClean="0"/>
              <a:t>مسقط، سلطنة عمان، 18-20 كانون الأول/ديسمبر 2017</a:t>
            </a:r>
            <a:endParaRPr lang="en-US" noProof="0" dirty="0" smtClean="0"/>
          </a:p>
        </p:txBody>
      </p:sp>
      <p:sp>
        <p:nvSpPr>
          <p:cNvPr id="16" name="Text Placeholder 15"/>
          <p:cNvSpPr>
            <a:spLocks noGrp="1" noChangeAspect="1"/>
          </p:cNvSpPr>
          <p:nvPr>
            <p:ph type="body" sz="quarter" idx="13" hasCustomPrompt="1"/>
          </p:nvPr>
        </p:nvSpPr>
        <p:spPr>
          <a:xfrm>
            <a:off x="4762536" y="2247902"/>
            <a:ext cx="6616664" cy="1333501"/>
          </a:xfrm>
        </p:spPr>
        <p:txBody>
          <a:bodyPr>
            <a:noAutofit/>
          </a:bodyPr>
          <a:lstStyle>
            <a:lvl1pPr marL="0" indent="0" algn="r" rtl="1">
              <a:lnSpc>
                <a:spcPct val="100000"/>
              </a:lnSpc>
              <a:buFontTx/>
              <a:buNone/>
              <a:defRPr sz="3000" b="1" i="0" baseline="0">
                <a:solidFill>
                  <a:schemeClr val="bg1"/>
                </a:solidFill>
                <a:latin typeface="Open Sans Bold" charset="0"/>
              </a:defRPr>
            </a:lvl1pPr>
          </a:lstStyle>
          <a:p>
            <a:pPr lvl="0"/>
            <a:r>
              <a:rPr lang="ar-LB" noProof="0" dirty="0" smtClean="0"/>
              <a:t>هدف التنمية المستدامة الرابع: مؤشرات الغاية 4.1</a:t>
            </a:r>
            <a:endParaRPr lang="en-US" noProof="0" dirty="0" smtClean="0"/>
          </a:p>
        </p:txBody>
      </p:sp>
      <p:sp>
        <p:nvSpPr>
          <p:cNvPr id="18" name="Text Placeholder 17"/>
          <p:cNvSpPr>
            <a:spLocks noGrp="1"/>
          </p:cNvSpPr>
          <p:nvPr>
            <p:ph type="body" sz="quarter" idx="14" hasCustomPrompt="1"/>
          </p:nvPr>
        </p:nvSpPr>
        <p:spPr>
          <a:xfrm>
            <a:off x="4762502" y="3581403"/>
            <a:ext cx="6616700" cy="364571"/>
          </a:xfrm>
        </p:spPr>
        <p:txBody>
          <a:bodyPr>
            <a:noAutofit/>
          </a:bodyPr>
          <a:lstStyle>
            <a:lvl1pPr marL="0" indent="0" algn="r" rtl="1">
              <a:buFontTx/>
              <a:buNone/>
              <a:defRPr sz="1800" b="1" i="0" baseline="0">
                <a:solidFill>
                  <a:schemeClr val="bg1"/>
                </a:solidFill>
                <a:latin typeface="Open Sans" charset="0"/>
                <a:ea typeface="Open Sans" charset="0"/>
                <a:cs typeface="Open Sans" charset="0"/>
              </a:defRPr>
            </a:lvl1pPr>
          </a:lstStyle>
          <a:p>
            <a:pPr lvl="0"/>
            <a:r>
              <a:rPr lang="ar-LB" noProof="0" dirty="0" smtClean="0"/>
              <a:t>ورشة العمل الإقليمية حول مؤشرات الهدف الرابع</a:t>
            </a:r>
            <a:endParaRPr lang="en-US" noProof="0" dirty="0" smtClean="0"/>
          </a:p>
        </p:txBody>
      </p:sp>
    </p:spTree>
    <p:extLst>
      <p:ext uri="{BB962C8B-B14F-4D97-AF65-F5344CB8AC3E}">
        <p14:creationId xmlns:p14="http://schemas.microsoft.com/office/powerpoint/2010/main" val="3124946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371" y="260648"/>
            <a:ext cx="10769600" cy="1143000"/>
          </a:xfrm>
        </p:spPr>
        <p:txBody>
          <a:bodyPr anchor="ctr" anchorCtr="0"/>
          <a:lstStyle>
            <a:lvl1pPr algn="r" rtl="1">
              <a:defRPr lang="en-US" dirty="0">
                <a:solidFill>
                  <a:schemeClr val="tx2">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31371" y="1556793"/>
            <a:ext cx="10769600" cy="4297363"/>
          </a:xfrm>
        </p:spPr>
        <p:txBody>
          <a:bodyPr>
            <a:normAutofit/>
          </a:bodyPr>
          <a:lstStyle>
            <a:lvl1pPr algn="r">
              <a:defRPr sz="3200">
                <a:latin typeface="+mn-lt"/>
              </a:defRPr>
            </a:lvl1pPr>
            <a:lvl2pPr algn="r">
              <a:defRPr sz="2800">
                <a:latin typeface="+mn-lt"/>
              </a:defRPr>
            </a:lvl2pPr>
            <a:lvl3pPr algn="r">
              <a:defRPr sz="2400">
                <a:latin typeface="+mn-lt"/>
              </a:defRPr>
            </a:lvl3pPr>
            <a:lvl4pPr algn="r">
              <a:defRPr sz="2400">
                <a:latin typeface="+mn-lt"/>
              </a:defRPr>
            </a:lvl4pPr>
            <a:lvl5pPr algn="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335360" y="6356351"/>
            <a:ext cx="2844800" cy="365125"/>
          </a:xfrm>
        </p:spPr>
        <p:txBody>
          <a:bodyPr/>
          <a:lstStyle/>
          <a:p>
            <a:fld id="{757B281C-5159-4971-8228-52B9A72E9ED2}" type="datetimeFigureOut">
              <a:rPr lang="en-US" smtClean="0"/>
              <a:pPr/>
              <a:t>4/18/2019</a:t>
            </a:fld>
            <a:endParaRPr lang="en-US" dirty="0"/>
          </a:p>
        </p:txBody>
      </p:sp>
      <p:sp>
        <p:nvSpPr>
          <p:cNvPr id="5" name="Footer Placeholder 4"/>
          <p:cNvSpPr>
            <a:spLocks noGrp="1"/>
          </p:cNvSpPr>
          <p:nvPr>
            <p:ph type="ftr" sz="quarter" idx="11"/>
          </p:nvPr>
        </p:nvSpPr>
        <p:spPr>
          <a:xfrm>
            <a:off x="3789760" y="6356351"/>
            <a:ext cx="3860800" cy="365125"/>
          </a:xfrm>
        </p:spPr>
        <p:txBody>
          <a:bodyPr/>
          <a:lstStyle/>
          <a:p>
            <a:endParaRPr lang="en-US" dirty="0"/>
          </a:p>
        </p:txBody>
      </p:sp>
      <p:sp>
        <p:nvSpPr>
          <p:cNvPr id="6" name="Slide Number Placeholder 5"/>
          <p:cNvSpPr>
            <a:spLocks noGrp="1"/>
          </p:cNvSpPr>
          <p:nvPr>
            <p:ph type="sldNum" sz="quarter" idx="12"/>
          </p:nvPr>
        </p:nvSpPr>
        <p:spPr>
          <a:xfrm>
            <a:off x="8260160" y="6356351"/>
            <a:ext cx="2844800" cy="365125"/>
          </a:xfrm>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4142524425"/>
      </p:ext>
    </p:extLst>
  </p:cSld>
  <p:clrMapOvr>
    <a:masterClrMapping/>
  </p:clrMapOvr>
  <p:transition spd="slow">
    <p:wipe dir="d"/>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8058" y="0"/>
            <a:ext cx="12133943" cy="6879771"/>
          </a:xfrm>
          <a:prstGeom prst="rect">
            <a:avLst/>
          </a:prstGeom>
        </p:spPr>
      </p:pic>
      <p:sp>
        <p:nvSpPr>
          <p:cNvPr id="3" name="Date Placeholder 3"/>
          <p:cNvSpPr>
            <a:spLocks noGrp="1"/>
          </p:cNvSpPr>
          <p:nvPr>
            <p:ph type="dt" sz="half" idx="10"/>
          </p:nvPr>
        </p:nvSpPr>
        <p:spPr>
          <a:xfrm>
            <a:off x="1016000" y="6356351"/>
            <a:ext cx="2844800" cy="365125"/>
          </a:xfrm>
        </p:spPr>
        <p:txBody>
          <a:bodyPr/>
          <a:lstStyle/>
          <a:p>
            <a:fld id="{757B281C-5159-4971-8228-52B9A72E9ED2}" type="datetimeFigureOut">
              <a:rPr lang="en-US" smtClean="0"/>
              <a:pPr/>
              <a:t>4/18/2019</a:t>
            </a:fld>
            <a:endParaRPr lang="en-US" dirty="0"/>
          </a:p>
        </p:txBody>
      </p:sp>
      <p:sp>
        <p:nvSpPr>
          <p:cNvPr id="4" name="Footer Placeholder 4"/>
          <p:cNvSpPr>
            <a:spLocks noGrp="1"/>
          </p:cNvSpPr>
          <p:nvPr>
            <p:ph type="ftr" sz="quarter" idx="11"/>
          </p:nvPr>
        </p:nvSpPr>
        <p:spPr>
          <a:xfrm>
            <a:off x="4470400" y="6356351"/>
            <a:ext cx="3860800" cy="365125"/>
          </a:xfrm>
        </p:spPr>
        <p:txBody>
          <a:bodyPr/>
          <a:lstStyle/>
          <a:p>
            <a:endParaRPr lang="en-US" dirty="0"/>
          </a:p>
        </p:txBody>
      </p:sp>
      <p:sp>
        <p:nvSpPr>
          <p:cNvPr id="5" name="Slide Number Placeholder 5"/>
          <p:cNvSpPr>
            <a:spLocks noGrp="1"/>
          </p:cNvSpPr>
          <p:nvPr>
            <p:ph type="sldNum" sz="quarter" idx="12"/>
          </p:nvPr>
        </p:nvSpPr>
        <p:spPr>
          <a:xfrm>
            <a:off x="8940800" y="6356351"/>
            <a:ext cx="2844800" cy="365125"/>
          </a:xfrm>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280566892"/>
      </p:ext>
    </p:extLst>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r" rtl="1">
              <a:defRPr sz="3600" b="1">
                <a:solidFill>
                  <a:srgbClr val="009ED6"/>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gn="r" rtl="1">
              <a:defRPr/>
            </a:lvl1pPr>
            <a:lvl2pPr algn="r" rtl="1">
              <a:defRPr/>
            </a:lvl2pPr>
            <a:lvl3pPr algn="r" rtl="1">
              <a:defRPr/>
            </a:lvl3pPr>
            <a:lvl4pPr algn="r" rtl="1">
              <a:defRPr/>
            </a:lvl4pPr>
            <a:lvl5pPr algn="r" rtl="1">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263392234"/>
      </p:ext>
    </p:extLst>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484192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1985621865"/>
      </p:ext>
    </p:extLst>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052239936"/>
      </p:ext>
    </p:extLst>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464030767"/>
      </p:ext>
    </p:extLst>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042466473"/>
      </p:ext>
    </p:extLst>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503540115"/>
      </p:ext>
    </p:extLst>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4/18/2019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3191756407"/>
      </p:ext>
    </p:extLst>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57B281C-5159-4971-8228-52B9A72E9ED2}" type="datetimeFigureOut">
              <a:rPr lang="en-US" smtClean="0"/>
              <a:pPr/>
              <a:t>4/18/2019</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D6E5A2-EC83-451F-A719-9AC1370DD5CF}" type="slidenum">
              <a:rPr lang="en-US" smtClean="0"/>
              <a:pPr/>
              <a:t>‹#›</a:t>
            </a:fld>
            <a:endParaRPr lang="en-US" dirty="0"/>
          </a:p>
        </p:txBody>
      </p:sp>
    </p:spTree>
    <p:extLst>
      <p:ext uri="{BB962C8B-B14F-4D97-AF65-F5344CB8AC3E}">
        <p14:creationId xmlns:p14="http://schemas.microsoft.com/office/powerpoint/2010/main" val="2155546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slow">
    <p:wipe dir="d"/>
  </p:transition>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4762537" y="2157412"/>
            <a:ext cx="6616664" cy="1333501"/>
          </a:xfrm>
        </p:spPr>
        <p:txBody>
          <a:bodyPr/>
          <a:lstStyle/>
          <a:p>
            <a:pPr>
              <a:lnSpc>
                <a:spcPct val="150000"/>
              </a:lnSpc>
            </a:pPr>
            <a:r>
              <a:rPr lang="ar-LB" sz="4000" dirty="0" smtClean="0"/>
              <a:t>هدف التنمية المستدامة الرابع</a:t>
            </a:r>
            <a:endParaRPr lang="en-US" sz="4000" dirty="0"/>
          </a:p>
        </p:txBody>
      </p:sp>
      <p:sp>
        <p:nvSpPr>
          <p:cNvPr id="6" name="Text Placeholder 5"/>
          <p:cNvSpPr>
            <a:spLocks noGrp="1"/>
          </p:cNvSpPr>
          <p:nvPr>
            <p:ph type="body" sz="quarter" idx="14"/>
          </p:nvPr>
        </p:nvSpPr>
        <p:spPr>
          <a:xfrm>
            <a:off x="4124325" y="3311090"/>
            <a:ext cx="7254876" cy="847013"/>
          </a:xfrm>
        </p:spPr>
        <p:txBody>
          <a:bodyPr/>
          <a:lstStyle/>
          <a:p>
            <a:r>
              <a:rPr lang="ar-SY" sz="2400" dirty="0" smtClean="0"/>
              <a:t>تطوير أنظمة الرصد الدولية: أدوات معهد  اليونسكو للإحصاء لتقييم وتطوير إحصاءات التعليم الوطنية</a:t>
            </a:r>
            <a:endParaRPr lang="en-US" sz="2400" dirty="0"/>
          </a:p>
        </p:txBody>
      </p:sp>
      <p:sp>
        <p:nvSpPr>
          <p:cNvPr id="7" name="Text Placeholder 6"/>
          <p:cNvSpPr>
            <a:spLocks noGrp="1"/>
          </p:cNvSpPr>
          <p:nvPr>
            <p:ph type="body" sz="quarter" idx="15"/>
          </p:nvPr>
        </p:nvSpPr>
        <p:spPr>
          <a:xfrm>
            <a:off x="4762501" y="4422222"/>
            <a:ext cx="6616700" cy="546018"/>
          </a:xfrm>
        </p:spPr>
        <p:txBody>
          <a:bodyPr/>
          <a:lstStyle/>
          <a:p>
            <a:r>
              <a:rPr lang="ar-SY" sz="1600" dirty="0" smtClean="0"/>
              <a:t>شرم الشيخ</a:t>
            </a:r>
            <a:r>
              <a:rPr lang="ar-LB" sz="1600" dirty="0" smtClean="0"/>
              <a:t>، </a:t>
            </a:r>
            <a:r>
              <a:rPr lang="ar-SY" sz="1600" dirty="0" smtClean="0"/>
              <a:t>جمهورية مصر العربية</a:t>
            </a:r>
            <a:r>
              <a:rPr lang="ar-LB" sz="1600" dirty="0" smtClean="0"/>
              <a:t>، 1</a:t>
            </a:r>
            <a:r>
              <a:rPr lang="ar-SY" sz="1600" dirty="0" smtClean="0"/>
              <a:t>5</a:t>
            </a:r>
            <a:r>
              <a:rPr lang="ar-LB" sz="1600" dirty="0" smtClean="0"/>
              <a:t>-</a:t>
            </a:r>
            <a:r>
              <a:rPr lang="ar-SY" sz="1600" dirty="0" smtClean="0"/>
              <a:t>19</a:t>
            </a:r>
            <a:r>
              <a:rPr lang="ar-LB" sz="1600" dirty="0" smtClean="0"/>
              <a:t> </a:t>
            </a:r>
            <a:r>
              <a:rPr lang="ar-SY" sz="1600" dirty="0" smtClean="0"/>
              <a:t>نيسان</a:t>
            </a:r>
            <a:r>
              <a:rPr lang="ar-LB" sz="1600" dirty="0" smtClean="0"/>
              <a:t>/ </a:t>
            </a:r>
            <a:r>
              <a:rPr lang="ar-SY" sz="1600" dirty="0" smtClean="0"/>
              <a:t>ابريل</a:t>
            </a:r>
            <a:r>
              <a:rPr lang="ar-LB" sz="1600" dirty="0" smtClean="0"/>
              <a:t> 20</a:t>
            </a:r>
            <a:r>
              <a:rPr lang="ar-SY" sz="1600" dirty="0" smtClean="0"/>
              <a:t>19</a:t>
            </a:r>
            <a:endParaRPr lang="en-US" sz="1600" dirty="0"/>
          </a:p>
        </p:txBody>
      </p:sp>
    </p:spTree>
    <p:extLst>
      <p:ext uri="{BB962C8B-B14F-4D97-AF65-F5344CB8AC3E}">
        <p14:creationId xmlns:p14="http://schemas.microsoft.com/office/powerpoint/2010/main" val="466197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dirty="0"/>
              <a:t>جودة </a:t>
            </a:r>
            <a:r>
              <a:rPr lang="ar-AE" dirty="0" smtClean="0"/>
              <a:t>البيانات</a:t>
            </a:r>
            <a:endParaRPr lang="en-CA" dirty="0"/>
          </a:p>
        </p:txBody>
      </p:sp>
      <p:sp>
        <p:nvSpPr>
          <p:cNvPr id="3" name="Content Placeholder 2"/>
          <p:cNvSpPr>
            <a:spLocks noGrp="1"/>
          </p:cNvSpPr>
          <p:nvPr>
            <p:ph idx="1"/>
          </p:nvPr>
        </p:nvSpPr>
        <p:spPr/>
        <p:txBody>
          <a:bodyPr>
            <a:normAutofit/>
          </a:bodyPr>
          <a:lstStyle/>
          <a:p>
            <a:pPr marL="0" indent="0">
              <a:buNone/>
            </a:pPr>
            <a:r>
              <a:rPr lang="ar-SA" sz="2800" b="1" u="sng" dirty="0"/>
              <a:t>المتطلبات الأساسية للجودة</a:t>
            </a:r>
            <a:r>
              <a:rPr lang="ar-SA" sz="2800" dirty="0"/>
              <a:t>: </a:t>
            </a:r>
            <a:endParaRPr lang="ar-LB" sz="2800" dirty="0"/>
          </a:p>
          <a:p>
            <a:pPr marL="0" indent="0">
              <a:buNone/>
            </a:pPr>
            <a:r>
              <a:rPr lang="ar-SA" sz="2800" dirty="0"/>
              <a:t>على الرغم  من انها ليست في حد ذاتها بعد من أبعاد الجودة، هذه المجموعة  تتضمن العناصر التي لها </a:t>
            </a:r>
            <a:r>
              <a:rPr lang="ar-SY" sz="2800" dirty="0" smtClean="0"/>
              <a:t>ال</a:t>
            </a:r>
            <a:r>
              <a:rPr lang="ar-SA" sz="2800" dirty="0" smtClean="0"/>
              <a:t>دور </a:t>
            </a:r>
            <a:r>
              <a:rPr lang="ar-SA" sz="2800" dirty="0"/>
              <a:t>الشامل كشرط مسبق، أو شروط مؤسسية مسبقة، لضمان جودة الإحصاءات. وتشمل هذه الشروط على العناصر التالية</a:t>
            </a:r>
            <a:r>
              <a:rPr lang="en-CA" sz="2800" dirty="0"/>
              <a:t>:</a:t>
            </a:r>
          </a:p>
          <a:p>
            <a:pPr lvl="1"/>
            <a:r>
              <a:rPr lang="ar-SA" sz="2400" dirty="0"/>
              <a:t>البيئة القانونية والمؤسسية، بما في ذلك القدرة على التنسيق ضمن وزارة التربية وعبر الوزارات والإدارات المختلفة</a:t>
            </a:r>
            <a:r>
              <a:rPr lang="ar-LB" sz="2400" dirty="0"/>
              <a:t>؛</a:t>
            </a:r>
            <a:endParaRPr lang="en-CA" sz="2400" dirty="0"/>
          </a:p>
          <a:p>
            <a:pPr lvl="1"/>
            <a:r>
              <a:rPr lang="ar-SA" sz="2400" dirty="0"/>
              <a:t>الموارد المتاحة للعمل الإحصائي</a:t>
            </a:r>
            <a:r>
              <a:rPr lang="ar-LB" sz="2400" dirty="0"/>
              <a:t>؛</a:t>
            </a:r>
            <a:endParaRPr lang="en-CA" sz="2400" dirty="0"/>
          </a:p>
          <a:p>
            <a:pPr lvl="1"/>
            <a:r>
              <a:rPr lang="ar-SA" sz="2400" dirty="0"/>
              <a:t>الوعي بالجودة</a:t>
            </a:r>
            <a:r>
              <a:rPr lang="ar-LB" sz="2400" dirty="0"/>
              <a:t>.</a:t>
            </a:r>
            <a:endParaRPr lang="en-CA" sz="2400" dirty="0"/>
          </a:p>
          <a:p>
            <a:pPr lvl="1"/>
            <a:endParaRPr lang="en-CA" sz="2400" dirty="0"/>
          </a:p>
        </p:txBody>
      </p:sp>
    </p:spTree>
    <p:extLst>
      <p:ext uri="{BB962C8B-B14F-4D97-AF65-F5344CB8AC3E}">
        <p14:creationId xmlns:p14="http://schemas.microsoft.com/office/powerpoint/2010/main" val="2184890905"/>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dirty="0"/>
              <a:t>جودة </a:t>
            </a:r>
            <a:r>
              <a:rPr lang="ar-AE" dirty="0" smtClean="0"/>
              <a:t>البيانات</a:t>
            </a:r>
            <a:endParaRPr lang="en-CA" dirty="0"/>
          </a:p>
        </p:txBody>
      </p:sp>
      <p:sp>
        <p:nvSpPr>
          <p:cNvPr id="3" name="Content Placeholder 2"/>
          <p:cNvSpPr>
            <a:spLocks noGrp="1"/>
          </p:cNvSpPr>
          <p:nvPr>
            <p:ph idx="1"/>
          </p:nvPr>
        </p:nvSpPr>
        <p:spPr/>
        <p:txBody>
          <a:bodyPr>
            <a:normAutofit/>
          </a:bodyPr>
          <a:lstStyle/>
          <a:p>
            <a:r>
              <a:rPr lang="ar-SA" sz="2800" b="1" u="sng" dirty="0"/>
              <a:t>النزاهة</a:t>
            </a:r>
            <a:r>
              <a:rPr lang="ar-SA" sz="2800" dirty="0"/>
              <a:t>: </a:t>
            </a:r>
            <a:endParaRPr lang="ar-LB" sz="2800" dirty="0"/>
          </a:p>
          <a:p>
            <a:pPr marL="0" indent="0">
              <a:buNone/>
            </a:pPr>
            <a:r>
              <a:rPr lang="ar-SA" sz="2800" dirty="0"/>
              <a:t>هذا البعد يعتمد على فكرة أن النظم الإحصائية ينبغي أن تقوم على الالتزام بمبدأ الموضوعية في جمع وتصنيف ونشر الإحصاءات. يشمل البعد الترتيبات المؤسسية التي تضمن الكفاءة المهنية في السياسات الإحصائية والممارسات والشفافية والمعايير الأخلاقية. العناصر الثلاثة لهذا البعد هي</a:t>
            </a:r>
            <a:r>
              <a:rPr lang="ar-AE" sz="2800" dirty="0"/>
              <a:t>:</a:t>
            </a:r>
            <a:endParaRPr lang="en-CA" sz="2800" dirty="0"/>
          </a:p>
          <a:p>
            <a:pPr lvl="1"/>
            <a:r>
              <a:rPr lang="ar-SA" sz="2400" dirty="0"/>
              <a:t>الاحترافية</a:t>
            </a:r>
            <a:r>
              <a:rPr lang="ar-LB" sz="2400" dirty="0"/>
              <a:t>؛</a:t>
            </a:r>
            <a:endParaRPr lang="en-CA" sz="2400" dirty="0"/>
          </a:p>
          <a:p>
            <a:pPr lvl="1"/>
            <a:r>
              <a:rPr lang="ar-SA" sz="2400" dirty="0"/>
              <a:t>الشفافية</a:t>
            </a:r>
            <a:r>
              <a:rPr lang="ar-LB" sz="2400" dirty="0"/>
              <a:t>؛</a:t>
            </a:r>
            <a:endParaRPr lang="en-CA" sz="2400" dirty="0"/>
          </a:p>
          <a:p>
            <a:pPr lvl="1"/>
            <a:r>
              <a:rPr lang="ar-SA" sz="2400" dirty="0"/>
              <a:t>المعايير الأخلاقية</a:t>
            </a:r>
            <a:r>
              <a:rPr lang="ar-LB" sz="2400" dirty="0"/>
              <a:t>.</a:t>
            </a:r>
            <a:endParaRPr lang="en-CA" sz="2400" dirty="0"/>
          </a:p>
          <a:p>
            <a:endParaRPr lang="en-CA" sz="2800" dirty="0"/>
          </a:p>
        </p:txBody>
      </p:sp>
    </p:spTree>
    <p:extLst>
      <p:ext uri="{BB962C8B-B14F-4D97-AF65-F5344CB8AC3E}">
        <p14:creationId xmlns:p14="http://schemas.microsoft.com/office/powerpoint/2010/main" val="577330049"/>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a:t>جودة البيانات</a:t>
            </a:r>
            <a:endParaRPr lang="en-CA" dirty="0"/>
          </a:p>
        </p:txBody>
      </p:sp>
      <p:sp>
        <p:nvSpPr>
          <p:cNvPr id="3" name="Content Placeholder 2"/>
          <p:cNvSpPr>
            <a:spLocks noGrp="1"/>
          </p:cNvSpPr>
          <p:nvPr>
            <p:ph idx="1"/>
          </p:nvPr>
        </p:nvSpPr>
        <p:spPr/>
        <p:txBody>
          <a:bodyPr>
            <a:normAutofit/>
          </a:bodyPr>
          <a:lstStyle/>
          <a:p>
            <a:r>
              <a:rPr lang="en-CA" sz="2800" b="1" u="sng" dirty="0"/>
              <a:t>سلامة </a:t>
            </a:r>
            <a:r>
              <a:rPr lang="en-CA" sz="2800" b="1" u="sng" dirty="0" err="1"/>
              <a:t>المنهجية</a:t>
            </a:r>
            <a:r>
              <a:rPr lang="en-CA" sz="2800" dirty="0"/>
              <a:t>: </a:t>
            </a:r>
            <a:endParaRPr lang="ar-LB" sz="2800" dirty="0" err="1"/>
          </a:p>
          <a:p>
            <a:pPr marL="0" indent="0">
              <a:buNone/>
            </a:pPr>
            <a:r>
              <a:rPr lang="en-CA" sz="2800" dirty="0" err="1"/>
              <a:t>هذا</a:t>
            </a:r>
            <a:r>
              <a:rPr lang="en-CA" sz="2800" dirty="0"/>
              <a:t> البعد </a:t>
            </a:r>
            <a:r>
              <a:rPr lang="en-CA" sz="2800" dirty="0" err="1"/>
              <a:t>يغطي</a:t>
            </a:r>
            <a:r>
              <a:rPr lang="en-CA" sz="2800" dirty="0"/>
              <a:t> </a:t>
            </a:r>
            <a:r>
              <a:rPr lang="en-CA" sz="2800" dirty="0" err="1"/>
              <a:t>فكرة</a:t>
            </a:r>
            <a:r>
              <a:rPr lang="en-CA" sz="2800" dirty="0"/>
              <a:t> </a:t>
            </a:r>
            <a:r>
              <a:rPr lang="en-CA" sz="2800" dirty="0" err="1"/>
              <a:t>أن</a:t>
            </a:r>
            <a:r>
              <a:rPr lang="en-CA" sz="2800" dirty="0"/>
              <a:t> </a:t>
            </a:r>
            <a:r>
              <a:rPr lang="en-CA" sz="2800" dirty="0" err="1"/>
              <a:t>الأس</a:t>
            </a:r>
            <a:r>
              <a:rPr lang="ar-AE" sz="2800" dirty="0"/>
              <a:t>س</a:t>
            </a:r>
            <a:r>
              <a:rPr lang="en-CA" sz="2800" dirty="0"/>
              <a:t> </a:t>
            </a:r>
            <a:r>
              <a:rPr lang="en-CA" sz="2800" dirty="0" err="1"/>
              <a:t>المنهجي</a:t>
            </a:r>
            <a:r>
              <a:rPr lang="ar-AE" sz="2800" dirty="0"/>
              <a:t>ة</a:t>
            </a:r>
            <a:r>
              <a:rPr lang="en-CA" sz="2800" dirty="0"/>
              <a:t> </a:t>
            </a:r>
            <a:r>
              <a:rPr lang="en-CA" sz="2800" dirty="0" err="1"/>
              <a:t>لإنتاج</a:t>
            </a:r>
            <a:r>
              <a:rPr lang="en-CA" sz="2800" dirty="0"/>
              <a:t> </a:t>
            </a:r>
            <a:r>
              <a:rPr lang="en-CA" sz="2800" dirty="0" err="1"/>
              <a:t>الإحصاءات</a:t>
            </a:r>
            <a:r>
              <a:rPr lang="en-CA" sz="2800" dirty="0"/>
              <a:t> </a:t>
            </a:r>
            <a:r>
              <a:rPr lang="en-CA" sz="2800" dirty="0" err="1"/>
              <a:t>يجب</a:t>
            </a:r>
            <a:r>
              <a:rPr lang="en-CA" sz="2800" dirty="0"/>
              <a:t> </a:t>
            </a:r>
            <a:r>
              <a:rPr lang="en-CA" sz="2800" dirty="0" err="1"/>
              <a:t>أن</a:t>
            </a:r>
            <a:r>
              <a:rPr lang="en-CA" sz="2800" dirty="0"/>
              <a:t> </a:t>
            </a:r>
            <a:r>
              <a:rPr lang="en-CA" sz="2800" dirty="0" err="1"/>
              <a:t>تكون</a:t>
            </a:r>
            <a:r>
              <a:rPr lang="en-CA" sz="2800" dirty="0"/>
              <a:t> </a:t>
            </a:r>
            <a:r>
              <a:rPr lang="en-CA" sz="2800" dirty="0" err="1"/>
              <a:t>سليمة</a:t>
            </a:r>
            <a:r>
              <a:rPr lang="en-CA" sz="2800" dirty="0"/>
              <a:t>، </a:t>
            </a:r>
            <a:r>
              <a:rPr lang="en-CA" sz="2800" dirty="0" err="1"/>
              <a:t>وهذا</a:t>
            </a:r>
            <a:r>
              <a:rPr lang="en-CA" sz="2800" dirty="0"/>
              <a:t> </a:t>
            </a:r>
            <a:r>
              <a:rPr lang="en-CA" sz="2800" dirty="0" err="1"/>
              <a:t>يمكن</a:t>
            </a:r>
            <a:r>
              <a:rPr lang="en-CA" sz="2800" dirty="0"/>
              <a:t> </a:t>
            </a:r>
            <a:r>
              <a:rPr lang="en-CA" sz="2800" dirty="0" err="1"/>
              <a:t>أن</a:t>
            </a:r>
            <a:r>
              <a:rPr lang="en-CA" sz="2800" dirty="0"/>
              <a:t> </a:t>
            </a:r>
            <a:r>
              <a:rPr lang="en-CA" sz="2800" dirty="0" err="1"/>
              <a:t>يتحقق</a:t>
            </a:r>
            <a:r>
              <a:rPr lang="en-CA" sz="2800" dirty="0"/>
              <a:t> </a:t>
            </a:r>
            <a:r>
              <a:rPr lang="en-CA" sz="2800" dirty="0" err="1"/>
              <a:t>من</a:t>
            </a:r>
            <a:r>
              <a:rPr lang="en-CA" sz="2800" dirty="0"/>
              <a:t> </a:t>
            </a:r>
            <a:r>
              <a:rPr lang="en-CA" sz="2800" dirty="0" err="1"/>
              <a:t>خلال</a:t>
            </a:r>
            <a:r>
              <a:rPr lang="en-CA" sz="2800" dirty="0"/>
              <a:t> </a:t>
            </a:r>
            <a:r>
              <a:rPr lang="en-CA" sz="2800" dirty="0" err="1"/>
              <a:t>اتباع</a:t>
            </a:r>
            <a:r>
              <a:rPr lang="en-CA" sz="2800" dirty="0"/>
              <a:t> </a:t>
            </a:r>
            <a:r>
              <a:rPr lang="en-CA" sz="2800" dirty="0" err="1"/>
              <a:t>المعايير</a:t>
            </a:r>
            <a:r>
              <a:rPr lang="en-CA" sz="2800" dirty="0"/>
              <a:t> </a:t>
            </a:r>
            <a:r>
              <a:rPr lang="en-CA" sz="2800" dirty="0" err="1"/>
              <a:t>المقبولة</a:t>
            </a:r>
            <a:r>
              <a:rPr lang="en-CA" sz="2800" dirty="0"/>
              <a:t> </a:t>
            </a:r>
            <a:r>
              <a:rPr lang="en-CA" sz="2800" dirty="0" err="1"/>
              <a:t>دوليا</a:t>
            </a:r>
            <a:r>
              <a:rPr lang="en-CA" sz="2800" dirty="0"/>
              <a:t>، </a:t>
            </a:r>
            <a:r>
              <a:rPr lang="en-CA" sz="2800" dirty="0" err="1"/>
              <a:t>والمبادئ</a:t>
            </a:r>
            <a:r>
              <a:rPr lang="en-CA" sz="2800" dirty="0"/>
              <a:t> </a:t>
            </a:r>
            <a:r>
              <a:rPr lang="en-CA" sz="2800" dirty="0" err="1"/>
              <a:t>التوجيهية</a:t>
            </a:r>
            <a:r>
              <a:rPr lang="en-CA" sz="2800" dirty="0"/>
              <a:t>،</a:t>
            </a:r>
            <a:r>
              <a:rPr lang="ar-AE" sz="2800" dirty="0"/>
              <a:t> </a:t>
            </a:r>
            <a:r>
              <a:rPr lang="en-CA" sz="2800" dirty="0" err="1"/>
              <a:t>والممارسات</a:t>
            </a:r>
            <a:r>
              <a:rPr lang="en-CA" sz="2800" dirty="0"/>
              <a:t> </a:t>
            </a:r>
            <a:r>
              <a:rPr lang="en-CA" sz="2800" dirty="0" err="1"/>
              <a:t>الجيدة</a:t>
            </a:r>
            <a:r>
              <a:rPr lang="en-CA" sz="2800" dirty="0"/>
              <a:t>.</a:t>
            </a:r>
            <a:r>
              <a:rPr lang="ar-AE" sz="2800" dirty="0"/>
              <a:t> </a:t>
            </a:r>
            <a:r>
              <a:rPr lang="en-CA" sz="2800" dirty="0"/>
              <a:t> </a:t>
            </a:r>
            <a:r>
              <a:rPr lang="ar-AE" sz="2800" dirty="0"/>
              <a:t>يعتمد </a:t>
            </a:r>
            <a:r>
              <a:rPr lang="en-CA" sz="2800" dirty="0" err="1"/>
              <a:t>هذا</a:t>
            </a:r>
            <a:r>
              <a:rPr lang="en-CA" sz="2800" dirty="0"/>
              <a:t> البعد على </a:t>
            </a:r>
            <a:r>
              <a:rPr lang="en-CA" sz="2800" dirty="0" err="1"/>
              <a:t>أربعة</a:t>
            </a:r>
            <a:r>
              <a:rPr lang="en-CA" sz="2800" dirty="0"/>
              <a:t> </a:t>
            </a:r>
            <a:r>
              <a:rPr lang="en-CA" sz="2800" dirty="0" err="1"/>
              <a:t>عناصر</a:t>
            </a:r>
            <a:r>
              <a:rPr lang="en-CA" sz="2800" dirty="0"/>
              <a:t> </a:t>
            </a:r>
            <a:r>
              <a:rPr lang="en-CA" sz="2800" dirty="0" err="1"/>
              <a:t>هي</a:t>
            </a:r>
            <a:r>
              <a:rPr lang="ar-AE" sz="2800" dirty="0"/>
              <a:t>: </a:t>
            </a:r>
          </a:p>
          <a:p>
            <a:pPr lvl="1"/>
            <a:r>
              <a:rPr lang="en-CA" sz="2400" dirty="0" err="1"/>
              <a:t>المفاهيم</a:t>
            </a:r>
            <a:r>
              <a:rPr lang="en-CA" sz="2400" dirty="0"/>
              <a:t> </a:t>
            </a:r>
            <a:r>
              <a:rPr lang="en-CA" sz="2400" dirty="0" err="1"/>
              <a:t>والتعاريف</a:t>
            </a:r>
            <a:r>
              <a:rPr lang="ar-AE" sz="2400" dirty="0"/>
              <a:t> </a:t>
            </a:r>
          </a:p>
          <a:p>
            <a:pPr lvl="1"/>
            <a:r>
              <a:rPr lang="en-CA" sz="2400" dirty="0" err="1"/>
              <a:t>نطاق</a:t>
            </a:r>
            <a:r>
              <a:rPr lang="ar-AE" sz="2400" dirty="0"/>
              <a:t> </a:t>
            </a:r>
            <a:r>
              <a:rPr lang="ar-AE" sz="2400" dirty="0" err="1"/>
              <a:t>الاحصاءات</a:t>
            </a:r>
            <a:endParaRPr lang="ar-AE" sz="2400" dirty="0"/>
          </a:p>
          <a:p>
            <a:pPr lvl="1"/>
            <a:r>
              <a:rPr lang="ar-AE" sz="2400" dirty="0" err="1"/>
              <a:t>ال</a:t>
            </a:r>
            <a:r>
              <a:rPr lang="en-CA" sz="2400" dirty="0" err="1"/>
              <a:t>تصنيف</a:t>
            </a:r>
            <a:endParaRPr lang="ar-AE" sz="2400" dirty="0"/>
          </a:p>
          <a:p>
            <a:endParaRPr lang="en-CA" sz="2800" dirty="0"/>
          </a:p>
        </p:txBody>
      </p:sp>
    </p:spTree>
    <p:extLst>
      <p:ext uri="{BB962C8B-B14F-4D97-AF65-F5344CB8AC3E}">
        <p14:creationId xmlns:p14="http://schemas.microsoft.com/office/powerpoint/2010/main" val="342312676"/>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a:t>جودة البيانات</a:t>
            </a:r>
            <a:endParaRPr lang="en-CA" dirty="0"/>
          </a:p>
        </p:txBody>
      </p:sp>
      <p:sp>
        <p:nvSpPr>
          <p:cNvPr id="3" name="Content Placeholder 2"/>
          <p:cNvSpPr>
            <a:spLocks noGrp="1"/>
          </p:cNvSpPr>
          <p:nvPr>
            <p:ph idx="1"/>
          </p:nvPr>
        </p:nvSpPr>
        <p:spPr/>
        <p:txBody>
          <a:bodyPr>
            <a:normAutofit/>
          </a:bodyPr>
          <a:lstStyle/>
          <a:p>
            <a:r>
              <a:rPr lang="ar-AE" sz="2800" b="1" u="sng" dirty="0"/>
              <a:t>الدقة والموثوقية</a:t>
            </a:r>
            <a:r>
              <a:rPr lang="ar-AE" sz="2800" dirty="0"/>
              <a:t>: </a:t>
            </a:r>
            <a:endParaRPr lang="ar-LB" sz="2800" dirty="0"/>
          </a:p>
          <a:p>
            <a:pPr marL="0" indent="0">
              <a:buNone/>
            </a:pPr>
            <a:r>
              <a:rPr lang="ar-AE" sz="2800" dirty="0"/>
              <a:t>هذا البعد يغطي فكرة أن المخرجات الإحصائية تصور بما فيه الكفاية الواقع المراد قياسه. أن مصدر البيانات يوفر أساسا كافيا لتجميع إحصاءات تستند لأساليب إحصائية سليمة، كما وأن مصدر البيانات، والبيانات الوسيطة، والمخرجات الإحصائية تقيم بانتظام ويتم التحقق من صحتها. العناصر الخمسة من هذا البعد هي:</a:t>
            </a:r>
          </a:p>
          <a:p>
            <a:pPr lvl="1"/>
            <a:r>
              <a:rPr lang="ar-AE" sz="2400" dirty="0"/>
              <a:t>مصدر البيانات</a:t>
            </a:r>
            <a:r>
              <a:rPr lang="ar-LB" sz="2400" dirty="0"/>
              <a:t>؛</a:t>
            </a:r>
            <a:endParaRPr lang="ar-AE" sz="2400" dirty="0"/>
          </a:p>
          <a:p>
            <a:pPr lvl="1"/>
            <a:r>
              <a:rPr lang="ar-AE" sz="2400" dirty="0"/>
              <a:t>الأساليب الإحصائية</a:t>
            </a:r>
            <a:r>
              <a:rPr lang="ar-LB" sz="2400" dirty="0"/>
              <a:t>؛</a:t>
            </a:r>
            <a:endParaRPr lang="ar-AE" sz="2400" dirty="0"/>
          </a:p>
          <a:p>
            <a:pPr lvl="1"/>
            <a:r>
              <a:rPr lang="ar-AE" sz="2400" dirty="0"/>
              <a:t>التقييم والتحقق من صحة مصدر البيانات</a:t>
            </a:r>
            <a:r>
              <a:rPr lang="ar-LB" sz="2400" dirty="0"/>
              <a:t>؛</a:t>
            </a:r>
            <a:endParaRPr lang="ar-AE" sz="2400" dirty="0"/>
          </a:p>
          <a:p>
            <a:pPr lvl="1"/>
            <a:r>
              <a:rPr lang="ar-AE" sz="2400" dirty="0"/>
              <a:t>تقييم البيانات الوسيطة والمخرجات الإحصائية</a:t>
            </a:r>
            <a:r>
              <a:rPr lang="ar-LB" sz="2400" dirty="0"/>
              <a:t>؛</a:t>
            </a:r>
            <a:endParaRPr lang="ar-AE" sz="2400" dirty="0"/>
          </a:p>
          <a:p>
            <a:pPr lvl="1"/>
            <a:r>
              <a:rPr lang="ar-AE" sz="2400" dirty="0"/>
              <a:t>دراسات المراجعة</a:t>
            </a:r>
            <a:r>
              <a:rPr lang="ar-LB" sz="2400" dirty="0"/>
              <a:t>.</a:t>
            </a:r>
            <a:endParaRPr lang="ar-AE" sz="2400" dirty="0"/>
          </a:p>
        </p:txBody>
      </p:sp>
    </p:spTree>
    <p:extLst>
      <p:ext uri="{BB962C8B-B14F-4D97-AF65-F5344CB8AC3E}">
        <p14:creationId xmlns:p14="http://schemas.microsoft.com/office/powerpoint/2010/main" val="2717580769"/>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a:t>جودة البيانات</a:t>
            </a:r>
            <a:endParaRPr lang="en-CA" dirty="0"/>
          </a:p>
        </p:txBody>
      </p:sp>
      <p:sp>
        <p:nvSpPr>
          <p:cNvPr id="3" name="Content Placeholder 2"/>
          <p:cNvSpPr>
            <a:spLocks noGrp="1"/>
          </p:cNvSpPr>
          <p:nvPr>
            <p:ph idx="1"/>
          </p:nvPr>
        </p:nvSpPr>
        <p:spPr/>
        <p:txBody>
          <a:bodyPr>
            <a:normAutofit/>
          </a:bodyPr>
          <a:lstStyle/>
          <a:p>
            <a:r>
              <a:rPr lang="ar-AE" sz="2800" b="1" u="sng" dirty="0"/>
              <a:t>قابلية البيانات للخدمة</a:t>
            </a:r>
            <a:r>
              <a:rPr lang="ar-AE" sz="2800" dirty="0"/>
              <a:t>: </a:t>
            </a:r>
            <a:endParaRPr lang="ar-LB" sz="2800" dirty="0"/>
          </a:p>
          <a:p>
            <a:pPr marL="0" indent="0">
              <a:buNone/>
            </a:pPr>
            <a:r>
              <a:rPr lang="ar-AE" sz="2800" dirty="0"/>
              <a:t>ضرورة أن تغطي الإحصاءات المعلومات ذات الصلة في الموضوع، ويتم نشرها في الوقت المناسب، مع ضمان التواتر المناسب، وضرورة ان تكون متسقة فيما بينها ومع قواعد البيانات الرئيسية الأخرى، وتتبع سياسة المراجعة المستمرة. والعناصر الأربعة لهذا البعد هي: </a:t>
            </a:r>
          </a:p>
          <a:p>
            <a:pPr lvl="1"/>
            <a:r>
              <a:rPr lang="ar-AE" sz="2400" dirty="0"/>
              <a:t>الملاءمة</a:t>
            </a:r>
            <a:r>
              <a:rPr lang="ar-LB" sz="2400" dirty="0"/>
              <a:t>؛</a:t>
            </a:r>
            <a:endParaRPr lang="ar-AE" sz="2400" dirty="0"/>
          </a:p>
          <a:p>
            <a:pPr lvl="1"/>
            <a:r>
              <a:rPr lang="ar-AE" sz="2400" dirty="0"/>
              <a:t>التوقيت والوتيرة</a:t>
            </a:r>
            <a:r>
              <a:rPr lang="ar-LB" sz="2400" dirty="0"/>
              <a:t>؛</a:t>
            </a:r>
            <a:endParaRPr lang="ar-AE" sz="2400" dirty="0"/>
          </a:p>
          <a:p>
            <a:pPr lvl="1"/>
            <a:r>
              <a:rPr lang="ar-AE" sz="2400" dirty="0"/>
              <a:t>الاتساق</a:t>
            </a:r>
            <a:r>
              <a:rPr lang="ar-LB" sz="2400" dirty="0"/>
              <a:t>؛</a:t>
            </a:r>
            <a:endParaRPr lang="ar-AE" sz="2400" dirty="0"/>
          </a:p>
          <a:p>
            <a:pPr lvl="1"/>
            <a:r>
              <a:rPr lang="ar-AE" sz="2400" dirty="0"/>
              <a:t>سياسة وممارسة المراجعات</a:t>
            </a:r>
            <a:r>
              <a:rPr lang="ar-LB" sz="2400" dirty="0"/>
              <a:t>.</a:t>
            </a:r>
            <a:endParaRPr lang="ar-AE" sz="2400" dirty="0"/>
          </a:p>
        </p:txBody>
      </p:sp>
    </p:spTree>
    <p:extLst>
      <p:ext uri="{BB962C8B-B14F-4D97-AF65-F5344CB8AC3E}">
        <p14:creationId xmlns:p14="http://schemas.microsoft.com/office/powerpoint/2010/main" val="1602171621"/>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a:t>جودة البيانات</a:t>
            </a:r>
            <a:endParaRPr lang="en-CA" dirty="0"/>
          </a:p>
        </p:txBody>
      </p:sp>
      <p:sp>
        <p:nvSpPr>
          <p:cNvPr id="3" name="Content Placeholder 2"/>
          <p:cNvSpPr>
            <a:spLocks noGrp="1"/>
          </p:cNvSpPr>
          <p:nvPr>
            <p:ph idx="1"/>
          </p:nvPr>
        </p:nvSpPr>
        <p:spPr/>
        <p:txBody>
          <a:bodyPr>
            <a:normAutofit/>
          </a:bodyPr>
          <a:lstStyle/>
          <a:p>
            <a:r>
              <a:rPr lang="ar-AE" sz="2800" b="1" u="sng" dirty="0"/>
              <a:t>إمكانية الوصول للبيانات</a:t>
            </a:r>
            <a:r>
              <a:rPr lang="ar-AE" sz="2800" dirty="0"/>
              <a:t>: </a:t>
            </a:r>
            <a:endParaRPr lang="ar-LB" sz="2800" dirty="0"/>
          </a:p>
          <a:p>
            <a:pPr marL="0" indent="0">
              <a:buNone/>
            </a:pPr>
            <a:r>
              <a:rPr lang="ar-AE" sz="2800" dirty="0"/>
              <a:t>هذا البعد يتعلق بالحاجة إلى ضمان تقديم البيانات والبيانات الوصفية بطريقة واضحة ومفهومة على أساس نزيه ومتاح بسهولة، وتوفير البيانات الوصفية بطريقة ملائمة وذات صلة، وذلك عبر خدمة دعم فورية. يحتوي هذا البعد على ثلاثة عناصر هي:</a:t>
            </a:r>
          </a:p>
          <a:p>
            <a:pPr lvl="1"/>
            <a:r>
              <a:rPr lang="ar-AE" sz="2400" dirty="0"/>
              <a:t>الوصول إلى البيانات</a:t>
            </a:r>
            <a:r>
              <a:rPr lang="ar-LB" sz="2400" dirty="0"/>
              <a:t>؛</a:t>
            </a:r>
            <a:endParaRPr lang="ar-AE" sz="2400" dirty="0"/>
          </a:p>
          <a:p>
            <a:pPr lvl="1"/>
            <a:r>
              <a:rPr lang="ar-AE" sz="2400" dirty="0"/>
              <a:t>الوصول إلى البيانات الوصفية</a:t>
            </a:r>
            <a:r>
              <a:rPr lang="ar-LB" sz="2400" dirty="0"/>
              <a:t>؛</a:t>
            </a:r>
            <a:endParaRPr lang="ar-AE" sz="2400" dirty="0"/>
          </a:p>
          <a:p>
            <a:pPr lvl="1"/>
            <a:r>
              <a:rPr lang="ar-AE" sz="2400" dirty="0"/>
              <a:t>تقديم المساعدة للمستخدمين</a:t>
            </a:r>
            <a:r>
              <a:rPr lang="ar-LB" sz="2400" dirty="0"/>
              <a:t>.</a:t>
            </a:r>
            <a:endParaRPr lang="ar-AE" sz="2400" dirty="0"/>
          </a:p>
          <a:p>
            <a:endParaRPr lang="en-CA" sz="2800" dirty="0"/>
          </a:p>
        </p:txBody>
      </p:sp>
    </p:spTree>
    <p:extLst>
      <p:ext uri="{BB962C8B-B14F-4D97-AF65-F5344CB8AC3E}">
        <p14:creationId xmlns:p14="http://schemas.microsoft.com/office/powerpoint/2010/main" val="610239279"/>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برنامج </a:t>
            </a:r>
            <a:r>
              <a:rPr lang="ar-SA" dirty="0"/>
              <a:t>تنمية القدرات في التعليم (</a:t>
            </a:r>
            <a:r>
              <a:rPr lang="en-GB" dirty="0" err="1"/>
              <a:t>CapED</a:t>
            </a:r>
            <a:r>
              <a:rPr lang="ar-SA" dirty="0"/>
              <a:t>)، المكون الثاني</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ar-SA" sz="2800" dirty="0"/>
              <a:t>برنامج تنمية القدرات في التعليم</a:t>
            </a:r>
            <a:r>
              <a:rPr lang="en-GB" sz="2800" dirty="0"/>
              <a:t> (</a:t>
            </a:r>
            <a:r>
              <a:rPr lang="en-GB" sz="2800" dirty="0" err="1"/>
              <a:t>CapED</a:t>
            </a:r>
            <a:r>
              <a:rPr lang="en-GB" sz="2800" dirty="0"/>
              <a:t>) </a:t>
            </a:r>
            <a:r>
              <a:rPr lang="ar-SA" sz="2800" dirty="0"/>
              <a:t>هو أحد استجابات اليونسكو للتحديات التي تثيرها "الرؤية الشمولية والطموحة والتحويلية" لجدول أعمال تنمية التعليم بحلول عام 2030. </a:t>
            </a:r>
            <a:r>
              <a:rPr lang="ar-SA" sz="2800" dirty="0" smtClean="0"/>
              <a:t>ودعم البرنامج</a:t>
            </a:r>
            <a:r>
              <a:rPr lang="en-US" sz="2800" dirty="0" smtClean="0"/>
              <a:t> </a:t>
            </a:r>
            <a:r>
              <a:rPr lang="ar-SA" sz="2800" dirty="0" smtClean="0"/>
              <a:t> </a:t>
            </a:r>
            <a:r>
              <a:rPr lang="ar-SA" sz="2800" dirty="0"/>
              <a:t>10 بلدان </a:t>
            </a:r>
            <a:r>
              <a:rPr lang="ar-SA" sz="2800" dirty="0" smtClean="0"/>
              <a:t>تجريبية</a:t>
            </a:r>
            <a:r>
              <a:rPr lang="ar-SY" sz="2800" dirty="0" smtClean="0"/>
              <a:t> ما بين 2016-2019</a:t>
            </a:r>
            <a:r>
              <a:rPr lang="ar-SA" sz="2800" dirty="0" smtClean="0"/>
              <a:t> </a:t>
            </a:r>
            <a:r>
              <a:rPr lang="ar-SA" sz="2800" dirty="0"/>
              <a:t>(جمهورية الكونغو الديمقراطية ومدغشقر ومالي وموزامبيق والسنغال وأفغانستان وكمبوديا وميانمار ونيبال وهايتي</a:t>
            </a:r>
            <a:r>
              <a:rPr lang="ar-SA" sz="2800" dirty="0" smtClean="0"/>
              <a:t>)</a:t>
            </a:r>
            <a:r>
              <a:rPr lang="en-US" sz="2800" dirty="0" smtClean="0"/>
              <a:t> </a:t>
            </a:r>
            <a:r>
              <a:rPr lang="ar-SA" sz="2800" dirty="0" smtClean="0"/>
              <a:t> </a:t>
            </a:r>
            <a:r>
              <a:rPr lang="ar-SA" sz="2800" dirty="0"/>
              <a:t>في دمج هدف التنمية المستدامة الرابع في سياسات التعليم ونظم الرصد</a:t>
            </a:r>
            <a:r>
              <a:rPr lang="en-GB" sz="2800" dirty="0"/>
              <a:t>.</a:t>
            </a:r>
            <a:endParaRPr lang="en-US" sz="2800" dirty="0"/>
          </a:p>
          <a:p>
            <a:endParaRPr lang="en-GB" sz="2800" dirty="0" smtClean="0"/>
          </a:p>
          <a:p>
            <a:r>
              <a:rPr lang="ar-SA" sz="2800" dirty="0" smtClean="0"/>
              <a:t>يهدف المكون الأول من برنامج</a:t>
            </a:r>
            <a:r>
              <a:rPr lang="en-GB" sz="2800" dirty="0" smtClean="0"/>
              <a:t> </a:t>
            </a:r>
            <a:r>
              <a:rPr lang="en-GB" sz="2800" dirty="0" err="1" smtClean="0"/>
              <a:t>CapED</a:t>
            </a:r>
            <a:r>
              <a:rPr lang="en-GB" sz="2800" dirty="0" smtClean="0"/>
              <a:t> </a:t>
            </a:r>
            <a:r>
              <a:rPr lang="ar-SA" sz="2800" dirty="0" smtClean="0"/>
              <a:t>إلى تعزيز القدرات الوطنية من أجل مراجعة السياسات والخطط القائمة في ضوء هدف  التنمية المستدامة الرابع</a:t>
            </a:r>
            <a:r>
              <a:rPr lang="en-GB" sz="2800" dirty="0" smtClean="0"/>
              <a:t>.</a:t>
            </a:r>
            <a:endParaRPr lang="en-US" sz="2800" dirty="0" smtClean="0"/>
          </a:p>
          <a:p>
            <a:r>
              <a:rPr lang="ar-SA" sz="2800" dirty="0"/>
              <a:t>ويجيب المكون الثاني على النداء الذي وجهته الدول الأعضاء في </a:t>
            </a:r>
            <a:r>
              <a:rPr lang="ar-SA" sz="2800" dirty="0" err="1"/>
              <a:t>إنتشون</a:t>
            </a:r>
            <a:r>
              <a:rPr lang="ar-SA" sz="2800" dirty="0"/>
              <a:t>، والذي صممه معهد اليونسكو للإحصاء لمساعدة الدول في مواءمة وتعزيز البيانات الوطنية وأنظمة إدارة معلومات التعليم لرصد التقدم نحو تحقيق غايات هدف التنمية المستدامة الرابع</a:t>
            </a:r>
            <a:r>
              <a:rPr lang="ar-SA" sz="2800" dirty="0" smtClean="0"/>
              <a:t>.)</a:t>
            </a:r>
            <a:endParaRPr lang="en-US" sz="2800" dirty="0"/>
          </a:p>
          <a:p>
            <a:endParaRPr lang="en-US" dirty="0"/>
          </a:p>
        </p:txBody>
      </p:sp>
    </p:spTree>
    <p:extLst>
      <p:ext uri="{BB962C8B-B14F-4D97-AF65-F5344CB8AC3E}">
        <p14:creationId xmlns:p14="http://schemas.microsoft.com/office/powerpoint/2010/main" val="4118241669"/>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400" dirty="0" smtClean="0"/>
              <a:t> </a:t>
            </a:r>
            <a:r>
              <a:rPr lang="ar-SA" sz="4400" dirty="0"/>
              <a:t>التدخّل الوطني الخاص بالمكون الثاني من </a:t>
            </a:r>
            <a:r>
              <a:rPr lang="en-GB" sz="4400" dirty="0" err="1"/>
              <a:t>CapED</a:t>
            </a:r>
            <a:endParaRPr lang="en-US" sz="4400"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27909" y="1567542"/>
            <a:ext cx="10254342" cy="5172891"/>
          </a:xfrm>
          <a:prstGeom prst="rect">
            <a:avLst/>
          </a:prstGeom>
          <a:noFill/>
        </p:spPr>
      </p:pic>
    </p:spTree>
    <p:extLst>
      <p:ext uri="{BB962C8B-B14F-4D97-AF65-F5344CB8AC3E}">
        <p14:creationId xmlns:p14="http://schemas.microsoft.com/office/powerpoint/2010/main" val="1196866385"/>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Y" sz="4400" dirty="0" err="1"/>
              <a:t>ألمراحل</a:t>
            </a:r>
            <a:r>
              <a:rPr lang="ar-SY" sz="4400" dirty="0"/>
              <a:t> الأساسية لتطوير</a:t>
            </a:r>
            <a:r>
              <a:rPr lang="ar-SA" dirty="0"/>
              <a:t>الاستراتيجية الوطنية لتطوير إحصاءات التعليم </a:t>
            </a:r>
            <a:r>
              <a:rPr lang="fr-CA" dirty="0" smtClean="0"/>
              <a:t>(</a:t>
            </a:r>
            <a:r>
              <a:rPr lang="en-GB" dirty="0" smtClean="0"/>
              <a:t>NSDES</a:t>
            </a:r>
            <a:r>
              <a:rPr lang="en-GB" dirty="0"/>
              <a:t>)</a:t>
            </a:r>
            <a:endParaRPr lang="en-US" dirty="0"/>
          </a:p>
        </p:txBody>
      </p:sp>
      <p:sp>
        <p:nvSpPr>
          <p:cNvPr id="3" name="Content Placeholder 2"/>
          <p:cNvSpPr>
            <a:spLocks noGrp="1"/>
          </p:cNvSpPr>
          <p:nvPr>
            <p:ph idx="1"/>
          </p:nvPr>
        </p:nvSpPr>
        <p:spPr/>
        <p:txBody>
          <a:bodyPr>
            <a:normAutofit/>
          </a:bodyPr>
          <a:lstStyle/>
          <a:p>
            <a:r>
              <a:rPr lang="ar-SY" sz="2800" b="1" dirty="0" smtClean="0"/>
              <a:t> </a:t>
            </a:r>
            <a:r>
              <a:rPr lang="ar-SY" sz="2800" dirty="0" smtClean="0"/>
              <a:t>تعريف </a:t>
            </a:r>
            <a:r>
              <a:rPr lang="ar-SA" sz="2800" dirty="0" smtClean="0"/>
              <a:t>إطار </a:t>
            </a:r>
            <a:r>
              <a:rPr lang="ar-SA" sz="2800" dirty="0"/>
              <a:t>المؤشرات الوطنية الخاصة بالهدف الرابع من أهداف التنمية </a:t>
            </a:r>
            <a:r>
              <a:rPr lang="ar-SA" sz="2800" dirty="0" smtClean="0"/>
              <a:t>البشرية</a:t>
            </a:r>
            <a:endParaRPr lang="ar-SY" sz="2800" dirty="0" smtClean="0"/>
          </a:p>
          <a:p>
            <a:pPr marL="0" indent="0">
              <a:buNone/>
            </a:pPr>
            <a:endParaRPr lang="ar-SY" sz="2800" dirty="0" smtClean="0"/>
          </a:p>
          <a:p>
            <a:r>
              <a:rPr lang="en-US" sz="2800" dirty="0"/>
              <a:t> </a:t>
            </a:r>
            <a:r>
              <a:rPr lang="ar-SY" sz="2800" dirty="0"/>
              <a:t>تصنيف </a:t>
            </a:r>
            <a:r>
              <a:rPr lang="ar-SA" sz="2800" dirty="0"/>
              <a:t>خريطة بيانات هدف التنمية المستدامة </a:t>
            </a:r>
            <a:r>
              <a:rPr lang="ar-SA" sz="2800" dirty="0" smtClean="0"/>
              <a:t>الرابع</a:t>
            </a:r>
            <a:r>
              <a:rPr lang="ar-SY" sz="2800" dirty="0" smtClean="0"/>
              <a:t> الوطني</a:t>
            </a:r>
          </a:p>
          <a:p>
            <a:endParaRPr lang="ar-SY" sz="2800" dirty="0"/>
          </a:p>
          <a:p>
            <a:r>
              <a:rPr lang="ar-SY" sz="2800" dirty="0" smtClean="0"/>
              <a:t> تقييم جودة البيانات لكل</a:t>
            </a:r>
            <a:r>
              <a:rPr lang="en-US" sz="2800" dirty="0" smtClean="0"/>
              <a:t> </a:t>
            </a:r>
            <a:r>
              <a:rPr lang="ar-SY" sz="2800" dirty="0" smtClean="0"/>
              <a:t>نوع من مصادر البيانات</a:t>
            </a:r>
          </a:p>
          <a:p>
            <a:endParaRPr lang="ar-SY" sz="2800" dirty="0"/>
          </a:p>
          <a:p>
            <a:r>
              <a:rPr lang="ar-SY" sz="2800" dirty="0" smtClean="0"/>
              <a:t>تطوير</a:t>
            </a:r>
            <a:r>
              <a:rPr lang="ar-SA" sz="2800" dirty="0" smtClean="0"/>
              <a:t>الاستراتيجية </a:t>
            </a:r>
            <a:r>
              <a:rPr lang="ar-SA" sz="2800" dirty="0"/>
              <a:t>الوطنية لتطوير إحصاءات التعليم </a:t>
            </a:r>
            <a:endParaRPr lang="ar-SY" sz="2800" dirty="0" smtClean="0"/>
          </a:p>
          <a:p>
            <a:endParaRPr lang="en-US" sz="2800" dirty="0"/>
          </a:p>
          <a:p>
            <a:endParaRPr lang="ar-SY" sz="2800" b="1" dirty="0" smtClean="0"/>
          </a:p>
          <a:p>
            <a:endParaRPr lang="en-US" sz="2800" dirty="0"/>
          </a:p>
        </p:txBody>
      </p:sp>
    </p:spTree>
    <p:extLst>
      <p:ext uri="{BB962C8B-B14F-4D97-AF65-F5344CB8AC3E}">
        <p14:creationId xmlns:p14="http://schemas.microsoft.com/office/powerpoint/2010/main" val="2772931464"/>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Y" sz="4400" dirty="0"/>
              <a:t>تعريف </a:t>
            </a:r>
            <a:r>
              <a:rPr lang="ar-SA" sz="4400" dirty="0"/>
              <a:t>إطار المؤشرات الوطنية الخاصة بالهدف الرابع من أهداف التنمية البشرية</a:t>
            </a:r>
            <a:endParaRPr lang="en-US" dirty="0"/>
          </a:p>
        </p:txBody>
      </p:sp>
      <p:sp>
        <p:nvSpPr>
          <p:cNvPr id="3" name="Content Placeholder 2"/>
          <p:cNvSpPr>
            <a:spLocks noGrp="1"/>
          </p:cNvSpPr>
          <p:nvPr>
            <p:ph idx="1"/>
          </p:nvPr>
        </p:nvSpPr>
        <p:spPr/>
        <p:txBody>
          <a:bodyPr/>
          <a:lstStyle/>
          <a:p>
            <a:endParaRPr lang="ar-SY" sz="2400" dirty="0"/>
          </a:p>
          <a:p>
            <a:r>
              <a:rPr lang="ar-SA" sz="2400" dirty="0"/>
              <a:t>اختيار المؤشرات الإضافية التي سوف يتم استخدامها في كل سياق وطني على نظم التعليم</a:t>
            </a:r>
            <a:endParaRPr lang="en-US" sz="2400" dirty="0"/>
          </a:p>
          <a:p>
            <a:pPr marL="0" indent="0">
              <a:buNone/>
            </a:pPr>
            <a:r>
              <a:rPr lang="ar-SA" sz="2400" dirty="0"/>
              <a:t>أولويات السياسة واستراتيجيات وخطط التعليم. سوف تشكل قائمة المؤشرات السياقية هذه إطار المؤشرات الوطنية الخاصة بهدف التنمية المستدامة الرابع الذي سوف يتم استخدامه لرصد هذه الاستراتيجيات والخطط</a:t>
            </a:r>
            <a:endParaRPr lang="ar-SY" sz="2400" dirty="0"/>
          </a:p>
          <a:p>
            <a:endParaRPr lang="en-US" sz="2400" dirty="0"/>
          </a:p>
          <a:p>
            <a:pPr marL="0" indent="0">
              <a:buNone/>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742418" y="3383278"/>
            <a:ext cx="5099050" cy="2602047"/>
          </a:xfrm>
          <a:prstGeom prst="rect">
            <a:avLst/>
          </a:prstGeom>
          <a:noFill/>
        </p:spPr>
      </p:pic>
    </p:spTree>
    <p:extLst>
      <p:ext uri="{BB962C8B-B14F-4D97-AF65-F5344CB8AC3E}">
        <p14:creationId xmlns:p14="http://schemas.microsoft.com/office/powerpoint/2010/main" val="3299970183"/>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800" b="1" dirty="0" smtClean="0">
                <a:solidFill>
                  <a:schemeClr val="accent1">
                    <a:lumMod val="75000"/>
                  </a:schemeClr>
                </a:solidFill>
              </a:rPr>
              <a:t> </a:t>
            </a:r>
            <a:r>
              <a:rPr lang="ar-SY" sz="4800" b="1" dirty="0" smtClean="0">
                <a:solidFill>
                  <a:schemeClr val="accent1">
                    <a:lumMod val="75000"/>
                  </a:schemeClr>
                </a:solidFill>
              </a:rPr>
              <a:t>تصنيف </a:t>
            </a:r>
            <a:r>
              <a:rPr lang="ar-SA" sz="4800" b="1" dirty="0" smtClean="0">
                <a:solidFill>
                  <a:schemeClr val="accent1">
                    <a:lumMod val="75000"/>
                  </a:schemeClr>
                </a:solidFill>
              </a:rPr>
              <a:t>خريطة </a:t>
            </a:r>
            <a:r>
              <a:rPr lang="ar-SA" sz="4800" b="1" dirty="0">
                <a:solidFill>
                  <a:schemeClr val="accent1">
                    <a:lumMod val="75000"/>
                  </a:schemeClr>
                </a:solidFill>
              </a:rPr>
              <a:t>بيانات </a:t>
            </a:r>
            <a:r>
              <a:rPr lang="ar-SA" sz="4800" b="1" dirty="0" smtClean="0">
                <a:solidFill>
                  <a:schemeClr val="accent1">
                    <a:lumMod val="75000"/>
                  </a:schemeClr>
                </a:solidFill>
              </a:rPr>
              <a:t>هدف </a:t>
            </a:r>
            <a:r>
              <a:rPr lang="ar-SA" sz="4800" b="1" dirty="0">
                <a:solidFill>
                  <a:schemeClr val="accent1">
                    <a:lumMod val="75000"/>
                  </a:schemeClr>
                </a:solidFill>
              </a:rPr>
              <a:t>التنمية المستدامة الرابع</a:t>
            </a:r>
            <a:endParaRPr lang="en-US" sz="4800" dirty="0">
              <a:solidFill>
                <a:schemeClr val="accent1">
                  <a:lumMod val="75000"/>
                </a:schemeClr>
              </a:solidFill>
            </a:endParaRPr>
          </a:p>
          <a:p>
            <a:endParaRPr lang="en-US" dirty="0"/>
          </a:p>
        </p:txBody>
      </p:sp>
    </p:spTree>
    <p:extLst>
      <p:ext uri="{BB962C8B-B14F-4D97-AF65-F5344CB8AC3E}">
        <p14:creationId xmlns:p14="http://schemas.microsoft.com/office/powerpoint/2010/main" val="2475150813"/>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Y" sz="4400" dirty="0" smtClean="0"/>
              <a:t>مكونات النظم التعليمية الرئيسية التي تتطلب بيانات</a:t>
            </a:r>
            <a:r>
              <a:rPr lang="en-US" sz="4400" dirty="0" smtClean="0"/>
              <a:t>  </a:t>
            </a:r>
            <a:r>
              <a:rPr lang="ar-SY" sz="4400" dirty="0" smtClean="0"/>
              <a:t> </a:t>
            </a:r>
            <a:endParaRPr lang="en-US" sz="4400"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53143" y="1946367"/>
            <a:ext cx="10580914" cy="4689564"/>
          </a:xfrm>
          <a:prstGeom prst="rect">
            <a:avLst/>
          </a:prstGeom>
          <a:noFill/>
          <a:ln>
            <a:solidFill>
              <a:schemeClr val="accent1"/>
            </a:solidFill>
          </a:ln>
        </p:spPr>
      </p:pic>
    </p:spTree>
    <p:extLst>
      <p:ext uri="{BB962C8B-B14F-4D97-AF65-F5344CB8AC3E}">
        <p14:creationId xmlns:p14="http://schemas.microsoft.com/office/powerpoint/2010/main" val="1364352890"/>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92016551"/>
              </p:ext>
            </p:extLst>
          </p:nvPr>
        </p:nvGraphicFramePr>
        <p:xfrm>
          <a:off x="1146298" y="365131"/>
          <a:ext cx="10381128" cy="6206777"/>
        </p:xfrm>
        <a:graphic>
          <a:graphicData uri="http://schemas.openxmlformats.org/drawingml/2006/table">
            <a:tbl>
              <a:tblPr rtl="1" firstRow="1" firstCol="1" bandRow="1">
                <a:tableStyleId>{5C22544A-7EE6-4342-B048-85BDC9FD1C3A}</a:tableStyleId>
              </a:tblPr>
              <a:tblGrid>
                <a:gridCol w="3185335">
                  <a:extLst>
                    <a:ext uri="{9D8B030D-6E8A-4147-A177-3AD203B41FA5}">
                      <a16:colId xmlns:a16="http://schemas.microsoft.com/office/drawing/2014/main" val="514095261"/>
                    </a:ext>
                  </a:extLst>
                </a:gridCol>
                <a:gridCol w="1438689">
                  <a:extLst>
                    <a:ext uri="{9D8B030D-6E8A-4147-A177-3AD203B41FA5}">
                      <a16:colId xmlns:a16="http://schemas.microsoft.com/office/drawing/2014/main" val="4293318996"/>
                    </a:ext>
                  </a:extLst>
                </a:gridCol>
                <a:gridCol w="1438689">
                  <a:extLst>
                    <a:ext uri="{9D8B030D-6E8A-4147-A177-3AD203B41FA5}">
                      <a16:colId xmlns:a16="http://schemas.microsoft.com/office/drawing/2014/main" val="709384147"/>
                    </a:ext>
                  </a:extLst>
                </a:gridCol>
                <a:gridCol w="1439863">
                  <a:extLst>
                    <a:ext uri="{9D8B030D-6E8A-4147-A177-3AD203B41FA5}">
                      <a16:colId xmlns:a16="http://schemas.microsoft.com/office/drawing/2014/main" val="2655581083"/>
                    </a:ext>
                  </a:extLst>
                </a:gridCol>
                <a:gridCol w="1438689">
                  <a:extLst>
                    <a:ext uri="{9D8B030D-6E8A-4147-A177-3AD203B41FA5}">
                      <a16:colId xmlns:a16="http://schemas.microsoft.com/office/drawing/2014/main" val="1233009691"/>
                    </a:ext>
                  </a:extLst>
                </a:gridCol>
                <a:gridCol w="1439863">
                  <a:extLst>
                    <a:ext uri="{9D8B030D-6E8A-4147-A177-3AD203B41FA5}">
                      <a16:colId xmlns:a16="http://schemas.microsoft.com/office/drawing/2014/main" val="438255841"/>
                    </a:ext>
                  </a:extLst>
                </a:gridCol>
              </a:tblGrid>
              <a:tr h="2067112">
                <a:tc>
                  <a:txBody>
                    <a:bodyPr/>
                    <a:lstStyle/>
                    <a:p>
                      <a:pPr marL="0" marR="0" algn="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السجلات الإدارية للأغراض الإحصائية / التعداد المدرسي السنوي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nchor="ctr"/>
                </a:tc>
                <a:tc>
                  <a:txBody>
                    <a:bodyPr/>
                    <a:lstStyle/>
                    <a:p>
                      <a:pPr marL="0" marR="0" algn="ctr" rtl="1">
                        <a:lnSpc>
                          <a:spcPct val="115000"/>
                        </a:lnSpc>
                        <a:spcBef>
                          <a:spcPts val="0"/>
                        </a:spcBef>
                        <a:spcAft>
                          <a:spcPts val="0"/>
                        </a:spcAft>
                      </a:pPr>
                      <a:r>
                        <a:rPr lang="ar-SA" sz="1400" dirty="0" err="1">
                          <a:effectLst/>
                        </a:rPr>
                        <a:t>المسوحات</a:t>
                      </a:r>
                      <a:r>
                        <a:rPr lang="ar-SA" sz="1400" dirty="0">
                          <a:effectLst/>
                        </a:rPr>
                        <a:t> المدرسية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nchor="ctr"/>
                </a:tc>
                <a:tc>
                  <a:txBody>
                    <a:bodyPr/>
                    <a:lstStyle/>
                    <a:p>
                      <a:pPr marL="0" marR="0" algn="ctr" rtl="1">
                        <a:lnSpc>
                          <a:spcPct val="115000"/>
                        </a:lnSpc>
                        <a:spcBef>
                          <a:spcPts val="0"/>
                        </a:spcBef>
                        <a:spcAft>
                          <a:spcPts val="0"/>
                        </a:spcAft>
                      </a:pPr>
                      <a:r>
                        <a:rPr lang="ar-SA" sz="1400">
                          <a:effectLst/>
                        </a:rPr>
                        <a:t>مسوحات الأسر المعيشية</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nchor="ctr"/>
                </a:tc>
                <a:tc>
                  <a:txBody>
                    <a:bodyPr/>
                    <a:lstStyle/>
                    <a:p>
                      <a:pPr marL="0" marR="0" algn="ctr" rtl="1">
                        <a:lnSpc>
                          <a:spcPct val="115000"/>
                        </a:lnSpc>
                        <a:spcBef>
                          <a:spcPts val="0"/>
                        </a:spcBef>
                        <a:spcAft>
                          <a:spcPts val="0"/>
                        </a:spcAft>
                      </a:pPr>
                      <a:r>
                        <a:rPr lang="ar-SA" sz="1400" dirty="0">
                          <a:effectLst/>
                        </a:rPr>
                        <a:t>التعداد السكاني</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nchor="ctr"/>
                </a:tc>
                <a:tc>
                  <a:txBody>
                    <a:bodyPr/>
                    <a:lstStyle/>
                    <a:p>
                      <a:pPr marL="0" marR="0" algn="ctr" rtl="1">
                        <a:lnSpc>
                          <a:spcPct val="115000"/>
                        </a:lnSpc>
                        <a:spcBef>
                          <a:spcPts val="0"/>
                        </a:spcBef>
                        <a:spcAft>
                          <a:spcPts val="0"/>
                        </a:spcAft>
                      </a:pPr>
                      <a:r>
                        <a:rPr lang="ar-SA" sz="1400" dirty="0">
                          <a:effectLst/>
                        </a:rPr>
                        <a:t>تقييم التعلم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nchor="ctr"/>
                </a:tc>
                <a:extLst>
                  <a:ext uri="{0D108BD9-81ED-4DB2-BD59-A6C34878D82A}">
                    <a16:rowId xmlns:a16="http://schemas.microsoft.com/office/drawing/2014/main" val="491484038"/>
                  </a:ext>
                </a:extLst>
              </a:tr>
              <a:tr h="229603">
                <a:tc>
                  <a:txBody>
                    <a:bodyPr/>
                    <a:lstStyle/>
                    <a:p>
                      <a:pPr marL="0" marR="0" algn="r" rtl="1">
                        <a:lnSpc>
                          <a:spcPct val="115000"/>
                        </a:lnSpc>
                        <a:spcBef>
                          <a:spcPts val="0"/>
                        </a:spcBef>
                        <a:spcAft>
                          <a:spcPts val="0"/>
                        </a:spcAft>
                      </a:pPr>
                      <a:r>
                        <a:rPr lang="ar-SA" sz="1400">
                          <a:effectLst/>
                        </a:rPr>
                        <a:t>التوافر</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نعم</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نعم</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نعم</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نعم</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نعم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919275933"/>
                  </a:ext>
                </a:extLst>
              </a:tr>
              <a:tr h="229603">
                <a:tc>
                  <a:txBody>
                    <a:bodyPr/>
                    <a:lstStyle/>
                    <a:p>
                      <a:pPr marL="0" marR="0" algn="r" rtl="1">
                        <a:lnSpc>
                          <a:spcPct val="115000"/>
                        </a:lnSpc>
                        <a:spcBef>
                          <a:spcPts val="0"/>
                        </a:spcBef>
                        <a:spcAft>
                          <a:spcPts val="0"/>
                        </a:spcAft>
                      </a:pPr>
                      <a:r>
                        <a:rPr lang="ar-SA" sz="1400">
                          <a:effectLst/>
                        </a:rPr>
                        <a:t>سنة آخر البيانات المتاحة</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2015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2013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2014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2010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4238234495"/>
                  </a:ext>
                </a:extLst>
              </a:tr>
              <a:tr h="459205">
                <a:tc>
                  <a:txBody>
                    <a:bodyPr/>
                    <a:lstStyle/>
                    <a:p>
                      <a:pPr marL="0" marR="0" algn="r" rtl="1">
                        <a:lnSpc>
                          <a:spcPct val="115000"/>
                        </a:lnSpc>
                        <a:spcBef>
                          <a:spcPts val="0"/>
                        </a:spcBef>
                        <a:spcAft>
                          <a:spcPts val="0"/>
                        </a:spcAft>
                      </a:pPr>
                      <a:r>
                        <a:rPr lang="ar-SA" sz="1400">
                          <a:effectLst/>
                        </a:rPr>
                        <a:t>تواتر جمع البيانات</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سنويا</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سنويا</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سنويا</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كل 6 إلى 10 سنوات</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2671412236"/>
                  </a:ext>
                </a:extLst>
              </a:tr>
              <a:tr h="459205">
                <a:tc gridSpan="6">
                  <a:txBody>
                    <a:bodyPr/>
                    <a:lstStyle/>
                    <a:p>
                      <a:pPr marL="0" marR="0" algn="r" rtl="1">
                        <a:lnSpc>
                          <a:spcPct val="115000"/>
                        </a:lnSpc>
                        <a:spcBef>
                          <a:spcPts val="0"/>
                        </a:spcBef>
                        <a:spcAft>
                          <a:spcPts val="0"/>
                        </a:spcAft>
                      </a:pPr>
                      <a:r>
                        <a:rPr lang="ar-SA" sz="1400" dirty="0">
                          <a:effectLst/>
                        </a:rPr>
                        <a:t> </a:t>
                      </a:r>
                      <a:endParaRPr lang="en-US" sz="1400" dirty="0">
                        <a:effectLst/>
                      </a:endParaRPr>
                    </a:p>
                    <a:p>
                      <a:pPr marL="0" marR="0" algn="r" rtl="1">
                        <a:lnSpc>
                          <a:spcPct val="115000"/>
                        </a:lnSpc>
                        <a:spcBef>
                          <a:spcPts val="0"/>
                        </a:spcBef>
                        <a:spcAft>
                          <a:spcPts val="0"/>
                        </a:spcAft>
                      </a:pPr>
                      <a:r>
                        <a:rPr lang="ar-SA" sz="1400" dirty="0">
                          <a:effectLst/>
                        </a:rPr>
                        <a:t>هل من الممكن إنتاج بيانات مفصلة حسب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98691857"/>
                  </a:ext>
                </a:extLst>
              </a:tr>
              <a:tr h="229603">
                <a:tc>
                  <a:txBody>
                    <a:bodyPr/>
                    <a:lstStyle/>
                    <a:p>
                      <a:pPr marL="0" marR="0" algn="r" rtl="1">
                        <a:lnSpc>
                          <a:spcPct val="115000"/>
                        </a:lnSpc>
                        <a:spcBef>
                          <a:spcPts val="0"/>
                        </a:spcBef>
                        <a:spcAft>
                          <a:spcPts val="0"/>
                        </a:spcAft>
                      </a:pPr>
                      <a:r>
                        <a:rPr lang="ar-SA" sz="1400">
                          <a:effectLst/>
                        </a:rPr>
                        <a:t>التقسيمات الفرعية الإدارية الأولى؟</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2381055428"/>
                  </a:ext>
                </a:extLst>
              </a:tr>
              <a:tr h="229603">
                <a:tc>
                  <a:txBody>
                    <a:bodyPr/>
                    <a:lstStyle/>
                    <a:p>
                      <a:pPr marL="0" marR="0" algn="r" rtl="1">
                        <a:lnSpc>
                          <a:spcPct val="115000"/>
                        </a:lnSpc>
                        <a:spcBef>
                          <a:spcPts val="0"/>
                        </a:spcBef>
                        <a:spcAft>
                          <a:spcPts val="0"/>
                        </a:spcAft>
                      </a:pPr>
                      <a:r>
                        <a:rPr lang="ar-SA" sz="1400">
                          <a:effectLst/>
                        </a:rPr>
                        <a:t>التقسيمات الفرعية الإدارية الثانية؟</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2117447650"/>
                  </a:ext>
                </a:extLst>
              </a:tr>
              <a:tr h="229603">
                <a:tc>
                  <a:txBody>
                    <a:bodyPr/>
                    <a:lstStyle/>
                    <a:p>
                      <a:pPr marL="0" marR="0" algn="r" rtl="1">
                        <a:lnSpc>
                          <a:spcPct val="115000"/>
                        </a:lnSpc>
                        <a:spcBef>
                          <a:spcPts val="0"/>
                        </a:spcBef>
                        <a:spcAft>
                          <a:spcPts val="0"/>
                        </a:spcAft>
                      </a:pPr>
                      <a:r>
                        <a:rPr lang="ar-SA" sz="1400">
                          <a:effectLst/>
                        </a:rPr>
                        <a:t>الجنس؟</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3858008047"/>
                  </a:ext>
                </a:extLst>
              </a:tr>
              <a:tr h="229603">
                <a:tc>
                  <a:txBody>
                    <a:bodyPr/>
                    <a:lstStyle/>
                    <a:p>
                      <a:pPr marL="0" marR="0" algn="r" rtl="1">
                        <a:lnSpc>
                          <a:spcPct val="115000"/>
                        </a:lnSpc>
                        <a:spcBef>
                          <a:spcPts val="0"/>
                        </a:spcBef>
                        <a:spcAft>
                          <a:spcPts val="0"/>
                        </a:spcAft>
                      </a:pPr>
                      <a:r>
                        <a:rPr lang="ar-SA" sz="1400">
                          <a:effectLst/>
                        </a:rPr>
                        <a:t>العمر؟</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dirty="0">
                          <a:effectLst/>
                        </a:rPr>
                        <a:t>X</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1521581102"/>
                  </a:ext>
                </a:extLst>
              </a:tr>
              <a:tr h="229603">
                <a:tc>
                  <a:txBody>
                    <a:bodyPr/>
                    <a:lstStyle/>
                    <a:p>
                      <a:pPr marL="0" marR="0" algn="r" rtl="1">
                        <a:lnSpc>
                          <a:spcPct val="115000"/>
                        </a:lnSpc>
                        <a:spcBef>
                          <a:spcPts val="0"/>
                        </a:spcBef>
                        <a:spcAft>
                          <a:spcPts val="0"/>
                        </a:spcAft>
                      </a:pPr>
                      <a:r>
                        <a:rPr lang="ar-SA" sz="1400">
                          <a:effectLst/>
                        </a:rPr>
                        <a:t>الموقع الجغرافي؟</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773630646"/>
                  </a:ext>
                </a:extLst>
              </a:tr>
              <a:tr h="229603">
                <a:tc>
                  <a:txBody>
                    <a:bodyPr/>
                    <a:lstStyle/>
                    <a:p>
                      <a:pPr marL="0" marR="0" algn="r" rtl="1">
                        <a:lnSpc>
                          <a:spcPct val="115000"/>
                        </a:lnSpc>
                        <a:spcBef>
                          <a:spcPts val="0"/>
                        </a:spcBef>
                        <a:spcAft>
                          <a:spcPts val="0"/>
                        </a:spcAft>
                      </a:pPr>
                      <a:r>
                        <a:rPr lang="ar-SA" sz="1400">
                          <a:effectLst/>
                        </a:rPr>
                        <a:t>مستوى الثراء؟</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2928685752"/>
                  </a:ext>
                </a:extLst>
              </a:tr>
              <a:tr h="229603">
                <a:tc>
                  <a:txBody>
                    <a:bodyPr/>
                    <a:lstStyle/>
                    <a:p>
                      <a:pPr marL="0" marR="0" algn="r" rtl="1">
                        <a:lnSpc>
                          <a:spcPct val="115000"/>
                        </a:lnSpc>
                        <a:spcBef>
                          <a:spcPts val="0"/>
                        </a:spcBef>
                        <a:spcAft>
                          <a:spcPts val="0"/>
                        </a:spcAft>
                      </a:pPr>
                      <a:r>
                        <a:rPr lang="ar-SA" sz="1400">
                          <a:effectLst/>
                        </a:rPr>
                        <a:t>الإعاقة؟</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3132500288"/>
                  </a:ext>
                </a:extLst>
              </a:tr>
              <a:tr h="229603">
                <a:tc>
                  <a:txBody>
                    <a:bodyPr/>
                    <a:lstStyle/>
                    <a:p>
                      <a:pPr marL="0" marR="0" algn="r" rtl="1">
                        <a:lnSpc>
                          <a:spcPct val="115000"/>
                        </a:lnSpc>
                        <a:spcBef>
                          <a:spcPts val="0"/>
                        </a:spcBef>
                        <a:spcAft>
                          <a:spcPts val="0"/>
                        </a:spcAft>
                      </a:pPr>
                      <a:r>
                        <a:rPr lang="ar-SA" sz="1400">
                          <a:effectLst/>
                        </a:rPr>
                        <a:t>السكان الاصليين؟</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en-GB" sz="1400">
                          <a:effectLst/>
                        </a:rPr>
                        <a:t>X</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2966460347"/>
                  </a:ext>
                </a:extLst>
              </a:tr>
              <a:tr h="229603">
                <a:tc>
                  <a:txBody>
                    <a:bodyPr/>
                    <a:lstStyle/>
                    <a:p>
                      <a:pPr marL="0" marR="0" algn="r" rtl="1">
                        <a:lnSpc>
                          <a:spcPct val="115000"/>
                        </a:lnSpc>
                        <a:spcBef>
                          <a:spcPts val="0"/>
                        </a:spcBef>
                        <a:spcAft>
                          <a:spcPts val="0"/>
                        </a:spcAft>
                      </a:pPr>
                      <a:r>
                        <a:rPr lang="ar-SA" sz="1400">
                          <a:effectLst/>
                        </a:rPr>
                        <a:t>السكان المتضررين من النزاعات؟</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1">
                        <a:lnSpc>
                          <a:spcPct val="115000"/>
                        </a:lnSpc>
                        <a:spcBef>
                          <a:spcPts val="0"/>
                        </a:spcBef>
                        <a:spcAft>
                          <a:spcPts val="0"/>
                        </a:spcAft>
                      </a:pPr>
                      <a:r>
                        <a:rPr lang="ar-SA"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4177417541"/>
                  </a:ext>
                </a:extLst>
              </a:tr>
              <a:tr h="459205">
                <a:tc>
                  <a:txBody>
                    <a:bodyPr/>
                    <a:lstStyle/>
                    <a:p>
                      <a:pPr marL="0" marR="0" algn="r" rtl="1">
                        <a:lnSpc>
                          <a:spcPct val="115000"/>
                        </a:lnSpc>
                        <a:spcBef>
                          <a:spcPts val="0"/>
                        </a:spcBef>
                        <a:spcAft>
                          <a:spcPts val="0"/>
                        </a:spcAft>
                      </a:pPr>
                      <a:r>
                        <a:rPr lang="ar-SA" sz="1400">
                          <a:effectLst/>
                        </a:rPr>
                        <a:t>عدد المؤشرات التي يتم توفير البيانات عنها من هذا المصدر</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0">
                        <a:lnSpc>
                          <a:spcPct val="115000"/>
                        </a:lnSpc>
                        <a:spcBef>
                          <a:spcPts val="0"/>
                        </a:spcBef>
                        <a:spcAft>
                          <a:spcPts val="0"/>
                        </a:spcAft>
                      </a:pPr>
                      <a:r>
                        <a:rPr lang="en-US" sz="1400" dirty="0">
                          <a:effectLst/>
                        </a:rPr>
                        <a:t>7</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0">
                        <a:lnSpc>
                          <a:spcPct val="115000"/>
                        </a:lnSpc>
                        <a:spcBef>
                          <a:spcPts val="0"/>
                        </a:spcBef>
                        <a:spcAft>
                          <a:spcPts val="0"/>
                        </a:spcAft>
                      </a:pPr>
                      <a:r>
                        <a:rPr lang="en-US" sz="1400">
                          <a:effectLst/>
                        </a:rPr>
                        <a:t>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0">
                        <a:lnSpc>
                          <a:spcPct val="115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0">
                        <a:lnSpc>
                          <a:spcPct val="115000"/>
                        </a:lnSpc>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tc>
                  <a:txBody>
                    <a:bodyPr/>
                    <a:lstStyle/>
                    <a:p>
                      <a:pPr marL="0" marR="0" algn="ctr" rtl="0">
                        <a:lnSpc>
                          <a:spcPct val="115000"/>
                        </a:lnSpc>
                        <a:spcBef>
                          <a:spcPts val="0"/>
                        </a:spcBef>
                        <a:spcAft>
                          <a:spcPts val="0"/>
                        </a:spcAft>
                      </a:pPr>
                      <a:r>
                        <a:rPr lang="en-US" sz="1400" dirty="0">
                          <a:effectLst/>
                        </a:rPr>
                        <a:t>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3771" marR="63771" marT="0" marB="0"/>
                </a:tc>
                <a:extLst>
                  <a:ext uri="{0D108BD9-81ED-4DB2-BD59-A6C34878D82A}">
                    <a16:rowId xmlns:a16="http://schemas.microsoft.com/office/drawing/2014/main" val="919097042"/>
                  </a:ext>
                </a:extLst>
              </a:tr>
            </a:tbl>
          </a:graphicData>
        </a:graphic>
      </p:graphicFrame>
    </p:spTree>
    <p:extLst>
      <p:ext uri="{BB962C8B-B14F-4D97-AF65-F5344CB8AC3E}">
        <p14:creationId xmlns:p14="http://schemas.microsoft.com/office/powerpoint/2010/main" val="1577701202"/>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endParaRPr lang="ar-AE" dirty="0" smtClean="0"/>
          </a:p>
          <a:p>
            <a:endParaRPr lang="ar-AE" dirty="0"/>
          </a:p>
          <a:p>
            <a:r>
              <a:rPr lang="ar-SY" sz="4400" b="1" dirty="0">
                <a:solidFill>
                  <a:schemeClr val="accent1">
                    <a:lumMod val="75000"/>
                  </a:schemeClr>
                </a:solidFill>
                <a:cs typeface="+mj-cs"/>
              </a:rPr>
              <a:t> تقييم جودة البيانات لكل</a:t>
            </a:r>
            <a:r>
              <a:rPr lang="en-US" sz="4400" b="1" dirty="0">
                <a:solidFill>
                  <a:schemeClr val="accent1">
                    <a:lumMod val="75000"/>
                  </a:schemeClr>
                </a:solidFill>
                <a:cs typeface="+mj-cs"/>
              </a:rPr>
              <a:t> </a:t>
            </a:r>
            <a:r>
              <a:rPr lang="ar-SY" sz="4400" b="1" dirty="0">
                <a:solidFill>
                  <a:schemeClr val="accent1">
                    <a:lumMod val="75000"/>
                  </a:schemeClr>
                </a:solidFill>
                <a:cs typeface="+mj-cs"/>
              </a:rPr>
              <a:t>نوع من مصادر البيانات</a:t>
            </a:r>
          </a:p>
        </p:txBody>
      </p:sp>
    </p:spTree>
    <p:extLst>
      <p:ext uri="{BB962C8B-B14F-4D97-AF65-F5344CB8AC3E}">
        <p14:creationId xmlns:p14="http://schemas.microsoft.com/office/powerpoint/2010/main" val="3279660346"/>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TotalTime>
  <Words>792</Words>
  <Application>Microsoft Office PowerPoint</Application>
  <PresentationFormat>Widescreen</PresentationFormat>
  <Paragraphs>154</Paragraphs>
  <Slides>15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Open Sans</vt:lpstr>
      <vt:lpstr>Open Sans Bold</vt:lpstr>
      <vt:lpstr>Times New Roman</vt:lpstr>
      <vt:lpstr>1_Office Theme</vt:lpstr>
      <vt:lpstr>PowerPoint Presentation</vt:lpstr>
      <vt:lpstr>برنامج تنمية القدرات في التعليم (CapED)، المكون الثاني </vt:lpstr>
      <vt:lpstr> التدخّل الوطني الخاص بالمكون الثاني من CapED</vt:lpstr>
      <vt:lpstr>ألمراحل الأساسية لتطويرالاستراتيجية الوطنية لتطوير إحصاءات التعليم (NSDES)</vt:lpstr>
      <vt:lpstr>تعريف إطار المؤشرات الوطنية الخاصة بالهدف الرابع من أهداف التنمية البشرية</vt:lpstr>
      <vt:lpstr>PowerPoint Presentation</vt:lpstr>
      <vt:lpstr>مكونات النظم التعليمية الرئيسية التي تتطلب بيانات   </vt:lpstr>
      <vt:lpstr>PowerPoint Presentation</vt:lpstr>
      <vt:lpstr>PowerPoint Presentation</vt:lpstr>
      <vt:lpstr>جودة البيانات</vt:lpstr>
      <vt:lpstr>جودة البيانات</vt:lpstr>
      <vt:lpstr>جودة البيانات</vt:lpstr>
      <vt:lpstr>جودة البيانات</vt:lpstr>
      <vt:lpstr>جودة البيانات</vt:lpstr>
      <vt:lpstr>جودة البيانات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 Hourani, Talal</dc:creator>
  <cp:lastModifiedBy>Ould Ahmedou Voffal, Saïd</cp:lastModifiedBy>
  <cp:revision>31</cp:revision>
  <dcterms:created xsi:type="dcterms:W3CDTF">2019-04-08T18:01:26Z</dcterms:created>
  <dcterms:modified xsi:type="dcterms:W3CDTF">2019-04-18T08:00:45Z</dcterms:modified>
</cp:coreProperties>
</file>