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8"/>
  </p:notesMasterIdLst>
  <p:handoutMasterIdLst>
    <p:handoutMasterId r:id="rId59"/>
  </p:handoutMasterIdLst>
  <p:sldIdLst>
    <p:sldId id="259" r:id="rId2"/>
    <p:sldId id="261" r:id="rId3"/>
    <p:sldId id="327" r:id="rId4"/>
    <p:sldId id="268" r:id="rId5"/>
    <p:sldId id="266" r:id="rId6"/>
    <p:sldId id="267" r:id="rId7"/>
    <p:sldId id="270" r:id="rId8"/>
    <p:sldId id="271" r:id="rId9"/>
    <p:sldId id="272" r:id="rId10"/>
    <p:sldId id="273" r:id="rId11"/>
    <p:sldId id="274" r:id="rId12"/>
    <p:sldId id="276" r:id="rId13"/>
    <p:sldId id="277" r:id="rId14"/>
    <p:sldId id="278" r:id="rId15"/>
    <p:sldId id="279" r:id="rId16"/>
    <p:sldId id="280" r:id="rId17"/>
    <p:sldId id="265" r:id="rId18"/>
    <p:sldId id="269" r:id="rId19"/>
    <p:sldId id="283" r:id="rId20"/>
    <p:sldId id="284" r:id="rId21"/>
    <p:sldId id="285" r:id="rId22"/>
    <p:sldId id="286" r:id="rId23"/>
    <p:sldId id="287" r:id="rId24"/>
    <p:sldId id="288" r:id="rId25"/>
    <p:sldId id="298" r:id="rId26"/>
    <p:sldId id="289" r:id="rId27"/>
    <p:sldId id="291" r:id="rId28"/>
    <p:sldId id="290" r:id="rId29"/>
    <p:sldId id="293" r:id="rId30"/>
    <p:sldId id="294" r:id="rId31"/>
    <p:sldId id="296" r:id="rId32"/>
    <p:sldId id="295" r:id="rId33"/>
    <p:sldId id="303" r:id="rId34"/>
    <p:sldId id="297" r:id="rId35"/>
    <p:sldId id="310" r:id="rId36"/>
    <p:sldId id="304" r:id="rId37"/>
    <p:sldId id="305" r:id="rId38"/>
    <p:sldId id="311" r:id="rId39"/>
    <p:sldId id="313" r:id="rId40"/>
    <p:sldId id="324" r:id="rId41"/>
    <p:sldId id="312" r:id="rId42"/>
    <p:sldId id="306" r:id="rId43"/>
    <p:sldId id="307" r:id="rId44"/>
    <p:sldId id="314" r:id="rId45"/>
    <p:sldId id="308" r:id="rId46"/>
    <p:sldId id="309" r:id="rId47"/>
    <p:sldId id="325" r:id="rId48"/>
    <p:sldId id="315" r:id="rId49"/>
    <p:sldId id="316" r:id="rId50"/>
    <p:sldId id="317" r:id="rId51"/>
    <p:sldId id="318" r:id="rId52"/>
    <p:sldId id="323" r:id="rId53"/>
    <p:sldId id="319" r:id="rId54"/>
    <p:sldId id="320" r:id="rId55"/>
    <p:sldId id="321" r:id="rId56"/>
    <p:sldId id="322" r:id="rId57"/>
  </p:sldIdLst>
  <p:sldSz cx="9144000" cy="6858000" type="screen4x3"/>
  <p:notesSz cx="6808788" cy="10028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9">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zha Belkachla" initials="NB" lastIdx="11" clrIdx="0">
    <p:extLst>
      <p:ext uri="{19B8F6BF-5375-455C-9EA6-DF929625EA0E}">
        <p15:presenceInfo xmlns:p15="http://schemas.microsoft.com/office/powerpoint/2012/main" userId="941dc7803e1d851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0DE"/>
    <a:srgbClr val="424242"/>
    <a:srgbClr val="4D7C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94624" autoAdjust="0"/>
  </p:normalViewPr>
  <p:slideViewPr>
    <p:cSldViewPr snapToGrid="0" snapToObjects="1">
      <p:cViewPr varScale="1">
        <p:scale>
          <a:sx n="69" d="100"/>
          <a:sy n="69" d="100"/>
        </p:scale>
        <p:origin x="77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546"/>
    </p:cViewPr>
  </p:sorterViewPr>
  <p:notesViewPr>
    <p:cSldViewPr snapToGrid="0" snapToObjects="1">
      <p:cViewPr>
        <p:scale>
          <a:sx n="90" d="100"/>
          <a:sy n="90" d="100"/>
        </p:scale>
        <p:origin x="-2046" y="1794"/>
      </p:cViewPr>
      <p:guideLst>
        <p:guide orient="horz" pos="3159"/>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938705-1F2B-491F-90E9-C1B9D8A236E5}"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en-US"/>
        </a:p>
      </dgm:t>
    </dgm:pt>
    <dgm:pt modelId="{92FC3BB6-25A3-4208-B9BA-AFBF4AB5D3FF}">
      <dgm:prSet phldrT="[Text]" custT="1"/>
      <dgm:spPr/>
      <dgm:t>
        <a:bodyPr/>
        <a:lstStyle/>
        <a:p>
          <a:pPr rtl="1"/>
          <a:r>
            <a:rPr lang="ar-QA" sz="2000" b="1" kern="1200" dirty="0">
              <a:solidFill>
                <a:srgbClr val="FFFFFF"/>
              </a:solidFill>
              <a:latin typeface="Open Sans"/>
              <a:ea typeface="+mn-ea"/>
              <a:cs typeface="Times New Roman" panose="02020603050405020304" pitchFamily="18" charset="0"/>
            </a:rPr>
            <a:t>على مستوى القطاع</a:t>
          </a:r>
          <a:endParaRPr lang="en-US" sz="2000" b="1" kern="1200" dirty="0">
            <a:solidFill>
              <a:srgbClr val="FFFFFF"/>
            </a:solidFill>
            <a:latin typeface="Open Sans"/>
            <a:ea typeface="+mn-ea"/>
            <a:cs typeface="Times New Roman" panose="02020603050405020304" pitchFamily="18" charset="0"/>
          </a:endParaRPr>
        </a:p>
      </dgm:t>
    </dgm:pt>
    <dgm:pt modelId="{8300E27A-EE50-4A7C-929B-050B98976F54}" type="parTrans" cxnId="{088F7231-1573-4CC2-864B-4E874E525DD3}">
      <dgm:prSet/>
      <dgm:spPr/>
      <dgm:t>
        <a:bodyPr/>
        <a:lstStyle/>
        <a:p>
          <a:endParaRPr lang="en-US" b="1">
            <a:latin typeface="Open Sans"/>
          </a:endParaRPr>
        </a:p>
      </dgm:t>
    </dgm:pt>
    <dgm:pt modelId="{BD49DC46-F3F8-4826-8830-AEA744EAA9D8}" type="sibTrans" cxnId="{088F7231-1573-4CC2-864B-4E874E525DD3}">
      <dgm:prSet/>
      <dgm:spPr/>
      <dgm:t>
        <a:bodyPr/>
        <a:lstStyle/>
        <a:p>
          <a:endParaRPr lang="en-US" b="1" dirty="0">
            <a:latin typeface="Open Sans"/>
          </a:endParaRPr>
        </a:p>
      </dgm:t>
    </dgm:pt>
    <dgm:pt modelId="{5E266894-9DA3-4DC5-A80C-EF7F8547B8DE}">
      <dgm:prSet phldrT="[Text]" custT="1"/>
      <dgm:spPr/>
      <dgm:t>
        <a:bodyPr/>
        <a:lstStyle/>
        <a:p>
          <a:pPr rtl="1"/>
          <a:r>
            <a:rPr lang="ar-QA" sz="2000" b="1" dirty="0">
              <a:latin typeface="Open Sans"/>
            </a:rPr>
            <a:t>استراتيجية</a:t>
          </a:r>
          <a:endParaRPr lang="en-US" sz="2000" b="1" dirty="0">
            <a:latin typeface="Open Sans"/>
          </a:endParaRPr>
        </a:p>
      </dgm:t>
    </dgm:pt>
    <dgm:pt modelId="{9B2EA216-81FA-4CBA-B179-0651F7FC3C70}" type="parTrans" cxnId="{208F8E6F-FCA5-4657-BEB1-0054746373B8}">
      <dgm:prSet/>
      <dgm:spPr/>
      <dgm:t>
        <a:bodyPr/>
        <a:lstStyle/>
        <a:p>
          <a:endParaRPr lang="en-US" b="1">
            <a:latin typeface="Open Sans"/>
          </a:endParaRPr>
        </a:p>
      </dgm:t>
    </dgm:pt>
    <dgm:pt modelId="{3296606E-7986-476B-8C14-ABE0646AE249}" type="sibTrans" cxnId="{208F8E6F-FCA5-4657-BEB1-0054746373B8}">
      <dgm:prSet/>
      <dgm:spPr/>
      <dgm:t>
        <a:bodyPr/>
        <a:lstStyle/>
        <a:p>
          <a:endParaRPr lang="en-US" b="1" dirty="0">
            <a:latin typeface="Open Sans"/>
          </a:endParaRPr>
        </a:p>
      </dgm:t>
    </dgm:pt>
    <dgm:pt modelId="{F14FC3CB-C80F-47FC-B14C-AAE584635DD4}">
      <dgm:prSet phldrT="[Text]" custT="1"/>
      <dgm:spPr/>
      <dgm:t>
        <a:bodyPr/>
        <a:lstStyle/>
        <a:p>
          <a:pPr rtl="1"/>
          <a:r>
            <a:rPr lang="ar-QA" sz="2000" b="1" dirty="0">
              <a:latin typeface="Open Sans"/>
            </a:rPr>
            <a:t>قابلة للتحقيق </a:t>
          </a:r>
          <a:endParaRPr lang="en-US" sz="2000" b="1" dirty="0">
            <a:latin typeface="Open Sans"/>
          </a:endParaRPr>
        </a:p>
      </dgm:t>
    </dgm:pt>
    <dgm:pt modelId="{4FBADED5-5F48-4BDC-80B9-8E31BD0F7CE0}" type="parTrans" cxnId="{665EA259-E658-4142-856D-905E111F3ACC}">
      <dgm:prSet/>
      <dgm:spPr/>
      <dgm:t>
        <a:bodyPr/>
        <a:lstStyle/>
        <a:p>
          <a:endParaRPr lang="en-US" b="1">
            <a:latin typeface="Open Sans"/>
          </a:endParaRPr>
        </a:p>
      </dgm:t>
    </dgm:pt>
    <dgm:pt modelId="{5C797D92-6633-408C-9AC9-2DD3ABEE3F3F}" type="sibTrans" cxnId="{665EA259-E658-4142-856D-905E111F3ACC}">
      <dgm:prSet/>
      <dgm:spPr/>
      <dgm:t>
        <a:bodyPr/>
        <a:lstStyle/>
        <a:p>
          <a:endParaRPr lang="en-US" b="1" dirty="0">
            <a:latin typeface="Open Sans"/>
          </a:endParaRPr>
        </a:p>
      </dgm:t>
    </dgm:pt>
    <dgm:pt modelId="{95514814-7187-43D4-BC60-743A0F37C659}">
      <dgm:prSet phldrT="[Text]" custT="1"/>
      <dgm:spPr/>
      <dgm:t>
        <a:bodyPr/>
        <a:lstStyle/>
        <a:p>
          <a:pPr rtl="1"/>
          <a:r>
            <a:rPr lang="ar-QA" sz="2000" b="1" dirty="0">
              <a:latin typeface="Open Sans"/>
            </a:rPr>
            <a:t>قائمة على الأدلة</a:t>
          </a:r>
          <a:endParaRPr lang="en-US" sz="2000" b="1" dirty="0">
            <a:latin typeface="Open Sans"/>
          </a:endParaRPr>
        </a:p>
      </dgm:t>
    </dgm:pt>
    <dgm:pt modelId="{E424B0A3-EE31-4D36-85FD-13950BFABFF2}" type="parTrans" cxnId="{0725B941-95E1-4F41-900A-4C4D71DDCBF0}">
      <dgm:prSet/>
      <dgm:spPr/>
      <dgm:t>
        <a:bodyPr/>
        <a:lstStyle/>
        <a:p>
          <a:endParaRPr lang="en-US" b="1">
            <a:latin typeface="Open Sans"/>
          </a:endParaRPr>
        </a:p>
      </dgm:t>
    </dgm:pt>
    <dgm:pt modelId="{DB45A9D4-E7E2-4245-849B-FFAF85B17153}" type="sibTrans" cxnId="{0725B941-95E1-4F41-900A-4C4D71DDCBF0}">
      <dgm:prSet/>
      <dgm:spPr/>
      <dgm:t>
        <a:bodyPr/>
        <a:lstStyle/>
        <a:p>
          <a:endParaRPr lang="en-US" b="1" dirty="0">
            <a:latin typeface="Open Sans"/>
          </a:endParaRPr>
        </a:p>
      </dgm:t>
    </dgm:pt>
    <dgm:pt modelId="{4F25BA74-65E3-4109-947B-A955135B2803}">
      <dgm:prSet phldrT="[Text]" custT="1"/>
      <dgm:spPr/>
      <dgm:t>
        <a:bodyPr/>
        <a:lstStyle/>
        <a:p>
          <a:r>
            <a:rPr lang="ar-SA" sz="2000" b="1" kern="1200" dirty="0">
              <a:solidFill>
                <a:srgbClr val="FFFFFF"/>
              </a:solidFill>
              <a:latin typeface="Open Sans"/>
              <a:ea typeface="+mn-ea"/>
              <a:cs typeface="Times New Roman" panose="02020603050405020304" pitchFamily="18" charset="0"/>
            </a:rPr>
            <a:t>مستجيبة</a:t>
          </a:r>
          <a:r>
            <a:rPr lang="ar-QA" sz="2000" b="1" kern="1200" dirty="0">
              <a:latin typeface="Open Sans"/>
            </a:rPr>
            <a:t> للسياق الوطني</a:t>
          </a:r>
          <a:endParaRPr lang="en-US" sz="2000" b="1" kern="1200" dirty="0">
            <a:latin typeface="Open Sans"/>
          </a:endParaRPr>
        </a:p>
      </dgm:t>
    </dgm:pt>
    <dgm:pt modelId="{3C4E4041-591C-43C4-ADA2-DAE020204262}" type="parTrans" cxnId="{8D3655A1-0CA3-462C-8C05-B44C346504D0}">
      <dgm:prSet/>
      <dgm:spPr/>
      <dgm:t>
        <a:bodyPr/>
        <a:lstStyle/>
        <a:p>
          <a:endParaRPr lang="en-US" b="1">
            <a:latin typeface="Open Sans"/>
          </a:endParaRPr>
        </a:p>
      </dgm:t>
    </dgm:pt>
    <dgm:pt modelId="{CB91C438-CA74-4CE4-A091-72DB0C13DE77}" type="sibTrans" cxnId="{8D3655A1-0CA3-462C-8C05-B44C346504D0}">
      <dgm:prSet/>
      <dgm:spPr/>
      <dgm:t>
        <a:bodyPr/>
        <a:lstStyle/>
        <a:p>
          <a:endParaRPr lang="en-US" b="1" dirty="0">
            <a:latin typeface="Open Sans"/>
          </a:endParaRPr>
        </a:p>
      </dgm:t>
    </dgm:pt>
    <dgm:pt modelId="{315D54A7-B9B7-4655-84C0-A8A91F34DA20}" type="pres">
      <dgm:prSet presAssocID="{85938705-1F2B-491F-90E9-C1B9D8A236E5}" presName="cycle" presStyleCnt="0">
        <dgm:presLayoutVars>
          <dgm:dir/>
          <dgm:resizeHandles val="exact"/>
        </dgm:presLayoutVars>
      </dgm:prSet>
      <dgm:spPr/>
      <dgm:t>
        <a:bodyPr/>
        <a:lstStyle/>
        <a:p>
          <a:endParaRPr lang="en-US"/>
        </a:p>
      </dgm:t>
    </dgm:pt>
    <dgm:pt modelId="{D7242185-BCAE-4EF8-B94C-B3382C10FD19}" type="pres">
      <dgm:prSet presAssocID="{92FC3BB6-25A3-4208-B9BA-AFBF4AB5D3FF}" presName="node" presStyleLbl="node1" presStyleIdx="0" presStyleCnt="5">
        <dgm:presLayoutVars>
          <dgm:bulletEnabled val="1"/>
        </dgm:presLayoutVars>
      </dgm:prSet>
      <dgm:spPr/>
      <dgm:t>
        <a:bodyPr/>
        <a:lstStyle/>
        <a:p>
          <a:endParaRPr lang="en-US"/>
        </a:p>
      </dgm:t>
    </dgm:pt>
    <dgm:pt modelId="{E774D104-51C3-4182-B35E-D1BFDD3F6157}" type="pres">
      <dgm:prSet presAssocID="{BD49DC46-F3F8-4826-8830-AEA744EAA9D8}" presName="sibTrans" presStyleLbl="sibTrans2D1" presStyleIdx="0" presStyleCnt="5"/>
      <dgm:spPr/>
      <dgm:t>
        <a:bodyPr/>
        <a:lstStyle/>
        <a:p>
          <a:endParaRPr lang="en-US"/>
        </a:p>
      </dgm:t>
    </dgm:pt>
    <dgm:pt modelId="{35B94361-3A15-448F-AEB9-BF62032C56E0}" type="pres">
      <dgm:prSet presAssocID="{BD49DC46-F3F8-4826-8830-AEA744EAA9D8}" presName="connectorText" presStyleLbl="sibTrans2D1" presStyleIdx="0" presStyleCnt="5"/>
      <dgm:spPr/>
      <dgm:t>
        <a:bodyPr/>
        <a:lstStyle/>
        <a:p>
          <a:endParaRPr lang="en-US"/>
        </a:p>
      </dgm:t>
    </dgm:pt>
    <dgm:pt modelId="{9F583223-18AC-4A23-A221-B5EB3FBC0A7C}" type="pres">
      <dgm:prSet presAssocID="{5E266894-9DA3-4DC5-A80C-EF7F8547B8DE}" presName="node" presStyleLbl="node1" presStyleIdx="1" presStyleCnt="5">
        <dgm:presLayoutVars>
          <dgm:bulletEnabled val="1"/>
        </dgm:presLayoutVars>
      </dgm:prSet>
      <dgm:spPr/>
      <dgm:t>
        <a:bodyPr/>
        <a:lstStyle/>
        <a:p>
          <a:endParaRPr lang="en-US"/>
        </a:p>
      </dgm:t>
    </dgm:pt>
    <dgm:pt modelId="{7A82A38C-BDFE-47B5-A0B0-DE4D169BE839}" type="pres">
      <dgm:prSet presAssocID="{3296606E-7986-476B-8C14-ABE0646AE249}" presName="sibTrans" presStyleLbl="sibTrans2D1" presStyleIdx="1" presStyleCnt="5"/>
      <dgm:spPr/>
      <dgm:t>
        <a:bodyPr/>
        <a:lstStyle/>
        <a:p>
          <a:endParaRPr lang="en-US"/>
        </a:p>
      </dgm:t>
    </dgm:pt>
    <dgm:pt modelId="{89D2FE35-E877-412A-9D82-70E40AB47BBA}" type="pres">
      <dgm:prSet presAssocID="{3296606E-7986-476B-8C14-ABE0646AE249}" presName="connectorText" presStyleLbl="sibTrans2D1" presStyleIdx="1" presStyleCnt="5"/>
      <dgm:spPr/>
      <dgm:t>
        <a:bodyPr/>
        <a:lstStyle/>
        <a:p>
          <a:endParaRPr lang="en-US"/>
        </a:p>
      </dgm:t>
    </dgm:pt>
    <dgm:pt modelId="{E0EF2BAB-AFAC-42AC-B520-11AACCD01EFE}" type="pres">
      <dgm:prSet presAssocID="{F14FC3CB-C80F-47FC-B14C-AAE584635DD4}" presName="node" presStyleLbl="node1" presStyleIdx="2" presStyleCnt="5">
        <dgm:presLayoutVars>
          <dgm:bulletEnabled val="1"/>
        </dgm:presLayoutVars>
      </dgm:prSet>
      <dgm:spPr/>
      <dgm:t>
        <a:bodyPr/>
        <a:lstStyle/>
        <a:p>
          <a:endParaRPr lang="en-US"/>
        </a:p>
      </dgm:t>
    </dgm:pt>
    <dgm:pt modelId="{218F7BF8-21A5-4C62-96BC-8FAC0909D0A0}" type="pres">
      <dgm:prSet presAssocID="{5C797D92-6633-408C-9AC9-2DD3ABEE3F3F}" presName="sibTrans" presStyleLbl="sibTrans2D1" presStyleIdx="2" presStyleCnt="5"/>
      <dgm:spPr/>
      <dgm:t>
        <a:bodyPr/>
        <a:lstStyle/>
        <a:p>
          <a:endParaRPr lang="en-US"/>
        </a:p>
      </dgm:t>
    </dgm:pt>
    <dgm:pt modelId="{163CA4FE-5388-4F20-B340-DC91FD21FBBB}" type="pres">
      <dgm:prSet presAssocID="{5C797D92-6633-408C-9AC9-2DD3ABEE3F3F}" presName="connectorText" presStyleLbl="sibTrans2D1" presStyleIdx="2" presStyleCnt="5"/>
      <dgm:spPr/>
      <dgm:t>
        <a:bodyPr/>
        <a:lstStyle/>
        <a:p>
          <a:endParaRPr lang="en-US"/>
        </a:p>
      </dgm:t>
    </dgm:pt>
    <dgm:pt modelId="{B417ADA8-45B7-4425-8B65-B46183B76EBB}" type="pres">
      <dgm:prSet presAssocID="{95514814-7187-43D4-BC60-743A0F37C659}" presName="node" presStyleLbl="node1" presStyleIdx="3" presStyleCnt="5" custRadScaleRad="99746" custRadScaleInc="-2537">
        <dgm:presLayoutVars>
          <dgm:bulletEnabled val="1"/>
        </dgm:presLayoutVars>
      </dgm:prSet>
      <dgm:spPr/>
      <dgm:t>
        <a:bodyPr/>
        <a:lstStyle/>
        <a:p>
          <a:endParaRPr lang="en-US"/>
        </a:p>
      </dgm:t>
    </dgm:pt>
    <dgm:pt modelId="{2DA413AE-9C9C-46B7-9532-50F4A551A025}" type="pres">
      <dgm:prSet presAssocID="{DB45A9D4-E7E2-4245-849B-FFAF85B17153}" presName="sibTrans" presStyleLbl="sibTrans2D1" presStyleIdx="3" presStyleCnt="5"/>
      <dgm:spPr/>
      <dgm:t>
        <a:bodyPr/>
        <a:lstStyle/>
        <a:p>
          <a:endParaRPr lang="en-US"/>
        </a:p>
      </dgm:t>
    </dgm:pt>
    <dgm:pt modelId="{5F68FA5C-20CE-4689-8F51-D123FF0FDD3C}" type="pres">
      <dgm:prSet presAssocID="{DB45A9D4-E7E2-4245-849B-FFAF85B17153}" presName="connectorText" presStyleLbl="sibTrans2D1" presStyleIdx="3" presStyleCnt="5"/>
      <dgm:spPr/>
      <dgm:t>
        <a:bodyPr/>
        <a:lstStyle/>
        <a:p>
          <a:endParaRPr lang="en-US"/>
        </a:p>
      </dgm:t>
    </dgm:pt>
    <dgm:pt modelId="{885777CA-538E-4DAB-B610-DB37E0F574B0}" type="pres">
      <dgm:prSet presAssocID="{4F25BA74-65E3-4109-947B-A955135B2803}" presName="node" presStyleLbl="node1" presStyleIdx="4" presStyleCnt="5">
        <dgm:presLayoutVars>
          <dgm:bulletEnabled val="1"/>
        </dgm:presLayoutVars>
      </dgm:prSet>
      <dgm:spPr/>
      <dgm:t>
        <a:bodyPr/>
        <a:lstStyle/>
        <a:p>
          <a:endParaRPr lang="en-US"/>
        </a:p>
      </dgm:t>
    </dgm:pt>
    <dgm:pt modelId="{6B17E7D5-245D-4FD9-8E31-E812C422F23F}" type="pres">
      <dgm:prSet presAssocID="{CB91C438-CA74-4CE4-A091-72DB0C13DE77}" presName="sibTrans" presStyleLbl="sibTrans2D1" presStyleIdx="4" presStyleCnt="5"/>
      <dgm:spPr/>
      <dgm:t>
        <a:bodyPr/>
        <a:lstStyle/>
        <a:p>
          <a:endParaRPr lang="en-US"/>
        </a:p>
      </dgm:t>
    </dgm:pt>
    <dgm:pt modelId="{05AF3612-E79E-4E0A-AFF0-DE2579DF4255}" type="pres">
      <dgm:prSet presAssocID="{CB91C438-CA74-4CE4-A091-72DB0C13DE77}" presName="connectorText" presStyleLbl="sibTrans2D1" presStyleIdx="4" presStyleCnt="5"/>
      <dgm:spPr/>
      <dgm:t>
        <a:bodyPr/>
        <a:lstStyle/>
        <a:p>
          <a:endParaRPr lang="en-US"/>
        </a:p>
      </dgm:t>
    </dgm:pt>
  </dgm:ptLst>
  <dgm:cxnLst>
    <dgm:cxn modelId="{0725B941-95E1-4F41-900A-4C4D71DDCBF0}" srcId="{85938705-1F2B-491F-90E9-C1B9D8A236E5}" destId="{95514814-7187-43D4-BC60-743A0F37C659}" srcOrd="3" destOrd="0" parTransId="{E424B0A3-EE31-4D36-85FD-13950BFABFF2}" sibTransId="{DB45A9D4-E7E2-4245-849B-FFAF85B17153}"/>
    <dgm:cxn modelId="{B0266889-FF99-48DF-AF37-0A942E21DA8B}" type="presOf" srcId="{CB91C438-CA74-4CE4-A091-72DB0C13DE77}" destId="{05AF3612-E79E-4E0A-AFF0-DE2579DF4255}" srcOrd="1" destOrd="0" presId="urn:microsoft.com/office/officeart/2005/8/layout/cycle2"/>
    <dgm:cxn modelId="{DA56291D-D366-428C-9789-5EACC89FE80F}" type="presOf" srcId="{5C797D92-6633-408C-9AC9-2DD3ABEE3F3F}" destId="{218F7BF8-21A5-4C62-96BC-8FAC0909D0A0}" srcOrd="0" destOrd="0" presId="urn:microsoft.com/office/officeart/2005/8/layout/cycle2"/>
    <dgm:cxn modelId="{0C896008-78B7-47F6-9333-4C614455671E}" type="presOf" srcId="{DB45A9D4-E7E2-4245-849B-FFAF85B17153}" destId="{2DA413AE-9C9C-46B7-9532-50F4A551A025}" srcOrd="0" destOrd="0" presId="urn:microsoft.com/office/officeart/2005/8/layout/cycle2"/>
    <dgm:cxn modelId="{C0E94BF8-827E-4A80-BA34-26B8279FDEAC}" type="presOf" srcId="{3296606E-7986-476B-8C14-ABE0646AE249}" destId="{89D2FE35-E877-412A-9D82-70E40AB47BBA}" srcOrd="1" destOrd="0" presId="urn:microsoft.com/office/officeart/2005/8/layout/cycle2"/>
    <dgm:cxn modelId="{3BDBA66E-08B4-4788-AAC2-0CCD2B321AF4}" type="presOf" srcId="{4F25BA74-65E3-4109-947B-A955135B2803}" destId="{885777CA-538E-4DAB-B610-DB37E0F574B0}" srcOrd="0" destOrd="0" presId="urn:microsoft.com/office/officeart/2005/8/layout/cycle2"/>
    <dgm:cxn modelId="{F642D420-F9E9-490B-9651-39FAAD88D61C}" type="presOf" srcId="{85938705-1F2B-491F-90E9-C1B9D8A236E5}" destId="{315D54A7-B9B7-4655-84C0-A8A91F34DA20}" srcOrd="0" destOrd="0" presId="urn:microsoft.com/office/officeart/2005/8/layout/cycle2"/>
    <dgm:cxn modelId="{665EA259-E658-4142-856D-905E111F3ACC}" srcId="{85938705-1F2B-491F-90E9-C1B9D8A236E5}" destId="{F14FC3CB-C80F-47FC-B14C-AAE584635DD4}" srcOrd="2" destOrd="0" parTransId="{4FBADED5-5F48-4BDC-80B9-8E31BD0F7CE0}" sibTransId="{5C797D92-6633-408C-9AC9-2DD3ABEE3F3F}"/>
    <dgm:cxn modelId="{0DAAE81E-C25F-4417-81EA-56A03F58E435}" type="presOf" srcId="{5E266894-9DA3-4DC5-A80C-EF7F8547B8DE}" destId="{9F583223-18AC-4A23-A221-B5EB3FBC0A7C}" srcOrd="0" destOrd="0" presId="urn:microsoft.com/office/officeart/2005/8/layout/cycle2"/>
    <dgm:cxn modelId="{208F8E6F-FCA5-4657-BEB1-0054746373B8}" srcId="{85938705-1F2B-491F-90E9-C1B9D8A236E5}" destId="{5E266894-9DA3-4DC5-A80C-EF7F8547B8DE}" srcOrd="1" destOrd="0" parTransId="{9B2EA216-81FA-4CBA-B179-0651F7FC3C70}" sibTransId="{3296606E-7986-476B-8C14-ABE0646AE249}"/>
    <dgm:cxn modelId="{B5F95628-615C-4CAF-A790-EF74120C031F}" type="presOf" srcId="{BD49DC46-F3F8-4826-8830-AEA744EAA9D8}" destId="{E774D104-51C3-4182-B35E-D1BFDD3F6157}" srcOrd="0" destOrd="0" presId="urn:microsoft.com/office/officeart/2005/8/layout/cycle2"/>
    <dgm:cxn modelId="{AAEC6957-7099-4066-B29E-702FE7240993}" type="presOf" srcId="{3296606E-7986-476B-8C14-ABE0646AE249}" destId="{7A82A38C-BDFE-47B5-A0B0-DE4D169BE839}" srcOrd="0" destOrd="0" presId="urn:microsoft.com/office/officeart/2005/8/layout/cycle2"/>
    <dgm:cxn modelId="{8441E925-C5FE-4834-8393-DF28E9CCE59A}" type="presOf" srcId="{DB45A9D4-E7E2-4245-849B-FFAF85B17153}" destId="{5F68FA5C-20CE-4689-8F51-D123FF0FDD3C}" srcOrd="1" destOrd="0" presId="urn:microsoft.com/office/officeart/2005/8/layout/cycle2"/>
    <dgm:cxn modelId="{DA749866-3B36-469D-A787-87D0D460FF90}" type="presOf" srcId="{92FC3BB6-25A3-4208-B9BA-AFBF4AB5D3FF}" destId="{D7242185-BCAE-4EF8-B94C-B3382C10FD19}" srcOrd="0" destOrd="0" presId="urn:microsoft.com/office/officeart/2005/8/layout/cycle2"/>
    <dgm:cxn modelId="{589C76FE-0E5D-4777-BB75-18CE5C563F8B}" type="presOf" srcId="{5C797D92-6633-408C-9AC9-2DD3ABEE3F3F}" destId="{163CA4FE-5388-4F20-B340-DC91FD21FBBB}" srcOrd="1" destOrd="0" presId="urn:microsoft.com/office/officeart/2005/8/layout/cycle2"/>
    <dgm:cxn modelId="{8D3655A1-0CA3-462C-8C05-B44C346504D0}" srcId="{85938705-1F2B-491F-90E9-C1B9D8A236E5}" destId="{4F25BA74-65E3-4109-947B-A955135B2803}" srcOrd="4" destOrd="0" parTransId="{3C4E4041-591C-43C4-ADA2-DAE020204262}" sibTransId="{CB91C438-CA74-4CE4-A091-72DB0C13DE77}"/>
    <dgm:cxn modelId="{38F6F4EC-1FA7-4F6A-BFA5-F3322FDFF7E9}" type="presOf" srcId="{CB91C438-CA74-4CE4-A091-72DB0C13DE77}" destId="{6B17E7D5-245D-4FD9-8E31-E812C422F23F}" srcOrd="0" destOrd="0" presId="urn:microsoft.com/office/officeart/2005/8/layout/cycle2"/>
    <dgm:cxn modelId="{088F7231-1573-4CC2-864B-4E874E525DD3}" srcId="{85938705-1F2B-491F-90E9-C1B9D8A236E5}" destId="{92FC3BB6-25A3-4208-B9BA-AFBF4AB5D3FF}" srcOrd="0" destOrd="0" parTransId="{8300E27A-EE50-4A7C-929B-050B98976F54}" sibTransId="{BD49DC46-F3F8-4826-8830-AEA744EAA9D8}"/>
    <dgm:cxn modelId="{9134875B-E7BA-44FF-9161-361BB3044989}" type="presOf" srcId="{BD49DC46-F3F8-4826-8830-AEA744EAA9D8}" destId="{35B94361-3A15-448F-AEB9-BF62032C56E0}" srcOrd="1" destOrd="0" presId="urn:microsoft.com/office/officeart/2005/8/layout/cycle2"/>
    <dgm:cxn modelId="{D37C861F-51BE-43F8-AA28-E07B2B292540}" type="presOf" srcId="{95514814-7187-43D4-BC60-743A0F37C659}" destId="{B417ADA8-45B7-4425-8B65-B46183B76EBB}" srcOrd="0" destOrd="0" presId="urn:microsoft.com/office/officeart/2005/8/layout/cycle2"/>
    <dgm:cxn modelId="{161448EB-11F4-4344-A75A-E7BEBE8C3406}" type="presOf" srcId="{F14FC3CB-C80F-47FC-B14C-AAE584635DD4}" destId="{E0EF2BAB-AFAC-42AC-B520-11AACCD01EFE}" srcOrd="0" destOrd="0" presId="urn:microsoft.com/office/officeart/2005/8/layout/cycle2"/>
    <dgm:cxn modelId="{264913B7-57D2-4452-8EF9-5A6A37771521}" type="presParOf" srcId="{315D54A7-B9B7-4655-84C0-A8A91F34DA20}" destId="{D7242185-BCAE-4EF8-B94C-B3382C10FD19}" srcOrd="0" destOrd="0" presId="urn:microsoft.com/office/officeart/2005/8/layout/cycle2"/>
    <dgm:cxn modelId="{BF97167F-6220-4176-8C09-225C52E8F3E6}" type="presParOf" srcId="{315D54A7-B9B7-4655-84C0-A8A91F34DA20}" destId="{E774D104-51C3-4182-B35E-D1BFDD3F6157}" srcOrd="1" destOrd="0" presId="urn:microsoft.com/office/officeart/2005/8/layout/cycle2"/>
    <dgm:cxn modelId="{62D221FA-44F3-4348-B946-8ED9C3E0AF1B}" type="presParOf" srcId="{E774D104-51C3-4182-B35E-D1BFDD3F6157}" destId="{35B94361-3A15-448F-AEB9-BF62032C56E0}" srcOrd="0" destOrd="0" presId="urn:microsoft.com/office/officeart/2005/8/layout/cycle2"/>
    <dgm:cxn modelId="{6050DF4A-9F5D-4A1F-976D-D647817A97CA}" type="presParOf" srcId="{315D54A7-B9B7-4655-84C0-A8A91F34DA20}" destId="{9F583223-18AC-4A23-A221-B5EB3FBC0A7C}" srcOrd="2" destOrd="0" presId="urn:microsoft.com/office/officeart/2005/8/layout/cycle2"/>
    <dgm:cxn modelId="{A7AC13B3-4AC6-48EF-B94A-2C773A069D3E}" type="presParOf" srcId="{315D54A7-B9B7-4655-84C0-A8A91F34DA20}" destId="{7A82A38C-BDFE-47B5-A0B0-DE4D169BE839}" srcOrd="3" destOrd="0" presId="urn:microsoft.com/office/officeart/2005/8/layout/cycle2"/>
    <dgm:cxn modelId="{4C1C77B4-AF4A-4D46-90B7-CEB3C71F7ACA}" type="presParOf" srcId="{7A82A38C-BDFE-47B5-A0B0-DE4D169BE839}" destId="{89D2FE35-E877-412A-9D82-70E40AB47BBA}" srcOrd="0" destOrd="0" presId="urn:microsoft.com/office/officeart/2005/8/layout/cycle2"/>
    <dgm:cxn modelId="{B8EE6064-FD9C-465C-AF76-A4900A5BDC14}" type="presParOf" srcId="{315D54A7-B9B7-4655-84C0-A8A91F34DA20}" destId="{E0EF2BAB-AFAC-42AC-B520-11AACCD01EFE}" srcOrd="4" destOrd="0" presId="urn:microsoft.com/office/officeart/2005/8/layout/cycle2"/>
    <dgm:cxn modelId="{F0E9397D-B1D2-41BF-B0BD-426B57D600A9}" type="presParOf" srcId="{315D54A7-B9B7-4655-84C0-A8A91F34DA20}" destId="{218F7BF8-21A5-4C62-96BC-8FAC0909D0A0}" srcOrd="5" destOrd="0" presId="urn:microsoft.com/office/officeart/2005/8/layout/cycle2"/>
    <dgm:cxn modelId="{11C96B1C-DA00-4C84-9053-9C90D9AF82E3}" type="presParOf" srcId="{218F7BF8-21A5-4C62-96BC-8FAC0909D0A0}" destId="{163CA4FE-5388-4F20-B340-DC91FD21FBBB}" srcOrd="0" destOrd="0" presId="urn:microsoft.com/office/officeart/2005/8/layout/cycle2"/>
    <dgm:cxn modelId="{57C8C23F-3999-4632-BAF0-E868A0664675}" type="presParOf" srcId="{315D54A7-B9B7-4655-84C0-A8A91F34DA20}" destId="{B417ADA8-45B7-4425-8B65-B46183B76EBB}" srcOrd="6" destOrd="0" presId="urn:microsoft.com/office/officeart/2005/8/layout/cycle2"/>
    <dgm:cxn modelId="{7D9516AF-DF38-4CF1-AEE9-9462E1D3F37E}" type="presParOf" srcId="{315D54A7-B9B7-4655-84C0-A8A91F34DA20}" destId="{2DA413AE-9C9C-46B7-9532-50F4A551A025}" srcOrd="7" destOrd="0" presId="urn:microsoft.com/office/officeart/2005/8/layout/cycle2"/>
    <dgm:cxn modelId="{E36938C0-0809-43C5-8560-54AE2729CAB6}" type="presParOf" srcId="{2DA413AE-9C9C-46B7-9532-50F4A551A025}" destId="{5F68FA5C-20CE-4689-8F51-D123FF0FDD3C}" srcOrd="0" destOrd="0" presId="urn:microsoft.com/office/officeart/2005/8/layout/cycle2"/>
    <dgm:cxn modelId="{B93BEAC4-366D-4549-852C-FEFAF3C2FB34}" type="presParOf" srcId="{315D54A7-B9B7-4655-84C0-A8A91F34DA20}" destId="{885777CA-538E-4DAB-B610-DB37E0F574B0}" srcOrd="8" destOrd="0" presId="urn:microsoft.com/office/officeart/2005/8/layout/cycle2"/>
    <dgm:cxn modelId="{8801B53A-5A89-4464-879A-824C3D4EB766}" type="presParOf" srcId="{315D54A7-B9B7-4655-84C0-A8A91F34DA20}" destId="{6B17E7D5-245D-4FD9-8E31-E812C422F23F}" srcOrd="9" destOrd="0" presId="urn:microsoft.com/office/officeart/2005/8/layout/cycle2"/>
    <dgm:cxn modelId="{ACC1AE72-544D-421C-9CD6-1F5BAD998EF0}" type="presParOf" srcId="{6B17E7D5-245D-4FD9-8E31-E812C422F23F}" destId="{05AF3612-E79E-4E0A-AFF0-DE2579DF425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3AF57B-5F49-4CEF-A12A-9C7675C4DCE4}"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F787AFB9-B4D5-42BE-B95D-6EF92CAC9CBE}">
      <dgm:prSet phldrT="[Text]"/>
      <dgm:spPr>
        <a:xfrm>
          <a:off x="2470159" y="1377690"/>
          <a:ext cx="1155680" cy="1155680"/>
        </a:xfrm>
        <a:prstGeom prst="ellipse">
          <a:avLst/>
        </a:prstGeom>
        <a:solidFill>
          <a:srgbClr val="CCAF0A">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ar-SA">
              <a:solidFill>
                <a:sysClr val="window" lastClr="FFFFFF"/>
              </a:solidFill>
              <a:latin typeface="Calibri"/>
              <a:ea typeface="+mn-ea"/>
              <a:cs typeface="Arial" panose="020B0604020202020204" pitchFamily="34" charset="0"/>
            </a:rPr>
            <a:t>الشركاء الرئيسيون (الفريق الفني الوطني)</a:t>
          </a:r>
          <a:endParaRPr lang="en-US">
            <a:solidFill>
              <a:sysClr val="window" lastClr="FFFFFF"/>
            </a:solidFill>
            <a:latin typeface="Calibri"/>
            <a:ea typeface="+mn-ea"/>
            <a:cs typeface="+mn-cs"/>
          </a:endParaRPr>
        </a:p>
      </dgm:t>
    </dgm:pt>
    <dgm:pt modelId="{3FD504DA-1BA9-402B-BD9D-06FAA0F56F59}" type="parTrans" cxnId="{F50C4511-7034-47E8-86D3-0D594A3E6048}">
      <dgm:prSet/>
      <dgm:spPr/>
      <dgm:t>
        <a:bodyPr/>
        <a:lstStyle/>
        <a:p>
          <a:endParaRPr lang="en-US"/>
        </a:p>
      </dgm:t>
    </dgm:pt>
    <dgm:pt modelId="{16CAC131-F4C9-46A2-9AD2-D8851B711DBB}" type="sibTrans" cxnId="{F50C4511-7034-47E8-86D3-0D594A3E6048}">
      <dgm:prSet/>
      <dgm:spPr/>
      <dgm:t>
        <a:bodyPr/>
        <a:lstStyle/>
        <a:p>
          <a:endParaRPr lang="en-US"/>
        </a:p>
      </dgm:t>
    </dgm:pt>
    <dgm:pt modelId="{6502ED27-B01E-4D78-9D58-C1F7B13D10E6}">
      <dgm:prSet phldrT="[Text]"/>
      <dgm:spPr>
        <a:xfrm>
          <a:off x="1190469" y="637253"/>
          <a:ext cx="1097896" cy="878316"/>
        </a:xfrm>
        <a:prstGeom prst="roundRect">
          <a:avLst>
            <a:gd name="adj" fmla="val 10000"/>
          </a:avLst>
        </a:prstGeom>
        <a:solidFill>
          <a:srgbClr val="8D89A4">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1">
            <a:buNone/>
          </a:pPr>
          <a:r>
            <a:rPr lang="ar-SA">
              <a:solidFill>
                <a:sysClr val="window" lastClr="FFFFFF"/>
              </a:solidFill>
              <a:latin typeface="Calibri"/>
              <a:ea typeface="+mn-ea"/>
              <a:cs typeface="Arial" panose="020B0604020202020204" pitchFamily="34" charset="0"/>
            </a:rPr>
            <a:t>المستفيدون المستهدفون (مثل </a:t>
          </a:r>
          <a:r>
            <a:rPr lang="ar-QA">
              <a:solidFill>
                <a:sysClr val="window" lastClr="FFFFFF"/>
              </a:solidFill>
              <a:latin typeface="Calibri"/>
              <a:ea typeface="+mn-ea"/>
              <a:cs typeface="Arial" panose="020B0604020202020204" pitchFamily="34" charset="0"/>
            </a:rPr>
            <a:t>مديرو المدارس</a:t>
          </a:r>
          <a:r>
            <a:rPr lang="ar-SA">
              <a:solidFill>
                <a:sysClr val="window" lastClr="FFFFFF"/>
              </a:solidFill>
              <a:latin typeface="Calibri"/>
              <a:ea typeface="+mn-ea"/>
              <a:cs typeface="Arial" panose="020B0604020202020204" pitchFamily="34" charset="0"/>
            </a:rPr>
            <a:t>)</a:t>
          </a:r>
          <a:endParaRPr lang="en-US">
            <a:solidFill>
              <a:sysClr val="window" lastClr="FFFFFF"/>
            </a:solidFill>
            <a:latin typeface="Calibri"/>
            <a:ea typeface="+mn-ea"/>
            <a:cs typeface="+mn-cs"/>
          </a:endParaRPr>
        </a:p>
      </dgm:t>
    </dgm:pt>
    <dgm:pt modelId="{D61A4548-BF28-42E3-8A70-4BA50B56EC03}" type="parTrans" cxnId="{6B55A693-B02E-4278-A3B8-19ECC75016C9}">
      <dgm:prSet/>
      <dgm:spPr>
        <a:xfrm rot="12833616">
          <a:off x="1659238" y="1174855"/>
          <a:ext cx="943699" cy="329368"/>
        </a:xfrm>
        <a:prstGeom prst="leftArrow">
          <a:avLst>
            <a:gd name="adj1" fmla="val 60000"/>
            <a:gd name="adj2" fmla="val 50000"/>
          </a:avLst>
        </a:prstGeom>
        <a:solidFill>
          <a:srgbClr val="8D89A4">
            <a:hueOff val="0"/>
            <a:satOff val="0"/>
            <a:lumOff val="0"/>
            <a:alphaOff val="0"/>
          </a:srgbClr>
        </a:solidFill>
        <a:ln>
          <a:noFill/>
        </a:ln>
        <a:effectLst/>
      </dgm:spPr>
      <dgm:t>
        <a:bodyPr/>
        <a:lstStyle/>
        <a:p>
          <a:endParaRPr lang="en-US"/>
        </a:p>
      </dgm:t>
    </dgm:pt>
    <dgm:pt modelId="{9FB2A1FF-D86F-43C2-B601-C49E0B9A9C09}" type="sibTrans" cxnId="{6B55A693-B02E-4278-A3B8-19ECC75016C9}">
      <dgm:prSet/>
      <dgm:spPr/>
      <dgm:t>
        <a:bodyPr/>
        <a:lstStyle/>
        <a:p>
          <a:endParaRPr lang="en-US"/>
        </a:p>
      </dgm:t>
    </dgm:pt>
    <dgm:pt modelId="{9961E997-A3CE-4AD9-9BF1-8450CD3B15F4}">
      <dgm:prSet phldrT="[Text]"/>
      <dgm:spPr>
        <a:xfrm>
          <a:off x="2499051" y="279"/>
          <a:ext cx="1097896" cy="878316"/>
        </a:xfrm>
        <a:prstGeom prst="roundRect">
          <a:avLst>
            <a:gd name="adj" fmla="val 10000"/>
          </a:avLst>
        </a:prstGeom>
        <a:solidFill>
          <a:srgbClr val="8D89A4">
            <a:hueOff val="-4839731"/>
            <a:satOff val="1619"/>
            <a:lumOff val="-7059"/>
            <a:alphaOff val="0"/>
          </a:srgbClr>
        </a:solidFill>
        <a:ln w="25400" cap="flat" cmpd="sng" algn="ctr">
          <a:solidFill>
            <a:sysClr val="window" lastClr="FFFFFF">
              <a:hueOff val="0"/>
              <a:satOff val="0"/>
              <a:lumOff val="0"/>
              <a:alphaOff val="0"/>
            </a:sysClr>
          </a:solidFill>
          <a:prstDash val="solid"/>
        </a:ln>
        <a:effectLst/>
      </dgm:spPr>
      <dgm:t>
        <a:bodyPr/>
        <a:lstStyle/>
        <a:p>
          <a:pPr rtl="1">
            <a:buNone/>
          </a:pPr>
          <a:r>
            <a:rPr lang="ar-SA" dirty="0">
              <a:solidFill>
                <a:sysClr val="window" lastClr="FFFFFF"/>
              </a:solidFill>
              <a:latin typeface="Calibri"/>
              <a:ea typeface="+mn-ea"/>
              <a:cs typeface="Arial" panose="020B0604020202020204" pitchFamily="34" charset="0"/>
            </a:rPr>
            <a:t>الشركاء الجدد </a:t>
          </a:r>
        </a:p>
        <a:p>
          <a:pPr rtl="1">
            <a:buNone/>
          </a:pPr>
          <a:r>
            <a:rPr lang="ar-SA" dirty="0">
              <a:solidFill>
                <a:sysClr val="window" lastClr="FFFFFF"/>
              </a:solidFill>
              <a:latin typeface="Calibri"/>
              <a:ea typeface="+mn-ea"/>
              <a:cs typeface="Arial" panose="020B0604020202020204" pitchFamily="34" charset="0"/>
            </a:rPr>
            <a:t>(تنشأ مع تطور البرنامج)</a:t>
          </a:r>
          <a:endParaRPr lang="en-US" dirty="0">
            <a:solidFill>
              <a:sysClr val="window" lastClr="FFFFFF"/>
            </a:solidFill>
            <a:latin typeface="Calibri"/>
            <a:ea typeface="+mn-ea"/>
            <a:cs typeface="+mn-cs"/>
          </a:endParaRPr>
        </a:p>
      </dgm:t>
    </dgm:pt>
    <dgm:pt modelId="{D85238E5-D6F9-4909-9327-28BEAABE6E45}" type="parTrans" cxnId="{7E437A8F-1980-484A-804E-3570713ADE7C}">
      <dgm:prSet/>
      <dgm:spPr>
        <a:xfrm rot="16200000">
          <a:off x="2604675" y="718077"/>
          <a:ext cx="886648" cy="329368"/>
        </a:xfrm>
        <a:prstGeom prst="leftArrow">
          <a:avLst>
            <a:gd name="adj1" fmla="val 60000"/>
            <a:gd name="adj2" fmla="val 50000"/>
          </a:avLst>
        </a:prstGeom>
        <a:solidFill>
          <a:srgbClr val="8D89A4">
            <a:hueOff val="-4839731"/>
            <a:satOff val="1619"/>
            <a:lumOff val="-7059"/>
            <a:alphaOff val="0"/>
          </a:srgbClr>
        </a:solidFill>
        <a:ln>
          <a:noFill/>
        </a:ln>
        <a:effectLst/>
      </dgm:spPr>
      <dgm:t>
        <a:bodyPr/>
        <a:lstStyle/>
        <a:p>
          <a:endParaRPr lang="en-US"/>
        </a:p>
      </dgm:t>
    </dgm:pt>
    <dgm:pt modelId="{41488C99-BE5B-4441-BFE7-4E6235EEEB26}" type="sibTrans" cxnId="{7E437A8F-1980-484A-804E-3570713ADE7C}">
      <dgm:prSet/>
      <dgm:spPr/>
      <dgm:t>
        <a:bodyPr/>
        <a:lstStyle/>
        <a:p>
          <a:endParaRPr lang="en-US"/>
        </a:p>
      </dgm:t>
    </dgm:pt>
    <dgm:pt modelId="{5465B3AC-B2EB-4190-87CB-9B657684B298}">
      <dgm:prSet/>
      <dgm:spPr>
        <a:xfrm>
          <a:off x="3740962" y="646777"/>
          <a:ext cx="1097896" cy="878316"/>
        </a:xfrm>
        <a:prstGeom prst="roundRect">
          <a:avLst>
            <a:gd name="adj" fmla="val 10000"/>
          </a:avLst>
        </a:prstGeom>
        <a:solidFill>
          <a:srgbClr val="8D89A4">
            <a:hueOff val="-9679462"/>
            <a:satOff val="3238"/>
            <a:lumOff val="-14118"/>
            <a:alphaOff val="0"/>
          </a:srgbClr>
        </a:solidFill>
        <a:ln w="25400" cap="flat" cmpd="sng" algn="ctr">
          <a:solidFill>
            <a:sysClr val="window" lastClr="FFFFFF">
              <a:hueOff val="0"/>
              <a:satOff val="0"/>
              <a:lumOff val="0"/>
              <a:alphaOff val="0"/>
            </a:sysClr>
          </a:solidFill>
          <a:prstDash val="solid"/>
        </a:ln>
        <a:effectLst/>
      </dgm:spPr>
      <dgm:t>
        <a:bodyPr/>
        <a:lstStyle/>
        <a:p>
          <a:pPr rtl="1">
            <a:buNone/>
          </a:pPr>
          <a:r>
            <a:rPr lang="ar-SA">
              <a:solidFill>
                <a:sysClr val="window" lastClr="FFFFFF"/>
              </a:solidFill>
              <a:latin typeface="Calibri"/>
              <a:ea typeface="+mn-ea"/>
              <a:cs typeface="Arial" panose="020B0604020202020204" pitchFamily="34" charset="0"/>
            </a:rPr>
            <a:t>الشركاء المنفذون (على سبيل المثال، منظمات المجتمع المدني، الدعم الفني الخارجي )</a:t>
          </a:r>
          <a:endParaRPr lang="fr-FR">
            <a:solidFill>
              <a:sysClr val="window" lastClr="FFFFFF"/>
            </a:solidFill>
            <a:latin typeface="Calibri"/>
            <a:ea typeface="+mn-ea"/>
            <a:cs typeface="+mn-cs"/>
          </a:endParaRPr>
        </a:p>
      </dgm:t>
    </dgm:pt>
    <dgm:pt modelId="{9D3C34B7-8372-487C-B260-9BA1FBB791C1}" type="parTrans" cxnId="{86F4BA26-F123-44C3-ACFE-162ABE597FCB}">
      <dgm:prSet/>
      <dgm:spPr>
        <a:xfrm rot="19500000">
          <a:off x="3483436" y="1175531"/>
          <a:ext cx="886648" cy="329368"/>
        </a:xfrm>
        <a:prstGeom prst="leftArrow">
          <a:avLst>
            <a:gd name="adj1" fmla="val 60000"/>
            <a:gd name="adj2" fmla="val 50000"/>
          </a:avLst>
        </a:prstGeom>
        <a:solidFill>
          <a:srgbClr val="8D89A4">
            <a:hueOff val="-9679462"/>
            <a:satOff val="3238"/>
            <a:lumOff val="-14118"/>
            <a:alphaOff val="0"/>
          </a:srgbClr>
        </a:solidFill>
        <a:ln>
          <a:noFill/>
        </a:ln>
        <a:effectLst/>
      </dgm:spPr>
      <dgm:t>
        <a:bodyPr/>
        <a:lstStyle/>
        <a:p>
          <a:endParaRPr lang="fr-FR"/>
        </a:p>
      </dgm:t>
    </dgm:pt>
    <dgm:pt modelId="{960B721D-5FDC-4D47-BFCF-603D96F18D54}" type="sibTrans" cxnId="{86F4BA26-F123-44C3-ACFE-162ABE597FCB}">
      <dgm:prSet/>
      <dgm:spPr/>
      <dgm:t>
        <a:bodyPr/>
        <a:lstStyle/>
        <a:p>
          <a:endParaRPr lang="fr-FR"/>
        </a:p>
      </dgm:t>
    </dgm:pt>
    <dgm:pt modelId="{CBE5BE87-042E-4A36-B432-EF37F9594C15}" type="pres">
      <dgm:prSet presAssocID="{6F3AF57B-5F49-4CEF-A12A-9C7675C4DCE4}" presName="cycle" presStyleCnt="0">
        <dgm:presLayoutVars>
          <dgm:chMax val="1"/>
          <dgm:dir/>
          <dgm:animLvl val="ctr"/>
          <dgm:resizeHandles val="exact"/>
        </dgm:presLayoutVars>
      </dgm:prSet>
      <dgm:spPr/>
      <dgm:t>
        <a:bodyPr/>
        <a:lstStyle/>
        <a:p>
          <a:endParaRPr lang="en-US"/>
        </a:p>
      </dgm:t>
    </dgm:pt>
    <dgm:pt modelId="{344E1B47-2A99-416E-9C56-3C11FBA066BB}" type="pres">
      <dgm:prSet presAssocID="{F787AFB9-B4D5-42BE-B95D-6EF92CAC9CBE}" presName="centerShape" presStyleLbl="node0" presStyleIdx="0" presStyleCnt="1"/>
      <dgm:spPr/>
      <dgm:t>
        <a:bodyPr/>
        <a:lstStyle/>
        <a:p>
          <a:endParaRPr lang="en-US"/>
        </a:p>
      </dgm:t>
    </dgm:pt>
    <dgm:pt modelId="{2955D6D7-C1A3-42A1-94C1-0FA0CFB6CB8D}" type="pres">
      <dgm:prSet presAssocID="{D61A4548-BF28-42E3-8A70-4BA50B56EC03}" presName="parTrans" presStyleLbl="bgSibTrans2D1" presStyleIdx="0" presStyleCnt="3"/>
      <dgm:spPr/>
      <dgm:t>
        <a:bodyPr/>
        <a:lstStyle/>
        <a:p>
          <a:endParaRPr lang="en-US"/>
        </a:p>
      </dgm:t>
    </dgm:pt>
    <dgm:pt modelId="{D9F66332-601E-4297-BCDC-9B0002036CB0}" type="pres">
      <dgm:prSet presAssocID="{6502ED27-B01E-4D78-9D58-C1F7B13D10E6}" presName="node" presStyleLbl="node1" presStyleIdx="0" presStyleCnt="3" custRadScaleRad="103982" custRadScaleInc="-1844">
        <dgm:presLayoutVars>
          <dgm:bulletEnabled val="1"/>
        </dgm:presLayoutVars>
      </dgm:prSet>
      <dgm:spPr/>
      <dgm:t>
        <a:bodyPr/>
        <a:lstStyle/>
        <a:p>
          <a:endParaRPr lang="en-US"/>
        </a:p>
      </dgm:t>
    </dgm:pt>
    <dgm:pt modelId="{35707FF1-8B39-4872-BEA4-DCE3C66A5D0A}" type="pres">
      <dgm:prSet presAssocID="{D85238E5-D6F9-4909-9327-28BEAABE6E45}" presName="parTrans" presStyleLbl="bgSibTrans2D1" presStyleIdx="1" presStyleCnt="3"/>
      <dgm:spPr/>
      <dgm:t>
        <a:bodyPr/>
        <a:lstStyle/>
        <a:p>
          <a:endParaRPr lang="en-US"/>
        </a:p>
      </dgm:t>
    </dgm:pt>
    <dgm:pt modelId="{3726DECF-36D3-4677-AE7B-782019236E6D}" type="pres">
      <dgm:prSet presAssocID="{9961E997-A3CE-4AD9-9BF1-8450CD3B15F4}" presName="node" presStyleLbl="node1" presStyleIdx="1" presStyleCnt="3">
        <dgm:presLayoutVars>
          <dgm:bulletEnabled val="1"/>
        </dgm:presLayoutVars>
      </dgm:prSet>
      <dgm:spPr/>
      <dgm:t>
        <a:bodyPr/>
        <a:lstStyle/>
        <a:p>
          <a:endParaRPr lang="en-US"/>
        </a:p>
      </dgm:t>
    </dgm:pt>
    <dgm:pt modelId="{2C85C40A-B70A-4262-AF16-6053A661A88F}" type="pres">
      <dgm:prSet presAssocID="{9D3C34B7-8372-487C-B260-9BA1FBB791C1}" presName="parTrans" presStyleLbl="bgSibTrans2D1" presStyleIdx="2" presStyleCnt="3"/>
      <dgm:spPr/>
      <dgm:t>
        <a:bodyPr/>
        <a:lstStyle/>
        <a:p>
          <a:endParaRPr lang="en-US"/>
        </a:p>
      </dgm:t>
    </dgm:pt>
    <dgm:pt modelId="{EFFAFD10-94F4-4F73-AEDE-517F35FF8DBF}" type="pres">
      <dgm:prSet presAssocID="{5465B3AC-B2EB-4190-87CB-9B657684B298}" presName="node" presStyleLbl="node1" presStyleIdx="2" presStyleCnt="3">
        <dgm:presLayoutVars>
          <dgm:bulletEnabled val="1"/>
        </dgm:presLayoutVars>
      </dgm:prSet>
      <dgm:spPr/>
      <dgm:t>
        <a:bodyPr/>
        <a:lstStyle/>
        <a:p>
          <a:endParaRPr lang="en-US"/>
        </a:p>
      </dgm:t>
    </dgm:pt>
  </dgm:ptLst>
  <dgm:cxnLst>
    <dgm:cxn modelId="{F50C4511-7034-47E8-86D3-0D594A3E6048}" srcId="{6F3AF57B-5F49-4CEF-A12A-9C7675C4DCE4}" destId="{F787AFB9-B4D5-42BE-B95D-6EF92CAC9CBE}" srcOrd="0" destOrd="0" parTransId="{3FD504DA-1BA9-402B-BD9D-06FAA0F56F59}" sibTransId="{16CAC131-F4C9-46A2-9AD2-D8851B711DBB}"/>
    <dgm:cxn modelId="{86F4BA26-F123-44C3-ACFE-162ABE597FCB}" srcId="{F787AFB9-B4D5-42BE-B95D-6EF92CAC9CBE}" destId="{5465B3AC-B2EB-4190-87CB-9B657684B298}" srcOrd="2" destOrd="0" parTransId="{9D3C34B7-8372-487C-B260-9BA1FBB791C1}" sibTransId="{960B721D-5FDC-4D47-BFCF-603D96F18D54}"/>
    <dgm:cxn modelId="{E595C6AA-556A-4D8A-AD80-091E0DD2DC61}" type="presOf" srcId="{9961E997-A3CE-4AD9-9BF1-8450CD3B15F4}" destId="{3726DECF-36D3-4677-AE7B-782019236E6D}" srcOrd="0" destOrd="0" presId="urn:microsoft.com/office/officeart/2005/8/layout/radial4"/>
    <dgm:cxn modelId="{59064FBA-B2A8-4A8B-AD5B-575CF006E8AB}" type="presOf" srcId="{F787AFB9-B4D5-42BE-B95D-6EF92CAC9CBE}" destId="{344E1B47-2A99-416E-9C56-3C11FBA066BB}" srcOrd="0" destOrd="0" presId="urn:microsoft.com/office/officeart/2005/8/layout/radial4"/>
    <dgm:cxn modelId="{D4115765-5F69-43D0-B242-58F84724BAF1}" type="presOf" srcId="{6F3AF57B-5F49-4CEF-A12A-9C7675C4DCE4}" destId="{CBE5BE87-042E-4A36-B432-EF37F9594C15}" srcOrd="0" destOrd="0" presId="urn:microsoft.com/office/officeart/2005/8/layout/radial4"/>
    <dgm:cxn modelId="{484ABCB8-6BB0-42D9-B811-9225F611E454}" type="presOf" srcId="{5465B3AC-B2EB-4190-87CB-9B657684B298}" destId="{EFFAFD10-94F4-4F73-AEDE-517F35FF8DBF}" srcOrd="0" destOrd="0" presId="urn:microsoft.com/office/officeart/2005/8/layout/radial4"/>
    <dgm:cxn modelId="{0AC252F5-1ED2-4599-92E5-8C33D35CBFB7}" type="presOf" srcId="{9D3C34B7-8372-487C-B260-9BA1FBB791C1}" destId="{2C85C40A-B70A-4262-AF16-6053A661A88F}" srcOrd="0" destOrd="0" presId="urn:microsoft.com/office/officeart/2005/8/layout/radial4"/>
    <dgm:cxn modelId="{A0EC0D56-BD22-467B-8B0E-864654481D48}" type="presOf" srcId="{6502ED27-B01E-4D78-9D58-C1F7B13D10E6}" destId="{D9F66332-601E-4297-BCDC-9B0002036CB0}" srcOrd="0" destOrd="0" presId="urn:microsoft.com/office/officeart/2005/8/layout/radial4"/>
    <dgm:cxn modelId="{6B55A693-B02E-4278-A3B8-19ECC75016C9}" srcId="{F787AFB9-B4D5-42BE-B95D-6EF92CAC9CBE}" destId="{6502ED27-B01E-4D78-9D58-C1F7B13D10E6}" srcOrd="0" destOrd="0" parTransId="{D61A4548-BF28-42E3-8A70-4BA50B56EC03}" sibTransId="{9FB2A1FF-D86F-43C2-B601-C49E0B9A9C09}"/>
    <dgm:cxn modelId="{7E437A8F-1980-484A-804E-3570713ADE7C}" srcId="{F787AFB9-B4D5-42BE-B95D-6EF92CAC9CBE}" destId="{9961E997-A3CE-4AD9-9BF1-8450CD3B15F4}" srcOrd="1" destOrd="0" parTransId="{D85238E5-D6F9-4909-9327-28BEAABE6E45}" sibTransId="{41488C99-BE5B-4441-BFE7-4E6235EEEB26}"/>
    <dgm:cxn modelId="{6656AABA-5BB2-40C6-A317-EE3B21220640}" type="presOf" srcId="{D85238E5-D6F9-4909-9327-28BEAABE6E45}" destId="{35707FF1-8B39-4872-BEA4-DCE3C66A5D0A}" srcOrd="0" destOrd="0" presId="urn:microsoft.com/office/officeart/2005/8/layout/radial4"/>
    <dgm:cxn modelId="{9C54E88E-F8D5-486E-BCEF-412A2AF788D2}" type="presOf" srcId="{D61A4548-BF28-42E3-8A70-4BA50B56EC03}" destId="{2955D6D7-C1A3-42A1-94C1-0FA0CFB6CB8D}" srcOrd="0" destOrd="0" presId="urn:microsoft.com/office/officeart/2005/8/layout/radial4"/>
    <dgm:cxn modelId="{FDB00089-DD4F-40E1-98EC-7CC4CB42BA5A}" type="presParOf" srcId="{CBE5BE87-042E-4A36-B432-EF37F9594C15}" destId="{344E1B47-2A99-416E-9C56-3C11FBA066BB}" srcOrd="0" destOrd="0" presId="urn:microsoft.com/office/officeart/2005/8/layout/radial4"/>
    <dgm:cxn modelId="{051EC528-A2BC-43BD-92D7-1F01EDC0056D}" type="presParOf" srcId="{CBE5BE87-042E-4A36-B432-EF37F9594C15}" destId="{2955D6D7-C1A3-42A1-94C1-0FA0CFB6CB8D}" srcOrd="1" destOrd="0" presId="urn:microsoft.com/office/officeart/2005/8/layout/radial4"/>
    <dgm:cxn modelId="{49B84D97-5B85-4E09-8BCB-7590D816DE5D}" type="presParOf" srcId="{CBE5BE87-042E-4A36-B432-EF37F9594C15}" destId="{D9F66332-601E-4297-BCDC-9B0002036CB0}" srcOrd="2" destOrd="0" presId="urn:microsoft.com/office/officeart/2005/8/layout/radial4"/>
    <dgm:cxn modelId="{6420387C-83AE-4D6A-9CB3-F238891F3DAA}" type="presParOf" srcId="{CBE5BE87-042E-4A36-B432-EF37F9594C15}" destId="{35707FF1-8B39-4872-BEA4-DCE3C66A5D0A}" srcOrd="3" destOrd="0" presId="urn:microsoft.com/office/officeart/2005/8/layout/radial4"/>
    <dgm:cxn modelId="{AE47C5A2-9C13-444A-911C-787FB2D842D9}" type="presParOf" srcId="{CBE5BE87-042E-4A36-B432-EF37F9594C15}" destId="{3726DECF-36D3-4677-AE7B-782019236E6D}" srcOrd="4" destOrd="0" presId="urn:microsoft.com/office/officeart/2005/8/layout/radial4"/>
    <dgm:cxn modelId="{8DE53CA7-C4B6-45FC-BF81-7A87F2691E22}" type="presParOf" srcId="{CBE5BE87-042E-4A36-B432-EF37F9594C15}" destId="{2C85C40A-B70A-4262-AF16-6053A661A88F}" srcOrd="5" destOrd="0" presId="urn:microsoft.com/office/officeart/2005/8/layout/radial4"/>
    <dgm:cxn modelId="{66E6F332-B74A-43F1-9803-55E1E478E3A4}" type="presParOf" srcId="{CBE5BE87-042E-4A36-B432-EF37F9594C15}" destId="{EFFAFD10-94F4-4F73-AEDE-517F35FF8DBF}"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B19E7EF-36C9-42BE-AEF7-0AF09531371F}"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E69AC168-721F-4226-B89D-A0681F04AED6}">
      <dgm:prSet phldrT="[Text]" custT="1"/>
      <dgm:spPr/>
      <dgm:t>
        <a:bodyPr/>
        <a:lstStyle/>
        <a:p>
          <a:pPr rtl="1"/>
          <a:r>
            <a:rPr lang="ar-SA" sz="2000" dirty="0"/>
            <a:t>هي </a:t>
          </a:r>
          <a:r>
            <a:rPr lang="ar-SA" sz="2000" i="1" dirty="0"/>
            <a:t>أحداث سلبية خارجية</a:t>
          </a:r>
          <a:r>
            <a:rPr lang="ar-SA" sz="2000" dirty="0"/>
            <a:t> مستقبلية يمكنها احتمالا أن تغير تحقيق النتائج المقصودة</a:t>
          </a:r>
          <a:endParaRPr lang="en-US" sz="2000" dirty="0">
            <a:latin typeface="Open Sans"/>
          </a:endParaRPr>
        </a:p>
      </dgm:t>
    </dgm:pt>
    <dgm:pt modelId="{15E43E47-CE2B-458C-9E29-6A8B918E0042}" type="parTrans" cxnId="{8E3AC954-B2EF-4B1E-AE0F-CC81196018C1}">
      <dgm:prSet/>
      <dgm:spPr/>
      <dgm:t>
        <a:bodyPr/>
        <a:lstStyle/>
        <a:p>
          <a:endParaRPr lang="en-US" sz="2000">
            <a:latin typeface="Open Sans"/>
          </a:endParaRPr>
        </a:p>
      </dgm:t>
    </dgm:pt>
    <dgm:pt modelId="{D6CDC6B7-5325-4668-9AAA-E30CABD55950}" type="sibTrans" cxnId="{8E3AC954-B2EF-4B1E-AE0F-CC81196018C1}">
      <dgm:prSet/>
      <dgm:spPr/>
      <dgm:t>
        <a:bodyPr/>
        <a:lstStyle/>
        <a:p>
          <a:endParaRPr lang="en-US" sz="2000">
            <a:latin typeface="Open Sans"/>
          </a:endParaRPr>
        </a:p>
      </dgm:t>
    </dgm:pt>
    <dgm:pt modelId="{A118A023-24E0-476B-8E86-809F124B63B7}">
      <dgm:prSet phldrT="[Text]" custT="1"/>
      <dgm:spPr/>
      <dgm:t>
        <a:bodyPr/>
        <a:lstStyle/>
        <a:p>
          <a:r>
            <a:rPr lang="ar-QA" sz="2000" dirty="0">
              <a:latin typeface="Open Sans"/>
            </a:rPr>
            <a:t>الشروط التي </a:t>
          </a:r>
          <a:r>
            <a:rPr lang="ar-QA" sz="2000" b="1" dirty="0">
              <a:latin typeface="Open Sans"/>
            </a:rPr>
            <a:t>يجب</a:t>
          </a:r>
          <a:r>
            <a:rPr lang="ar-QA" sz="2000" dirty="0">
              <a:latin typeface="Open Sans"/>
            </a:rPr>
            <a:t> أن تكون موجودة للعلاقة </a:t>
          </a:r>
          <a:r>
            <a:rPr lang="ar-SA" sz="2000" dirty="0"/>
            <a:t>"إذا...فسوف" </a:t>
          </a:r>
          <a:r>
            <a:rPr lang="ar-QA" sz="2000" dirty="0">
              <a:latin typeface="Open Sans"/>
            </a:rPr>
            <a:t>بين النتائج</a:t>
          </a:r>
          <a:endParaRPr lang="en-US" sz="2000" dirty="0">
            <a:latin typeface="Open Sans"/>
          </a:endParaRPr>
        </a:p>
      </dgm:t>
    </dgm:pt>
    <dgm:pt modelId="{8184BD9B-BC52-45D7-98C9-4F276FB29085}" type="sibTrans" cxnId="{5CC280FC-4418-4489-8DC4-CDEC353BCE16}">
      <dgm:prSet/>
      <dgm:spPr/>
      <dgm:t>
        <a:bodyPr/>
        <a:lstStyle/>
        <a:p>
          <a:endParaRPr lang="en-US" sz="2000">
            <a:latin typeface="Open Sans"/>
          </a:endParaRPr>
        </a:p>
      </dgm:t>
    </dgm:pt>
    <dgm:pt modelId="{98EA3BC6-5D6E-43A9-B726-82B5E9431148}" type="parTrans" cxnId="{5CC280FC-4418-4489-8DC4-CDEC353BCE16}">
      <dgm:prSet/>
      <dgm:spPr/>
      <dgm:t>
        <a:bodyPr/>
        <a:lstStyle/>
        <a:p>
          <a:endParaRPr lang="en-US" sz="2000">
            <a:latin typeface="Open Sans"/>
          </a:endParaRPr>
        </a:p>
      </dgm:t>
    </dgm:pt>
    <dgm:pt modelId="{E5A5A774-DF22-4C61-9917-7F680CAA0071}" type="pres">
      <dgm:prSet presAssocID="{2B19E7EF-36C9-42BE-AEF7-0AF09531371F}" presName="compositeShape" presStyleCnt="0">
        <dgm:presLayoutVars>
          <dgm:chMax val="2"/>
          <dgm:dir/>
          <dgm:resizeHandles val="exact"/>
        </dgm:presLayoutVars>
      </dgm:prSet>
      <dgm:spPr/>
      <dgm:t>
        <a:bodyPr/>
        <a:lstStyle/>
        <a:p>
          <a:endParaRPr lang="en-US"/>
        </a:p>
      </dgm:t>
    </dgm:pt>
    <dgm:pt modelId="{88C26AB2-FC7F-46AB-A507-159F2B2299F3}" type="pres">
      <dgm:prSet presAssocID="{2B19E7EF-36C9-42BE-AEF7-0AF09531371F}" presName="divider" presStyleLbl="fgShp" presStyleIdx="0" presStyleCnt="1"/>
      <dgm:spPr/>
    </dgm:pt>
    <dgm:pt modelId="{240A848C-A266-4CE6-8EB4-DCB0B9304B2E}" type="pres">
      <dgm:prSet presAssocID="{A118A023-24E0-476B-8E86-809F124B63B7}" presName="downArrow" presStyleLbl="node1" presStyleIdx="0" presStyleCnt="2"/>
      <dgm:spPr/>
    </dgm:pt>
    <dgm:pt modelId="{C0A02FB2-EF86-4325-B20E-FB26511E4FFA}" type="pres">
      <dgm:prSet presAssocID="{A118A023-24E0-476B-8E86-809F124B63B7}" presName="downArrowText" presStyleLbl="revTx" presStyleIdx="0" presStyleCnt="2" custScaleX="137183" custScaleY="97079">
        <dgm:presLayoutVars>
          <dgm:bulletEnabled val="1"/>
        </dgm:presLayoutVars>
      </dgm:prSet>
      <dgm:spPr/>
      <dgm:t>
        <a:bodyPr/>
        <a:lstStyle/>
        <a:p>
          <a:endParaRPr lang="en-US"/>
        </a:p>
      </dgm:t>
    </dgm:pt>
    <dgm:pt modelId="{DFBFE843-EE61-4173-857F-71B21150BCD4}" type="pres">
      <dgm:prSet presAssocID="{E69AC168-721F-4226-B89D-A0681F04AED6}" presName="upArrow" presStyleLbl="node1" presStyleIdx="1" presStyleCnt="2"/>
      <dgm:spPr/>
    </dgm:pt>
    <dgm:pt modelId="{C631B0F0-5A90-47D3-BE2F-38B1E2725F1F}" type="pres">
      <dgm:prSet presAssocID="{E69AC168-721F-4226-B89D-A0681F04AED6}" presName="upArrowText" presStyleLbl="revTx" presStyleIdx="1" presStyleCnt="2" custScaleX="151563">
        <dgm:presLayoutVars>
          <dgm:bulletEnabled val="1"/>
        </dgm:presLayoutVars>
      </dgm:prSet>
      <dgm:spPr/>
      <dgm:t>
        <a:bodyPr/>
        <a:lstStyle/>
        <a:p>
          <a:endParaRPr lang="en-US"/>
        </a:p>
      </dgm:t>
    </dgm:pt>
  </dgm:ptLst>
  <dgm:cxnLst>
    <dgm:cxn modelId="{9CCE87D4-39D9-4917-A2D0-73E142BBC43B}" type="presOf" srcId="{A118A023-24E0-476B-8E86-809F124B63B7}" destId="{C0A02FB2-EF86-4325-B20E-FB26511E4FFA}" srcOrd="0" destOrd="0" presId="urn:microsoft.com/office/officeart/2005/8/layout/arrow3"/>
    <dgm:cxn modelId="{411705F4-493B-4989-9A7D-A0E8098065ED}" type="presOf" srcId="{E69AC168-721F-4226-B89D-A0681F04AED6}" destId="{C631B0F0-5A90-47D3-BE2F-38B1E2725F1F}" srcOrd="0" destOrd="0" presId="urn:microsoft.com/office/officeart/2005/8/layout/arrow3"/>
    <dgm:cxn modelId="{8E3AC954-B2EF-4B1E-AE0F-CC81196018C1}" srcId="{2B19E7EF-36C9-42BE-AEF7-0AF09531371F}" destId="{E69AC168-721F-4226-B89D-A0681F04AED6}" srcOrd="1" destOrd="0" parTransId="{15E43E47-CE2B-458C-9E29-6A8B918E0042}" sibTransId="{D6CDC6B7-5325-4668-9AAA-E30CABD55950}"/>
    <dgm:cxn modelId="{5CC280FC-4418-4489-8DC4-CDEC353BCE16}" srcId="{2B19E7EF-36C9-42BE-AEF7-0AF09531371F}" destId="{A118A023-24E0-476B-8E86-809F124B63B7}" srcOrd="0" destOrd="0" parTransId="{98EA3BC6-5D6E-43A9-B726-82B5E9431148}" sibTransId="{8184BD9B-BC52-45D7-98C9-4F276FB29085}"/>
    <dgm:cxn modelId="{E7884551-4F3C-4654-9DF7-2F213C1BAD52}" type="presOf" srcId="{2B19E7EF-36C9-42BE-AEF7-0AF09531371F}" destId="{E5A5A774-DF22-4C61-9917-7F680CAA0071}" srcOrd="0" destOrd="0" presId="urn:microsoft.com/office/officeart/2005/8/layout/arrow3"/>
    <dgm:cxn modelId="{0765D023-239C-4CC5-A7D9-BA049E2ACAEF}" type="presParOf" srcId="{E5A5A774-DF22-4C61-9917-7F680CAA0071}" destId="{88C26AB2-FC7F-46AB-A507-159F2B2299F3}" srcOrd="0" destOrd="0" presId="urn:microsoft.com/office/officeart/2005/8/layout/arrow3"/>
    <dgm:cxn modelId="{4E8F5892-7296-419C-BC30-D8958A1ED921}" type="presParOf" srcId="{E5A5A774-DF22-4C61-9917-7F680CAA0071}" destId="{240A848C-A266-4CE6-8EB4-DCB0B9304B2E}" srcOrd="1" destOrd="0" presId="urn:microsoft.com/office/officeart/2005/8/layout/arrow3"/>
    <dgm:cxn modelId="{3807A002-20A8-4077-84EB-F48E6DAA64B3}" type="presParOf" srcId="{E5A5A774-DF22-4C61-9917-7F680CAA0071}" destId="{C0A02FB2-EF86-4325-B20E-FB26511E4FFA}" srcOrd="2" destOrd="0" presId="urn:microsoft.com/office/officeart/2005/8/layout/arrow3"/>
    <dgm:cxn modelId="{E1A0CB1B-889F-4415-B20F-387F8F4772B0}" type="presParOf" srcId="{E5A5A774-DF22-4C61-9917-7F680CAA0071}" destId="{DFBFE843-EE61-4173-857F-71B21150BCD4}" srcOrd="3" destOrd="0" presId="urn:microsoft.com/office/officeart/2005/8/layout/arrow3"/>
    <dgm:cxn modelId="{E2B11773-4FDE-482A-80A5-1EF18924AAE2}" type="presParOf" srcId="{E5A5A774-DF22-4C61-9917-7F680CAA0071}" destId="{C631B0F0-5A90-47D3-BE2F-38B1E2725F1F}"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93781F-3265-47CD-9940-9F1BF08AAA5B}" type="doc">
      <dgm:prSet loTypeId="urn:microsoft.com/office/officeart/2005/8/layout/process3" loCatId="process" qsTypeId="urn:microsoft.com/office/officeart/2005/8/quickstyle/simple1" qsCatId="simple" csTypeId="urn:microsoft.com/office/officeart/2005/8/colors/accent1_4" csCatId="accent1" phldr="1"/>
      <dgm:spPr/>
      <dgm:t>
        <a:bodyPr/>
        <a:lstStyle/>
        <a:p>
          <a:endParaRPr lang="en-US"/>
        </a:p>
      </dgm:t>
    </dgm:pt>
    <dgm:pt modelId="{18D4C6E8-3749-4E9E-8B1E-A05E18214AFD}">
      <dgm:prSet phldrT="[Text]" custT="1"/>
      <dgm:spPr>
        <a:xfrm>
          <a:off x="4161279" y="972706"/>
          <a:ext cx="1264175" cy="513565"/>
        </a:xfrm>
        <a:prstGeom prst="roundRect">
          <a:avLst>
            <a:gd name="adj" fmla="val 10000"/>
          </a:avLst>
        </a:prstGeom>
        <a:solidFill>
          <a:sysClr val="window" lastClr="FFFFFF">
            <a:alpha val="90000"/>
            <a:hueOff val="0"/>
            <a:satOff val="0"/>
            <a:lumOff val="0"/>
            <a:alphaOff val="0"/>
          </a:sysClr>
        </a:solidFill>
        <a:ln w="25400" cap="flat" cmpd="sng" algn="ctr">
          <a:solidFill>
            <a:srgbClr val="6EA0B0">
              <a:shade val="50000"/>
              <a:hueOff val="0"/>
              <a:satOff val="0"/>
              <a:lumOff val="0"/>
              <a:alphaOff val="0"/>
            </a:srgbClr>
          </a:solidFill>
          <a:prstDash val="solid"/>
        </a:ln>
        <a:effectLst/>
      </dgm:spPr>
      <dgm:t>
        <a:bodyPr/>
        <a:lstStyle/>
        <a:p>
          <a:pPr algn="r" rtl="1">
            <a:buChar char="•"/>
          </a:pPr>
          <a:r>
            <a:rPr lang="ar-SA" sz="1300" dirty="0">
              <a:solidFill>
                <a:sysClr val="windowText" lastClr="000000">
                  <a:hueOff val="0"/>
                  <a:satOff val="0"/>
                  <a:lumOff val="0"/>
                  <a:alphaOff val="0"/>
                </a:sysClr>
              </a:solidFill>
              <a:latin typeface="Calibri"/>
              <a:ea typeface="+mn-ea"/>
              <a:cs typeface="Arial" panose="020B0604020202020204" pitchFamily="34" charset="0"/>
            </a:rPr>
            <a:t>افتراضات محتملة</a:t>
          </a:r>
          <a:endParaRPr lang="en-US" sz="1300" dirty="0">
            <a:solidFill>
              <a:sysClr val="windowText" lastClr="000000">
                <a:hueOff val="0"/>
                <a:satOff val="0"/>
                <a:lumOff val="0"/>
                <a:alphaOff val="0"/>
              </a:sysClr>
            </a:solidFill>
            <a:latin typeface="Calibri"/>
            <a:ea typeface="+mn-ea"/>
            <a:cs typeface="+mn-cs"/>
          </a:endParaRPr>
        </a:p>
      </dgm:t>
    </dgm:pt>
    <dgm:pt modelId="{BCA36642-066B-4179-A675-9AE4DA5BE77C}" type="parTrans" cxnId="{7E79E1CE-C3C1-4027-807D-BDEF4A34B142}">
      <dgm:prSet/>
      <dgm:spPr/>
      <dgm:t>
        <a:bodyPr/>
        <a:lstStyle/>
        <a:p>
          <a:endParaRPr lang="en-US"/>
        </a:p>
      </dgm:t>
    </dgm:pt>
    <dgm:pt modelId="{BE1230AE-92A3-4DFA-B401-3C25DB794C26}" type="sibTrans" cxnId="{7E79E1CE-C3C1-4027-807D-BDEF4A34B142}">
      <dgm:prSet/>
      <dgm:spPr/>
      <dgm:t>
        <a:bodyPr/>
        <a:lstStyle/>
        <a:p>
          <a:endParaRPr lang="en-US"/>
        </a:p>
      </dgm:t>
    </dgm:pt>
    <dgm:pt modelId="{B8E89A81-AB13-40B2-8E96-DE06FAA3A632}">
      <dgm:prSet phldrT="[Text]" custT="1"/>
      <dgm:spPr>
        <a:xfrm>
          <a:off x="2320901" y="225996"/>
          <a:ext cx="1264175" cy="1069720"/>
        </a:xfrm>
        <a:prstGeom prst="roundRect">
          <a:avLst>
            <a:gd name="adj" fmla="val 10000"/>
          </a:avLst>
        </a:prstGeom>
        <a:solidFill>
          <a:schemeClr val="accent5">
            <a:lumMod val="60000"/>
            <a:lumOff val="40000"/>
          </a:schemeClr>
        </a:solidFill>
        <a:ln w="25400" cap="flat" cmpd="sng" algn="ctr">
          <a:solidFill>
            <a:sysClr val="window" lastClr="FFFFFF">
              <a:hueOff val="0"/>
              <a:satOff val="0"/>
              <a:lumOff val="0"/>
              <a:alphaOff val="0"/>
            </a:sysClr>
          </a:solidFill>
          <a:prstDash val="solid"/>
        </a:ln>
        <a:effectLst/>
      </dgm:spPr>
      <dgm:t>
        <a:bodyPr/>
        <a:lstStyle/>
        <a:p>
          <a:pPr algn="r" rtl="1">
            <a:buNone/>
          </a:pPr>
          <a:r>
            <a:rPr lang="ar-SA" sz="1800" b="1" dirty="0">
              <a:solidFill>
                <a:sysClr val="window" lastClr="FFFFFF"/>
              </a:solidFill>
              <a:latin typeface="Calibri"/>
              <a:ea typeface="+mn-ea"/>
              <a:cs typeface="Arial" panose="020B0604020202020204" pitchFamily="34" charset="0"/>
            </a:rPr>
            <a:t>نواتج مرحلية إلى نواتج نهائية</a:t>
          </a:r>
          <a:endParaRPr lang="en-US" sz="1800" b="1" dirty="0">
            <a:solidFill>
              <a:sysClr val="window" lastClr="FFFFFF"/>
            </a:solidFill>
            <a:latin typeface="Calibri"/>
            <a:ea typeface="+mn-ea"/>
            <a:cs typeface="+mn-cs"/>
          </a:endParaRPr>
        </a:p>
      </dgm:t>
    </dgm:pt>
    <dgm:pt modelId="{D9DBB5C0-350D-4D03-A073-976851AC301E}" type="parTrans" cxnId="{55C13E93-2B96-4134-B992-0A08A190A1A0}">
      <dgm:prSet/>
      <dgm:spPr/>
      <dgm:t>
        <a:bodyPr/>
        <a:lstStyle/>
        <a:p>
          <a:endParaRPr lang="en-US"/>
        </a:p>
      </dgm:t>
    </dgm:pt>
    <dgm:pt modelId="{5C07FE6B-732B-4BC0-9B7D-F131C2DE2A93}" type="sibTrans" cxnId="{55C13E93-2B96-4134-B992-0A08A190A1A0}">
      <dgm:prSet/>
      <dgm:spPr>
        <a:xfrm rot="10878082">
          <a:off x="1753380" y="393114"/>
          <a:ext cx="406391" cy="314743"/>
        </a:xfrm>
        <a:prstGeom prst="rightArrow">
          <a:avLst>
            <a:gd name="adj1" fmla="val 60000"/>
            <a:gd name="adj2" fmla="val 50000"/>
          </a:avLst>
        </a:prstGeom>
        <a:solidFill>
          <a:srgbClr val="6EA0B0">
            <a:shade val="90000"/>
            <a:hueOff val="150230"/>
            <a:satOff val="-4172"/>
            <a:lumOff val="28967"/>
            <a:alphaOff val="0"/>
          </a:srgbClr>
        </a:solidFill>
        <a:ln>
          <a:noFill/>
        </a:ln>
        <a:effectLst/>
      </dgm:spPr>
      <dgm:t>
        <a:bodyPr/>
        <a:lstStyle/>
        <a:p>
          <a:pPr>
            <a:buNone/>
          </a:pPr>
          <a:endParaRPr lang="en-US">
            <a:solidFill>
              <a:sysClr val="window" lastClr="FFFFFF"/>
            </a:solidFill>
            <a:latin typeface="Calibri"/>
            <a:ea typeface="+mn-ea"/>
            <a:cs typeface="+mn-cs"/>
          </a:endParaRPr>
        </a:p>
      </dgm:t>
    </dgm:pt>
    <dgm:pt modelId="{08333DA6-2221-43A4-84BC-BA8D63012726}">
      <dgm:prSet phldrT="[Text]" custT="1"/>
      <dgm:spPr>
        <a:xfrm>
          <a:off x="2155922" y="986726"/>
          <a:ext cx="1264175" cy="484354"/>
        </a:xfrm>
        <a:prstGeom prst="roundRect">
          <a:avLst>
            <a:gd name="adj" fmla="val 10000"/>
          </a:avLst>
        </a:prstGeom>
        <a:solidFill>
          <a:sysClr val="window" lastClr="FFFFFF">
            <a:alpha val="90000"/>
            <a:hueOff val="0"/>
            <a:satOff val="0"/>
            <a:lumOff val="0"/>
            <a:alphaOff val="0"/>
          </a:sysClr>
        </a:solidFill>
        <a:ln w="25400" cap="flat" cmpd="sng" algn="ctr">
          <a:solidFill>
            <a:srgbClr val="6EA0B0">
              <a:shade val="50000"/>
              <a:hueOff val="95086"/>
              <a:satOff val="-694"/>
              <a:lumOff val="26467"/>
              <a:alphaOff val="0"/>
            </a:srgbClr>
          </a:solidFill>
          <a:prstDash val="solid"/>
        </a:ln>
        <a:effectLst/>
      </dgm:spPr>
      <dgm:t>
        <a:bodyPr/>
        <a:lstStyle/>
        <a:p>
          <a:pPr algn="r" rtl="1">
            <a:buChar char="•"/>
          </a:pPr>
          <a:r>
            <a:rPr lang="ar-SA" sz="1300">
              <a:solidFill>
                <a:sysClr val="windowText" lastClr="000000">
                  <a:hueOff val="0"/>
                  <a:satOff val="0"/>
                  <a:lumOff val="0"/>
                  <a:alphaOff val="0"/>
                </a:sysClr>
              </a:solidFill>
              <a:latin typeface="Calibri"/>
              <a:ea typeface="+mn-ea"/>
              <a:cs typeface="Arial" panose="020B0604020202020204" pitchFamily="34" charset="0"/>
            </a:rPr>
            <a:t>افتراضات أقل احتمالا</a:t>
          </a:r>
          <a:endParaRPr lang="en-US" sz="1300">
            <a:solidFill>
              <a:sysClr val="windowText" lastClr="000000">
                <a:hueOff val="0"/>
                <a:satOff val="0"/>
                <a:lumOff val="0"/>
                <a:alphaOff val="0"/>
              </a:sysClr>
            </a:solidFill>
            <a:latin typeface="Calibri"/>
            <a:ea typeface="+mn-ea"/>
            <a:cs typeface="+mn-cs"/>
          </a:endParaRPr>
        </a:p>
      </dgm:t>
    </dgm:pt>
    <dgm:pt modelId="{A7702A83-FD28-45D2-9AB5-E26322E6B959}" type="parTrans" cxnId="{5883FA1A-D5CD-416A-A692-2516C21976D0}">
      <dgm:prSet/>
      <dgm:spPr/>
      <dgm:t>
        <a:bodyPr/>
        <a:lstStyle/>
        <a:p>
          <a:endParaRPr lang="en-US"/>
        </a:p>
      </dgm:t>
    </dgm:pt>
    <dgm:pt modelId="{942F32DF-5F04-472A-B96A-E7171609F442}" type="sibTrans" cxnId="{5883FA1A-D5CD-416A-A692-2516C21976D0}">
      <dgm:prSet/>
      <dgm:spPr/>
      <dgm:t>
        <a:bodyPr/>
        <a:lstStyle/>
        <a:p>
          <a:endParaRPr lang="en-US"/>
        </a:p>
      </dgm:t>
    </dgm:pt>
    <dgm:pt modelId="{189F5263-B1EE-4FB6-BB96-59D2D5579439}">
      <dgm:prSet phldrT="[Text]" custT="1"/>
      <dgm:spPr>
        <a:xfrm>
          <a:off x="290147" y="343890"/>
          <a:ext cx="1264175" cy="777599"/>
        </a:xfrm>
        <a:prstGeom prst="roundRect">
          <a:avLst>
            <a:gd name="adj" fmla="val 10000"/>
          </a:avLst>
        </a:prstGeom>
        <a:solidFill>
          <a:schemeClr val="accent5">
            <a:lumMod val="60000"/>
            <a:lumOff val="40000"/>
          </a:schemeClr>
        </a:solidFill>
        <a:ln w="25400" cap="flat" cmpd="sng" algn="ctr">
          <a:solidFill>
            <a:sysClr val="window" lastClr="FFFFFF">
              <a:hueOff val="0"/>
              <a:satOff val="0"/>
              <a:lumOff val="0"/>
              <a:alphaOff val="0"/>
            </a:sysClr>
          </a:solidFill>
          <a:prstDash val="solid"/>
        </a:ln>
        <a:effectLst/>
      </dgm:spPr>
      <dgm:t>
        <a:bodyPr/>
        <a:lstStyle/>
        <a:p>
          <a:pPr algn="r" rtl="1">
            <a:buNone/>
          </a:pPr>
          <a:r>
            <a:rPr lang="ar-SA" sz="1600" b="1" dirty="0">
              <a:solidFill>
                <a:sysClr val="window" lastClr="FFFFFF"/>
              </a:solidFill>
              <a:latin typeface="Calibri"/>
              <a:ea typeface="+mn-ea"/>
              <a:cs typeface="Arial" panose="020B0604020202020204" pitchFamily="34" charset="0"/>
            </a:rPr>
            <a:t>نواتج إلى أثر</a:t>
          </a:r>
          <a:endParaRPr lang="en-US" sz="1600" b="1" dirty="0">
            <a:solidFill>
              <a:sysClr val="window" lastClr="FFFFFF"/>
            </a:solidFill>
            <a:latin typeface="Calibri"/>
            <a:ea typeface="+mn-ea"/>
            <a:cs typeface="+mn-cs"/>
          </a:endParaRPr>
        </a:p>
      </dgm:t>
    </dgm:pt>
    <dgm:pt modelId="{13E58803-E199-4ECA-A99B-5B6CE1BD0725}" type="parTrans" cxnId="{E8E8B40B-91AC-4186-9BC8-0D6AF34E9D5C}">
      <dgm:prSet/>
      <dgm:spPr/>
      <dgm:t>
        <a:bodyPr/>
        <a:lstStyle/>
        <a:p>
          <a:endParaRPr lang="en-US"/>
        </a:p>
      </dgm:t>
    </dgm:pt>
    <dgm:pt modelId="{F155AEDC-CD7D-470F-BDD9-8043CDC8CF27}" type="sibTrans" cxnId="{E8E8B40B-91AC-4186-9BC8-0D6AF34E9D5C}">
      <dgm:prSet/>
      <dgm:spPr/>
      <dgm:t>
        <a:bodyPr/>
        <a:lstStyle/>
        <a:p>
          <a:endParaRPr lang="en-US"/>
        </a:p>
      </dgm:t>
    </dgm:pt>
    <dgm:pt modelId="{5F8867E2-3811-484F-BA88-FF96087819AB}">
      <dgm:prSet phldrT="[Text]" custT="1"/>
      <dgm:spPr>
        <a:xfrm>
          <a:off x="4374638" y="242375"/>
          <a:ext cx="1218210" cy="1021027"/>
        </a:xfrm>
        <a:prstGeom prst="roundRect">
          <a:avLst>
            <a:gd name="adj" fmla="val 10000"/>
          </a:avLst>
        </a:prstGeom>
        <a:solidFill>
          <a:schemeClr val="accent5">
            <a:lumMod val="75000"/>
          </a:schemeClr>
        </a:solidFill>
        <a:ln w="25400" cap="flat" cmpd="sng" algn="ctr">
          <a:solidFill>
            <a:sysClr val="window" lastClr="FFFFFF">
              <a:hueOff val="0"/>
              <a:satOff val="0"/>
              <a:lumOff val="0"/>
              <a:alphaOff val="0"/>
            </a:sysClr>
          </a:solidFill>
          <a:prstDash val="solid"/>
        </a:ln>
        <a:effectLst/>
      </dgm:spPr>
      <dgm:t>
        <a:bodyPr/>
        <a:lstStyle/>
        <a:p>
          <a:pPr algn="r" rtl="1">
            <a:buNone/>
          </a:pPr>
          <a:r>
            <a:rPr lang="ar-SA" sz="1600" b="1" dirty="0">
              <a:solidFill>
                <a:sysClr val="window" lastClr="FFFFFF"/>
              </a:solidFill>
              <a:latin typeface="Calibri"/>
              <a:ea typeface="+mn-ea"/>
              <a:cs typeface="Arial" panose="020B0604020202020204" pitchFamily="34" charset="0"/>
            </a:rPr>
            <a:t>مخرجات إلى نواتج مرحلية</a:t>
          </a:r>
          <a:endParaRPr lang="en-US" sz="1600" b="1" dirty="0">
            <a:solidFill>
              <a:sysClr val="window" lastClr="FFFFFF"/>
            </a:solidFill>
            <a:latin typeface="Calibri"/>
            <a:ea typeface="+mn-ea"/>
            <a:cs typeface="+mn-cs"/>
          </a:endParaRPr>
        </a:p>
      </dgm:t>
    </dgm:pt>
    <dgm:pt modelId="{D7B68571-0738-4184-8583-1502343944EB}" type="sibTrans" cxnId="{03EFD7FB-F178-4D1E-84CA-3F009BDF2F89}">
      <dgm:prSet/>
      <dgm:spPr>
        <a:xfrm rot="10775331">
          <a:off x="3788993" y="409162"/>
          <a:ext cx="417890" cy="314743"/>
        </a:xfrm>
        <a:prstGeom prst="rightArrow">
          <a:avLst>
            <a:gd name="adj1" fmla="val 60000"/>
            <a:gd name="adj2" fmla="val 50000"/>
          </a:avLst>
        </a:prstGeom>
        <a:solidFill>
          <a:srgbClr val="6EA0B0">
            <a:shade val="90000"/>
            <a:hueOff val="0"/>
            <a:satOff val="0"/>
            <a:lumOff val="0"/>
            <a:alphaOff val="0"/>
          </a:srgbClr>
        </a:solidFill>
        <a:ln>
          <a:noFill/>
        </a:ln>
        <a:effectLst/>
      </dgm:spPr>
      <dgm:t>
        <a:bodyPr/>
        <a:lstStyle/>
        <a:p>
          <a:pPr>
            <a:buNone/>
          </a:pPr>
          <a:endParaRPr lang="en-US">
            <a:solidFill>
              <a:sysClr val="window" lastClr="FFFFFF"/>
            </a:solidFill>
            <a:latin typeface="Calibri"/>
            <a:ea typeface="+mn-ea"/>
            <a:cs typeface="+mn-cs"/>
          </a:endParaRPr>
        </a:p>
      </dgm:t>
    </dgm:pt>
    <dgm:pt modelId="{98FCFF25-EAC5-41C5-A0FF-BBFCA4934C69}" type="parTrans" cxnId="{03EFD7FB-F178-4D1E-84CA-3F009BDF2F89}">
      <dgm:prSet/>
      <dgm:spPr/>
      <dgm:t>
        <a:bodyPr/>
        <a:lstStyle/>
        <a:p>
          <a:endParaRPr lang="en-US"/>
        </a:p>
      </dgm:t>
    </dgm:pt>
    <dgm:pt modelId="{5C5392BE-C35D-4AE5-9059-34CBD376D126}">
      <dgm:prSet phldrT="[Text]"/>
      <dgm:spPr>
        <a:xfrm>
          <a:off x="125181" y="924508"/>
          <a:ext cx="1264175" cy="581074"/>
        </a:xfrm>
        <a:prstGeom prst="roundRect">
          <a:avLst>
            <a:gd name="adj" fmla="val 10000"/>
          </a:avLst>
        </a:prstGeom>
        <a:solidFill>
          <a:sysClr val="window" lastClr="FFFFFF">
            <a:alpha val="90000"/>
            <a:hueOff val="0"/>
            <a:satOff val="0"/>
            <a:lumOff val="0"/>
            <a:alphaOff val="0"/>
          </a:sysClr>
        </a:solidFill>
        <a:ln w="25400" cap="flat" cmpd="sng" algn="ctr">
          <a:solidFill>
            <a:srgbClr val="6EA0B0">
              <a:shade val="50000"/>
              <a:hueOff val="95086"/>
              <a:satOff val="-694"/>
              <a:lumOff val="26467"/>
              <a:alphaOff val="0"/>
            </a:srgbClr>
          </a:solidFill>
          <a:prstDash val="solid"/>
        </a:ln>
        <a:effectLst/>
      </dgm:spPr>
      <dgm:t>
        <a:bodyPr/>
        <a:lstStyle/>
        <a:p>
          <a:pPr algn="r" rtl="1">
            <a:buChar char="•"/>
          </a:pPr>
          <a:r>
            <a:rPr lang="ar-SA">
              <a:solidFill>
                <a:sysClr val="windowText" lastClr="000000">
                  <a:hueOff val="0"/>
                  <a:satOff val="0"/>
                  <a:lumOff val="0"/>
                  <a:alphaOff val="0"/>
                </a:sysClr>
              </a:solidFill>
              <a:latin typeface="Calibri"/>
              <a:ea typeface="+mn-ea"/>
              <a:cs typeface="Arial" panose="020B0604020202020204" pitchFamily="34" charset="0"/>
            </a:rPr>
            <a:t>غالبا افتراضات غير متوقعة</a:t>
          </a:r>
          <a:endParaRPr lang="en-US">
            <a:solidFill>
              <a:sysClr val="windowText" lastClr="000000">
                <a:hueOff val="0"/>
                <a:satOff val="0"/>
                <a:lumOff val="0"/>
                <a:alphaOff val="0"/>
              </a:sysClr>
            </a:solidFill>
            <a:latin typeface="Calibri"/>
            <a:ea typeface="+mn-ea"/>
            <a:cs typeface="+mn-cs"/>
          </a:endParaRPr>
        </a:p>
      </dgm:t>
    </dgm:pt>
    <dgm:pt modelId="{0E01EF71-BB96-46C2-BF2C-934740FAD63B}" type="sibTrans" cxnId="{1D403CA9-6A98-4993-A71C-280CC1318A8F}">
      <dgm:prSet/>
      <dgm:spPr/>
      <dgm:t>
        <a:bodyPr/>
        <a:lstStyle/>
        <a:p>
          <a:endParaRPr lang="en-US"/>
        </a:p>
      </dgm:t>
    </dgm:pt>
    <dgm:pt modelId="{042FFA03-4D6F-4987-BB57-17DB1088A258}" type="parTrans" cxnId="{1D403CA9-6A98-4993-A71C-280CC1318A8F}">
      <dgm:prSet/>
      <dgm:spPr/>
      <dgm:t>
        <a:bodyPr/>
        <a:lstStyle/>
        <a:p>
          <a:endParaRPr lang="en-US"/>
        </a:p>
      </dgm:t>
    </dgm:pt>
    <dgm:pt modelId="{B98BA099-C5DD-4D19-961C-7EF98F034AFB}" type="pres">
      <dgm:prSet presAssocID="{3393781F-3265-47CD-9940-9F1BF08AAA5B}" presName="linearFlow" presStyleCnt="0">
        <dgm:presLayoutVars>
          <dgm:dir val="rev"/>
          <dgm:animLvl val="lvl"/>
          <dgm:resizeHandles val="exact"/>
        </dgm:presLayoutVars>
      </dgm:prSet>
      <dgm:spPr/>
      <dgm:t>
        <a:bodyPr/>
        <a:lstStyle/>
        <a:p>
          <a:endParaRPr lang="en-US"/>
        </a:p>
      </dgm:t>
    </dgm:pt>
    <dgm:pt modelId="{7635D661-1C0C-4064-B791-A766BDA5F182}" type="pres">
      <dgm:prSet presAssocID="{5F8867E2-3811-484F-BA88-FF96087819AB}" presName="composite" presStyleCnt="0"/>
      <dgm:spPr/>
    </dgm:pt>
    <dgm:pt modelId="{68A8833E-5444-4DC2-A1C3-6AE045416EF7}" type="pres">
      <dgm:prSet presAssocID="{5F8867E2-3811-484F-BA88-FF96087819AB}" presName="parTx" presStyleLbl="node1" presStyleIdx="0" presStyleCnt="3">
        <dgm:presLayoutVars>
          <dgm:chMax val="0"/>
          <dgm:chPref val="0"/>
          <dgm:bulletEnabled val="1"/>
        </dgm:presLayoutVars>
      </dgm:prSet>
      <dgm:spPr/>
      <dgm:t>
        <a:bodyPr/>
        <a:lstStyle/>
        <a:p>
          <a:endParaRPr lang="en-US"/>
        </a:p>
      </dgm:t>
    </dgm:pt>
    <dgm:pt modelId="{EA399DF3-CA85-4C3C-9D1A-FB2CE1440CFC}" type="pres">
      <dgm:prSet presAssocID="{5F8867E2-3811-484F-BA88-FF96087819AB}" presName="parSh" presStyleLbl="node1" presStyleIdx="0" presStyleCnt="3" custScaleX="96364" custScaleY="131305"/>
      <dgm:spPr/>
      <dgm:t>
        <a:bodyPr/>
        <a:lstStyle/>
        <a:p>
          <a:endParaRPr lang="en-US"/>
        </a:p>
      </dgm:t>
    </dgm:pt>
    <dgm:pt modelId="{9E36E5FC-50E5-4CF9-AB34-C71018E97946}" type="pres">
      <dgm:prSet presAssocID="{5F8867E2-3811-484F-BA88-FF96087819AB}" presName="desTx" presStyleLbl="fgAcc1" presStyleIdx="0" presStyleCnt="3" custScaleY="39627" custLinFactNeighborX="3013" custLinFactNeighborY="-20467">
        <dgm:presLayoutVars>
          <dgm:bulletEnabled val="1"/>
        </dgm:presLayoutVars>
      </dgm:prSet>
      <dgm:spPr/>
      <dgm:t>
        <a:bodyPr/>
        <a:lstStyle/>
        <a:p>
          <a:endParaRPr lang="en-US"/>
        </a:p>
      </dgm:t>
    </dgm:pt>
    <dgm:pt modelId="{FED162BC-4AFB-441B-9CEF-1C44F95BD80A}" type="pres">
      <dgm:prSet presAssocID="{D7B68571-0738-4184-8583-1502343944EB}" presName="sibTrans" presStyleLbl="sibTrans2D1" presStyleIdx="0" presStyleCnt="2"/>
      <dgm:spPr/>
      <dgm:t>
        <a:bodyPr/>
        <a:lstStyle/>
        <a:p>
          <a:endParaRPr lang="en-US"/>
        </a:p>
      </dgm:t>
    </dgm:pt>
    <dgm:pt modelId="{44425634-806E-405E-9A62-FC1DF45D06AA}" type="pres">
      <dgm:prSet presAssocID="{D7B68571-0738-4184-8583-1502343944EB}" presName="connTx" presStyleLbl="sibTrans2D1" presStyleIdx="0" presStyleCnt="2"/>
      <dgm:spPr/>
      <dgm:t>
        <a:bodyPr/>
        <a:lstStyle/>
        <a:p>
          <a:endParaRPr lang="en-US"/>
        </a:p>
      </dgm:t>
    </dgm:pt>
    <dgm:pt modelId="{11808679-C25C-43F9-A38A-2DE0E5BF53CE}" type="pres">
      <dgm:prSet presAssocID="{B8E89A81-AB13-40B2-8E96-DE06FAA3A632}" presName="composite" presStyleCnt="0"/>
      <dgm:spPr/>
    </dgm:pt>
    <dgm:pt modelId="{B6306B49-021C-4400-B5B4-56B3871C727C}" type="pres">
      <dgm:prSet presAssocID="{B8E89A81-AB13-40B2-8E96-DE06FAA3A632}" presName="parTx" presStyleLbl="node1" presStyleIdx="0" presStyleCnt="3">
        <dgm:presLayoutVars>
          <dgm:chMax val="0"/>
          <dgm:chPref val="0"/>
          <dgm:bulletEnabled val="1"/>
        </dgm:presLayoutVars>
      </dgm:prSet>
      <dgm:spPr/>
      <dgm:t>
        <a:bodyPr/>
        <a:lstStyle/>
        <a:p>
          <a:endParaRPr lang="en-US"/>
        </a:p>
      </dgm:t>
    </dgm:pt>
    <dgm:pt modelId="{2B5072A5-535A-4968-8AB0-9380F6ECBB65}" type="pres">
      <dgm:prSet presAssocID="{B8E89A81-AB13-40B2-8E96-DE06FAA3A632}" presName="parSh" presStyleLbl="node1" presStyleIdx="1" presStyleCnt="3" custScaleY="137567"/>
      <dgm:spPr/>
      <dgm:t>
        <a:bodyPr/>
        <a:lstStyle/>
        <a:p>
          <a:endParaRPr lang="en-US"/>
        </a:p>
      </dgm:t>
    </dgm:pt>
    <dgm:pt modelId="{A1209222-6142-4731-81B3-E17660F397F9}" type="pres">
      <dgm:prSet presAssocID="{B8E89A81-AB13-40B2-8E96-DE06FAA3A632}" presName="desTx" presStyleLbl="fgAcc1" presStyleIdx="1" presStyleCnt="3" custScaleY="37373" custLinFactNeighborX="5022" custLinFactNeighborY="-22903">
        <dgm:presLayoutVars>
          <dgm:bulletEnabled val="1"/>
        </dgm:presLayoutVars>
      </dgm:prSet>
      <dgm:spPr/>
      <dgm:t>
        <a:bodyPr/>
        <a:lstStyle/>
        <a:p>
          <a:endParaRPr lang="en-US"/>
        </a:p>
      </dgm:t>
    </dgm:pt>
    <dgm:pt modelId="{6AD838EC-D3D3-4BB8-BC16-87D370ACE1F2}" type="pres">
      <dgm:prSet presAssocID="{5C07FE6B-732B-4BC0-9B7D-F131C2DE2A93}" presName="sibTrans" presStyleLbl="sibTrans2D1" presStyleIdx="1" presStyleCnt="2"/>
      <dgm:spPr/>
      <dgm:t>
        <a:bodyPr/>
        <a:lstStyle/>
        <a:p>
          <a:endParaRPr lang="en-US"/>
        </a:p>
      </dgm:t>
    </dgm:pt>
    <dgm:pt modelId="{5E7EB75F-E4FA-401F-95FD-062020CB363B}" type="pres">
      <dgm:prSet presAssocID="{5C07FE6B-732B-4BC0-9B7D-F131C2DE2A93}" presName="connTx" presStyleLbl="sibTrans2D1" presStyleIdx="1" presStyleCnt="2"/>
      <dgm:spPr/>
      <dgm:t>
        <a:bodyPr/>
        <a:lstStyle/>
        <a:p>
          <a:endParaRPr lang="en-US"/>
        </a:p>
      </dgm:t>
    </dgm:pt>
    <dgm:pt modelId="{4607B057-579B-4634-A31B-49ADC8447F10}" type="pres">
      <dgm:prSet presAssocID="{189F5263-B1EE-4FB6-BB96-59D2D5579439}" presName="composite" presStyleCnt="0"/>
      <dgm:spPr/>
    </dgm:pt>
    <dgm:pt modelId="{2DF22494-C665-4AFD-BC48-F149994014BE}" type="pres">
      <dgm:prSet presAssocID="{189F5263-B1EE-4FB6-BB96-59D2D5579439}" presName="parTx" presStyleLbl="node1" presStyleIdx="1" presStyleCnt="3">
        <dgm:presLayoutVars>
          <dgm:chMax val="0"/>
          <dgm:chPref val="0"/>
          <dgm:bulletEnabled val="1"/>
        </dgm:presLayoutVars>
      </dgm:prSet>
      <dgm:spPr/>
      <dgm:t>
        <a:bodyPr/>
        <a:lstStyle/>
        <a:p>
          <a:endParaRPr lang="en-US"/>
        </a:p>
      </dgm:t>
    </dgm:pt>
    <dgm:pt modelId="{13D87E7F-DA54-434E-8396-1E2691053FAA}" type="pres">
      <dgm:prSet presAssocID="{189F5263-B1EE-4FB6-BB96-59D2D5579439}" presName="parSh" presStyleLbl="node1" presStyleIdx="2" presStyleCnt="3"/>
      <dgm:spPr/>
      <dgm:t>
        <a:bodyPr/>
        <a:lstStyle/>
        <a:p>
          <a:endParaRPr lang="en-US"/>
        </a:p>
      </dgm:t>
    </dgm:pt>
    <dgm:pt modelId="{0CCF3A63-DF1B-4D0E-94A9-6EABC494EC04}" type="pres">
      <dgm:prSet presAssocID="{189F5263-B1EE-4FB6-BB96-59D2D5579439}" presName="desTx" presStyleLbl="fgAcc1" presStyleIdx="2" presStyleCnt="3" custScaleY="44836" custLinFactNeighborX="5023" custLinFactNeighborY="-11144">
        <dgm:presLayoutVars>
          <dgm:bulletEnabled val="1"/>
        </dgm:presLayoutVars>
      </dgm:prSet>
      <dgm:spPr/>
      <dgm:t>
        <a:bodyPr/>
        <a:lstStyle/>
        <a:p>
          <a:endParaRPr lang="en-US"/>
        </a:p>
      </dgm:t>
    </dgm:pt>
  </dgm:ptLst>
  <dgm:cxnLst>
    <dgm:cxn modelId="{285F0FE4-4312-40FB-949D-AA814AB5367D}" type="presOf" srcId="{D7B68571-0738-4184-8583-1502343944EB}" destId="{44425634-806E-405E-9A62-FC1DF45D06AA}" srcOrd="1" destOrd="0" presId="urn:microsoft.com/office/officeart/2005/8/layout/process3"/>
    <dgm:cxn modelId="{E3E210D7-EF16-40FE-8A9D-C315F61F0E7F}" type="presOf" srcId="{D7B68571-0738-4184-8583-1502343944EB}" destId="{FED162BC-4AFB-441B-9CEF-1C44F95BD80A}" srcOrd="0" destOrd="0" presId="urn:microsoft.com/office/officeart/2005/8/layout/process3"/>
    <dgm:cxn modelId="{E840CD4D-6724-41B7-A3B2-6B28ED16A5E1}" type="presOf" srcId="{3393781F-3265-47CD-9940-9F1BF08AAA5B}" destId="{B98BA099-C5DD-4D19-961C-7EF98F034AFB}" srcOrd="0" destOrd="0" presId="urn:microsoft.com/office/officeart/2005/8/layout/process3"/>
    <dgm:cxn modelId="{7C0D20E8-4CBE-423F-81D8-3BFB0FEF2F27}" type="presOf" srcId="{5F8867E2-3811-484F-BA88-FF96087819AB}" destId="{68A8833E-5444-4DC2-A1C3-6AE045416EF7}" srcOrd="0" destOrd="0" presId="urn:microsoft.com/office/officeart/2005/8/layout/process3"/>
    <dgm:cxn modelId="{95758C14-821C-4FFC-BAED-4D60C2339973}" type="presOf" srcId="{189F5263-B1EE-4FB6-BB96-59D2D5579439}" destId="{13D87E7F-DA54-434E-8396-1E2691053FAA}" srcOrd="1" destOrd="0" presId="urn:microsoft.com/office/officeart/2005/8/layout/process3"/>
    <dgm:cxn modelId="{7E79E1CE-C3C1-4027-807D-BDEF4A34B142}" srcId="{5F8867E2-3811-484F-BA88-FF96087819AB}" destId="{18D4C6E8-3749-4E9E-8B1E-A05E18214AFD}" srcOrd="0" destOrd="0" parTransId="{BCA36642-066B-4179-A675-9AE4DA5BE77C}" sibTransId="{BE1230AE-92A3-4DFA-B401-3C25DB794C26}"/>
    <dgm:cxn modelId="{46465648-6199-4882-AA80-E0B11A9766C3}" type="presOf" srcId="{5C07FE6B-732B-4BC0-9B7D-F131C2DE2A93}" destId="{6AD838EC-D3D3-4BB8-BC16-87D370ACE1F2}" srcOrd="0" destOrd="0" presId="urn:microsoft.com/office/officeart/2005/8/layout/process3"/>
    <dgm:cxn modelId="{D647C038-D179-4AE8-81FC-2E033EFF111F}" type="presOf" srcId="{18D4C6E8-3749-4E9E-8B1E-A05E18214AFD}" destId="{9E36E5FC-50E5-4CF9-AB34-C71018E97946}" srcOrd="0" destOrd="0" presId="urn:microsoft.com/office/officeart/2005/8/layout/process3"/>
    <dgm:cxn modelId="{344C86AF-31CD-4232-BFB6-2DDAF4821A04}" type="presOf" srcId="{189F5263-B1EE-4FB6-BB96-59D2D5579439}" destId="{2DF22494-C665-4AFD-BC48-F149994014BE}" srcOrd="0" destOrd="0" presId="urn:microsoft.com/office/officeart/2005/8/layout/process3"/>
    <dgm:cxn modelId="{E8E8B40B-91AC-4186-9BC8-0D6AF34E9D5C}" srcId="{3393781F-3265-47CD-9940-9F1BF08AAA5B}" destId="{189F5263-B1EE-4FB6-BB96-59D2D5579439}" srcOrd="2" destOrd="0" parTransId="{13E58803-E199-4ECA-A99B-5B6CE1BD0725}" sibTransId="{F155AEDC-CD7D-470F-BDD9-8043CDC8CF27}"/>
    <dgm:cxn modelId="{123BD860-3390-4AFB-BA3D-B5324C2ECB3D}" type="presOf" srcId="{B8E89A81-AB13-40B2-8E96-DE06FAA3A632}" destId="{2B5072A5-535A-4968-8AB0-9380F6ECBB65}" srcOrd="1" destOrd="0" presId="urn:microsoft.com/office/officeart/2005/8/layout/process3"/>
    <dgm:cxn modelId="{5A89BD32-B552-43F4-A24C-5053B756DF96}" type="presOf" srcId="{B8E89A81-AB13-40B2-8E96-DE06FAA3A632}" destId="{B6306B49-021C-4400-B5B4-56B3871C727C}" srcOrd="0" destOrd="0" presId="urn:microsoft.com/office/officeart/2005/8/layout/process3"/>
    <dgm:cxn modelId="{3C993BDD-C8C8-43FD-B115-11FCC41D8FB1}" type="presOf" srcId="{5C07FE6B-732B-4BC0-9B7D-F131C2DE2A93}" destId="{5E7EB75F-E4FA-401F-95FD-062020CB363B}" srcOrd="1" destOrd="0" presId="urn:microsoft.com/office/officeart/2005/8/layout/process3"/>
    <dgm:cxn modelId="{03EFD7FB-F178-4D1E-84CA-3F009BDF2F89}" srcId="{3393781F-3265-47CD-9940-9F1BF08AAA5B}" destId="{5F8867E2-3811-484F-BA88-FF96087819AB}" srcOrd="0" destOrd="0" parTransId="{98FCFF25-EAC5-41C5-A0FF-BBFCA4934C69}" sibTransId="{D7B68571-0738-4184-8583-1502343944EB}"/>
    <dgm:cxn modelId="{332CE16B-3E06-43C1-B1A5-CE35F7791473}" type="presOf" srcId="{5F8867E2-3811-484F-BA88-FF96087819AB}" destId="{EA399DF3-CA85-4C3C-9D1A-FB2CE1440CFC}" srcOrd="1" destOrd="0" presId="urn:microsoft.com/office/officeart/2005/8/layout/process3"/>
    <dgm:cxn modelId="{864859D7-C407-46AE-A800-E49579ADF937}" type="presOf" srcId="{5C5392BE-C35D-4AE5-9059-34CBD376D126}" destId="{0CCF3A63-DF1B-4D0E-94A9-6EABC494EC04}" srcOrd="0" destOrd="0" presId="urn:microsoft.com/office/officeart/2005/8/layout/process3"/>
    <dgm:cxn modelId="{55C13E93-2B96-4134-B992-0A08A190A1A0}" srcId="{3393781F-3265-47CD-9940-9F1BF08AAA5B}" destId="{B8E89A81-AB13-40B2-8E96-DE06FAA3A632}" srcOrd="1" destOrd="0" parTransId="{D9DBB5C0-350D-4D03-A073-976851AC301E}" sibTransId="{5C07FE6B-732B-4BC0-9B7D-F131C2DE2A93}"/>
    <dgm:cxn modelId="{1D403CA9-6A98-4993-A71C-280CC1318A8F}" srcId="{189F5263-B1EE-4FB6-BB96-59D2D5579439}" destId="{5C5392BE-C35D-4AE5-9059-34CBD376D126}" srcOrd="0" destOrd="0" parTransId="{042FFA03-4D6F-4987-BB57-17DB1088A258}" sibTransId="{0E01EF71-BB96-46C2-BF2C-934740FAD63B}"/>
    <dgm:cxn modelId="{5883FA1A-D5CD-416A-A692-2516C21976D0}" srcId="{B8E89A81-AB13-40B2-8E96-DE06FAA3A632}" destId="{08333DA6-2221-43A4-84BC-BA8D63012726}" srcOrd="0" destOrd="0" parTransId="{A7702A83-FD28-45D2-9AB5-E26322E6B959}" sibTransId="{942F32DF-5F04-472A-B96A-E7171609F442}"/>
    <dgm:cxn modelId="{156CA9F1-2F74-4017-8A5A-124142982466}" type="presOf" srcId="{08333DA6-2221-43A4-84BC-BA8D63012726}" destId="{A1209222-6142-4731-81B3-E17660F397F9}" srcOrd="0" destOrd="0" presId="urn:microsoft.com/office/officeart/2005/8/layout/process3"/>
    <dgm:cxn modelId="{BFFA0421-98AE-4104-B46B-051718FEECD8}" type="presParOf" srcId="{B98BA099-C5DD-4D19-961C-7EF98F034AFB}" destId="{7635D661-1C0C-4064-B791-A766BDA5F182}" srcOrd="0" destOrd="0" presId="urn:microsoft.com/office/officeart/2005/8/layout/process3"/>
    <dgm:cxn modelId="{D64B0695-D33F-4E4A-8160-E9D3F5210C11}" type="presParOf" srcId="{7635D661-1C0C-4064-B791-A766BDA5F182}" destId="{68A8833E-5444-4DC2-A1C3-6AE045416EF7}" srcOrd="0" destOrd="0" presId="urn:microsoft.com/office/officeart/2005/8/layout/process3"/>
    <dgm:cxn modelId="{0303E678-F62E-4227-801E-BE87760B6AF8}" type="presParOf" srcId="{7635D661-1C0C-4064-B791-A766BDA5F182}" destId="{EA399DF3-CA85-4C3C-9D1A-FB2CE1440CFC}" srcOrd="1" destOrd="0" presId="urn:microsoft.com/office/officeart/2005/8/layout/process3"/>
    <dgm:cxn modelId="{873EF51B-DA22-46C8-B180-0907015C0CCE}" type="presParOf" srcId="{7635D661-1C0C-4064-B791-A766BDA5F182}" destId="{9E36E5FC-50E5-4CF9-AB34-C71018E97946}" srcOrd="2" destOrd="0" presId="urn:microsoft.com/office/officeart/2005/8/layout/process3"/>
    <dgm:cxn modelId="{04EB7E49-8FAE-40FA-B105-826EFE168BAD}" type="presParOf" srcId="{B98BA099-C5DD-4D19-961C-7EF98F034AFB}" destId="{FED162BC-4AFB-441B-9CEF-1C44F95BD80A}" srcOrd="1" destOrd="0" presId="urn:microsoft.com/office/officeart/2005/8/layout/process3"/>
    <dgm:cxn modelId="{41B4F41E-0B93-4980-9FF4-982ABCA3BCB9}" type="presParOf" srcId="{FED162BC-4AFB-441B-9CEF-1C44F95BD80A}" destId="{44425634-806E-405E-9A62-FC1DF45D06AA}" srcOrd="0" destOrd="0" presId="urn:microsoft.com/office/officeart/2005/8/layout/process3"/>
    <dgm:cxn modelId="{50080BF2-AA3B-44E4-BE38-B3A460E92FCE}" type="presParOf" srcId="{B98BA099-C5DD-4D19-961C-7EF98F034AFB}" destId="{11808679-C25C-43F9-A38A-2DE0E5BF53CE}" srcOrd="2" destOrd="0" presId="urn:microsoft.com/office/officeart/2005/8/layout/process3"/>
    <dgm:cxn modelId="{7B43BF20-785A-4CE7-91EB-FA37B726F28B}" type="presParOf" srcId="{11808679-C25C-43F9-A38A-2DE0E5BF53CE}" destId="{B6306B49-021C-4400-B5B4-56B3871C727C}" srcOrd="0" destOrd="0" presId="urn:microsoft.com/office/officeart/2005/8/layout/process3"/>
    <dgm:cxn modelId="{9B6CDBAF-C576-430C-951D-10B0E44714D6}" type="presParOf" srcId="{11808679-C25C-43F9-A38A-2DE0E5BF53CE}" destId="{2B5072A5-535A-4968-8AB0-9380F6ECBB65}" srcOrd="1" destOrd="0" presId="urn:microsoft.com/office/officeart/2005/8/layout/process3"/>
    <dgm:cxn modelId="{9663C7F7-8563-4E24-8D60-746C213FE7D8}" type="presParOf" srcId="{11808679-C25C-43F9-A38A-2DE0E5BF53CE}" destId="{A1209222-6142-4731-81B3-E17660F397F9}" srcOrd="2" destOrd="0" presId="urn:microsoft.com/office/officeart/2005/8/layout/process3"/>
    <dgm:cxn modelId="{543A4396-F20D-4615-A733-7A605D99232D}" type="presParOf" srcId="{B98BA099-C5DD-4D19-961C-7EF98F034AFB}" destId="{6AD838EC-D3D3-4BB8-BC16-87D370ACE1F2}" srcOrd="3" destOrd="0" presId="urn:microsoft.com/office/officeart/2005/8/layout/process3"/>
    <dgm:cxn modelId="{B467478E-B1CF-4CF4-BDBC-C79D17784D02}" type="presParOf" srcId="{6AD838EC-D3D3-4BB8-BC16-87D370ACE1F2}" destId="{5E7EB75F-E4FA-401F-95FD-062020CB363B}" srcOrd="0" destOrd="0" presId="urn:microsoft.com/office/officeart/2005/8/layout/process3"/>
    <dgm:cxn modelId="{1C6D01B3-5680-43AD-A969-062643A853A4}" type="presParOf" srcId="{B98BA099-C5DD-4D19-961C-7EF98F034AFB}" destId="{4607B057-579B-4634-A31B-49ADC8447F10}" srcOrd="4" destOrd="0" presId="urn:microsoft.com/office/officeart/2005/8/layout/process3"/>
    <dgm:cxn modelId="{ECF1FAFB-3168-42D8-B093-47BD83A5CD75}" type="presParOf" srcId="{4607B057-579B-4634-A31B-49ADC8447F10}" destId="{2DF22494-C665-4AFD-BC48-F149994014BE}" srcOrd="0" destOrd="0" presId="urn:microsoft.com/office/officeart/2005/8/layout/process3"/>
    <dgm:cxn modelId="{E5189D70-DE49-4137-94F8-5B95130556F2}" type="presParOf" srcId="{4607B057-579B-4634-A31B-49ADC8447F10}" destId="{13D87E7F-DA54-434E-8396-1E2691053FAA}" srcOrd="1" destOrd="0" presId="urn:microsoft.com/office/officeart/2005/8/layout/process3"/>
    <dgm:cxn modelId="{58B8C786-256A-41DA-8FA9-3B30823983DF}" type="presParOf" srcId="{4607B057-579B-4634-A31B-49ADC8447F10}" destId="{0CCF3A63-DF1B-4D0E-94A9-6EABC494EC0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33F348-7F21-4277-B26F-2AF397CD8C52}" type="doc">
      <dgm:prSet loTypeId="urn:microsoft.com/office/officeart/2005/8/layout/radial6" loCatId="relationship" qsTypeId="urn:microsoft.com/office/officeart/2005/8/quickstyle/simple1" qsCatId="simple" csTypeId="urn:microsoft.com/office/officeart/2005/8/colors/colorful2" csCatId="colorful" phldr="1"/>
      <dgm:spPr/>
      <dgm:t>
        <a:bodyPr/>
        <a:lstStyle/>
        <a:p>
          <a:endParaRPr lang="en-US"/>
        </a:p>
      </dgm:t>
    </dgm:pt>
    <dgm:pt modelId="{B5FCAF40-7D79-4F98-BA48-0776AAB67CA6}">
      <dgm:prSet phldrT="[Text]" custT="1"/>
      <dgm:spPr/>
      <dgm:t>
        <a:bodyPr/>
        <a:lstStyle/>
        <a:p>
          <a:r>
            <a:rPr lang="ar-SA" sz="1200" b="1"/>
            <a:t>إطار النتائج</a:t>
          </a:r>
          <a:endParaRPr lang="en-US" sz="1200" b="1"/>
        </a:p>
      </dgm:t>
    </dgm:pt>
    <dgm:pt modelId="{ECDB7E2B-ACFE-4CA9-B066-475CDD914439}" type="parTrans" cxnId="{8FFFF109-4B4C-4517-B4F2-8CCB0397E947}">
      <dgm:prSet/>
      <dgm:spPr/>
      <dgm:t>
        <a:bodyPr/>
        <a:lstStyle/>
        <a:p>
          <a:endParaRPr lang="en-US" b="1"/>
        </a:p>
      </dgm:t>
    </dgm:pt>
    <dgm:pt modelId="{D5280092-FC1A-4662-8AFE-B6630C41A554}" type="sibTrans" cxnId="{8FFFF109-4B4C-4517-B4F2-8CCB0397E947}">
      <dgm:prSet/>
      <dgm:spPr/>
      <dgm:t>
        <a:bodyPr/>
        <a:lstStyle/>
        <a:p>
          <a:endParaRPr lang="en-US" b="1"/>
        </a:p>
      </dgm:t>
    </dgm:pt>
    <dgm:pt modelId="{6B323D06-431E-4401-8E7A-A6CC275493FD}">
      <dgm:prSet phldrT="[Text]"/>
      <dgm:spPr/>
      <dgm:t>
        <a:bodyPr/>
        <a:lstStyle/>
        <a:p>
          <a:r>
            <a:rPr lang="ar-SA" b="1"/>
            <a:t>مصفوفة النتائج</a:t>
          </a:r>
          <a:endParaRPr lang="en-US" b="1"/>
        </a:p>
      </dgm:t>
    </dgm:pt>
    <dgm:pt modelId="{EBCDBA73-D501-4BAC-AEC1-CDDB7F796488}" type="parTrans" cxnId="{42C21B41-1318-49EF-95DE-F3B615962ADE}">
      <dgm:prSet/>
      <dgm:spPr/>
      <dgm:t>
        <a:bodyPr/>
        <a:lstStyle/>
        <a:p>
          <a:endParaRPr lang="en-US" b="1"/>
        </a:p>
      </dgm:t>
    </dgm:pt>
    <dgm:pt modelId="{81FEABB4-FC3F-4749-B9BA-05A06B43CBA5}" type="sibTrans" cxnId="{42C21B41-1318-49EF-95DE-F3B615962ADE}">
      <dgm:prSet/>
      <dgm:spPr/>
      <dgm:t>
        <a:bodyPr/>
        <a:lstStyle/>
        <a:p>
          <a:endParaRPr lang="en-US" b="1"/>
        </a:p>
      </dgm:t>
    </dgm:pt>
    <dgm:pt modelId="{E4CA8339-ED99-4F23-8C1B-BF16EF937E1F}">
      <dgm:prSet phldrT="[Text]"/>
      <dgm:spPr/>
      <dgm:t>
        <a:bodyPr/>
        <a:lstStyle/>
        <a:p>
          <a:r>
            <a:rPr lang="ar-SA" b="1"/>
            <a:t>وثيقة الاستراتيجية</a:t>
          </a:r>
          <a:endParaRPr lang="en-US" b="1"/>
        </a:p>
      </dgm:t>
    </dgm:pt>
    <dgm:pt modelId="{EF23AABE-0820-47B6-9578-E0B716CE19E3}" type="parTrans" cxnId="{DDC89219-7C70-4F0E-A0F7-CBB94EA2E0DC}">
      <dgm:prSet/>
      <dgm:spPr/>
      <dgm:t>
        <a:bodyPr/>
        <a:lstStyle/>
        <a:p>
          <a:endParaRPr lang="en-US" b="1"/>
        </a:p>
      </dgm:t>
    </dgm:pt>
    <dgm:pt modelId="{E84FE7EA-6D78-4E3C-8EA5-F601592E87FE}" type="sibTrans" cxnId="{DDC89219-7C70-4F0E-A0F7-CBB94EA2E0DC}">
      <dgm:prSet/>
      <dgm:spPr/>
      <dgm:t>
        <a:bodyPr/>
        <a:lstStyle/>
        <a:p>
          <a:endParaRPr lang="en-US" b="1"/>
        </a:p>
      </dgm:t>
    </dgm:pt>
    <dgm:pt modelId="{940D81D4-3081-43A6-8A2B-983FCCDF3319}">
      <dgm:prSet phldrT="[Text]"/>
      <dgm:spPr/>
      <dgm:t>
        <a:bodyPr/>
        <a:lstStyle/>
        <a:p>
          <a:r>
            <a:rPr lang="ar-SA" b="1"/>
            <a:t>الخطط التشغيلية</a:t>
          </a:r>
          <a:endParaRPr lang="en-US" b="1"/>
        </a:p>
      </dgm:t>
    </dgm:pt>
    <dgm:pt modelId="{2A309025-6BEB-45CF-A3A8-02E43C1AC468}" type="parTrans" cxnId="{673B45DE-27C6-4CCE-BA40-1B45A78243E3}">
      <dgm:prSet/>
      <dgm:spPr/>
      <dgm:t>
        <a:bodyPr/>
        <a:lstStyle/>
        <a:p>
          <a:endParaRPr lang="en-US" b="1"/>
        </a:p>
      </dgm:t>
    </dgm:pt>
    <dgm:pt modelId="{04B12D92-3C0E-45F9-A98D-3B46E0043A99}" type="sibTrans" cxnId="{673B45DE-27C6-4CCE-BA40-1B45A78243E3}">
      <dgm:prSet/>
      <dgm:spPr/>
      <dgm:t>
        <a:bodyPr/>
        <a:lstStyle/>
        <a:p>
          <a:endParaRPr lang="en-US" b="1"/>
        </a:p>
      </dgm:t>
    </dgm:pt>
    <dgm:pt modelId="{704A1FB1-7C53-4A99-8C8C-439ECEBA5D63}">
      <dgm:prSet phldrT="[Text]"/>
      <dgm:spPr/>
      <dgm:t>
        <a:bodyPr/>
        <a:lstStyle/>
        <a:p>
          <a:r>
            <a:rPr lang="ar-SA" b="1"/>
            <a:t>مصفوفة الرصد والتقييم</a:t>
          </a:r>
          <a:endParaRPr lang="en-US" b="1"/>
        </a:p>
      </dgm:t>
    </dgm:pt>
    <dgm:pt modelId="{CF7ABE46-9D58-417D-81CB-F514A50E8FA3}" type="parTrans" cxnId="{C90F0869-C6B5-43E9-9314-A29DA38963CC}">
      <dgm:prSet/>
      <dgm:spPr/>
      <dgm:t>
        <a:bodyPr/>
        <a:lstStyle/>
        <a:p>
          <a:endParaRPr lang="en-US" b="1"/>
        </a:p>
      </dgm:t>
    </dgm:pt>
    <dgm:pt modelId="{1BD37103-332E-4611-B41B-65A802A8DE0B}" type="sibTrans" cxnId="{C90F0869-C6B5-43E9-9314-A29DA38963CC}">
      <dgm:prSet/>
      <dgm:spPr/>
      <dgm:t>
        <a:bodyPr/>
        <a:lstStyle/>
        <a:p>
          <a:endParaRPr lang="en-US" b="1"/>
        </a:p>
      </dgm:t>
    </dgm:pt>
    <dgm:pt modelId="{CA61894B-DCE7-4A37-B845-E5F5A8B64148}" type="pres">
      <dgm:prSet presAssocID="{6133F348-7F21-4277-B26F-2AF397CD8C52}" presName="Name0" presStyleCnt="0">
        <dgm:presLayoutVars>
          <dgm:chMax val="1"/>
          <dgm:dir val="rev"/>
          <dgm:animLvl val="ctr"/>
          <dgm:resizeHandles val="exact"/>
        </dgm:presLayoutVars>
      </dgm:prSet>
      <dgm:spPr/>
      <dgm:t>
        <a:bodyPr/>
        <a:lstStyle/>
        <a:p>
          <a:endParaRPr lang="en-US"/>
        </a:p>
      </dgm:t>
    </dgm:pt>
    <dgm:pt modelId="{C6468D91-544E-41BA-9E80-4B81D5EF3506}" type="pres">
      <dgm:prSet presAssocID="{B5FCAF40-7D79-4F98-BA48-0776AAB67CA6}" presName="centerShape" presStyleLbl="node0" presStyleIdx="0" presStyleCnt="1" custLinFactNeighborX="357"/>
      <dgm:spPr/>
      <dgm:t>
        <a:bodyPr/>
        <a:lstStyle/>
        <a:p>
          <a:endParaRPr lang="en-US"/>
        </a:p>
      </dgm:t>
    </dgm:pt>
    <dgm:pt modelId="{E1C6D50E-F6DA-4962-B5BC-7D52E3AC1090}" type="pres">
      <dgm:prSet presAssocID="{6B323D06-431E-4401-8E7A-A6CC275493FD}" presName="node" presStyleLbl="node1" presStyleIdx="0" presStyleCnt="4" custScaleX="119890">
        <dgm:presLayoutVars>
          <dgm:bulletEnabled val="1"/>
        </dgm:presLayoutVars>
      </dgm:prSet>
      <dgm:spPr/>
      <dgm:t>
        <a:bodyPr/>
        <a:lstStyle/>
        <a:p>
          <a:endParaRPr lang="en-US"/>
        </a:p>
      </dgm:t>
    </dgm:pt>
    <dgm:pt modelId="{EC6F0426-91D6-4D65-A4DE-0BF34AF13957}" type="pres">
      <dgm:prSet presAssocID="{6B323D06-431E-4401-8E7A-A6CC275493FD}" presName="dummy" presStyleCnt="0"/>
      <dgm:spPr/>
    </dgm:pt>
    <dgm:pt modelId="{C6A2FD07-07C0-4A5C-9282-8AA755AC6E21}" type="pres">
      <dgm:prSet presAssocID="{81FEABB4-FC3F-4749-B9BA-05A06B43CBA5}" presName="sibTrans" presStyleLbl="sibTrans2D1" presStyleIdx="0" presStyleCnt="4"/>
      <dgm:spPr/>
      <dgm:t>
        <a:bodyPr/>
        <a:lstStyle/>
        <a:p>
          <a:endParaRPr lang="en-US"/>
        </a:p>
      </dgm:t>
    </dgm:pt>
    <dgm:pt modelId="{C5C804B4-5D34-4262-BC61-5B10568245E9}" type="pres">
      <dgm:prSet presAssocID="{E4CA8339-ED99-4F23-8C1B-BF16EF937E1F}" presName="node" presStyleLbl="node1" presStyleIdx="1" presStyleCnt="4" custScaleX="113746">
        <dgm:presLayoutVars>
          <dgm:bulletEnabled val="1"/>
        </dgm:presLayoutVars>
      </dgm:prSet>
      <dgm:spPr/>
      <dgm:t>
        <a:bodyPr/>
        <a:lstStyle/>
        <a:p>
          <a:endParaRPr lang="en-US"/>
        </a:p>
      </dgm:t>
    </dgm:pt>
    <dgm:pt modelId="{6A6AC723-5E12-4B28-AA5A-1ED4C4720892}" type="pres">
      <dgm:prSet presAssocID="{E4CA8339-ED99-4F23-8C1B-BF16EF937E1F}" presName="dummy" presStyleCnt="0"/>
      <dgm:spPr/>
    </dgm:pt>
    <dgm:pt modelId="{AFB59D2B-015A-42B4-9247-1281C556AD8A}" type="pres">
      <dgm:prSet presAssocID="{E84FE7EA-6D78-4E3C-8EA5-F601592E87FE}" presName="sibTrans" presStyleLbl="sibTrans2D1" presStyleIdx="1" presStyleCnt="4"/>
      <dgm:spPr/>
      <dgm:t>
        <a:bodyPr/>
        <a:lstStyle/>
        <a:p>
          <a:endParaRPr lang="en-US"/>
        </a:p>
      </dgm:t>
    </dgm:pt>
    <dgm:pt modelId="{7E503AA5-BD82-4EEC-B925-096369884F4A}" type="pres">
      <dgm:prSet presAssocID="{940D81D4-3081-43A6-8A2B-983FCCDF3319}" presName="node" presStyleLbl="node1" presStyleIdx="2" presStyleCnt="4" custScaleX="117349" custRadScaleRad="99442" custRadScaleInc="-2167">
        <dgm:presLayoutVars>
          <dgm:bulletEnabled val="1"/>
        </dgm:presLayoutVars>
      </dgm:prSet>
      <dgm:spPr/>
      <dgm:t>
        <a:bodyPr/>
        <a:lstStyle/>
        <a:p>
          <a:endParaRPr lang="en-US"/>
        </a:p>
      </dgm:t>
    </dgm:pt>
    <dgm:pt modelId="{4F372E82-1EED-4B0A-AC99-C9E6D37891FB}" type="pres">
      <dgm:prSet presAssocID="{940D81D4-3081-43A6-8A2B-983FCCDF3319}" presName="dummy" presStyleCnt="0"/>
      <dgm:spPr/>
    </dgm:pt>
    <dgm:pt modelId="{95C62CCD-2053-4804-8DF5-BF2AF9322CC8}" type="pres">
      <dgm:prSet presAssocID="{04B12D92-3C0E-45F9-A98D-3B46E0043A99}" presName="sibTrans" presStyleLbl="sibTrans2D1" presStyleIdx="2" presStyleCnt="4"/>
      <dgm:spPr/>
      <dgm:t>
        <a:bodyPr/>
        <a:lstStyle/>
        <a:p>
          <a:endParaRPr lang="en-US"/>
        </a:p>
      </dgm:t>
    </dgm:pt>
    <dgm:pt modelId="{5127C8E1-59A5-4166-98CE-F17D4E9B8391}" type="pres">
      <dgm:prSet presAssocID="{704A1FB1-7C53-4A99-8C8C-439ECEBA5D63}" presName="node" presStyleLbl="node1" presStyleIdx="3" presStyleCnt="4" custScaleX="115961">
        <dgm:presLayoutVars>
          <dgm:bulletEnabled val="1"/>
        </dgm:presLayoutVars>
      </dgm:prSet>
      <dgm:spPr/>
      <dgm:t>
        <a:bodyPr/>
        <a:lstStyle/>
        <a:p>
          <a:endParaRPr lang="en-US"/>
        </a:p>
      </dgm:t>
    </dgm:pt>
    <dgm:pt modelId="{660472D6-D36E-4273-A613-1477305AB3D5}" type="pres">
      <dgm:prSet presAssocID="{704A1FB1-7C53-4A99-8C8C-439ECEBA5D63}" presName="dummy" presStyleCnt="0"/>
      <dgm:spPr/>
    </dgm:pt>
    <dgm:pt modelId="{5CE17261-9C82-4330-A2E3-9C912DA146B4}" type="pres">
      <dgm:prSet presAssocID="{1BD37103-332E-4611-B41B-65A802A8DE0B}" presName="sibTrans" presStyleLbl="sibTrans2D1" presStyleIdx="3" presStyleCnt="4"/>
      <dgm:spPr/>
      <dgm:t>
        <a:bodyPr/>
        <a:lstStyle/>
        <a:p>
          <a:endParaRPr lang="en-US"/>
        </a:p>
      </dgm:t>
    </dgm:pt>
  </dgm:ptLst>
  <dgm:cxnLst>
    <dgm:cxn modelId="{42C21B41-1318-49EF-95DE-F3B615962ADE}" srcId="{B5FCAF40-7D79-4F98-BA48-0776AAB67CA6}" destId="{6B323D06-431E-4401-8E7A-A6CC275493FD}" srcOrd="0" destOrd="0" parTransId="{EBCDBA73-D501-4BAC-AEC1-CDDB7F796488}" sibTransId="{81FEABB4-FC3F-4749-B9BA-05A06B43CBA5}"/>
    <dgm:cxn modelId="{CDC8133E-C5A3-4F5D-B55F-62E3C1ED224D}" type="presOf" srcId="{B5FCAF40-7D79-4F98-BA48-0776AAB67CA6}" destId="{C6468D91-544E-41BA-9E80-4B81D5EF3506}" srcOrd="0" destOrd="0" presId="urn:microsoft.com/office/officeart/2005/8/layout/radial6"/>
    <dgm:cxn modelId="{C90F0869-C6B5-43E9-9314-A29DA38963CC}" srcId="{B5FCAF40-7D79-4F98-BA48-0776AAB67CA6}" destId="{704A1FB1-7C53-4A99-8C8C-439ECEBA5D63}" srcOrd="3" destOrd="0" parTransId="{CF7ABE46-9D58-417D-81CB-F514A50E8FA3}" sibTransId="{1BD37103-332E-4611-B41B-65A802A8DE0B}"/>
    <dgm:cxn modelId="{8FFFF109-4B4C-4517-B4F2-8CCB0397E947}" srcId="{6133F348-7F21-4277-B26F-2AF397CD8C52}" destId="{B5FCAF40-7D79-4F98-BA48-0776AAB67CA6}" srcOrd="0" destOrd="0" parTransId="{ECDB7E2B-ACFE-4CA9-B066-475CDD914439}" sibTransId="{D5280092-FC1A-4662-8AFE-B6630C41A554}"/>
    <dgm:cxn modelId="{00218387-F1AC-4DEE-B507-01863D3A6820}" type="presOf" srcId="{6B323D06-431E-4401-8E7A-A6CC275493FD}" destId="{E1C6D50E-F6DA-4962-B5BC-7D52E3AC1090}" srcOrd="0" destOrd="0" presId="urn:microsoft.com/office/officeart/2005/8/layout/radial6"/>
    <dgm:cxn modelId="{30F7FC7B-E957-42AD-9B4A-A160E3F12035}" type="presOf" srcId="{04B12D92-3C0E-45F9-A98D-3B46E0043A99}" destId="{95C62CCD-2053-4804-8DF5-BF2AF9322CC8}" srcOrd="0" destOrd="0" presId="urn:microsoft.com/office/officeart/2005/8/layout/radial6"/>
    <dgm:cxn modelId="{DDC89219-7C70-4F0E-A0F7-CBB94EA2E0DC}" srcId="{B5FCAF40-7D79-4F98-BA48-0776AAB67CA6}" destId="{E4CA8339-ED99-4F23-8C1B-BF16EF937E1F}" srcOrd="1" destOrd="0" parTransId="{EF23AABE-0820-47B6-9578-E0B716CE19E3}" sibTransId="{E84FE7EA-6D78-4E3C-8EA5-F601592E87FE}"/>
    <dgm:cxn modelId="{673B45DE-27C6-4CCE-BA40-1B45A78243E3}" srcId="{B5FCAF40-7D79-4F98-BA48-0776AAB67CA6}" destId="{940D81D4-3081-43A6-8A2B-983FCCDF3319}" srcOrd="2" destOrd="0" parTransId="{2A309025-6BEB-45CF-A3A8-02E43C1AC468}" sibTransId="{04B12D92-3C0E-45F9-A98D-3B46E0043A99}"/>
    <dgm:cxn modelId="{209B1F38-B5DF-4FE3-8258-98630CDBA56B}" type="presOf" srcId="{1BD37103-332E-4611-B41B-65A802A8DE0B}" destId="{5CE17261-9C82-4330-A2E3-9C912DA146B4}" srcOrd="0" destOrd="0" presId="urn:microsoft.com/office/officeart/2005/8/layout/radial6"/>
    <dgm:cxn modelId="{732472AB-6E7A-4510-A4CA-569F0D699148}" type="presOf" srcId="{81FEABB4-FC3F-4749-B9BA-05A06B43CBA5}" destId="{C6A2FD07-07C0-4A5C-9282-8AA755AC6E21}" srcOrd="0" destOrd="0" presId="urn:microsoft.com/office/officeart/2005/8/layout/radial6"/>
    <dgm:cxn modelId="{46C6A9DD-86EC-46C7-A813-984949330D38}" type="presOf" srcId="{E4CA8339-ED99-4F23-8C1B-BF16EF937E1F}" destId="{C5C804B4-5D34-4262-BC61-5B10568245E9}" srcOrd="0" destOrd="0" presId="urn:microsoft.com/office/officeart/2005/8/layout/radial6"/>
    <dgm:cxn modelId="{DA4E7BF5-E26B-4E6C-AC14-92F0D7B98693}" type="presOf" srcId="{940D81D4-3081-43A6-8A2B-983FCCDF3319}" destId="{7E503AA5-BD82-4EEC-B925-096369884F4A}" srcOrd="0" destOrd="0" presId="urn:microsoft.com/office/officeart/2005/8/layout/radial6"/>
    <dgm:cxn modelId="{F5AF343F-7797-4E94-AFDA-F752CC32761B}" type="presOf" srcId="{E84FE7EA-6D78-4E3C-8EA5-F601592E87FE}" destId="{AFB59D2B-015A-42B4-9247-1281C556AD8A}" srcOrd="0" destOrd="0" presId="urn:microsoft.com/office/officeart/2005/8/layout/radial6"/>
    <dgm:cxn modelId="{92DCD53F-3EFD-401A-B490-7BAFE24B2592}" type="presOf" srcId="{704A1FB1-7C53-4A99-8C8C-439ECEBA5D63}" destId="{5127C8E1-59A5-4166-98CE-F17D4E9B8391}" srcOrd="0" destOrd="0" presId="urn:microsoft.com/office/officeart/2005/8/layout/radial6"/>
    <dgm:cxn modelId="{22E9DDCF-29E0-4B33-9A5C-ACEDD3972356}" type="presOf" srcId="{6133F348-7F21-4277-B26F-2AF397CD8C52}" destId="{CA61894B-DCE7-4A37-B845-E5F5A8B64148}" srcOrd="0" destOrd="0" presId="urn:microsoft.com/office/officeart/2005/8/layout/radial6"/>
    <dgm:cxn modelId="{AB2BA83E-BD26-4427-9B98-A201141B79FC}" type="presParOf" srcId="{CA61894B-DCE7-4A37-B845-E5F5A8B64148}" destId="{C6468D91-544E-41BA-9E80-4B81D5EF3506}" srcOrd="0" destOrd="0" presId="urn:microsoft.com/office/officeart/2005/8/layout/radial6"/>
    <dgm:cxn modelId="{D7365EC2-B3D9-4D86-8380-9F6E616FD3C4}" type="presParOf" srcId="{CA61894B-DCE7-4A37-B845-E5F5A8B64148}" destId="{E1C6D50E-F6DA-4962-B5BC-7D52E3AC1090}" srcOrd="1" destOrd="0" presId="urn:microsoft.com/office/officeart/2005/8/layout/radial6"/>
    <dgm:cxn modelId="{39E46280-AA7A-45E9-BDEC-3CDCFBD58759}" type="presParOf" srcId="{CA61894B-DCE7-4A37-B845-E5F5A8B64148}" destId="{EC6F0426-91D6-4D65-A4DE-0BF34AF13957}" srcOrd="2" destOrd="0" presId="urn:microsoft.com/office/officeart/2005/8/layout/radial6"/>
    <dgm:cxn modelId="{D555DA4C-8B24-4DF3-A5A4-DD2B6411813C}" type="presParOf" srcId="{CA61894B-DCE7-4A37-B845-E5F5A8B64148}" destId="{C6A2FD07-07C0-4A5C-9282-8AA755AC6E21}" srcOrd="3" destOrd="0" presId="urn:microsoft.com/office/officeart/2005/8/layout/radial6"/>
    <dgm:cxn modelId="{007D0A55-F1E5-4DAE-A101-973C52AFB1E4}" type="presParOf" srcId="{CA61894B-DCE7-4A37-B845-E5F5A8B64148}" destId="{C5C804B4-5D34-4262-BC61-5B10568245E9}" srcOrd="4" destOrd="0" presId="urn:microsoft.com/office/officeart/2005/8/layout/radial6"/>
    <dgm:cxn modelId="{B74A9209-D548-4E1C-8535-845F3B834F57}" type="presParOf" srcId="{CA61894B-DCE7-4A37-B845-E5F5A8B64148}" destId="{6A6AC723-5E12-4B28-AA5A-1ED4C4720892}" srcOrd="5" destOrd="0" presId="urn:microsoft.com/office/officeart/2005/8/layout/radial6"/>
    <dgm:cxn modelId="{27E0B4D2-FA30-46E2-A7B7-BD05F1F0BA54}" type="presParOf" srcId="{CA61894B-DCE7-4A37-B845-E5F5A8B64148}" destId="{AFB59D2B-015A-42B4-9247-1281C556AD8A}" srcOrd="6" destOrd="0" presId="urn:microsoft.com/office/officeart/2005/8/layout/radial6"/>
    <dgm:cxn modelId="{15D6BBC3-643A-4754-8E5D-2F418F865702}" type="presParOf" srcId="{CA61894B-DCE7-4A37-B845-E5F5A8B64148}" destId="{7E503AA5-BD82-4EEC-B925-096369884F4A}" srcOrd="7" destOrd="0" presId="urn:microsoft.com/office/officeart/2005/8/layout/radial6"/>
    <dgm:cxn modelId="{5456D6AD-5DD6-46F1-A933-49A750593F42}" type="presParOf" srcId="{CA61894B-DCE7-4A37-B845-E5F5A8B64148}" destId="{4F372E82-1EED-4B0A-AC99-C9E6D37891FB}" srcOrd="8" destOrd="0" presId="urn:microsoft.com/office/officeart/2005/8/layout/radial6"/>
    <dgm:cxn modelId="{03B2D2C8-52E7-44DE-A0F5-F886F0D0209A}" type="presParOf" srcId="{CA61894B-DCE7-4A37-B845-E5F5A8B64148}" destId="{95C62CCD-2053-4804-8DF5-BF2AF9322CC8}" srcOrd="9" destOrd="0" presId="urn:microsoft.com/office/officeart/2005/8/layout/radial6"/>
    <dgm:cxn modelId="{19CB05AC-FE60-49B5-B4BD-29ABC98BA868}" type="presParOf" srcId="{CA61894B-DCE7-4A37-B845-E5F5A8B64148}" destId="{5127C8E1-59A5-4166-98CE-F17D4E9B8391}" srcOrd="10" destOrd="0" presId="urn:microsoft.com/office/officeart/2005/8/layout/radial6"/>
    <dgm:cxn modelId="{9D7CF56B-BFB4-4EFA-9AE8-CA6068526EE3}" type="presParOf" srcId="{CA61894B-DCE7-4A37-B845-E5F5A8B64148}" destId="{660472D6-D36E-4273-A613-1477305AB3D5}" srcOrd="11" destOrd="0" presId="urn:microsoft.com/office/officeart/2005/8/layout/radial6"/>
    <dgm:cxn modelId="{7A32D7D8-DB20-485E-9CB3-8047A40A5A24}" type="presParOf" srcId="{CA61894B-DCE7-4A37-B845-E5F5A8B64148}" destId="{5CE17261-9C82-4330-A2E3-9C912DA146B4}"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9D09BBB-3A6B-4E5B-A647-501DD1DB7DF9}" type="doc">
      <dgm:prSet loTypeId="urn:microsoft.com/office/officeart/2005/8/layout/venn1" loCatId="relationship" qsTypeId="urn:microsoft.com/office/officeart/2005/8/quickstyle/simple1" qsCatId="simple" csTypeId="urn:microsoft.com/office/officeart/2005/8/colors/colorful1#5" csCatId="colorful" phldr="1"/>
      <dgm:spPr/>
    </dgm:pt>
    <dgm:pt modelId="{D2FDB004-40DF-4735-AD15-3793F689AF80}">
      <dgm:prSet phldrT="[Text]" custT="1"/>
      <dgm:spPr/>
      <dgm:t>
        <a:bodyPr/>
        <a:lstStyle/>
        <a:p>
          <a:r>
            <a:rPr lang="ar-QA" sz="3200" b="1" dirty="0">
              <a:latin typeface="Open Sans"/>
            </a:rPr>
            <a:t>الأداء</a:t>
          </a:r>
          <a:endParaRPr lang="en-US" sz="3200" dirty="0">
            <a:latin typeface="Open Sans"/>
          </a:endParaRPr>
        </a:p>
      </dgm:t>
    </dgm:pt>
    <dgm:pt modelId="{EA71FDD7-BBD8-4D57-8715-49F6BBD55AF0}" type="parTrans" cxnId="{076C5696-AAEA-4B99-AFB2-90FAA849B744}">
      <dgm:prSet/>
      <dgm:spPr/>
      <dgm:t>
        <a:bodyPr/>
        <a:lstStyle/>
        <a:p>
          <a:endParaRPr lang="en-US">
            <a:latin typeface="Open Sans"/>
          </a:endParaRPr>
        </a:p>
      </dgm:t>
    </dgm:pt>
    <dgm:pt modelId="{805C3B78-2E22-4998-8CE5-B68236C7091C}" type="sibTrans" cxnId="{076C5696-AAEA-4B99-AFB2-90FAA849B744}">
      <dgm:prSet/>
      <dgm:spPr/>
      <dgm:t>
        <a:bodyPr/>
        <a:lstStyle/>
        <a:p>
          <a:endParaRPr lang="en-US">
            <a:latin typeface="Open Sans"/>
          </a:endParaRPr>
        </a:p>
      </dgm:t>
    </dgm:pt>
    <dgm:pt modelId="{F8456B00-DEDF-4CE4-87CD-BAF2396CF5A4}">
      <dgm:prSet phldrT="[Text]" custT="1"/>
      <dgm:spPr/>
      <dgm:t>
        <a:bodyPr/>
        <a:lstStyle/>
        <a:p>
          <a:r>
            <a:rPr lang="ar-QA" sz="3200" b="1" dirty="0">
              <a:latin typeface="Open Sans"/>
            </a:rPr>
            <a:t>المسائلة</a:t>
          </a:r>
          <a:endParaRPr lang="en-US" sz="3200" dirty="0">
            <a:latin typeface="Open Sans"/>
          </a:endParaRPr>
        </a:p>
      </dgm:t>
    </dgm:pt>
    <dgm:pt modelId="{AA05C764-90D1-4D12-9198-385FA69F1B98}" type="parTrans" cxnId="{9AEFCDFE-4E5C-447E-8406-D3428EC74A5A}">
      <dgm:prSet/>
      <dgm:spPr/>
      <dgm:t>
        <a:bodyPr/>
        <a:lstStyle/>
        <a:p>
          <a:endParaRPr lang="en-US">
            <a:latin typeface="Open Sans"/>
          </a:endParaRPr>
        </a:p>
      </dgm:t>
    </dgm:pt>
    <dgm:pt modelId="{71FD347C-C576-4FAD-83AA-1FF52E0CA2CA}" type="sibTrans" cxnId="{9AEFCDFE-4E5C-447E-8406-D3428EC74A5A}">
      <dgm:prSet/>
      <dgm:spPr/>
      <dgm:t>
        <a:bodyPr/>
        <a:lstStyle/>
        <a:p>
          <a:endParaRPr lang="en-US">
            <a:latin typeface="Open Sans"/>
          </a:endParaRPr>
        </a:p>
      </dgm:t>
    </dgm:pt>
    <dgm:pt modelId="{6DA610BC-4DF6-44DC-94C1-F7DAED8F5496}">
      <dgm:prSet phldrT="[Text]" custT="1"/>
      <dgm:spPr/>
      <dgm:t>
        <a:bodyPr/>
        <a:lstStyle/>
        <a:p>
          <a:r>
            <a:rPr lang="ar-QA" sz="3200" b="1" dirty="0">
              <a:latin typeface="Open Sans"/>
            </a:rPr>
            <a:t>التعلم المنظم</a:t>
          </a:r>
          <a:endParaRPr lang="en-US" sz="3200" dirty="0">
            <a:latin typeface="Open Sans"/>
          </a:endParaRPr>
        </a:p>
      </dgm:t>
    </dgm:pt>
    <dgm:pt modelId="{C2C4E583-6E75-420D-9CF1-EDF5A92E7F52}" type="parTrans" cxnId="{2FF344CC-092B-4035-A16F-E4705480BD0E}">
      <dgm:prSet/>
      <dgm:spPr/>
      <dgm:t>
        <a:bodyPr/>
        <a:lstStyle/>
        <a:p>
          <a:endParaRPr lang="en-US">
            <a:latin typeface="Open Sans"/>
          </a:endParaRPr>
        </a:p>
      </dgm:t>
    </dgm:pt>
    <dgm:pt modelId="{7B568EEB-00B8-43B4-8293-7ECFB6163534}" type="sibTrans" cxnId="{2FF344CC-092B-4035-A16F-E4705480BD0E}">
      <dgm:prSet/>
      <dgm:spPr/>
      <dgm:t>
        <a:bodyPr/>
        <a:lstStyle/>
        <a:p>
          <a:endParaRPr lang="en-US">
            <a:latin typeface="Open Sans"/>
          </a:endParaRPr>
        </a:p>
      </dgm:t>
    </dgm:pt>
    <dgm:pt modelId="{408F41C9-822C-403C-8694-23B9896A03BF}" type="pres">
      <dgm:prSet presAssocID="{59D09BBB-3A6B-4E5B-A647-501DD1DB7DF9}" presName="compositeShape" presStyleCnt="0">
        <dgm:presLayoutVars>
          <dgm:chMax val="7"/>
          <dgm:dir/>
          <dgm:resizeHandles val="exact"/>
        </dgm:presLayoutVars>
      </dgm:prSet>
      <dgm:spPr/>
    </dgm:pt>
    <dgm:pt modelId="{46A3E828-2F54-413D-AFB2-93BA1588A6D2}" type="pres">
      <dgm:prSet presAssocID="{D2FDB004-40DF-4735-AD15-3793F689AF80}" presName="circ1" presStyleLbl="vennNode1" presStyleIdx="0" presStyleCnt="3"/>
      <dgm:spPr/>
      <dgm:t>
        <a:bodyPr/>
        <a:lstStyle/>
        <a:p>
          <a:endParaRPr lang="en-US"/>
        </a:p>
      </dgm:t>
    </dgm:pt>
    <dgm:pt modelId="{CACEEB39-7857-4831-8604-B259D612D061}" type="pres">
      <dgm:prSet presAssocID="{D2FDB004-40DF-4735-AD15-3793F689AF80}" presName="circ1Tx" presStyleLbl="revTx" presStyleIdx="0" presStyleCnt="0">
        <dgm:presLayoutVars>
          <dgm:chMax val="0"/>
          <dgm:chPref val="0"/>
          <dgm:bulletEnabled val="1"/>
        </dgm:presLayoutVars>
      </dgm:prSet>
      <dgm:spPr/>
      <dgm:t>
        <a:bodyPr/>
        <a:lstStyle/>
        <a:p>
          <a:endParaRPr lang="en-US"/>
        </a:p>
      </dgm:t>
    </dgm:pt>
    <dgm:pt modelId="{732BBE65-2C40-47C0-90C9-50491EF48134}" type="pres">
      <dgm:prSet presAssocID="{F8456B00-DEDF-4CE4-87CD-BAF2396CF5A4}" presName="circ2" presStyleLbl="vennNode1" presStyleIdx="1" presStyleCnt="3"/>
      <dgm:spPr/>
      <dgm:t>
        <a:bodyPr/>
        <a:lstStyle/>
        <a:p>
          <a:endParaRPr lang="en-US"/>
        </a:p>
      </dgm:t>
    </dgm:pt>
    <dgm:pt modelId="{55A4A242-C4D4-4A4B-993E-1DEFAFC5EBD7}" type="pres">
      <dgm:prSet presAssocID="{F8456B00-DEDF-4CE4-87CD-BAF2396CF5A4}" presName="circ2Tx" presStyleLbl="revTx" presStyleIdx="0" presStyleCnt="0">
        <dgm:presLayoutVars>
          <dgm:chMax val="0"/>
          <dgm:chPref val="0"/>
          <dgm:bulletEnabled val="1"/>
        </dgm:presLayoutVars>
      </dgm:prSet>
      <dgm:spPr/>
      <dgm:t>
        <a:bodyPr/>
        <a:lstStyle/>
        <a:p>
          <a:endParaRPr lang="en-US"/>
        </a:p>
      </dgm:t>
    </dgm:pt>
    <dgm:pt modelId="{56312DE8-E294-42C0-90A1-F102C68A5D28}" type="pres">
      <dgm:prSet presAssocID="{6DA610BC-4DF6-44DC-94C1-F7DAED8F5496}" presName="circ3" presStyleLbl="vennNode1" presStyleIdx="2" presStyleCnt="3"/>
      <dgm:spPr/>
      <dgm:t>
        <a:bodyPr/>
        <a:lstStyle/>
        <a:p>
          <a:endParaRPr lang="en-US"/>
        </a:p>
      </dgm:t>
    </dgm:pt>
    <dgm:pt modelId="{CE34518E-4ED6-495D-B161-6579FCB3E5BD}" type="pres">
      <dgm:prSet presAssocID="{6DA610BC-4DF6-44DC-94C1-F7DAED8F5496}" presName="circ3Tx" presStyleLbl="revTx" presStyleIdx="0" presStyleCnt="0">
        <dgm:presLayoutVars>
          <dgm:chMax val="0"/>
          <dgm:chPref val="0"/>
          <dgm:bulletEnabled val="1"/>
        </dgm:presLayoutVars>
      </dgm:prSet>
      <dgm:spPr/>
      <dgm:t>
        <a:bodyPr/>
        <a:lstStyle/>
        <a:p>
          <a:endParaRPr lang="en-US"/>
        </a:p>
      </dgm:t>
    </dgm:pt>
  </dgm:ptLst>
  <dgm:cxnLst>
    <dgm:cxn modelId="{62809CAF-4E2F-4F1D-944A-45F24ABBB478}" type="presOf" srcId="{D2FDB004-40DF-4735-AD15-3793F689AF80}" destId="{46A3E828-2F54-413D-AFB2-93BA1588A6D2}" srcOrd="0" destOrd="0" presId="urn:microsoft.com/office/officeart/2005/8/layout/venn1"/>
    <dgm:cxn modelId="{38799058-85ED-489B-91E3-CAA4299688F0}" type="presOf" srcId="{6DA610BC-4DF6-44DC-94C1-F7DAED8F5496}" destId="{CE34518E-4ED6-495D-B161-6579FCB3E5BD}" srcOrd="1" destOrd="0" presId="urn:microsoft.com/office/officeart/2005/8/layout/venn1"/>
    <dgm:cxn modelId="{2FF344CC-092B-4035-A16F-E4705480BD0E}" srcId="{59D09BBB-3A6B-4E5B-A647-501DD1DB7DF9}" destId="{6DA610BC-4DF6-44DC-94C1-F7DAED8F5496}" srcOrd="2" destOrd="0" parTransId="{C2C4E583-6E75-420D-9CF1-EDF5A92E7F52}" sibTransId="{7B568EEB-00B8-43B4-8293-7ECFB6163534}"/>
    <dgm:cxn modelId="{2A867F87-DCCF-4C2F-A6E7-72A58A696E59}" type="presOf" srcId="{F8456B00-DEDF-4CE4-87CD-BAF2396CF5A4}" destId="{55A4A242-C4D4-4A4B-993E-1DEFAFC5EBD7}" srcOrd="1" destOrd="0" presId="urn:microsoft.com/office/officeart/2005/8/layout/venn1"/>
    <dgm:cxn modelId="{076C5696-AAEA-4B99-AFB2-90FAA849B744}" srcId="{59D09BBB-3A6B-4E5B-A647-501DD1DB7DF9}" destId="{D2FDB004-40DF-4735-AD15-3793F689AF80}" srcOrd="0" destOrd="0" parTransId="{EA71FDD7-BBD8-4D57-8715-49F6BBD55AF0}" sibTransId="{805C3B78-2E22-4998-8CE5-B68236C7091C}"/>
    <dgm:cxn modelId="{D925C863-24FB-46FC-85A7-B9D1AA054364}" type="presOf" srcId="{59D09BBB-3A6B-4E5B-A647-501DD1DB7DF9}" destId="{408F41C9-822C-403C-8694-23B9896A03BF}" srcOrd="0" destOrd="0" presId="urn:microsoft.com/office/officeart/2005/8/layout/venn1"/>
    <dgm:cxn modelId="{918E9E64-9AFC-40C7-9DB8-0589583501A0}" type="presOf" srcId="{F8456B00-DEDF-4CE4-87CD-BAF2396CF5A4}" destId="{732BBE65-2C40-47C0-90C9-50491EF48134}" srcOrd="0" destOrd="0" presId="urn:microsoft.com/office/officeart/2005/8/layout/venn1"/>
    <dgm:cxn modelId="{9AEFCDFE-4E5C-447E-8406-D3428EC74A5A}" srcId="{59D09BBB-3A6B-4E5B-A647-501DD1DB7DF9}" destId="{F8456B00-DEDF-4CE4-87CD-BAF2396CF5A4}" srcOrd="1" destOrd="0" parTransId="{AA05C764-90D1-4D12-9198-385FA69F1B98}" sibTransId="{71FD347C-C576-4FAD-83AA-1FF52E0CA2CA}"/>
    <dgm:cxn modelId="{B1B1745B-E610-4EFF-88A4-8B198F6E9A93}" type="presOf" srcId="{D2FDB004-40DF-4735-AD15-3793F689AF80}" destId="{CACEEB39-7857-4831-8604-B259D612D061}" srcOrd="1" destOrd="0" presId="urn:microsoft.com/office/officeart/2005/8/layout/venn1"/>
    <dgm:cxn modelId="{C7FD6DB8-606B-4B7A-B835-0FA1AEEB1B77}" type="presOf" srcId="{6DA610BC-4DF6-44DC-94C1-F7DAED8F5496}" destId="{56312DE8-E294-42C0-90A1-F102C68A5D28}" srcOrd="0" destOrd="0" presId="urn:microsoft.com/office/officeart/2005/8/layout/venn1"/>
    <dgm:cxn modelId="{5CE303BC-E94F-4746-A0DF-9EA856D1C437}" type="presParOf" srcId="{408F41C9-822C-403C-8694-23B9896A03BF}" destId="{46A3E828-2F54-413D-AFB2-93BA1588A6D2}" srcOrd="0" destOrd="0" presId="urn:microsoft.com/office/officeart/2005/8/layout/venn1"/>
    <dgm:cxn modelId="{EC8CD2D1-4D67-4B7F-9D35-AD6CE2162909}" type="presParOf" srcId="{408F41C9-822C-403C-8694-23B9896A03BF}" destId="{CACEEB39-7857-4831-8604-B259D612D061}" srcOrd="1" destOrd="0" presId="urn:microsoft.com/office/officeart/2005/8/layout/venn1"/>
    <dgm:cxn modelId="{24A87CF9-3E90-4EC2-B988-AA510A6243B4}" type="presParOf" srcId="{408F41C9-822C-403C-8694-23B9896A03BF}" destId="{732BBE65-2C40-47C0-90C9-50491EF48134}" srcOrd="2" destOrd="0" presId="urn:microsoft.com/office/officeart/2005/8/layout/venn1"/>
    <dgm:cxn modelId="{4EFAB3EE-B698-4A08-AF19-737B3D0C7868}" type="presParOf" srcId="{408F41C9-822C-403C-8694-23B9896A03BF}" destId="{55A4A242-C4D4-4A4B-993E-1DEFAFC5EBD7}" srcOrd="3" destOrd="0" presId="urn:microsoft.com/office/officeart/2005/8/layout/venn1"/>
    <dgm:cxn modelId="{AFD744A9-0EAF-4EBF-AA50-3138ED35019C}" type="presParOf" srcId="{408F41C9-822C-403C-8694-23B9896A03BF}" destId="{56312DE8-E294-42C0-90A1-F102C68A5D28}" srcOrd="4" destOrd="0" presId="urn:microsoft.com/office/officeart/2005/8/layout/venn1"/>
    <dgm:cxn modelId="{8B827B26-331B-4005-A0C9-61257709247C}" type="presParOf" srcId="{408F41C9-822C-403C-8694-23B9896A03BF}" destId="{CE34518E-4ED6-495D-B161-6579FCB3E5B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1EB31D-B670-4A41-92EA-BD590270EE59}" type="doc">
      <dgm:prSet loTypeId="urn:microsoft.com/office/officeart/2005/8/layout/vProcess5" loCatId="process" qsTypeId="urn:microsoft.com/office/officeart/2005/8/quickstyle/simple1" qsCatId="simple" csTypeId="urn:microsoft.com/office/officeart/2005/8/colors/colorful1#2" csCatId="colorful" phldr="1"/>
      <dgm:spPr/>
      <dgm:t>
        <a:bodyPr/>
        <a:lstStyle/>
        <a:p>
          <a:endParaRPr lang="en-US"/>
        </a:p>
      </dgm:t>
    </dgm:pt>
    <dgm:pt modelId="{4B7568B0-D443-4CD9-BECE-BD2441998B4A}">
      <dgm:prSet phldrT="[Text]" custT="1"/>
      <dgm:spPr/>
      <dgm:t>
        <a:bodyPr/>
        <a:lstStyle/>
        <a:p>
          <a:pPr algn="ctr" rtl="1"/>
          <a:r>
            <a:rPr lang="ar-QA" sz="2000" b="0" dirty="0">
              <a:latin typeface="Open Sans"/>
            </a:rPr>
            <a:t>عملية </a:t>
          </a:r>
          <a:r>
            <a:rPr lang="ar-QA" sz="2000" b="1" dirty="0">
              <a:latin typeface="Open Sans"/>
            </a:rPr>
            <a:t>بقيادة وطنية وشاملة</a:t>
          </a:r>
          <a:endParaRPr lang="en-US" sz="2000" b="1" dirty="0">
            <a:latin typeface="Open Sans"/>
          </a:endParaRPr>
        </a:p>
      </dgm:t>
    </dgm:pt>
    <dgm:pt modelId="{D3869D7F-372A-4666-AE4D-82867AA51DAC}" type="parTrans" cxnId="{73966317-10C0-49AA-9714-AEBB26476314}">
      <dgm:prSet/>
      <dgm:spPr/>
      <dgm:t>
        <a:bodyPr/>
        <a:lstStyle/>
        <a:p>
          <a:endParaRPr lang="en-US" sz="2000">
            <a:latin typeface="Open Sans"/>
          </a:endParaRPr>
        </a:p>
      </dgm:t>
    </dgm:pt>
    <dgm:pt modelId="{39F713BA-EB74-42D3-97C5-0000156C2A4C}" type="sibTrans" cxnId="{73966317-10C0-49AA-9714-AEBB26476314}">
      <dgm:prSet custT="1"/>
      <dgm:spPr/>
      <dgm:t>
        <a:bodyPr/>
        <a:lstStyle/>
        <a:p>
          <a:endParaRPr lang="en-US" sz="2000" dirty="0">
            <a:latin typeface="Open Sans"/>
          </a:endParaRPr>
        </a:p>
      </dgm:t>
    </dgm:pt>
    <dgm:pt modelId="{985F1F0B-B09B-43B4-AC9F-35679630CCD7}">
      <dgm:prSet phldrT="[Text]" custT="1"/>
      <dgm:spPr/>
      <dgm:t>
        <a:bodyPr/>
        <a:lstStyle/>
        <a:p>
          <a:pPr algn="ctr" rtl="1"/>
          <a:endParaRPr lang="ar-SA" sz="2000" dirty="0">
            <a:latin typeface="Open Sans"/>
          </a:endParaRPr>
        </a:p>
        <a:p>
          <a:pPr algn="ctr" rtl="1"/>
          <a:r>
            <a:rPr lang="ar-QA" sz="2000" dirty="0">
              <a:latin typeface="Open Sans"/>
            </a:rPr>
            <a:t>عملية </a:t>
          </a:r>
          <a:r>
            <a:rPr lang="ar-SA" sz="2000" b="1" dirty="0"/>
            <a:t>منظمة بشكل جيد</a:t>
          </a:r>
          <a:r>
            <a:rPr lang="ar-QA" sz="2000" dirty="0">
              <a:latin typeface="Open Sans"/>
            </a:rPr>
            <a:t>، و</a:t>
          </a:r>
          <a:r>
            <a:rPr lang="ar-SA" sz="2000" b="1" dirty="0"/>
            <a:t>مساءلة متبادلة </a:t>
          </a:r>
          <a:r>
            <a:rPr lang="ar-SA" sz="2000" b="0" dirty="0"/>
            <a:t>متزايدة</a:t>
          </a:r>
          <a:r>
            <a:rPr lang="ar-SA" sz="2000" b="1" dirty="0"/>
            <a:t> </a:t>
          </a:r>
          <a:endParaRPr lang="en-US" sz="2000" b="1" dirty="0">
            <a:latin typeface="Open Sans"/>
          </a:endParaRPr>
        </a:p>
      </dgm:t>
    </dgm:pt>
    <dgm:pt modelId="{DF3B72FF-4690-4A7A-AD9E-9FD472DF2DC2}" type="parTrans" cxnId="{71DB6A6E-88D5-46B7-A153-918DBFD62919}">
      <dgm:prSet/>
      <dgm:spPr/>
      <dgm:t>
        <a:bodyPr/>
        <a:lstStyle/>
        <a:p>
          <a:endParaRPr lang="en-US" sz="2000">
            <a:latin typeface="Open Sans"/>
          </a:endParaRPr>
        </a:p>
      </dgm:t>
    </dgm:pt>
    <dgm:pt modelId="{4B87C85B-5EBA-4C0D-AD7D-E339B1DCAAE4}" type="sibTrans" cxnId="{71DB6A6E-88D5-46B7-A153-918DBFD62919}">
      <dgm:prSet custT="1"/>
      <dgm:spPr/>
      <dgm:t>
        <a:bodyPr/>
        <a:lstStyle/>
        <a:p>
          <a:endParaRPr lang="en-US" sz="2000" dirty="0">
            <a:latin typeface="Open Sans"/>
          </a:endParaRPr>
        </a:p>
      </dgm:t>
    </dgm:pt>
    <dgm:pt modelId="{FAD3F896-9CE8-4946-AD2F-DC79C395861A}">
      <dgm:prSet phldrT="[Text]" custT="1"/>
      <dgm:spPr/>
      <dgm:t>
        <a:bodyPr/>
        <a:lstStyle/>
        <a:p>
          <a:pPr algn="ctr" rtl="1"/>
          <a:endParaRPr lang="ar-SA" sz="2000" dirty="0">
            <a:latin typeface="Open Sans"/>
          </a:endParaRPr>
        </a:p>
        <a:p>
          <a:pPr algn="ctr" rtl="1"/>
          <a:r>
            <a:rPr lang="ar-QA" sz="2000" dirty="0">
              <a:latin typeface="Open Sans"/>
            </a:rPr>
            <a:t>عملية </a:t>
          </a:r>
          <a:r>
            <a:rPr lang="ar-QA" sz="2000" b="1" dirty="0">
              <a:latin typeface="Open Sans"/>
            </a:rPr>
            <a:t>تنمية قدرات</a:t>
          </a:r>
          <a:r>
            <a:rPr lang="ar-QA" sz="2000" dirty="0">
              <a:latin typeface="Open Sans"/>
            </a:rPr>
            <a:t>، تعكس </a:t>
          </a:r>
          <a:r>
            <a:rPr lang="ar-SA" sz="2000" b="1" dirty="0"/>
            <a:t>الدور المتميز</a:t>
          </a:r>
          <a:r>
            <a:rPr lang="ar-SA" sz="2000" dirty="0"/>
            <a:t> </a:t>
          </a:r>
          <a:r>
            <a:rPr lang="ar-QA" sz="2000" dirty="0">
              <a:latin typeface="Open Sans"/>
            </a:rPr>
            <a:t>لليونسكو في مجال إحصاءات التعليم</a:t>
          </a:r>
          <a:endParaRPr lang="en-US" sz="2000" dirty="0">
            <a:latin typeface="Open Sans"/>
          </a:endParaRPr>
        </a:p>
      </dgm:t>
    </dgm:pt>
    <dgm:pt modelId="{F47DFF1D-D33E-46D5-97C6-F1D46EF4CCF0}" type="parTrans" cxnId="{8D028A31-BE8F-4459-8248-48D747CD7622}">
      <dgm:prSet/>
      <dgm:spPr/>
      <dgm:t>
        <a:bodyPr/>
        <a:lstStyle/>
        <a:p>
          <a:endParaRPr lang="en-US" sz="2000">
            <a:latin typeface="Open Sans"/>
          </a:endParaRPr>
        </a:p>
      </dgm:t>
    </dgm:pt>
    <dgm:pt modelId="{A5EF8FBD-6016-463F-B022-DACE98876895}" type="sibTrans" cxnId="{8D028A31-BE8F-4459-8248-48D747CD7622}">
      <dgm:prSet/>
      <dgm:spPr/>
      <dgm:t>
        <a:bodyPr/>
        <a:lstStyle/>
        <a:p>
          <a:endParaRPr lang="en-US" sz="2000">
            <a:latin typeface="Open Sans"/>
          </a:endParaRPr>
        </a:p>
      </dgm:t>
    </dgm:pt>
    <dgm:pt modelId="{B6A08363-F91E-40E6-A9C4-B1B593882B7F}" type="pres">
      <dgm:prSet presAssocID="{E61EB31D-B670-4A41-92EA-BD590270EE59}" presName="outerComposite" presStyleCnt="0">
        <dgm:presLayoutVars>
          <dgm:chMax val="5"/>
          <dgm:dir val="rev"/>
          <dgm:resizeHandles val="exact"/>
        </dgm:presLayoutVars>
      </dgm:prSet>
      <dgm:spPr/>
      <dgm:t>
        <a:bodyPr/>
        <a:lstStyle/>
        <a:p>
          <a:endParaRPr lang="en-US"/>
        </a:p>
      </dgm:t>
    </dgm:pt>
    <dgm:pt modelId="{4A663DFF-6484-4E99-8361-FD4E8CB9EB56}" type="pres">
      <dgm:prSet presAssocID="{E61EB31D-B670-4A41-92EA-BD590270EE59}" presName="dummyMaxCanvas" presStyleCnt="0">
        <dgm:presLayoutVars/>
      </dgm:prSet>
      <dgm:spPr/>
    </dgm:pt>
    <dgm:pt modelId="{AC917751-CAF2-4CA1-AC31-50325AD9073E}" type="pres">
      <dgm:prSet presAssocID="{E61EB31D-B670-4A41-92EA-BD590270EE59}" presName="ThreeNodes_1" presStyleLbl="node1" presStyleIdx="0" presStyleCnt="3" custScaleY="94872" custLinFactNeighborX="12965" custLinFactNeighborY="1953">
        <dgm:presLayoutVars>
          <dgm:bulletEnabled val="1"/>
        </dgm:presLayoutVars>
      </dgm:prSet>
      <dgm:spPr/>
      <dgm:t>
        <a:bodyPr/>
        <a:lstStyle/>
        <a:p>
          <a:endParaRPr lang="en-US"/>
        </a:p>
      </dgm:t>
    </dgm:pt>
    <dgm:pt modelId="{BD7858E5-B694-441A-8FD4-D8045862FB86}" type="pres">
      <dgm:prSet presAssocID="{E61EB31D-B670-4A41-92EA-BD590270EE59}" presName="ThreeNodes_2" presStyleLbl="node1" presStyleIdx="1" presStyleCnt="3" custScaleX="102093" custScaleY="100710" custLinFactNeighborX="-2886" custLinFactNeighborY="-5672">
        <dgm:presLayoutVars>
          <dgm:bulletEnabled val="1"/>
        </dgm:presLayoutVars>
      </dgm:prSet>
      <dgm:spPr/>
      <dgm:t>
        <a:bodyPr/>
        <a:lstStyle/>
        <a:p>
          <a:endParaRPr lang="en-US"/>
        </a:p>
      </dgm:t>
    </dgm:pt>
    <dgm:pt modelId="{6222585E-B942-4CDA-AB4F-413D4219D6A2}" type="pres">
      <dgm:prSet presAssocID="{E61EB31D-B670-4A41-92EA-BD590270EE59}" presName="ThreeNodes_3" presStyleLbl="node1" presStyleIdx="2" presStyleCnt="3" custScaleX="96427" custScaleY="84238" custLinFactNeighborX="-18107" custLinFactNeighborY="-11344">
        <dgm:presLayoutVars>
          <dgm:bulletEnabled val="1"/>
        </dgm:presLayoutVars>
      </dgm:prSet>
      <dgm:spPr/>
      <dgm:t>
        <a:bodyPr/>
        <a:lstStyle/>
        <a:p>
          <a:endParaRPr lang="en-US"/>
        </a:p>
      </dgm:t>
    </dgm:pt>
    <dgm:pt modelId="{6495FDD3-8AD6-437F-9046-A7A7EA68042A}" type="pres">
      <dgm:prSet presAssocID="{E61EB31D-B670-4A41-92EA-BD590270EE59}" presName="ThreeConn_1-2" presStyleLbl="fgAccFollowNode1" presStyleIdx="0" presStyleCnt="2" custLinFactNeighborX="3864" custLinFactNeighborY="-6742">
        <dgm:presLayoutVars>
          <dgm:bulletEnabled val="1"/>
        </dgm:presLayoutVars>
      </dgm:prSet>
      <dgm:spPr/>
      <dgm:t>
        <a:bodyPr/>
        <a:lstStyle/>
        <a:p>
          <a:endParaRPr lang="en-US"/>
        </a:p>
      </dgm:t>
    </dgm:pt>
    <dgm:pt modelId="{556C16D2-4ACD-4CBD-A446-956016899D91}" type="pres">
      <dgm:prSet presAssocID="{E61EB31D-B670-4A41-92EA-BD590270EE59}" presName="ThreeConn_2-3" presStyleLbl="fgAccFollowNode1" presStyleIdx="1" presStyleCnt="2" custLinFactNeighborX="-15926" custLinFactNeighborY="1872">
        <dgm:presLayoutVars>
          <dgm:bulletEnabled val="1"/>
        </dgm:presLayoutVars>
      </dgm:prSet>
      <dgm:spPr/>
      <dgm:t>
        <a:bodyPr/>
        <a:lstStyle/>
        <a:p>
          <a:endParaRPr lang="en-US"/>
        </a:p>
      </dgm:t>
    </dgm:pt>
    <dgm:pt modelId="{825B14B3-874A-4AB9-9793-1F81D6DE1BAD}" type="pres">
      <dgm:prSet presAssocID="{E61EB31D-B670-4A41-92EA-BD590270EE59}" presName="ThreeNodes_1_text" presStyleLbl="node1" presStyleIdx="2" presStyleCnt="3">
        <dgm:presLayoutVars>
          <dgm:bulletEnabled val="1"/>
        </dgm:presLayoutVars>
      </dgm:prSet>
      <dgm:spPr/>
      <dgm:t>
        <a:bodyPr/>
        <a:lstStyle/>
        <a:p>
          <a:endParaRPr lang="en-US"/>
        </a:p>
      </dgm:t>
    </dgm:pt>
    <dgm:pt modelId="{DD334002-F368-47BA-A60D-647017F1BF42}" type="pres">
      <dgm:prSet presAssocID="{E61EB31D-B670-4A41-92EA-BD590270EE59}" presName="ThreeNodes_2_text" presStyleLbl="node1" presStyleIdx="2" presStyleCnt="3">
        <dgm:presLayoutVars>
          <dgm:bulletEnabled val="1"/>
        </dgm:presLayoutVars>
      </dgm:prSet>
      <dgm:spPr/>
      <dgm:t>
        <a:bodyPr/>
        <a:lstStyle/>
        <a:p>
          <a:endParaRPr lang="en-US"/>
        </a:p>
      </dgm:t>
    </dgm:pt>
    <dgm:pt modelId="{A9442E2B-2C85-4BDF-8BA1-2D3BDB8175EF}" type="pres">
      <dgm:prSet presAssocID="{E61EB31D-B670-4A41-92EA-BD590270EE59}" presName="ThreeNodes_3_text" presStyleLbl="node1" presStyleIdx="2" presStyleCnt="3">
        <dgm:presLayoutVars>
          <dgm:bulletEnabled val="1"/>
        </dgm:presLayoutVars>
      </dgm:prSet>
      <dgm:spPr/>
      <dgm:t>
        <a:bodyPr/>
        <a:lstStyle/>
        <a:p>
          <a:endParaRPr lang="en-US"/>
        </a:p>
      </dgm:t>
    </dgm:pt>
  </dgm:ptLst>
  <dgm:cxnLst>
    <dgm:cxn modelId="{877AC8B3-5F36-478E-9915-F09680536726}" type="presOf" srcId="{985F1F0B-B09B-43B4-AC9F-35679630CCD7}" destId="{DD334002-F368-47BA-A60D-647017F1BF42}" srcOrd="1" destOrd="0" presId="urn:microsoft.com/office/officeart/2005/8/layout/vProcess5"/>
    <dgm:cxn modelId="{8AC6E1FB-E288-462D-A71B-8154BB2BD7E6}" type="presOf" srcId="{985F1F0B-B09B-43B4-AC9F-35679630CCD7}" destId="{BD7858E5-B694-441A-8FD4-D8045862FB86}" srcOrd="0" destOrd="0" presId="urn:microsoft.com/office/officeart/2005/8/layout/vProcess5"/>
    <dgm:cxn modelId="{CCE1BE8B-B6E9-4877-9193-13EC29537062}" type="presOf" srcId="{E61EB31D-B670-4A41-92EA-BD590270EE59}" destId="{B6A08363-F91E-40E6-A9C4-B1B593882B7F}" srcOrd="0" destOrd="0" presId="urn:microsoft.com/office/officeart/2005/8/layout/vProcess5"/>
    <dgm:cxn modelId="{3EE3EE27-3D14-45A0-84BD-C6749D976DEC}" type="presOf" srcId="{4B87C85B-5EBA-4C0D-AD7D-E339B1DCAAE4}" destId="{556C16D2-4ACD-4CBD-A446-956016899D91}" srcOrd="0" destOrd="0" presId="urn:microsoft.com/office/officeart/2005/8/layout/vProcess5"/>
    <dgm:cxn modelId="{61CD5490-518F-41C8-9089-CDC8EB7AD551}" type="presOf" srcId="{4B7568B0-D443-4CD9-BECE-BD2441998B4A}" destId="{AC917751-CAF2-4CA1-AC31-50325AD9073E}" srcOrd="0" destOrd="0" presId="urn:microsoft.com/office/officeart/2005/8/layout/vProcess5"/>
    <dgm:cxn modelId="{A6477B6B-E22C-4DA1-A846-FFE2F95634F9}" type="presOf" srcId="{FAD3F896-9CE8-4946-AD2F-DC79C395861A}" destId="{6222585E-B942-4CDA-AB4F-413D4219D6A2}" srcOrd="0" destOrd="0" presId="urn:microsoft.com/office/officeart/2005/8/layout/vProcess5"/>
    <dgm:cxn modelId="{73966317-10C0-49AA-9714-AEBB26476314}" srcId="{E61EB31D-B670-4A41-92EA-BD590270EE59}" destId="{4B7568B0-D443-4CD9-BECE-BD2441998B4A}" srcOrd="0" destOrd="0" parTransId="{D3869D7F-372A-4666-AE4D-82867AA51DAC}" sibTransId="{39F713BA-EB74-42D3-97C5-0000156C2A4C}"/>
    <dgm:cxn modelId="{FAF95901-9F0A-480A-A6A9-78C8D138A765}" type="presOf" srcId="{4B7568B0-D443-4CD9-BECE-BD2441998B4A}" destId="{825B14B3-874A-4AB9-9793-1F81D6DE1BAD}" srcOrd="1" destOrd="0" presId="urn:microsoft.com/office/officeart/2005/8/layout/vProcess5"/>
    <dgm:cxn modelId="{8D028A31-BE8F-4459-8248-48D747CD7622}" srcId="{E61EB31D-B670-4A41-92EA-BD590270EE59}" destId="{FAD3F896-9CE8-4946-AD2F-DC79C395861A}" srcOrd="2" destOrd="0" parTransId="{F47DFF1D-D33E-46D5-97C6-F1D46EF4CCF0}" sibTransId="{A5EF8FBD-6016-463F-B022-DACE98876895}"/>
    <dgm:cxn modelId="{04FD631C-7170-4F41-BCC4-54763033160D}" type="presOf" srcId="{39F713BA-EB74-42D3-97C5-0000156C2A4C}" destId="{6495FDD3-8AD6-437F-9046-A7A7EA68042A}" srcOrd="0" destOrd="0" presId="urn:microsoft.com/office/officeart/2005/8/layout/vProcess5"/>
    <dgm:cxn modelId="{4A93E675-C704-4320-9691-F0A78AE13DD4}" type="presOf" srcId="{FAD3F896-9CE8-4946-AD2F-DC79C395861A}" destId="{A9442E2B-2C85-4BDF-8BA1-2D3BDB8175EF}" srcOrd="1" destOrd="0" presId="urn:microsoft.com/office/officeart/2005/8/layout/vProcess5"/>
    <dgm:cxn modelId="{71DB6A6E-88D5-46B7-A153-918DBFD62919}" srcId="{E61EB31D-B670-4A41-92EA-BD590270EE59}" destId="{985F1F0B-B09B-43B4-AC9F-35679630CCD7}" srcOrd="1" destOrd="0" parTransId="{DF3B72FF-4690-4A7A-AD9E-9FD472DF2DC2}" sibTransId="{4B87C85B-5EBA-4C0D-AD7D-E339B1DCAAE4}"/>
    <dgm:cxn modelId="{40B2931B-E146-48AE-974D-656F4F9A127A}" type="presParOf" srcId="{B6A08363-F91E-40E6-A9C4-B1B593882B7F}" destId="{4A663DFF-6484-4E99-8361-FD4E8CB9EB56}" srcOrd="0" destOrd="0" presId="urn:microsoft.com/office/officeart/2005/8/layout/vProcess5"/>
    <dgm:cxn modelId="{F4BD89F3-52F5-4FE3-AA4B-ACE87EFD0E6C}" type="presParOf" srcId="{B6A08363-F91E-40E6-A9C4-B1B593882B7F}" destId="{AC917751-CAF2-4CA1-AC31-50325AD9073E}" srcOrd="1" destOrd="0" presId="urn:microsoft.com/office/officeart/2005/8/layout/vProcess5"/>
    <dgm:cxn modelId="{25D32826-B8B7-413C-BE13-DD2F59EA38E6}" type="presParOf" srcId="{B6A08363-F91E-40E6-A9C4-B1B593882B7F}" destId="{BD7858E5-B694-441A-8FD4-D8045862FB86}" srcOrd="2" destOrd="0" presId="urn:microsoft.com/office/officeart/2005/8/layout/vProcess5"/>
    <dgm:cxn modelId="{0863253C-9FCF-4337-9219-C40E0E6AF25F}" type="presParOf" srcId="{B6A08363-F91E-40E6-A9C4-B1B593882B7F}" destId="{6222585E-B942-4CDA-AB4F-413D4219D6A2}" srcOrd="3" destOrd="0" presId="urn:microsoft.com/office/officeart/2005/8/layout/vProcess5"/>
    <dgm:cxn modelId="{3C764E52-F8C0-4215-8E74-CF644083F13E}" type="presParOf" srcId="{B6A08363-F91E-40E6-A9C4-B1B593882B7F}" destId="{6495FDD3-8AD6-437F-9046-A7A7EA68042A}" srcOrd="4" destOrd="0" presId="urn:microsoft.com/office/officeart/2005/8/layout/vProcess5"/>
    <dgm:cxn modelId="{1C3883A3-A572-40B9-9312-EB84B18DEA2D}" type="presParOf" srcId="{B6A08363-F91E-40E6-A9C4-B1B593882B7F}" destId="{556C16D2-4ACD-4CBD-A446-956016899D91}" srcOrd="5" destOrd="0" presId="urn:microsoft.com/office/officeart/2005/8/layout/vProcess5"/>
    <dgm:cxn modelId="{067CABC8-DE2B-477D-B72D-E3A3C8CF0EAA}" type="presParOf" srcId="{B6A08363-F91E-40E6-A9C4-B1B593882B7F}" destId="{825B14B3-874A-4AB9-9793-1F81D6DE1BAD}" srcOrd="6" destOrd="0" presId="urn:microsoft.com/office/officeart/2005/8/layout/vProcess5"/>
    <dgm:cxn modelId="{60A05911-AB52-4098-9A4D-393980C8F9F6}" type="presParOf" srcId="{B6A08363-F91E-40E6-A9C4-B1B593882B7F}" destId="{DD334002-F368-47BA-A60D-647017F1BF42}" srcOrd="7" destOrd="0" presId="urn:microsoft.com/office/officeart/2005/8/layout/vProcess5"/>
    <dgm:cxn modelId="{8E2FC702-1C1C-48CE-98D6-C2A6B82E3B14}" type="presParOf" srcId="{B6A08363-F91E-40E6-A9C4-B1B593882B7F}" destId="{A9442E2B-2C85-4BDF-8BA1-2D3BDB8175E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0147C1-ED54-45C5-9D8D-5DF949210E37}" type="doc">
      <dgm:prSet loTypeId="urn:microsoft.com/office/officeart/2005/8/layout/gear1" loCatId="cycle" qsTypeId="urn:microsoft.com/office/officeart/2005/8/quickstyle/simple1" qsCatId="simple" csTypeId="urn:microsoft.com/office/officeart/2005/8/colors/colorful1#3" csCatId="colorful" phldr="1"/>
      <dgm:spPr/>
    </dgm:pt>
    <dgm:pt modelId="{B1408C69-D773-497A-B8FF-D15E25FA256B}">
      <dgm:prSet phldrT="[Text]" custT="1"/>
      <dgm:spPr/>
      <dgm:t>
        <a:bodyPr/>
        <a:lstStyle/>
        <a:p>
          <a:r>
            <a:rPr lang="ar-QA" sz="2000" b="1" dirty="0">
              <a:latin typeface="Open Sans"/>
            </a:rPr>
            <a:t>التغييرات مستمدة من علاقة السبب والتأثير</a:t>
          </a:r>
          <a:r>
            <a:rPr lang="ar-SA" sz="2000" b="1" dirty="0">
              <a:latin typeface="Open Sans"/>
            </a:rPr>
            <a:t> (والنتيجة)</a:t>
          </a:r>
          <a:endParaRPr lang="en-US" sz="2000" b="1" dirty="0">
            <a:latin typeface="Open Sans"/>
          </a:endParaRPr>
        </a:p>
      </dgm:t>
    </dgm:pt>
    <dgm:pt modelId="{CAC8588F-FDE7-4AE7-867A-FE4AF71D4A5E}" type="parTrans" cxnId="{9F639C16-F275-48D9-8838-B18BD653F230}">
      <dgm:prSet/>
      <dgm:spPr/>
      <dgm:t>
        <a:bodyPr/>
        <a:lstStyle/>
        <a:p>
          <a:endParaRPr lang="en-US" b="1">
            <a:latin typeface="Open Sans"/>
          </a:endParaRPr>
        </a:p>
      </dgm:t>
    </dgm:pt>
    <dgm:pt modelId="{72EBD31B-37A0-4EF6-BB25-15870B7BE754}" type="sibTrans" cxnId="{9F639C16-F275-48D9-8838-B18BD653F230}">
      <dgm:prSet/>
      <dgm:spPr/>
      <dgm:t>
        <a:bodyPr/>
        <a:lstStyle/>
        <a:p>
          <a:endParaRPr lang="en-US" b="1" dirty="0">
            <a:latin typeface="Open Sans"/>
          </a:endParaRPr>
        </a:p>
      </dgm:t>
    </dgm:pt>
    <dgm:pt modelId="{1DD81818-CFE7-410A-BB95-603160D10E66}">
      <dgm:prSet phldrT="[Text]" custT="1"/>
      <dgm:spPr/>
      <dgm:t>
        <a:bodyPr/>
        <a:lstStyle/>
        <a:p>
          <a:pPr rtl="1"/>
          <a:r>
            <a:rPr lang="ar-QA" sz="2000" b="1" dirty="0">
              <a:latin typeface="Open Sans"/>
            </a:rPr>
            <a:t>التسلسل = سلسلة النتائج</a:t>
          </a:r>
          <a:endParaRPr lang="en-US" sz="2000" b="1" dirty="0">
            <a:latin typeface="Open Sans"/>
          </a:endParaRPr>
        </a:p>
      </dgm:t>
    </dgm:pt>
    <dgm:pt modelId="{A1FEAF27-9D12-45C9-8E01-0779E3F0A571}" type="parTrans" cxnId="{4B4C9A24-21A4-49DF-BF01-777F4227D2FA}">
      <dgm:prSet/>
      <dgm:spPr/>
      <dgm:t>
        <a:bodyPr/>
        <a:lstStyle/>
        <a:p>
          <a:endParaRPr lang="en-US" b="1">
            <a:latin typeface="Open Sans"/>
          </a:endParaRPr>
        </a:p>
      </dgm:t>
    </dgm:pt>
    <dgm:pt modelId="{97AAC476-9FDA-4361-8E01-6D412FFAC3DE}" type="sibTrans" cxnId="{4B4C9A24-21A4-49DF-BF01-777F4227D2FA}">
      <dgm:prSet/>
      <dgm:spPr/>
      <dgm:t>
        <a:bodyPr/>
        <a:lstStyle/>
        <a:p>
          <a:endParaRPr lang="en-US" b="1" dirty="0">
            <a:latin typeface="Open Sans"/>
          </a:endParaRPr>
        </a:p>
      </dgm:t>
    </dgm:pt>
    <dgm:pt modelId="{F3E5B62A-6A13-4AB3-B769-BFE2FB800899}">
      <dgm:prSet phldrT="[Text]" custT="1"/>
      <dgm:spPr/>
      <dgm:t>
        <a:bodyPr/>
        <a:lstStyle/>
        <a:p>
          <a:pPr rtl="1"/>
          <a:r>
            <a:rPr lang="ar-QA" sz="2000" b="1" dirty="0">
              <a:latin typeface="Open Sans"/>
            </a:rPr>
            <a:t>لا تنسَ المدخلات والأنشطة!</a:t>
          </a:r>
          <a:endParaRPr lang="en-US" sz="2000" b="1" dirty="0">
            <a:latin typeface="Open Sans"/>
          </a:endParaRPr>
        </a:p>
      </dgm:t>
    </dgm:pt>
    <dgm:pt modelId="{EE3D8609-5E25-4B03-AD08-C174EBA6F8EC}" type="parTrans" cxnId="{8AEFADF4-15A6-48BE-8B1E-005749291464}">
      <dgm:prSet/>
      <dgm:spPr/>
      <dgm:t>
        <a:bodyPr/>
        <a:lstStyle/>
        <a:p>
          <a:endParaRPr lang="en-US" b="1">
            <a:latin typeface="Open Sans"/>
          </a:endParaRPr>
        </a:p>
      </dgm:t>
    </dgm:pt>
    <dgm:pt modelId="{A323C521-9533-4C25-A231-CC2E54927A38}" type="sibTrans" cxnId="{8AEFADF4-15A6-48BE-8B1E-005749291464}">
      <dgm:prSet/>
      <dgm:spPr/>
      <dgm:t>
        <a:bodyPr/>
        <a:lstStyle/>
        <a:p>
          <a:endParaRPr lang="en-US" b="1" dirty="0">
            <a:latin typeface="Open Sans"/>
          </a:endParaRPr>
        </a:p>
      </dgm:t>
    </dgm:pt>
    <dgm:pt modelId="{B4CBB57B-2813-41C6-85A6-0708539AB094}" type="pres">
      <dgm:prSet presAssocID="{460147C1-ED54-45C5-9D8D-5DF949210E37}" presName="composite" presStyleCnt="0">
        <dgm:presLayoutVars>
          <dgm:chMax val="3"/>
          <dgm:animLvl val="lvl"/>
          <dgm:resizeHandles val="exact"/>
        </dgm:presLayoutVars>
      </dgm:prSet>
      <dgm:spPr/>
    </dgm:pt>
    <dgm:pt modelId="{D521195A-93A2-41F1-8E10-BA66F3D8F90B}" type="pres">
      <dgm:prSet presAssocID="{B1408C69-D773-497A-B8FF-D15E25FA256B}" presName="gear1" presStyleLbl="node1" presStyleIdx="0" presStyleCnt="3">
        <dgm:presLayoutVars>
          <dgm:chMax val="1"/>
          <dgm:bulletEnabled val="1"/>
        </dgm:presLayoutVars>
      </dgm:prSet>
      <dgm:spPr/>
      <dgm:t>
        <a:bodyPr/>
        <a:lstStyle/>
        <a:p>
          <a:endParaRPr lang="en-US"/>
        </a:p>
      </dgm:t>
    </dgm:pt>
    <dgm:pt modelId="{87494064-F131-4D24-8456-FBA7B38376B9}" type="pres">
      <dgm:prSet presAssocID="{B1408C69-D773-497A-B8FF-D15E25FA256B}" presName="gear1srcNode" presStyleLbl="node1" presStyleIdx="0" presStyleCnt="3"/>
      <dgm:spPr/>
      <dgm:t>
        <a:bodyPr/>
        <a:lstStyle/>
        <a:p>
          <a:endParaRPr lang="en-US"/>
        </a:p>
      </dgm:t>
    </dgm:pt>
    <dgm:pt modelId="{6B182B3C-F21E-4287-B169-B95469BD19E5}" type="pres">
      <dgm:prSet presAssocID="{B1408C69-D773-497A-B8FF-D15E25FA256B}" presName="gear1dstNode" presStyleLbl="node1" presStyleIdx="0" presStyleCnt="3"/>
      <dgm:spPr/>
      <dgm:t>
        <a:bodyPr/>
        <a:lstStyle/>
        <a:p>
          <a:endParaRPr lang="en-US"/>
        </a:p>
      </dgm:t>
    </dgm:pt>
    <dgm:pt modelId="{E1BDF9AA-F37F-4911-87F7-15DF41709553}" type="pres">
      <dgm:prSet presAssocID="{1DD81818-CFE7-410A-BB95-603160D10E66}" presName="gear2" presStyleLbl="node1" presStyleIdx="1" presStyleCnt="3">
        <dgm:presLayoutVars>
          <dgm:chMax val="1"/>
          <dgm:bulletEnabled val="1"/>
        </dgm:presLayoutVars>
      </dgm:prSet>
      <dgm:spPr/>
      <dgm:t>
        <a:bodyPr/>
        <a:lstStyle/>
        <a:p>
          <a:endParaRPr lang="en-US"/>
        </a:p>
      </dgm:t>
    </dgm:pt>
    <dgm:pt modelId="{6B2DD8CE-EA55-4ECE-ADE4-7B1BA9E97E58}" type="pres">
      <dgm:prSet presAssocID="{1DD81818-CFE7-410A-BB95-603160D10E66}" presName="gear2srcNode" presStyleLbl="node1" presStyleIdx="1" presStyleCnt="3"/>
      <dgm:spPr/>
      <dgm:t>
        <a:bodyPr/>
        <a:lstStyle/>
        <a:p>
          <a:endParaRPr lang="en-US"/>
        </a:p>
      </dgm:t>
    </dgm:pt>
    <dgm:pt modelId="{9C516404-1AA7-4A0A-B629-A648C72D4CF0}" type="pres">
      <dgm:prSet presAssocID="{1DD81818-CFE7-410A-BB95-603160D10E66}" presName="gear2dstNode" presStyleLbl="node1" presStyleIdx="1" presStyleCnt="3"/>
      <dgm:spPr/>
      <dgm:t>
        <a:bodyPr/>
        <a:lstStyle/>
        <a:p>
          <a:endParaRPr lang="en-US"/>
        </a:p>
      </dgm:t>
    </dgm:pt>
    <dgm:pt modelId="{EB098535-7436-4140-91A5-3CE34A84FF1A}" type="pres">
      <dgm:prSet presAssocID="{F3E5B62A-6A13-4AB3-B769-BFE2FB800899}" presName="gear3" presStyleLbl="node1" presStyleIdx="2" presStyleCnt="3"/>
      <dgm:spPr/>
      <dgm:t>
        <a:bodyPr/>
        <a:lstStyle/>
        <a:p>
          <a:endParaRPr lang="en-US"/>
        </a:p>
      </dgm:t>
    </dgm:pt>
    <dgm:pt modelId="{19527F83-E8CF-4A0E-95BD-1867CA08459B}" type="pres">
      <dgm:prSet presAssocID="{F3E5B62A-6A13-4AB3-B769-BFE2FB800899}" presName="gear3tx" presStyleLbl="node1" presStyleIdx="2" presStyleCnt="3">
        <dgm:presLayoutVars>
          <dgm:chMax val="1"/>
          <dgm:bulletEnabled val="1"/>
        </dgm:presLayoutVars>
      </dgm:prSet>
      <dgm:spPr/>
      <dgm:t>
        <a:bodyPr/>
        <a:lstStyle/>
        <a:p>
          <a:endParaRPr lang="en-US"/>
        </a:p>
      </dgm:t>
    </dgm:pt>
    <dgm:pt modelId="{6BBF9295-09AD-4991-BCB0-F99A37A11F06}" type="pres">
      <dgm:prSet presAssocID="{F3E5B62A-6A13-4AB3-B769-BFE2FB800899}" presName="gear3srcNode" presStyleLbl="node1" presStyleIdx="2" presStyleCnt="3"/>
      <dgm:spPr/>
      <dgm:t>
        <a:bodyPr/>
        <a:lstStyle/>
        <a:p>
          <a:endParaRPr lang="en-US"/>
        </a:p>
      </dgm:t>
    </dgm:pt>
    <dgm:pt modelId="{6733A17D-B65A-4888-B74E-D1D59F3BBAF1}" type="pres">
      <dgm:prSet presAssocID="{F3E5B62A-6A13-4AB3-B769-BFE2FB800899}" presName="gear3dstNode" presStyleLbl="node1" presStyleIdx="2" presStyleCnt="3"/>
      <dgm:spPr/>
      <dgm:t>
        <a:bodyPr/>
        <a:lstStyle/>
        <a:p>
          <a:endParaRPr lang="en-US"/>
        </a:p>
      </dgm:t>
    </dgm:pt>
    <dgm:pt modelId="{1222CA82-602A-423C-845E-8B4FDC19A9F1}" type="pres">
      <dgm:prSet presAssocID="{72EBD31B-37A0-4EF6-BB25-15870B7BE754}" presName="connector1" presStyleLbl="sibTrans2D1" presStyleIdx="0" presStyleCnt="3"/>
      <dgm:spPr/>
      <dgm:t>
        <a:bodyPr/>
        <a:lstStyle/>
        <a:p>
          <a:endParaRPr lang="en-US"/>
        </a:p>
      </dgm:t>
    </dgm:pt>
    <dgm:pt modelId="{E00DC78E-BC5D-43F3-9269-69D471F872D5}" type="pres">
      <dgm:prSet presAssocID="{97AAC476-9FDA-4361-8E01-6D412FFAC3DE}" presName="connector2" presStyleLbl="sibTrans2D1" presStyleIdx="1" presStyleCnt="3"/>
      <dgm:spPr/>
      <dgm:t>
        <a:bodyPr/>
        <a:lstStyle/>
        <a:p>
          <a:endParaRPr lang="en-US"/>
        </a:p>
      </dgm:t>
    </dgm:pt>
    <dgm:pt modelId="{C1EFD817-6480-489B-8387-333A6BC355ED}" type="pres">
      <dgm:prSet presAssocID="{A323C521-9533-4C25-A231-CC2E54927A38}" presName="connector3" presStyleLbl="sibTrans2D1" presStyleIdx="2" presStyleCnt="3"/>
      <dgm:spPr/>
      <dgm:t>
        <a:bodyPr/>
        <a:lstStyle/>
        <a:p>
          <a:endParaRPr lang="en-US"/>
        </a:p>
      </dgm:t>
    </dgm:pt>
  </dgm:ptLst>
  <dgm:cxnLst>
    <dgm:cxn modelId="{EF347862-4257-467B-846F-600A94E054C2}" type="presOf" srcId="{B1408C69-D773-497A-B8FF-D15E25FA256B}" destId="{D521195A-93A2-41F1-8E10-BA66F3D8F90B}" srcOrd="0" destOrd="0" presId="urn:microsoft.com/office/officeart/2005/8/layout/gear1"/>
    <dgm:cxn modelId="{3FD7D199-BECA-4CFA-95F9-AF169BEFB3AF}" type="presOf" srcId="{F3E5B62A-6A13-4AB3-B769-BFE2FB800899}" destId="{6733A17D-B65A-4888-B74E-D1D59F3BBAF1}" srcOrd="3" destOrd="0" presId="urn:microsoft.com/office/officeart/2005/8/layout/gear1"/>
    <dgm:cxn modelId="{1A8484D2-09EC-4C1D-96A2-E8F9C688A9C2}" type="presOf" srcId="{1DD81818-CFE7-410A-BB95-603160D10E66}" destId="{6B2DD8CE-EA55-4ECE-ADE4-7B1BA9E97E58}" srcOrd="1" destOrd="0" presId="urn:microsoft.com/office/officeart/2005/8/layout/gear1"/>
    <dgm:cxn modelId="{8AEFADF4-15A6-48BE-8B1E-005749291464}" srcId="{460147C1-ED54-45C5-9D8D-5DF949210E37}" destId="{F3E5B62A-6A13-4AB3-B769-BFE2FB800899}" srcOrd="2" destOrd="0" parTransId="{EE3D8609-5E25-4B03-AD08-C174EBA6F8EC}" sibTransId="{A323C521-9533-4C25-A231-CC2E54927A38}"/>
    <dgm:cxn modelId="{C443DBCA-EAB2-474E-9803-550F68ACF95A}" type="presOf" srcId="{72EBD31B-37A0-4EF6-BB25-15870B7BE754}" destId="{1222CA82-602A-423C-845E-8B4FDC19A9F1}" srcOrd="0" destOrd="0" presId="urn:microsoft.com/office/officeart/2005/8/layout/gear1"/>
    <dgm:cxn modelId="{007A20EC-DE72-40C4-9BA1-DD6E6205C20F}" type="presOf" srcId="{F3E5B62A-6A13-4AB3-B769-BFE2FB800899}" destId="{6BBF9295-09AD-4991-BCB0-F99A37A11F06}" srcOrd="2" destOrd="0" presId="urn:microsoft.com/office/officeart/2005/8/layout/gear1"/>
    <dgm:cxn modelId="{A4EC0EC4-B1DF-41FA-A756-62FB63842FBE}" type="presOf" srcId="{97AAC476-9FDA-4361-8E01-6D412FFAC3DE}" destId="{E00DC78E-BC5D-43F3-9269-69D471F872D5}" srcOrd="0" destOrd="0" presId="urn:microsoft.com/office/officeart/2005/8/layout/gear1"/>
    <dgm:cxn modelId="{396FA006-E091-4606-B2EC-5CDA07289D66}" type="presOf" srcId="{A323C521-9533-4C25-A231-CC2E54927A38}" destId="{C1EFD817-6480-489B-8387-333A6BC355ED}" srcOrd="0" destOrd="0" presId="urn:microsoft.com/office/officeart/2005/8/layout/gear1"/>
    <dgm:cxn modelId="{2F4C4A44-739F-4D8A-8FE3-B3C045ED482C}" type="presOf" srcId="{F3E5B62A-6A13-4AB3-B769-BFE2FB800899}" destId="{EB098535-7436-4140-91A5-3CE34A84FF1A}" srcOrd="0" destOrd="0" presId="urn:microsoft.com/office/officeart/2005/8/layout/gear1"/>
    <dgm:cxn modelId="{4EF754D6-C7F2-4610-8EA0-9068D993987C}" type="presOf" srcId="{B1408C69-D773-497A-B8FF-D15E25FA256B}" destId="{6B182B3C-F21E-4287-B169-B95469BD19E5}" srcOrd="2" destOrd="0" presId="urn:microsoft.com/office/officeart/2005/8/layout/gear1"/>
    <dgm:cxn modelId="{6A574267-B025-433E-8BF2-8C02E86E4F9C}" type="presOf" srcId="{1DD81818-CFE7-410A-BB95-603160D10E66}" destId="{E1BDF9AA-F37F-4911-87F7-15DF41709553}" srcOrd="0" destOrd="0" presId="urn:microsoft.com/office/officeart/2005/8/layout/gear1"/>
    <dgm:cxn modelId="{329E12B3-EC20-49E2-9939-6E5A5B0042B8}" type="presOf" srcId="{1DD81818-CFE7-410A-BB95-603160D10E66}" destId="{9C516404-1AA7-4A0A-B629-A648C72D4CF0}" srcOrd="2" destOrd="0" presId="urn:microsoft.com/office/officeart/2005/8/layout/gear1"/>
    <dgm:cxn modelId="{87F46E37-5956-40EF-B0B3-E81F5D22D423}" type="presOf" srcId="{B1408C69-D773-497A-B8FF-D15E25FA256B}" destId="{87494064-F131-4D24-8456-FBA7B38376B9}" srcOrd="1" destOrd="0" presId="urn:microsoft.com/office/officeart/2005/8/layout/gear1"/>
    <dgm:cxn modelId="{17BD2ABF-69AC-4CA8-BF16-34D847CC708B}" type="presOf" srcId="{F3E5B62A-6A13-4AB3-B769-BFE2FB800899}" destId="{19527F83-E8CF-4A0E-95BD-1867CA08459B}" srcOrd="1" destOrd="0" presId="urn:microsoft.com/office/officeart/2005/8/layout/gear1"/>
    <dgm:cxn modelId="{4B4C9A24-21A4-49DF-BF01-777F4227D2FA}" srcId="{460147C1-ED54-45C5-9D8D-5DF949210E37}" destId="{1DD81818-CFE7-410A-BB95-603160D10E66}" srcOrd="1" destOrd="0" parTransId="{A1FEAF27-9D12-45C9-8E01-0779E3F0A571}" sibTransId="{97AAC476-9FDA-4361-8E01-6D412FFAC3DE}"/>
    <dgm:cxn modelId="{9F639C16-F275-48D9-8838-B18BD653F230}" srcId="{460147C1-ED54-45C5-9D8D-5DF949210E37}" destId="{B1408C69-D773-497A-B8FF-D15E25FA256B}" srcOrd="0" destOrd="0" parTransId="{CAC8588F-FDE7-4AE7-867A-FE4AF71D4A5E}" sibTransId="{72EBD31B-37A0-4EF6-BB25-15870B7BE754}"/>
    <dgm:cxn modelId="{E413CA01-405F-4543-AD60-50FE4ADE511E}" type="presOf" srcId="{460147C1-ED54-45C5-9D8D-5DF949210E37}" destId="{B4CBB57B-2813-41C6-85A6-0708539AB094}" srcOrd="0" destOrd="0" presId="urn:microsoft.com/office/officeart/2005/8/layout/gear1"/>
    <dgm:cxn modelId="{376B0B76-9028-40CC-87E0-83786D1D0368}" type="presParOf" srcId="{B4CBB57B-2813-41C6-85A6-0708539AB094}" destId="{D521195A-93A2-41F1-8E10-BA66F3D8F90B}" srcOrd="0" destOrd="0" presId="urn:microsoft.com/office/officeart/2005/8/layout/gear1"/>
    <dgm:cxn modelId="{6194028D-4C52-4D0E-8DE3-E9FB90C45E34}" type="presParOf" srcId="{B4CBB57B-2813-41C6-85A6-0708539AB094}" destId="{87494064-F131-4D24-8456-FBA7B38376B9}" srcOrd="1" destOrd="0" presId="urn:microsoft.com/office/officeart/2005/8/layout/gear1"/>
    <dgm:cxn modelId="{D3B981E0-8B1F-4313-AE5B-7698DDF4C2A2}" type="presParOf" srcId="{B4CBB57B-2813-41C6-85A6-0708539AB094}" destId="{6B182B3C-F21E-4287-B169-B95469BD19E5}" srcOrd="2" destOrd="0" presId="urn:microsoft.com/office/officeart/2005/8/layout/gear1"/>
    <dgm:cxn modelId="{8122A7F9-9DF9-4DD3-8519-76AF615FDDBB}" type="presParOf" srcId="{B4CBB57B-2813-41C6-85A6-0708539AB094}" destId="{E1BDF9AA-F37F-4911-87F7-15DF41709553}" srcOrd="3" destOrd="0" presId="urn:microsoft.com/office/officeart/2005/8/layout/gear1"/>
    <dgm:cxn modelId="{F8553199-76E5-4718-BAF7-1D5476B0583C}" type="presParOf" srcId="{B4CBB57B-2813-41C6-85A6-0708539AB094}" destId="{6B2DD8CE-EA55-4ECE-ADE4-7B1BA9E97E58}" srcOrd="4" destOrd="0" presId="urn:microsoft.com/office/officeart/2005/8/layout/gear1"/>
    <dgm:cxn modelId="{D1E6C6AF-1F66-45AF-A487-96FEB21ADD47}" type="presParOf" srcId="{B4CBB57B-2813-41C6-85A6-0708539AB094}" destId="{9C516404-1AA7-4A0A-B629-A648C72D4CF0}" srcOrd="5" destOrd="0" presId="urn:microsoft.com/office/officeart/2005/8/layout/gear1"/>
    <dgm:cxn modelId="{8A97BC2D-CD92-44AA-8EEF-698C386387A6}" type="presParOf" srcId="{B4CBB57B-2813-41C6-85A6-0708539AB094}" destId="{EB098535-7436-4140-91A5-3CE34A84FF1A}" srcOrd="6" destOrd="0" presId="urn:microsoft.com/office/officeart/2005/8/layout/gear1"/>
    <dgm:cxn modelId="{3AD62D82-645B-4C14-AF9A-2235D0F33666}" type="presParOf" srcId="{B4CBB57B-2813-41C6-85A6-0708539AB094}" destId="{19527F83-E8CF-4A0E-95BD-1867CA08459B}" srcOrd="7" destOrd="0" presId="urn:microsoft.com/office/officeart/2005/8/layout/gear1"/>
    <dgm:cxn modelId="{8DF5DF91-7DCA-4BEE-94E7-61D9C63740EC}" type="presParOf" srcId="{B4CBB57B-2813-41C6-85A6-0708539AB094}" destId="{6BBF9295-09AD-4991-BCB0-F99A37A11F06}" srcOrd="8" destOrd="0" presId="urn:microsoft.com/office/officeart/2005/8/layout/gear1"/>
    <dgm:cxn modelId="{E6B6D5CF-AC4F-4D04-8595-03A4AD073847}" type="presParOf" srcId="{B4CBB57B-2813-41C6-85A6-0708539AB094}" destId="{6733A17D-B65A-4888-B74E-D1D59F3BBAF1}" srcOrd="9" destOrd="0" presId="urn:microsoft.com/office/officeart/2005/8/layout/gear1"/>
    <dgm:cxn modelId="{62440945-628C-4A96-8691-01D8FFF74EB3}" type="presParOf" srcId="{B4CBB57B-2813-41C6-85A6-0708539AB094}" destId="{1222CA82-602A-423C-845E-8B4FDC19A9F1}" srcOrd="10" destOrd="0" presId="urn:microsoft.com/office/officeart/2005/8/layout/gear1"/>
    <dgm:cxn modelId="{D3B3E22D-5783-4CA5-971D-A87118B913C3}" type="presParOf" srcId="{B4CBB57B-2813-41C6-85A6-0708539AB094}" destId="{E00DC78E-BC5D-43F3-9269-69D471F872D5}" srcOrd="11" destOrd="0" presId="urn:microsoft.com/office/officeart/2005/8/layout/gear1"/>
    <dgm:cxn modelId="{3B6767E2-615B-4824-A668-4F2E6FE7584C}" type="presParOf" srcId="{B4CBB57B-2813-41C6-85A6-0708539AB094}" destId="{C1EFD817-6480-489B-8387-333A6BC355E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564D07-9C98-4D9F-BE6A-765A9F91DAE3}" type="doc">
      <dgm:prSet loTypeId="urn:microsoft.com/office/officeart/2005/8/layout/arrow5" loCatId="relationship" qsTypeId="urn:microsoft.com/office/officeart/2005/8/quickstyle/simple1" qsCatId="simple" csTypeId="urn:microsoft.com/office/officeart/2005/8/colors/colorful5" csCatId="colorful" phldr="1"/>
      <dgm:spPr/>
      <dgm:t>
        <a:bodyPr/>
        <a:lstStyle/>
        <a:p>
          <a:endParaRPr lang="en-US"/>
        </a:p>
      </dgm:t>
    </dgm:pt>
    <dgm:pt modelId="{8510C726-4E72-4653-B207-4E7B7386510D}">
      <dgm:prSet custT="1"/>
      <dgm:spPr/>
      <dgm:t>
        <a:bodyPr/>
        <a:lstStyle/>
        <a:p>
          <a:pPr algn="r" rtl="1">
            <a:lnSpc>
              <a:spcPct val="90000"/>
            </a:lnSpc>
            <a:spcAft>
              <a:spcPct val="35000"/>
            </a:spcAft>
          </a:pPr>
          <a:r>
            <a:rPr lang="ar-QA" sz="1800" b="1" i="0" baseline="0" dirty="0">
              <a:latin typeface="Open Sans"/>
            </a:rPr>
            <a:t>مصفوفة النتائج</a:t>
          </a:r>
          <a:endParaRPr lang="en-US" sz="1800" b="1" i="0" baseline="0" dirty="0">
            <a:latin typeface="Open Sans"/>
          </a:endParaRPr>
        </a:p>
        <a:p>
          <a:pPr algn="r" rtl="1">
            <a:lnSpc>
              <a:spcPct val="150000"/>
            </a:lnSpc>
            <a:spcAft>
              <a:spcPts val="0"/>
            </a:spcAft>
          </a:pPr>
          <a:r>
            <a:rPr lang="ar-QA" sz="2000" b="1" baseline="0" dirty="0">
              <a:solidFill>
                <a:schemeClr val="tx1"/>
              </a:solidFill>
              <a:latin typeface="Open Sans"/>
            </a:rPr>
            <a:t>الأداة الثانية</a:t>
          </a:r>
          <a:endParaRPr lang="en-US" sz="2000" dirty="0">
            <a:solidFill>
              <a:schemeClr val="tx1"/>
            </a:solidFill>
            <a:latin typeface="Open Sans"/>
          </a:endParaRPr>
        </a:p>
      </dgm:t>
    </dgm:pt>
    <dgm:pt modelId="{10880E80-1913-414B-B720-94D59DD32581}" type="parTrans" cxnId="{C977669F-27C2-47AE-BB67-876756750237}">
      <dgm:prSet/>
      <dgm:spPr/>
      <dgm:t>
        <a:bodyPr/>
        <a:lstStyle/>
        <a:p>
          <a:endParaRPr lang="en-US">
            <a:latin typeface="Open Sans"/>
          </a:endParaRPr>
        </a:p>
      </dgm:t>
    </dgm:pt>
    <dgm:pt modelId="{EA25407D-9DAE-4981-A9B1-B6157DD32385}" type="sibTrans" cxnId="{C977669F-27C2-47AE-BB67-876756750237}">
      <dgm:prSet/>
      <dgm:spPr/>
      <dgm:t>
        <a:bodyPr/>
        <a:lstStyle/>
        <a:p>
          <a:endParaRPr lang="en-US">
            <a:latin typeface="Open Sans"/>
          </a:endParaRPr>
        </a:p>
      </dgm:t>
    </dgm:pt>
    <dgm:pt modelId="{B01FEF53-DBFB-417A-8C86-2805D79BF2CD}">
      <dgm:prSet custT="1"/>
      <dgm:spPr/>
      <dgm:t>
        <a:bodyPr/>
        <a:lstStyle/>
        <a:p>
          <a:pPr rtl="1">
            <a:lnSpc>
              <a:spcPct val="150000"/>
            </a:lnSpc>
            <a:spcAft>
              <a:spcPts val="0"/>
            </a:spcAft>
          </a:pPr>
          <a:r>
            <a:rPr lang="ar-QA" sz="1800" b="1" i="0" baseline="0" dirty="0">
              <a:latin typeface="Open Sans"/>
            </a:rPr>
            <a:t>مصفوفة الرصد والتقييم</a:t>
          </a:r>
          <a:endParaRPr lang="en-US" sz="1800" b="1" i="0" baseline="0" dirty="0">
            <a:solidFill>
              <a:schemeClr val="tx1"/>
            </a:solidFill>
            <a:latin typeface="Open Sans"/>
          </a:endParaRPr>
        </a:p>
        <a:p>
          <a:pPr rtl="0">
            <a:lnSpc>
              <a:spcPct val="150000"/>
            </a:lnSpc>
            <a:spcAft>
              <a:spcPts val="0"/>
            </a:spcAft>
          </a:pPr>
          <a:r>
            <a:rPr lang="ar-QA" sz="2000" b="1" baseline="0" dirty="0">
              <a:solidFill>
                <a:schemeClr val="tx1"/>
              </a:solidFill>
              <a:latin typeface="Open Sans"/>
            </a:rPr>
            <a:t>الأداة الرابعة</a:t>
          </a:r>
          <a:endParaRPr lang="en-US" sz="2000" b="1" baseline="0" dirty="0">
            <a:latin typeface="Open Sans"/>
          </a:endParaRPr>
        </a:p>
      </dgm:t>
    </dgm:pt>
    <dgm:pt modelId="{E6889131-2B37-4D18-A4F6-333430085861}" type="parTrans" cxnId="{6433BB72-EB12-4DA9-BE1C-973F49E2AF86}">
      <dgm:prSet/>
      <dgm:spPr/>
      <dgm:t>
        <a:bodyPr/>
        <a:lstStyle/>
        <a:p>
          <a:endParaRPr lang="en-US">
            <a:latin typeface="Open Sans"/>
          </a:endParaRPr>
        </a:p>
      </dgm:t>
    </dgm:pt>
    <dgm:pt modelId="{606F8E34-6129-4900-8ED3-F96E961D5508}" type="sibTrans" cxnId="{6433BB72-EB12-4DA9-BE1C-973F49E2AF86}">
      <dgm:prSet/>
      <dgm:spPr/>
      <dgm:t>
        <a:bodyPr/>
        <a:lstStyle/>
        <a:p>
          <a:endParaRPr lang="en-US">
            <a:latin typeface="Open Sans"/>
          </a:endParaRPr>
        </a:p>
      </dgm:t>
    </dgm:pt>
    <dgm:pt modelId="{4B321FCE-156C-4E2D-ABED-A77D7F09FC64}" type="pres">
      <dgm:prSet presAssocID="{C2564D07-9C98-4D9F-BE6A-765A9F91DAE3}" presName="diagram" presStyleCnt="0">
        <dgm:presLayoutVars>
          <dgm:dir/>
          <dgm:resizeHandles val="exact"/>
        </dgm:presLayoutVars>
      </dgm:prSet>
      <dgm:spPr/>
      <dgm:t>
        <a:bodyPr/>
        <a:lstStyle/>
        <a:p>
          <a:endParaRPr lang="en-US"/>
        </a:p>
      </dgm:t>
    </dgm:pt>
    <dgm:pt modelId="{873EC2D0-A30B-4611-8060-445F8678A692}" type="pres">
      <dgm:prSet presAssocID="{8510C726-4E72-4653-B207-4E7B7386510D}" presName="arrow" presStyleLbl="node1" presStyleIdx="0" presStyleCnt="2">
        <dgm:presLayoutVars>
          <dgm:bulletEnabled val="1"/>
        </dgm:presLayoutVars>
      </dgm:prSet>
      <dgm:spPr/>
      <dgm:t>
        <a:bodyPr/>
        <a:lstStyle/>
        <a:p>
          <a:endParaRPr lang="en-US"/>
        </a:p>
      </dgm:t>
    </dgm:pt>
    <dgm:pt modelId="{148256AA-7C63-4196-AD02-9B164FB73886}" type="pres">
      <dgm:prSet presAssocID="{B01FEF53-DBFB-417A-8C86-2805D79BF2CD}" presName="arrow" presStyleLbl="node1" presStyleIdx="1" presStyleCnt="2">
        <dgm:presLayoutVars>
          <dgm:bulletEnabled val="1"/>
        </dgm:presLayoutVars>
      </dgm:prSet>
      <dgm:spPr/>
      <dgm:t>
        <a:bodyPr/>
        <a:lstStyle/>
        <a:p>
          <a:endParaRPr lang="en-US"/>
        </a:p>
      </dgm:t>
    </dgm:pt>
  </dgm:ptLst>
  <dgm:cxnLst>
    <dgm:cxn modelId="{6433BB72-EB12-4DA9-BE1C-973F49E2AF86}" srcId="{C2564D07-9C98-4D9F-BE6A-765A9F91DAE3}" destId="{B01FEF53-DBFB-417A-8C86-2805D79BF2CD}" srcOrd="1" destOrd="0" parTransId="{E6889131-2B37-4D18-A4F6-333430085861}" sibTransId="{606F8E34-6129-4900-8ED3-F96E961D5508}"/>
    <dgm:cxn modelId="{AF3D0BDF-057A-4392-890C-466AA2617A9F}" type="presOf" srcId="{B01FEF53-DBFB-417A-8C86-2805D79BF2CD}" destId="{148256AA-7C63-4196-AD02-9B164FB73886}" srcOrd="0" destOrd="0" presId="urn:microsoft.com/office/officeart/2005/8/layout/arrow5"/>
    <dgm:cxn modelId="{C977669F-27C2-47AE-BB67-876756750237}" srcId="{C2564D07-9C98-4D9F-BE6A-765A9F91DAE3}" destId="{8510C726-4E72-4653-B207-4E7B7386510D}" srcOrd="0" destOrd="0" parTransId="{10880E80-1913-414B-B720-94D59DD32581}" sibTransId="{EA25407D-9DAE-4981-A9B1-B6157DD32385}"/>
    <dgm:cxn modelId="{DF53E1D6-A9F9-4238-BBEB-7FF922D55460}" type="presOf" srcId="{8510C726-4E72-4653-B207-4E7B7386510D}" destId="{873EC2D0-A30B-4611-8060-445F8678A692}" srcOrd="0" destOrd="0" presId="urn:microsoft.com/office/officeart/2005/8/layout/arrow5"/>
    <dgm:cxn modelId="{86BDE0D0-8E39-4EA7-A843-98BA264DA4AD}" type="presOf" srcId="{C2564D07-9C98-4D9F-BE6A-765A9F91DAE3}" destId="{4B321FCE-156C-4E2D-ABED-A77D7F09FC64}" srcOrd="0" destOrd="0" presId="urn:microsoft.com/office/officeart/2005/8/layout/arrow5"/>
    <dgm:cxn modelId="{126CA663-2216-4F65-B1F2-C9A4EB42AAED}" type="presParOf" srcId="{4B321FCE-156C-4E2D-ABED-A77D7F09FC64}" destId="{873EC2D0-A30B-4611-8060-445F8678A692}" srcOrd="0" destOrd="0" presId="urn:microsoft.com/office/officeart/2005/8/layout/arrow5"/>
    <dgm:cxn modelId="{99602962-3F6E-4F71-98CA-D3C3605F7A6F}" type="presParOf" srcId="{4B321FCE-156C-4E2D-ABED-A77D7F09FC64}" destId="{148256AA-7C63-4196-AD02-9B164FB73886}"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4FD91A-D87B-444D-AB69-9430B0E57424}" type="doc">
      <dgm:prSet loTypeId="urn:microsoft.com/office/officeart/2005/8/layout/chevron1" loCatId="process" qsTypeId="urn:microsoft.com/office/officeart/2005/8/quickstyle/simple1" qsCatId="simple" csTypeId="urn:microsoft.com/office/officeart/2005/8/colors/colorful1" csCatId="colorful" phldr="1"/>
      <dgm:spPr/>
    </dgm:pt>
    <dgm:pt modelId="{66A40838-CD3D-465B-A8CD-50C2E5E982EB}">
      <dgm:prSet phldrT="[Texte]"/>
      <dgm:spPr/>
      <dgm:t>
        <a:bodyPr/>
        <a:lstStyle/>
        <a:p>
          <a:r>
            <a:rPr lang="ar-SA" dirty="0"/>
            <a:t>حدد الظرف "الجديد"</a:t>
          </a:r>
          <a:endParaRPr lang="fr-FR" dirty="0"/>
        </a:p>
      </dgm:t>
    </dgm:pt>
    <dgm:pt modelId="{E6F7E551-9E4B-48F8-AF73-2BD3720AAB4A}" type="parTrans" cxnId="{EC356DFA-124C-47E6-AB76-13DD94189168}">
      <dgm:prSet/>
      <dgm:spPr/>
      <dgm:t>
        <a:bodyPr/>
        <a:lstStyle/>
        <a:p>
          <a:endParaRPr lang="fr-FR"/>
        </a:p>
      </dgm:t>
    </dgm:pt>
    <dgm:pt modelId="{A461E019-98C3-4B40-80B0-F7C4D134E95C}" type="sibTrans" cxnId="{EC356DFA-124C-47E6-AB76-13DD94189168}">
      <dgm:prSet/>
      <dgm:spPr/>
      <dgm:t>
        <a:bodyPr/>
        <a:lstStyle/>
        <a:p>
          <a:endParaRPr lang="fr-FR"/>
        </a:p>
      </dgm:t>
    </dgm:pt>
    <dgm:pt modelId="{C6BEEC48-09B5-4DFF-9CD7-1D71C34C7FC3}">
      <dgm:prSet phldrT="[Texte]"/>
      <dgm:spPr/>
      <dgm:t>
        <a:bodyPr/>
        <a:lstStyle/>
        <a:p>
          <a:r>
            <a:rPr lang="ar-SA" dirty="0"/>
            <a:t>لا تدرج معلومات عن "كيف"</a:t>
          </a:r>
          <a:endParaRPr lang="fr-FR" dirty="0"/>
        </a:p>
      </dgm:t>
    </dgm:pt>
    <dgm:pt modelId="{4BE67504-2013-4EAD-B73B-1639A3AF16F1}" type="parTrans" cxnId="{8ED8286A-D517-4594-907F-481EE3A47A03}">
      <dgm:prSet/>
      <dgm:spPr/>
      <dgm:t>
        <a:bodyPr/>
        <a:lstStyle/>
        <a:p>
          <a:endParaRPr lang="fr-FR"/>
        </a:p>
      </dgm:t>
    </dgm:pt>
    <dgm:pt modelId="{5DD90CF9-71A1-4783-87B1-4BDC84DF2CFF}" type="sibTrans" cxnId="{8ED8286A-D517-4594-907F-481EE3A47A03}">
      <dgm:prSet/>
      <dgm:spPr/>
      <dgm:t>
        <a:bodyPr/>
        <a:lstStyle/>
        <a:p>
          <a:endParaRPr lang="fr-FR"/>
        </a:p>
      </dgm:t>
    </dgm:pt>
    <dgm:pt modelId="{E45E0B76-5C16-4480-B570-80D8184A670C}">
      <dgm:prSet phldrT="[Texte]"/>
      <dgm:spPr/>
      <dgm:t>
        <a:bodyPr/>
        <a:lstStyle/>
        <a:p>
          <a:r>
            <a:rPr lang="ar-SA"/>
            <a:t>استخدم لغة </a:t>
          </a:r>
          <a:r>
            <a:rPr lang="ar-QA"/>
            <a:t>معرفة</a:t>
          </a:r>
          <a:r>
            <a:rPr lang="ar-SA"/>
            <a:t> وليس </a:t>
          </a:r>
          <a:r>
            <a:rPr lang="ar-QA"/>
            <a:t>مبنية للمجهول</a:t>
          </a:r>
          <a:endParaRPr lang="fr-FR"/>
        </a:p>
      </dgm:t>
    </dgm:pt>
    <dgm:pt modelId="{8CDC30B6-9A0C-4C62-A04A-74CF87DFCBDF}" type="parTrans" cxnId="{B1E6886D-FD57-402D-89B7-09A0EFA38AB1}">
      <dgm:prSet/>
      <dgm:spPr/>
      <dgm:t>
        <a:bodyPr/>
        <a:lstStyle/>
        <a:p>
          <a:endParaRPr lang="fr-FR"/>
        </a:p>
      </dgm:t>
    </dgm:pt>
    <dgm:pt modelId="{5E0D531D-0B8B-48C8-AD8E-705D284C2F1A}" type="sibTrans" cxnId="{B1E6886D-FD57-402D-89B7-09A0EFA38AB1}">
      <dgm:prSet/>
      <dgm:spPr/>
      <dgm:t>
        <a:bodyPr/>
        <a:lstStyle/>
        <a:p>
          <a:endParaRPr lang="fr-FR"/>
        </a:p>
      </dgm:t>
    </dgm:pt>
    <dgm:pt modelId="{75DBCAF8-40AD-49A6-B6EC-B00DDEF4A41B}">
      <dgm:prSet phldrT="[Texte]"/>
      <dgm:spPr/>
      <dgm:t>
        <a:bodyPr/>
        <a:lstStyle/>
        <a:p>
          <a:r>
            <a:rPr lang="ar-SA"/>
            <a:t>كن محددا: "من" و"ماذا"؟</a:t>
          </a:r>
          <a:endParaRPr lang="fr-FR"/>
        </a:p>
      </dgm:t>
    </dgm:pt>
    <dgm:pt modelId="{F1B70D86-8727-4BF7-8948-59CC6B7CBE27}" type="parTrans" cxnId="{8B1CE5BD-FE3D-40D3-A97A-66FF73AE6232}">
      <dgm:prSet/>
      <dgm:spPr/>
      <dgm:t>
        <a:bodyPr/>
        <a:lstStyle/>
        <a:p>
          <a:endParaRPr lang="fr-FR"/>
        </a:p>
      </dgm:t>
    </dgm:pt>
    <dgm:pt modelId="{5F0DB629-E145-4BBF-8C4A-EFAF999C37A1}" type="sibTrans" cxnId="{8B1CE5BD-FE3D-40D3-A97A-66FF73AE6232}">
      <dgm:prSet/>
      <dgm:spPr/>
      <dgm:t>
        <a:bodyPr/>
        <a:lstStyle/>
        <a:p>
          <a:endParaRPr lang="fr-FR"/>
        </a:p>
      </dgm:t>
    </dgm:pt>
    <dgm:pt modelId="{E731F205-B282-45FF-BC4F-D4A8A0A89BAD}" type="pres">
      <dgm:prSet presAssocID="{604FD91A-D87B-444D-AB69-9430B0E57424}" presName="Name0" presStyleCnt="0">
        <dgm:presLayoutVars>
          <dgm:dir val="rev"/>
          <dgm:animLvl val="lvl"/>
          <dgm:resizeHandles val="exact"/>
        </dgm:presLayoutVars>
      </dgm:prSet>
      <dgm:spPr/>
    </dgm:pt>
    <dgm:pt modelId="{0F62FEC0-AB58-4BBD-8A35-E961CDAE8DF0}" type="pres">
      <dgm:prSet presAssocID="{66A40838-CD3D-465B-A8CD-50C2E5E982EB}" presName="parTxOnly" presStyleLbl="node1" presStyleIdx="0" presStyleCnt="4">
        <dgm:presLayoutVars>
          <dgm:chMax val="0"/>
          <dgm:chPref val="0"/>
          <dgm:bulletEnabled val="1"/>
        </dgm:presLayoutVars>
      </dgm:prSet>
      <dgm:spPr/>
      <dgm:t>
        <a:bodyPr/>
        <a:lstStyle/>
        <a:p>
          <a:endParaRPr lang="en-US"/>
        </a:p>
      </dgm:t>
    </dgm:pt>
    <dgm:pt modelId="{B29EF602-DDB3-40BF-9400-3FE350FCED54}" type="pres">
      <dgm:prSet presAssocID="{A461E019-98C3-4B40-80B0-F7C4D134E95C}" presName="parTxOnlySpace" presStyleCnt="0"/>
      <dgm:spPr/>
    </dgm:pt>
    <dgm:pt modelId="{9A6955B0-BCF2-4CB4-8A1E-A3E809BCEEE6}" type="pres">
      <dgm:prSet presAssocID="{75DBCAF8-40AD-49A6-B6EC-B00DDEF4A41B}" presName="parTxOnly" presStyleLbl="node1" presStyleIdx="1" presStyleCnt="4">
        <dgm:presLayoutVars>
          <dgm:chMax val="0"/>
          <dgm:chPref val="0"/>
          <dgm:bulletEnabled val="1"/>
        </dgm:presLayoutVars>
      </dgm:prSet>
      <dgm:spPr/>
      <dgm:t>
        <a:bodyPr/>
        <a:lstStyle/>
        <a:p>
          <a:endParaRPr lang="en-US"/>
        </a:p>
      </dgm:t>
    </dgm:pt>
    <dgm:pt modelId="{66D12369-3246-4A4F-8D17-9719778AA581}" type="pres">
      <dgm:prSet presAssocID="{5F0DB629-E145-4BBF-8C4A-EFAF999C37A1}" presName="parTxOnlySpace" presStyleCnt="0"/>
      <dgm:spPr/>
    </dgm:pt>
    <dgm:pt modelId="{69677562-268B-4E7D-9CFF-B31F343F253C}" type="pres">
      <dgm:prSet presAssocID="{C6BEEC48-09B5-4DFF-9CD7-1D71C34C7FC3}" presName="parTxOnly" presStyleLbl="node1" presStyleIdx="2" presStyleCnt="4">
        <dgm:presLayoutVars>
          <dgm:chMax val="0"/>
          <dgm:chPref val="0"/>
          <dgm:bulletEnabled val="1"/>
        </dgm:presLayoutVars>
      </dgm:prSet>
      <dgm:spPr/>
      <dgm:t>
        <a:bodyPr/>
        <a:lstStyle/>
        <a:p>
          <a:endParaRPr lang="en-US"/>
        </a:p>
      </dgm:t>
    </dgm:pt>
    <dgm:pt modelId="{7F262496-C12C-4B0B-B177-2C3E9CD1CBFD}" type="pres">
      <dgm:prSet presAssocID="{5DD90CF9-71A1-4783-87B1-4BDC84DF2CFF}" presName="parTxOnlySpace" presStyleCnt="0"/>
      <dgm:spPr/>
    </dgm:pt>
    <dgm:pt modelId="{26DB34B5-7A2D-490B-839A-971BC615C1AB}" type="pres">
      <dgm:prSet presAssocID="{E45E0B76-5C16-4480-B570-80D8184A670C}" presName="parTxOnly" presStyleLbl="node1" presStyleIdx="3" presStyleCnt="4">
        <dgm:presLayoutVars>
          <dgm:chMax val="0"/>
          <dgm:chPref val="0"/>
          <dgm:bulletEnabled val="1"/>
        </dgm:presLayoutVars>
      </dgm:prSet>
      <dgm:spPr/>
      <dgm:t>
        <a:bodyPr/>
        <a:lstStyle/>
        <a:p>
          <a:endParaRPr lang="en-US"/>
        </a:p>
      </dgm:t>
    </dgm:pt>
  </dgm:ptLst>
  <dgm:cxnLst>
    <dgm:cxn modelId="{F7C531D7-BC5A-4D25-B0B6-06471F23C400}" type="presOf" srcId="{604FD91A-D87B-444D-AB69-9430B0E57424}" destId="{E731F205-B282-45FF-BC4F-D4A8A0A89BAD}" srcOrd="0" destOrd="0" presId="urn:microsoft.com/office/officeart/2005/8/layout/chevron1"/>
    <dgm:cxn modelId="{8ED8286A-D517-4594-907F-481EE3A47A03}" srcId="{604FD91A-D87B-444D-AB69-9430B0E57424}" destId="{C6BEEC48-09B5-4DFF-9CD7-1D71C34C7FC3}" srcOrd="2" destOrd="0" parTransId="{4BE67504-2013-4EAD-B73B-1639A3AF16F1}" sibTransId="{5DD90CF9-71A1-4783-87B1-4BDC84DF2CFF}"/>
    <dgm:cxn modelId="{4CA1225D-C46B-4E79-82E7-62513BA841B1}" type="presOf" srcId="{C6BEEC48-09B5-4DFF-9CD7-1D71C34C7FC3}" destId="{69677562-268B-4E7D-9CFF-B31F343F253C}" srcOrd="0" destOrd="0" presId="urn:microsoft.com/office/officeart/2005/8/layout/chevron1"/>
    <dgm:cxn modelId="{8B1CE5BD-FE3D-40D3-A97A-66FF73AE6232}" srcId="{604FD91A-D87B-444D-AB69-9430B0E57424}" destId="{75DBCAF8-40AD-49A6-B6EC-B00DDEF4A41B}" srcOrd="1" destOrd="0" parTransId="{F1B70D86-8727-4BF7-8948-59CC6B7CBE27}" sibTransId="{5F0DB629-E145-4BBF-8C4A-EFAF999C37A1}"/>
    <dgm:cxn modelId="{A4B1DCCD-BA92-4A09-AACD-811349859EBA}" type="presOf" srcId="{66A40838-CD3D-465B-A8CD-50C2E5E982EB}" destId="{0F62FEC0-AB58-4BBD-8A35-E961CDAE8DF0}" srcOrd="0" destOrd="0" presId="urn:microsoft.com/office/officeart/2005/8/layout/chevron1"/>
    <dgm:cxn modelId="{B1E6886D-FD57-402D-89B7-09A0EFA38AB1}" srcId="{604FD91A-D87B-444D-AB69-9430B0E57424}" destId="{E45E0B76-5C16-4480-B570-80D8184A670C}" srcOrd="3" destOrd="0" parTransId="{8CDC30B6-9A0C-4C62-A04A-74CF87DFCBDF}" sibTransId="{5E0D531D-0B8B-48C8-AD8E-705D284C2F1A}"/>
    <dgm:cxn modelId="{8736F02A-7876-4025-AC96-8C5EB9E9C790}" type="presOf" srcId="{75DBCAF8-40AD-49A6-B6EC-B00DDEF4A41B}" destId="{9A6955B0-BCF2-4CB4-8A1E-A3E809BCEEE6}" srcOrd="0" destOrd="0" presId="urn:microsoft.com/office/officeart/2005/8/layout/chevron1"/>
    <dgm:cxn modelId="{B8AF2B9E-B4FC-4E4D-83D2-0CE8DDE5574E}" type="presOf" srcId="{E45E0B76-5C16-4480-B570-80D8184A670C}" destId="{26DB34B5-7A2D-490B-839A-971BC615C1AB}" srcOrd="0" destOrd="0" presId="urn:microsoft.com/office/officeart/2005/8/layout/chevron1"/>
    <dgm:cxn modelId="{EC356DFA-124C-47E6-AB76-13DD94189168}" srcId="{604FD91A-D87B-444D-AB69-9430B0E57424}" destId="{66A40838-CD3D-465B-A8CD-50C2E5E982EB}" srcOrd="0" destOrd="0" parTransId="{E6F7E551-9E4B-48F8-AF73-2BD3720AAB4A}" sibTransId="{A461E019-98C3-4B40-80B0-F7C4D134E95C}"/>
    <dgm:cxn modelId="{C1786B0B-6E13-4E4F-AAFF-58B2E663C1F9}" type="presParOf" srcId="{E731F205-B282-45FF-BC4F-D4A8A0A89BAD}" destId="{0F62FEC0-AB58-4BBD-8A35-E961CDAE8DF0}" srcOrd="0" destOrd="0" presId="urn:microsoft.com/office/officeart/2005/8/layout/chevron1"/>
    <dgm:cxn modelId="{53E66762-C72A-4012-8C03-4C11487BF9BC}" type="presParOf" srcId="{E731F205-B282-45FF-BC4F-D4A8A0A89BAD}" destId="{B29EF602-DDB3-40BF-9400-3FE350FCED54}" srcOrd="1" destOrd="0" presId="urn:microsoft.com/office/officeart/2005/8/layout/chevron1"/>
    <dgm:cxn modelId="{12B13AA2-6617-4A52-87DF-4FF5D611B6DA}" type="presParOf" srcId="{E731F205-B282-45FF-BC4F-D4A8A0A89BAD}" destId="{9A6955B0-BCF2-4CB4-8A1E-A3E809BCEEE6}" srcOrd="2" destOrd="0" presId="urn:microsoft.com/office/officeart/2005/8/layout/chevron1"/>
    <dgm:cxn modelId="{6245361A-8F40-48C3-9094-D1DCF04DB493}" type="presParOf" srcId="{E731F205-B282-45FF-BC4F-D4A8A0A89BAD}" destId="{66D12369-3246-4A4F-8D17-9719778AA581}" srcOrd="3" destOrd="0" presId="urn:microsoft.com/office/officeart/2005/8/layout/chevron1"/>
    <dgm:cxn modelId="{170CBA04-4B6E-461F-9F82-54C4D7CD9739}" type="presParOf" srcId="{E731F205-B282-45FF-BC4F-D4A8A0A89BAD}" destId="{69677562-268B-4E7D-9CFF-B31F343F253C}" srcOrd="4" destOrd="0" presId="urn:microsoft.com/office/officeart/2005/8/layout/chevron1"/>
    <dgm:cxn modelId="{6EA91486-B57D-4FB0-9D10-CA23EAEE05A8}" type="presParOf" srcId="{E731F205-B282-45FF-BC4F-D4A8A0A89BAD}" destId="{7F262496-C12C-4B0B-B177-2C3E9CD1CBFD}" srcOrd="5" destOrd="0" presId="urn:microsoft.com/office/officeart/2005/8/layout/chevron1"/>
    <dgm:cxn modelId="{413B3736-8D99-43F7-BB9C-F870C1BBE0E3}" type="presParOf" srcId="{E731F205-B282-45FF-BC4F-D4A8A0A89BAD}" destId="{26DB34B5-7A2D-490B-839A-971BC615C1A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19A0FC-E0F2-4591-8B94-4344410E592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638C31CE-E271-478B-9B31-15C7FDCBA46D}">
      <dgm:prSet phldrT="[Text]" custT="1"/>
      <dgm:spPr/>
      <dgm:t>
        <a:bodyPr/>
        <a:lstStyle/>
        <a:p>
          <a:pPr marL="0" indent="0" algn="r" rtl="1">
            <a:spcAft>
              <a:spcPts val="0"/>
            </a:spcAft>
            <a:tabLst/>
          </a:pPr>
          <a:r>
            <a:rPr lang="ar-QA" sz="1800" b="1" dirty="0">
              <a:solidFill>
                <a:schemeClr val="tx2"/>
              </a:solidFill>
              <a:latin typeface="Open Sans"/>
              <a:cs typeface="+mj-cs"/>
            </a:rPr>
            <a:t>توصيات تقي</a:t>
          </a:r>
          <a:r>
            <a:rPr lang="ar-SA" sz="1800" b="1" dirty="0">
              <a:solidFill>
                <a:schemeClr val="tx2"/>
              </a:solidFill>
              <a:latin typeface="Open Sans"/>
              <a:cs typeface="+mj-cs"/>
            </a:rPr>
            <a:t>ي</a:t>
          </a:r>
          <a:r>
            <a:rPr lang="ar-QA" sz="1800" b="1" dirty="0">
              <a:solidFill>
                <a:schemeClr val="tx2"/>
              </a:solidFill>
              <a:latin typeface="Open Sans"/>
              <a:cs typeface="+mj-cs"/>
            </a:rPr>
            <a:t>م جودة البيانات:</a:t>
          </a:r>
          <a:r>
            <a:rPr lang="en-US" sz="1800" b="1" dirty="0">
              <a:latin typeface="Open Sans"/>
              <a:cs typeface="+mj-cs"/>
            </a:rPr>
            <a:t> </a:t>
          </a:r>
          <a:r>
            <a:rPr lang="ar-SA" sz="1800" b="1" dirty="0">
              <a:cs typeface="+mj-cs"/>
            </a:rPr>
            <a:t>تقوم الهيأة المسؤولة </a:t>
          </a:r>
          <a:r>
            <a:rPr lang="ar-QA" sz="1800" b="1" dirty="0">
              <a:cs typeface="+mj-cs"/>
            </a:rPr>
            <a:t>على </a:t>
          </a:r>
          <a:r>
            <a:rPr lang="ar-SA" sz="1800" b="1" dirty="0">
              <a:cs typeface="+mj-cs"/>
            </a:rPr>
            <a:t>تطوير سياسة نظام إدارة معلومات</a:t>
          </a:r>
          <a:r>
            <a:rPr lang="ar-QA" sz="1800" b="1" dirty="0">
              <a:cs typeface="+mj-cs"/>
            </a:rPr>
            <a:t> </a:t>
          </a:r>
          <a:r>
            <a:rPr lang="ar-SA" sz="1800" b="1" dirty="0">
              <a:cs typeface="+mj-cs"/>
            </a:rPr>
            <a:t>التعليم</a:t>
          </a:r>
          <a:r>
            <a:rPr lang="ar-SA" sz="1800" b="1" dirty="0">
              <a:latin typeface="Open Sans"/>
              <a:cs typeface="+mj-cs"/>
            </a:rPr>
            <a:t>؛</a:t>
          </a:r>
          <a:r>
            <a:rPr lang="en-US" sz="1800" b="1" dirty="0">
              <a:latin typeface="Open Sans"/>
              <a:cs typeface="+mj-cs"/>
            </a:rPr>
            <a:t> </a:t>
          </a:r>
          <a:r>
            <a:rPr lang="ar-SA" sz="1800" b="1" dirty="0">
              <a:cs typeface="+mj-cs"/>
            </a:rPr>
            <a:t>التدابير التي تضمن التعامل مع البيانات الفردية بسرية متضمنة في القانون الإحصائي أو السياس</a:t>
          </a:r>
          <a:r>
            <a:rPr lang="ar-QA" sz="1800" b="1" dirty="0">
              <a:cs typeface="+mj-cs"/>
            </a:rPr>
            <a:t>ة الإحصائية</a:t>
          </a:r>
          <a:r>
            <a:rPr lang="en-US" sz="1800" b="1" dirty="0">
              <a:latin typeface="Open Sans"/>
              <a:cs typeface="+mj-cs"/>
            </a:rPr>
            <a:t>;  </a:t>
          </a:r>
          <a:r>
            <a:rPr lang="ar-SA" sz="1800" b="1" dirty="0">
              <a:cs typeface="+mj-cs"/>
            </a:rPr>
            <a:t>يتوفر نظام إدارة معلومات</a:t>
          </a:r>
          <a:r>
            <a:rPr lang="ar-QA" sz="1800" b="1" dirty="0">
              <a:cs typeface="+mj-cs"/>
            </a:rPr>
            <a:t> </a:t>
          </a:r>
          <a:r>
            <a:rPr lang="ar-SA" sz="1800" b="1" dirty="0">
              <a:cs typeface="+mj-cs"/>
            </a:rPr>
            <a:t>التعليم على ميزانية و</a:t>
          </a:r>
          <a:r>
            <a:rPr lang="ar-QA" sz="1800" b="1" dirty="0">
              <a:cs typeface="+mj-cs"/>
            </a:rPr>
            <a:t>يتمكن </a:t>
          </a:r>
          <a:r>
            <a:rPr lang="ar-SA" sz="1800" b="1" dirty="0">
              <a:cs typeface="+mj-cs"/>
            </a:rPr>
            <a:t>راعي البيانات </a:t>
          </a:r>
          <a:r>
            <a:rPr lang="ar-QA" sz="1800" b="1" dirty="0">
              <a:cs typeface="+mj-cs"/>
            </a:rPr>
            <a:t>من</a:t>
          </a:r>
          <a:r>
            <a:rPr lang="ar-SA" sz="1800" b="1" dirty="0">
              <a:cs typeface="+mj-cs"/>
            </a:rPr>
            <a:t> الوصول إليها</a:t>
          </a:r>
          <a:endParaRPr lang="en-US" sz="1800" b="1" dirty="0">
            <a:latin typeface="Open Sans"/>
            <a:cs typeface="+mj-cs"/>
          </a:endParaRPr>
        </a:p>
      </dgm:t>
    </dgm:pt>
    <dgm:pt modelId="{7322488D-4911-4A91-BEE6-2FC227A8C066}" type="parTrans" cxnId="{568ADDB9-0B27-4872-8276-163557D1B9CC}">
      <dgm:prSet/>
      <dgm:spPr/>
      <dgm:t>
        <a:bodyPr/>
        <a:lstStyle/>
        <a:p>
          <a:endParaRPr lang="en-US">
            <a:latin typeface="Open Sans"/>
          </a:endParaRPr>
        </a:p>
      </dgm:t>
    </dgm:pt>
    <dgm:pt modelId="{4AF7E302-CDE3-4491-825B-7A5EEEACA1A6}" type="sibTrans" cxnId="{568ADDB9-0B27-4872-8276-163557D1B9CC}">
      <dgm:prSet/>
      <dgm:spPr/>
      <dgm:t>
        <a:bodyPr/>
        <a:lstStyle/>
        <a:p>
          <a:endParaRPr lang="en-US" dirty="0">
            <a:latin typeface="Open Sans"/>
          </a:endParaRPr>
        </a:p>
      </dgm:t>
    </dgm:pt>
    <dgm:pt modelId="{159F35D6-9E9A-414F-B7C3-F4E77DEA3BB4}">
      <dgm:prSet phldrT="[Text]" custT="1"/>
      <dgm:spPr/>
      <dgm:t>
        <a:bodyPr/>
        <a:lstStyle/>
        <a:p>
          <a:pPr marL="0" indent="0" algn="r" rtl="1">
            <a:spcBef>
              <a:spcPts val="0"/>
            </a:spcBef>
            <a:spcAft>
              <a:spcPts val="0"/>
            </a:spcAft>
          </a:pPr>
          <a:r>
            <a:rPr lang="ar-QA" sz="2000" b="1" dirty="0">
              <a:solidFill>
                <a:schemeClr val="tx2"/>
              </a:solidFill>
              <a:latin typeface="Open Sans"/>
            </a:rPr>
            <a:t>الهدف الاستراتيجي: </a:t>
          </a:r>
          <a:r>
            <a:rPr lang="ar-SA" sz="2000" dirty="0"/>
            <a:t>ضمان أن تكون البيئة المؤسساتية من أجل إحصاءات التعليم الموثوقة والملائمة مساعدة فيما يتعلق بإطار السياسات الخاص بالتفويضات والأدوار والمسؤوليات والتنسيق، وأن تتوفر البرامج الإحصائية على موارد مالية كافية</a:t>
          </a:r>
          <a:endParaRPr lang="en-US" sz="2000" dirty="0">
            <a:latin typeface="Open Sans"/>
          </a:endParaRPr>
        </a:p>
      </dgm:t>
    </dgm:pt>
    <dgm:pt modelId="{D5D4EB0D-4783-49A9-8D31-C0EB2EDC4184}" type="parTrans" cxnId="{34ECEB6A-9161-4D3A-8748-640802BF5BBE}">
      <dgm:prSet/>
      <dgm:spPr/>
      <dgm:t>
        <a:bodyPr/>
        <a:lstStyle/>
        <a:p>
          <a:endParaRPr lang="en-US">
            <a:latin typeface="Open Sans"/>
          </a:endParaRPr>
        </a:p>
      </dgm:t>
    </dgm:pt>
    <dgm:pt modelId="{A90F3333-4B6E-4709-8256-3835612C17EF}" type="sibTrans" cxnId="{34ECEB6A-9161-4D3A-8748-640802BF5BBE}">
      <dgm:prSet/>
      <dgm:spPr/>
      <dgm:t>
        <a:bodyPr/>
        <a:lstStyle/>
        <a:p>
          <a:endParaRPr lang="en-US" dirty="0">
            <a:latin typeface="Open Sans"/>
          </a:endParaRPr>
        </a:p>
      </dgm:t>
    </dgm:pt>
    <dgm:pt modelId="{2BE482F2-2A34-4A18-9C52-4CCFF3EF4EE3}">
      <dgm:prSet phldrT="[Text]" custT="1"/>
      <dgm:spPr/>
      <dgm:t>
        <a:bodyPr/>
        <a:lstStyle/>
        <a:p>
          <a:pPr algn="r" rtl="1"/>
          <a:r>
            <a:rPr lang="ar-QA" sz="2000" b="1" dirty="0">
              <a:solidFill>
                <a:schemeClr val="tx2"/>
              </a:solidFill>
              <a:latin typeface="Open Sans"/>
            </a:rPr>
            <a:t>الناتج</a:t>
          </a:r>
          <a:r>
            <a:rPr lang="en-US" sz="2000" b="1" dirty="0">
              <a:solidFill>
                <a:schemeClr val="tx2"/>
              </a:solidFill>
              <a:latin typeface="Open Sans"/>
            </a:rPr>
            <a:t>: </a:t>
          </a:r>
          <a:r>
            <a:rPr lang="ar-QA" sz="2000" b="1" dirty="0">
              <a:solidFill>
                <a:schemeClr val="tx2"/>
              </a:solidFill>
              <a:latin typeface="Open Sans"/>
            </a:rPr>
            <a:t> </a:t>
          </a:r>
          <a:r>
            <a:rPr lang="ar-QA" sz="2000" dirty="0">
              <a:latin typeface="Open Sans"/>
            </a:rPr>
            <a:t>تتوفرمنصة بيانات التعليم (</a:t>
          </a:r>
          <a:r>
            <a:rPr lang="en-GB" sz="2000" dirty="0">
              <a:latin typeface="Open Sans"/>
            </a:rPr>
            <a:t>EDP</a:t>
          </a:r>
          <a:r>
            <a:rPr lang="ar-QA" sz="2000" dirty="0">
              <a:latin typeface="Open Sans"/>
            </a:rPr>
            <a:t>) على </a:t>
          </a:r>
          <a:r>
            <a:rPr lang="en-GB" sz="2000" dirty="0">
              <a:latin typeface="Open Sans"/>
            </a:rPr>
            <a:t> </a:t>
          </a:r>
          <a:r>
            <a:rPr lang="ar-QA" sz="2000" dirty="0">
              <a:latin typeface="Open Sans"/>
            </a:rPr>
            <a:t>إطار سياسة من إجل إحصاءات التعليم موثوقة وملائمة، بما في ذلك الموارد المالية الكافية للبرامج الإحصائية</a:t>
          </a:r>
          <a:endParaRPr lang="en-US" sz="2000" dirty="0">
            <a:latin typeface="Open Sans"/>
          </a:endParaRPr>
        </a:p>
      </dgm:t>
    </dgm:pt>
    <dgm:pt modelId="{1AED8245-17F8-441B-A318-89F7FC1AB2DA}" type="parTrans" cxnId="{462B26AF-3F32-4FF2-80E7-DFB0F0CD194C}">
      <dgm:prSet/>
      <dgm:spPr/>
      <dgm:t>
        <a:bodyPr/>
        <a:lstStyle/>
        <a:p>
          <a:endParaRPr lang="en-US">
            <a:latin typeface="Open Sans"/>
          </a:endParaRPr>
        </a:p>
      </dgm:t>
    </dgm:pt>
    <dgm:pt modelId="{EDA453AD-4556-4E38-935C-91DDC3382754}" type="sibTrans" cxnId="{462B26AF-3F32-4FF2-80E7-DFB0F0CD194C}">
      <dgm:prSet/>
      <dgm:spPr/>
      <dgm:t>
        <a:bodyPr/>
        <a:lstStyle/>
        <a:p>
          <a:endParaRPr lang="en-US">
            <a:latin typeface="Open Sans"/>
          </a:endParaRPr>
        </a:p>
      </dgm:t>
    </dgm:pt>
    <dgm:pt modelId="{4FC81686-273D-425D-8F0C-ED336BB7BB01}" type="pres">
      <dgm:prSet presAssocID="{0C19A0FC-E0F2-4591-8B94-4344410E592C}" presName="outerComposite" presStyleCnt="0">
        <dgm:presLayoutVars>
          <dgm:chMax val="5"/>
          <dgm:dir val="rev"/>
          <dgm:resizeHandles val="exact"/>
        </dgm:presLayoutVars>
      </dgm:prSet>
      <dgm:spPr/>
      <dgm:t>
        <a:bodyPr/>
        <a:lstStyle/>
        <a:p>
          <a:endParaRPr lang="en-US"/>
        </a:p>
      </dgm:t>
    </dgm:pt>
    <dgm:pt modelId="{FA0DBE6A-9FE1-44DE-A2FC-C34136ED47E6}" type="pres">
      <dgm:prSet presAssocID="{0C19A0FC-E0F2-4591-8B94-4344410E592C}" presName="dummyMaxCanvas" presStyleCnt="0">
        <dgm:presLayoutVars/>
      </dgm:prSet>
      <dgm:spPr/>
    </dgm:pt>
    <dgm:pt modelId="{61CED689-EF5D-4EC7-814A-D03C10AE661B}" type="pres">
      <dgm:prSet presAssocID="{0C19A0FC-E0F2-4591-8B94-4344410E592C}" presName="ThreeNodes_1" presStyleLbl="node1" presStyleIdx="0" presStyleCnt="3" custScaleX="110644" custScaleY="92080" custLinFactNeighborX="10832">
        <dgm:presLayoutVars>
          <dgm:bulletEnabled val="1"/>
        </dgm:presLayoutVars>
      </dgm:prSet>
      <dgm:spPr/>
      <dgm:t>
        <a:bodyPr/>
        <a:lstStyle/>
        <a:p>
          <a:endParaRPr lang="en-US"/>
        </a:p>
      </dgm:t>
    </dgm:pt>
    <dgm:pt modelId="{AD9998C1-FF3F-4405-9666-E339A41B588E}" type="pres">
      <dgm:prSet presAssocID="{0C19A0FC-E0F2-4591-8B94-4344410E592C}" presName="ThreeNodes_2" presStyleLbl="node1" presStyleIdx="1" presStyleCnt="3" custScaleX="107171" custScaleY="123622" custLinFactNeighborX="-10110" custLinFactNeighborY="-3781">
        <dgm:presLayoutVars>
          <dgm:bulletEnabled val="1"/>
        </dgm:presLayoutVars>
      </dgm:prSet>
      <dgm:spPr/>
      <dgm:t>
        <a:bodyPr/>
        <a:lstStyle/>
        <a:p>
          <a:endParaRPr lang="en-US"/>
        </a:p>
      </dgm:t>
    </dgm:pt>
    <dgm:pt modelId="{05395D39-89CB-496C-AA44-4BE8E24006C2}" type="pres">
      <dgm:prSet presAssocID="{0C19A0FC-E0F2-4591-8B94-4344410E592C}" presName="ThreeNodes_3" presStyleLbl="node1" presStyleIdx="2" presStyleCnt="3" custScaleX="105849" custLinFactNeighborX="-10021" custLinFactNeighborY="0">
        <dgm:presLayoutVars>
          <dgm:bulletEnabled val="1"/>
        </dgm:presLayoutVars>
      </dgm:prSet>
      <dgm:spPr/>
      <dgm:t>
        <a:bodyPr/>
        <a:lstStyle/>
        <a:p>
          <a:endParaRPr lang="en-US"/>
        </a:p>
      </dgm:t>
    </dgm:pt>
    <dgm:pt modelId="{8BD9B6BF-95D3-43F5-94A3-6A1C889BD43F}" type="pres">
      <dgm:prSet presAssocID="{0C19A0FC-E0F2-4591-8B94-4344410E592C}" presName="ThreeConn_1-2" presStyleLbl="fgAccFollowNode1" presStyleIdx="0" presStyleCnt="2" custLinFactNeighborX="-14493" custLinFactNeighborY="-9683">
        <dgm:presLayoutVars>
          <dgm:bulletEnabled val="1"/>
        </dgm:presLayoutVars>
      </dgm:prSet>
      <dgm:spPr/>
      <dgm:t>
        <a:bodyPr/>
        <a:lstStyle/>
        <a:p>
          <a:endParaRPr lang="en-US"/>
        </a:p>
      </dgm:t>
    </dgm:pt>
    <dgm:pt modelId="{6518B059-9A42-40E2-A9AE-DF27988D9B9E}" type="pres">
      <dgm:prSet presAssocID="{0C19A0FC-E0F2-4591-8B94-4344410E592C}" presName="ThreeConn_2-3" presStyleLbl="fgAccFollowNode1" presStyleIdx="1" presStyleCnt="2" custLinFactNeighborX="-18955" custLinFactNeighborY="-15938">
        <dgm:presLayoutVars>
          <dgm:bulletEnabled val="1"/>
        </dgm:presLayoutVars>
      </dgm:prSet>
      <dgm:spPr/>
      <dgm:t>
        <a:bodyPr/>
        <a:lstStyle/>
        <a:p>
          <a:endParaRPr lang="en-US"/>
        </a:p>
      </dgm:t>
    </dgm:pt>
    <dgm:pt modelId="{CD167DC9-C0B8-43DE-8020-8311EF675D62}" type="pres">
      <dgm:prSet presAssocID="{0C19A0FC-E0F2-4591-8B94-4344410E592C}" presName="ThreeNodes_1_text" presStyleLbl="node1" presStyleIdx="2" presStyleCnt="3">
        <dgm:presLayoutVars>
          <dgm:bulletEnabled val="1"/>
        </dgm:presLayoutVars>
      </dgm:prSet>
      <dgm:spPr/>
      <dgm:t>
        <a:bodyPr/>
        <a:lstStyle/>
        <a:p>
          <a:endParaRPr lang="en-US"/>
        </a:p>
      </dgm:t>
    </dgm:pt>
    <dgm:pt modelId="{DB6A470E-C966-41FD-88A0-F43B3DC4FB59}" type="pres">
      <dgm:prSet presAssocID="{0C19A0FC-E0F2-4591-8B94-4344410E592C}" presName="ThreeNodes_2_text" presStyleLbl="node1" presStyleIdx="2" presStyleCnt="3">
        <dgm:presLayoutVars>
          <dgm:bulletEnabled val="1"/>
        </dgm:presLayoutVars>
      </dgm:prSet>
      <dgm:spPr/>
      <dgm:t>
        <a:bodyPr/>
        <a:lstStyle/>
        <a:p>
          <a:endParaRPr lang="en-US"/>
        </a:p>
      </dgm:t>
    </dgm:pt>
    <dgm:pt modelId="{9B61D59C-EF83-40B3-B1B7-DE42173D0C50}" type="pres">
      <dgm:prSet presAssocID="{0C19A0FC-E0F2-4591-8B94-4344410E592C}" presName="ThreeNodes_3_text" presStyleLbl="node1" presStyleIdx="2" presStyleCnt="3">
        <dgm:presLayoutVars>
          <dgm:bulletEnabled val="1"/>
        </dgm:presLayoutVars>
      </dgm:prSet>
      <dgm:spPr/>
      <dgm:t>
        <a:bodyPr/>
        <a:lstStyle/>
        <a:p>
          <a:endParaRPr lang="en-US"/>
        </a:p>
      </dgm:t>
    </dgm:pt>
  </dgm:ptLst>
  <dgm:cxnLst>
    <dgm:cxn modelId="{4CCDB016-7320-4DBE-938A-621C82EE99E8}" type="presOf" srcId="{159F35D6-9E9A-414F-B7C3-F4E77DEA3BB4}" destId="{AD9998C1-FF3F-4405-9666-E339A41B588E}" srcOrd="0" destOrd="0" presId="urn:microsoft.com/office/officeart/2005/8/layout/vProcess5"/>
    <dgm:cxn modelId="{0E89D400-0EDE-4516-8474-DE28A699826C}" type="presOf" srcId="{A90F3333-4B6E-4709-8256-3835612C17EF}" destId="{6518B059-9A42-40E2-A9AE-DF27988D9B9E}" srcOrd="0" destOrd="0" presId="urn:microsoft.com/office/officeart/2005/8/layout/vProcess5"/>
    <dgm:cxn modelId="{462B26AF-3F32-4FF2-80E7-DFB0F0CD194C}" srcId="{0C19A0FC-E0F2-4591-8B94-4344410E592C}" destId="{2BE482F2-2A34-4A18-9C52-4CCFF3EF4EE3}" srcOrd="2" destOrd="0" parTransId="{1AED8245-17F8-441B-A318-89F7FC1AB2DA}" sibTransId="{EDA453AD-4556-4E38-935C-91DDC3382754}"/>
    <dgm:cxn modelId="{F0FBBCC1-E43C-4D22-880D-C9345FBE05A6}" type="presOf" srcId="{638C31CE-E271-478B-9B31-15C7FDCBA46D}" destId="{CD167DC9-C0B8-43DE-8020-8311EF675D62}" srcOrd="1" destOrd="0" presId="urn:microsoft.com/office/officeart/2005/8/layout/vProcess5"/>
    <dgm:cxn modelId="{E2701FF0-FE08-4B44-8BC0-CD3A539A1C72}" type="presOf" srcId="{159F35D6-9E9A-414F-B7C3-F4E77DEA3BB4}" destId="{DB6A470E-C966-41FD-88A0-F43B3DC4FB59}" srcOrd="1" destOrd="0" presId="urn:microsoft.com/office/officeart/2005/8/layout/vProcess5"/>
    <dgm:cxn modelId="{BB83F13A-9D56-4A77-AFCD-45CEE8664147}" type="presOf" srcId="{0C19A0FC-E0F2-4591-8B94-4344410E592C}" destId="{4FC81686-273D-425D-8F0C-ED336BB7BB01}" srcOrd="0" destOrd="0" presId="urn:microsoft.com/office/officeart/2005/8/layout/vProcess5"/>
    <dgm:cxn modelId="{BBA48841-DA41-42C4-A498-F23A73585340}" type="presOf" srcId="{2BE482F2-2A34-4A18-9C52-4CCFF3EF4EE3}" destId="{05395D39-89CB-496C-AA44-4BE8E24006C2}" srcOrd="0" destOrd="0" presId="urn:microsoft.com/office/officeart/2005/8/layout/vProcess5"/>
    <dgm:cxn modelId="{34ECEB6A-9161-4D3A-8748-640802BF5BBE}" srcId="{0C19A0FC-E0F2-4591-8B94-4344410E592C}" destId="{159F35D6-9E9A-414F-B7C3-F4E77DEA3BB4}" srcOrd="1" destOrd="0" parTransId="{D5D4EB0D-4783-49A9-8D31-C0EB2EDC4184}" sibTransId="{A90F3333-4B6E-4709-8256-3835612C17EF}"/>
    <dgm:cxn modelId="{49867A1A-E56A-491D-B75D-79E9591E9A79}" type="presOf" srcId="{4AF7E302-CDE3-4491-825B-7A5EEEACA1A6}" destId="{8BD9B6BF-95D3-43F5-94A3-6A1C889BD43F}" srcOrd="0" destOrd="0" presId="urn:microsoft.com/office/officeart/2005/8/layout/vProcess5"/>
    <dgm:cxn modelId="{568ADDB9-0B27-4872-8276-163557D1B9CC}" srcId="{0C19A0FC-E0F2-4591-8B94-4344410E592C}" destId="{638C31CE-E271-478B-9B31-15C7FDCBA46D}" srcOrd="0" destOrd="0" parTransId="{7322488D-4911-4A91-BEE6-2FC227A8C066}" sibTransId="{4AF7E302-CDE3-4491-825B-7A5EEEACA1A6}"/>
    <dgm:cxn modelId="{1C09EF10-00A8-4DED-AAC0-0E825704D674}" type="presOf" srcId="{638C31CE-E271-478B-9B31-15C7FDCBA46D}" destId="{61CED689-EF5D-4EC7-814A-D03C10AE661B}" srcOrd="0" destOrd="0" presId="urn:microsoft.com/office/officeart/2005/8/layout/vProcess5"/>
    <dgm:cxn modelId="{790D5C96-D4CF-457A-B111-BC22369CD545}" type="presOf" srcId="{2BE482F2-2A34-4A18-9C52-4CCFF3EF4EE3}" destId="{9B61D59C-EF83-40B3-B1B7-DE42173D0C50}" srcOrd="1" destOrd="0" presId="urn:microsoft.com/office/officeart/2005/8/layout/vProcess5"/>
    <dgm:cxn modelId="{45D3F17B-A5F6-4585-94CA-581771A97167}" type="presParOf" srcId="{4FC81686-273D-425D-8F0C-ED336BB7BB01}" destId="{FA0DBE6A-9FE1-44DE-A2FC-C34136ED47E6}" srcOrd="0" destOrd="0" presId="urn:microsoft.com/office/officeart/2005/8/layout/vProcess5"/>
    <dgm:cxn modelId="{96514604-D6B1-4744-8547-B9A796B539F4}" type="presParOf" srcId="{4FC81686-273D-425D-8F0C-ED336BB7BB01}" destId="{61CED689-EF5D-4EC7-814A-D03C10AE661B}" srcOrd="1" destOrd="0" presId="urn:microsoft.com/office/officeart/2005/8/layout/vProcess5"/>
    <dgm:cxn modelId="{80591F74-F3F5-47E9-BA64-13EE3BFF0C2D}" type="presParOf" srcId="{4FC81686-273D-425D-8F0C-ED336BB7BB01}" destId="{AD9998C1-FF3F-4405-9666-E339A41B588E}" srcOrd="2" destOrd="0" presId="urn:microsoft.com/office/officeart/2005/8/layout/vProcess5"/>
    <dgm:cxn modelId="{408DFD60-B916-4E60-9CCC-CF7D3E2664E6}" type="presParOf" srcId="{4FC81686-273D-425D-8F0C-ED336BB7BB01}" destId="{05395D39-89CB-496C-AA44-4BE8E24006C2}" srcOrd="3" destOrd="0" presId="urn:microsoft.com/office/officeart/2005/8/layout/vProcess5"/>
    <dgm:cxn modelId="{FFD0FCDF-D780-4CCE-A6B6-574706B80DA5}" type="presParOf" srcId="{4FC81686-273D-425D-8F0C-ED336BB7BB01}" destId="{8BD9B6BF-95D3-43F5-94A3-6A1C889BD43F}" srcOrd="4" destOrd="0" presId="urn:microsoft.com/office/officeart/2005/8/layout/vProcess5"/>
    <dgm:cxn modelId="{CB8ADFAF-29D1-4A46-BACD-44C27240AF81}" type="presParOf" srcId="{4FC81686-273D-425D-8F0C-ED336BB7BB01}" destId="{6518B059-9A42-40E2-A9AE-DF27988D9B9E}" srcOrd="5" destOrd="0" presId="urn:microsoft.com/office/officeart/2005/8/layout/vProcess5"/>
    <dgm:cxn modelId="{4E60E28E-B3DB-4D16-829F-0E80DFD8BCD8}" type="presParOf" srcId="{4FC81686-273D-425D-8F0C-ED336BB7BB01}" destId="{CD167DC9-C0B8-43DE-8020-8311EF675D62}" srcOrd="6" destOrd="0" presId="urn:microsoft.com/office/officeart/2005/8/layout/vProcess5"/>
    <dgm:cxn modelId="{823260CF-382B-48F2-8423-3F619A4D5068}" type="presParOf" srcId="{4FC81686-273D-425D-8F0C-ED336BB7BB01}" destId="{DB6A470E-C966-41FD-88A0-F43B3DC4FB59}" srcOrd="7" destOrd="0" presId="urn:microsoft.com/office/officeart/2005/8/layout/vProcess5"/>
    <dgm:cxn modelId="{B600B62C-B19C-44C9-A170-BB5C4F66F538}" type="presParOf" srcId="{4FC81686-273D-425D-8F0C-ED336BB7BB01}" destId="{9B61D59C-EF83-40B3-B1B7-DE42173D0C5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CDEF66-331B-4D1E-94BE-866B26F07D11}"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F61A8A62-403C-4DE9-BF72-DF04F045475B}">
      <dgm:prSet phldrT="[Text]" custT="1"/>
      <dgm:spPr/>
      <dgm:t>
        <a:bodyPr/>
        <a:lstStyle/>
        <a:p>
          <a:pPr rtl="1"/>
          <a:r>
            <a:rPr lang="ar-QA" sz="2000" b="1" dirty="0">
              <a:latin typeface="Open Sans"/>
            </a:rPr>
            <a:t>تحسين التوافق والعمل الجماعي</a:t>
          </a:r>
          <a:endParaRPr lang="en-US" sz="2000" b="1" dirty="0">
            <a:latin typeface="Open Sans"/>
          </a:endParaRPr>
        </a:p>
      </dgm:t>
    </dgm:pt>
    <dgm:pt modelId="{62C06980-92C4-4A6D-B3F0-71D68AEE50C6}" type="parTrans" cxnId="{7F92D272-8DDB-497F-AA42-F7A11997C39D}">
      <dgm:prSet/>
      <dgm:spPr/>
      <dgm:t>
        <a:bodyPr/>
        <a:lstStyle/>
        <a:p>
          <a:endParaRPr lang="en-US">
            <a:latin typeface="Open Sans"/>
          </a:endParaRPr>
        </a:p>
      </dgm:t>
    </dgm:pt>
    <dgm:pt modelId="{E8C4DF9C-ACE6-4247-898A-868CD21B4A82}" type="sibTrans" cxnId="{7F92D272-8DDB-497F-AA42-F7A11997C39D}">
      <dgm:prSet/>
      <dgm:spPr/>
      <dgm:t>
        <a:bodyPr/>
        <a:lstStyle/>
        <a:p>
          <a:endParaRPr lang="en-US">
            <a:latin typeface="Open Sans"/>
          </a:endParaRPr>
        </a:p>
      </dgm:t>
    </dgm:pt>
    <dgm:pt modelId="{0DE291E2-7252-4BC3-B2F0-F32AF807D0F8}">
      <dgm:prSet phldrT="[Text]" custT="1"/>
      <dgm:spPr/>
      <dgm:t>
        <a:bodyPr/>
        <a:lstStyle/>
        <a:p>
          <a:pPr rtl="1"/>
          <a:r>
            <a:rPr lang="ar-QA" sz="2000" dirty="0">
              <a:latin typeface="Open Sans"/>
            </a:rPr>
            <a:t>تنسيق</a:t>
          </a:r>
          <a:endParaRPr lang="en-US" sz="2000" dirty="0">
            <a:latin typeface="Open Sans"/>
          </a:endParaRPr>
        </a:p>
      </dgm:t>
    </dgm:pt>
    <dgm:pt modelId="{3BE49B44-B0E0-4976-AC6B-410E6502301B}" type="parTrans" cxnId="{5F641DD7-2E28-458D-831A-72C7A772EA04}">
      <dgm:prSet/>
      <dgm:spPr/>
      <dgm:t>
        <a:bodyPr/>
        <a:lstStyle/>
        <a:p>
          <a:endParaRPr lang="en-US">
            <a:latin typeface="Open Sans"/>
          </a:endParaRPr>
        </a:p>
      </dgm:t>
    </dgm:pt>
    <dgm:pt modelId="{6DB6D789-CAAA-4D86-8E72-1368E58977B4}" type="sibTrans" cxnId="{5F641DD7-2E28-458D-831A-72C7A772EA04}">
      <dgm:prSet/>
      <dgm:spPr/>
      <dgm:t>
        <a:bodyPr/>
        <a:lstStyle/>
        <a:p>
          <a:endParaRPr lang="en-US">
            <a:latin typeface="Open Sans"/>
          </a:endParaRPr>
        </a:p>
      </dgm:t>
    </dgm:pt>
    <dgm:pt modelId="{146BB4BB-B97E-4C18-8ABF-5D3A3712797F}">
      <dgm:prSet phldrT="[Text]" custT="1"/>
      <dgm:spPr/>
      <dgm:t>
        <a:bodyPr/>
        <a:lstStyle/>
        <a:p>
          <a:pPr rtl="1"/>
          <a:r>
            <a:rPr lang="ar-QA" sz="2000" b="1" dirty="0">
              <a:latin typeface="Open Sans"/>
            </a:rPr>
            <a:t>زيادة الوعي</a:t>
          </a:r>
          <a:endParaRPr lang="en-US" sz="2000" b="1" dirty="0">
            <a:latin typeface="Open Sans"/>
          </a:endParaRPr>
        </a:p>
      </dgm:t>
    </dgm:pt>
    <dgm:pt modelId="{4CA19FFE-D432-46D1-866B-F2C74D06B77E}" type="parTrans" cxnId="{39D22DE5-911B-4E74-BCD2-66C2556C43E3}">
      <dgm:prSet/>
      <dgm:spPr/>
      <dgm:t>
        <a:bodyPr/>
        <a:lstStyle/>
        <a:p>
          <a:endParaRPr lang="en-US">
            <a:latin typeface="Open Sans"/>
          </a:endParaRPr>
        </a:p>
      </dgm:t>
    </dgm:pt>
    <dgm:pt modelId="{DC171D07-11AC-4C12-BDF3-4F8E4EC23D34}" type="sibTrans" cxnId="{39D22DE5-911B-4E74-BCD2-66C2556C43E3}">
      <dgm:prSet/>
      <dgm:spPr/>
      <dgm:t>
        <a:bodyPr/>
        <a:lstStyle/>
        <a:p>
          <a:endParaRPr lang="en-US">
            <a:latin typeface="Open Sans"/>
          </a:endParaRPr>
        </a:p>
      </dgm:t>
    </dgm:pt>
    <dgm:pt modelId="{19995B7C-65E0-48AB-BC7D-E38E02A01915}">
      <dgm:prSet phldrT="[Text]" custT="1"/>
      <dgm:spPr/>
      <dgm:t>
        <a:bodyPr/>
        <a:lstStyle/>
        <a:p>
          <a:pPr marL="228600" lvl="1" indent="0" algn="r" defTabSz="889000" rtl="1">
            <a:lnSpc>
              <a:spcPct val="90000"/>
            </a:lnSpc>
            <a:spcBef>
              <a:spcPct val="0"/>
            </a:spcBef>
            <a:spcAft>
              <a:spcPct val="15000"/>
            </a:spcAft>
          </a:pPr>
          <a:r>
            <a:rPr lang="ar-SA" sz="2000" kern="1200" dirty="0">
              <a:latin typeface="Open Sans"/>
            </a:rPr>
            <a:t>فهم</a:t>
          </a:r>
          <a:endParaRPr lang="en-US" sz="2000" kern="1200" dirty="0">
            <a:latin typeface="Open Sans"/>
          </a:endParaRPr>
        </a:p>
      </dgm:t>
    </dgm:pt>
    <dgm:pt modelId="{2A9BD44B-9B0F-4FB5-94AD-56A9283DBF00}" type="parTrans" cxnId="{20DE2FDD-5A66-446F-8F7B-BE8175D033D9}">
      <dgm:prSet/>
      <dgm:spPr/>
      <dgm:t>
        <a:bodyPr/>
        <a:lstStyle/>
        <a:p>
          <a:endParaRPr lang="en-US">
            <a:latin typeface="Open Sans"/>
          </a:endParaRPr>
        </a:p>
      </dgm:t>
    </dgm:pt>
    <dgm:pt modelId="{7F6EE7C8-5794-4A30-A546-57D28A226EB5}" type="sibTrans" cxnId="{20DE2FDD-5A66-446F-8F7B-BE8175D033D9}">
      <dgm:prSet/>
      <dgm:spPr/>
      <dgm:t>
        <a:bodyPr/>
        <a:lstStyle/>
        <a:p>
          <a:endParaRPr lang="en-US">
            <a:latin typeface="Open Sans"/>
          </a:endParaRPr>
        </a:p>
      </dgm:t>
    </dgm:pt>
    <dgm:pt modelId="{A86C96D7-6E7A-40F3-8C0E-07E590313414}">
      <dgm:prSet phldrT="[Text]" custT="1"/>
      <dgm:spPr/>
      <dgm:t>
        <a:bodyPr/>
        <a:lstStyle/>
        <a:p>
          <a:pPr rtl="1"/>
          <a:r>
            <a:rPr lang="en-US" sz="2000" b="1" dirty="0">
              <a:latin typeface="Open Sans"/>
              <a:cs typeface="+mj-cs"/>
            </a:rPr>
            <a:t> </a:t>
          </a:r>
          <a:r>
            <a:rPr lang="ar-QA" sz="2000" b="1" dirty="0">
              <a:latin typeface="Open Sans"/>
              <a:cs typeface="+mj-cs"/>
            </a:rPr>
            <a:t>تعزيز المهارات ومعرفة </a:t>
          </a:r>
          <a:r>
            <a:rPr lang="ar-SA" sz="2000" b="1" dirty="0">
              <a:latin typeface="Open Sans"/>
              <a:cs typeface="+mj-cs"/>
            </a:rPr>
            <a:t> الفعل</a:t>
          </a:r>
          <a:endParaRPr lang="en-US" sz="2000" dirty="0">
            <a:highlight>
              <a:srgbClr val="FFFF00"/>
            </a:highlight>
            <a:latin typeface="Open Sans"/>
            <a:cs typeface="+mj-cs"/>
          </a:endParaRPr>
        </a:p>
      </dgm:t>
    </dgm:pt>
    <dgm:pt modelId="{0F00CF09-EA62-4C87-BE29-7B83E87EAFCA}" type="parTrans" cxnId="{09C3DD46-BF7B-4A08-9679-9A533AEABB17}">
      <dgm:prSet/>
      <dgm:spPr/>
      <dgm:t>
        <a:bodyPr/>
        <a:lstStyle/>
        <a:p>
          <a:endParaRPr lang="en-US">
            <a:latin typeface="Open Sans"/>
          </a:endParaRPr>
        </a:p>
      </dgm:t>
    </dgm:pt>
    <dgm:pt modelId="{2F07C875-446E-4537-B2CD-B9B28B6B1D0B}" type="sibTrans" cxnId="{09C3DD46-BF7B-4A08-9679-9A533AEABB17}">
      <dgm:prSet/>
      <dgm:spPr/>
      <dgm:t>
        <a:bodyPr/>
        <a:lstStyle/>
        <a:p>
          <a:endParaRPr lang="en-US">
            <a:latin typeface="Open Sans"/>
          </a:endParaRPr>
        </a:p>
      </dgm:t>
    </dgm:pt>
    <dgm:pt modelId="{EE4EC116-6B54-4185-8821-9320FABEA4BF}">
      <dgm:prSet phldrT="[Text]" custT="1"/>
      <dgm:spPr/>
      <dgm:t>
        <a:bodyPr/>
        <a:lstStyle/>
        <a:p>
          <a:pPr rtl="1"/>
          <a:r>
            <a:rPr lang="ar-QA" sz="2000" dirty="0">
              <a:latin typeface="Open Sans"/>
            </a:rPr>
            <a:t>اكتساب معارف أو مهارات جديدة</a:t>
          </a:r>
          <a:endParaRPr lang="en-US" sz="2000" dirty="0">
            <a:latin typeface="Open Sans"/>
          </a:endParaRPr>
        </a:p>
      </dgm:t>
    </dgm:pt>
    <dgm:pt modelId="{2EDD80A3-7AC8-4748-AFDB-381741965C4F}" type="parTrans" cxnId="{C4A43086-798B-46FD-9A23-4FBD8F12213F}">
      <dgm:prSet/>
      <dgm:spPr/>
      <dgm:t>
        <a:bodyPr/>
        <a:lstStyle/>
        <a:p>
          <a:endParaRPr lang="en-US">
            <a:latin typeface="Open Sans"/>
          </a:endParaRPr>
        </a:p>
      </dgm:t>
    </dgm:pt>
    <dgm:pt modelId="{F9E84C50-EA5B-4B71-B287-F3E48C30835A}" type="sibTrans" cxnId="{C4A43086-798B-46FD-9A23-4FBD8F12213F}">
      <dgm:prSet/>
      <dgm:spPr/>
      <dgm:t>
        <a:bodyPr/>
        <a:lstStyle/>
        <a:p>
          <a:endParaRPr lang="en-US">
            <a:latin typeface="Open Sans"/>
          </a:endParaRPr>
        </a:p>
      </dgm:t>
    </dgm:pt>
    <dgm:pt modelId="{376AD1F4-D7D0-4DE5-B2F6-F4F535C78184}">
      <dgm:prSet custT="1"/>
      <dgm:spPr/>
      <dgm:t>
        <a:bodyPr/>
        <a:lstStyle/>
        <a:p>
          <a:pPr rtl="1"/>
          <a:r>
            <a:rPr lang="ar-QA" sz="2000" dirty="0">
              <a:latin typeface="Open Sans"/>
            </a:rPr>
            <a:t>تطبيق معرفة أو مهارات جديدة</a:t>
          </a:r>
          <a:endParaRPr lang="en-GB" sz="2000" dirty="0">
            <a:latin typeface="Open Sans"/>
          </a:endParaRPr>
        </a:p>
      </dgm:t>
    </dgm:pt>
    <dgm:pt modelId="{FC40D029-D62D-4CD4-9620-2B7B6D0D1BDD}" type="parTrans" cxnId="{B3F6E6E1-24C1-4D3E-96C6-422A23DE8C45}">
      <dgm:prSet/>
      <dgm:spPr/>
      <dgm:t>
        <a:bodyPr/>
        <a:lstStyle/>
        <a:p>
          <a:endParaRPr lang="en-GB"/>
        </a:p>
      </dgm:t>
    </dgm:pt>
    <dgm:pt modelId="{F5425846-9879-44B4-B597-8B849F522E66}" type="sibTrans" cxnId="{B3F6E6E1-24C1-4D3E-96C6-422A23DE8C45}">
      <dgm:prSet/>
      <dgm:spPr/>
      <dgm:t>
        <a:bodyPr/>
        <a:lstStyle/>
        <a:p>
          <a:endParaRPr lang="en-GB"/>
        </a:p>
      </dgm:t>
    </dgm:pt>
    <dgm:pt modelId="{1DFDFCB7-E501-4918-8666-D2342E0BE44D}">
      <dgm:prSet custT="1"/>
      <dgm:spPr/>
      <dgm:t>
        <a:bodyPr/>
        <a:lstStyle/>
        <a:p>
          <a:pPr marL="228600" lvl="1" indent="0" algn="r" defTabSz="889000" rtl="1">
            <a:lnSpc>
              <a:spcPct val="90000"/>
            </a:lnSpc>
            <a:spcBef>
              <a:spcPct val="0"/>
            </a:spcBef>
            <a:spcAft>
              <a:spcPct val="15000"/>
            </a:spcAft>
          </a:pPr>
          <a:r>
            <a:rPr lang="ar-QA" sz="2000" kern="1200" dirty="0">
              <a:solidFill>
                <a:srgbClr val="000000">
                  <a:hueOff val="0"/>
                  <a:satOff val="0"/>
                  <a:lumOff val="0"/>
                  <a:alphaOff val="0"/>
                </a:srgbClr>
              </a:solidFill>
              <a:latin typeface="Open Sans"/>
              <a:ea typeface="+mn-ea"/>
              <a:cs typeface="Times New Roman" panose="02020603050405020304" pitchFamily="18" charset="0"/>
            </a:rPr>
            <a:t>موقف</a:t>
          </a:r>
          <a:endParaRPr lang="en-GB" sz="2000" kern="1200" dirty="0">
            <a:solidFill>
              <a:srgbClr val="000000">
                <a:hueOff val="0"/>
                <a:satOff val="0"/>
                <a:lumOff val="0"/>
                <a:alphaOff val="0"/>
              </a:srgbClr>
            </a:solidFill>
            <a:latin typeface="Open Sans"/>
            <a:ea typeface="+mn-ea"/>
            <a:cs typeface="Times New Roman" panose="02020603050405020304" pitchFamily="18" charset="0"/>
          </a:endParaRPr>
        </a:p>
      </dgm:t>
    </dgm:pt>
    <dgm:pt modelId="{8F38EBF7-9790-4B41-9D0A-E5ABA872BF1F}" type="parTrans" cxnId="{F0E8FE84-10B9-4138-803D-7E885910F51F}">
      <dgm:prSet/>
      <dgm:spPr/>
      <dgm:t>
        <a:bodyPr/>
        <a:lstStyle/>
        <a:p>
          <a:endParaRPr lang="en-GB"/>
        </a:p>
      </dgm:t>
    </dgm:pt>
    <dgm:pt modelId="{62414639-42B5-41DA-895B-3F01D908941D}" type="sibTrans" cxnId="{F0E8FE84-10B9-4138-803D-7E885910F51F}">
      <dgm:prSet/>
      <dgm:spPr/>
      <dgm:t>
        <a:bodyPr/>
        <a:lstStyle/>
        <a:p>
          <a:endParaRPr lang="en-GB"/>
        </a:p>
      </dgm:t>
    </dgm:pt>
    <dgm:pt modelId="{DB303C8B-4ABA-4C92-B5E8-28C8C369C947}">
      <dgm:prSet custT="1"/>
      <dgm:spPr/>
      <dgm:t>
        <a:bodyPr/>
        <a:lstStyle/>
        <a:p>
          <a:pPr rtl="1"/>
          <a:r>
            <a:rPr lang="ar-QA" sz="2000" dirty="0">
              <a:latin typeface="Open Sans"/>
            </a:rPr>
            <a:t>عمليات للتعاون</a:t>
          </a:r>
          <a:endParaRPr lang="en-GB" sz="2000" dirty="0">
            <a:latin typeface="Open Sans"/>
          </a:endParaRPr>
        </a:p>
      </dgm:t>
    </dgm:pt>
    <dgm:pt modelId="{AAED6161-538A-4833-8F1C-DAA57C1C1A11}" type="parTrans" cxnId="{24C8E491-C156-4E08-BDAB-B5A63C52A80B}">
      <dgm:prSet/>
      <dgm:spPr/>
      <dgm:t>
        <a:bodyPr/>
        <a:lstStyle/>
        <a:p>
          <a:endParaRPr lang="en-GB"/>
        </a:p>
      </dgm:t>
    </dgm:pt>
    <dgm:pt modelId="{42AFC629-3A84-4246-B264-1A871CCB409A}" type="sibTrans" cxnId="{24C8E491-C156-4E08-BDAB-B5A63C52A80B}">
      <dgm:prSet/>
      <dgm:spPr/>
      <dgm:t>
        <a:bodyPr/>
        <a:lstStyle/>
        <a:p>
          <a:endParaRPr lang="en-GB"/>
        </a:p>
      </dgm:t>
    </dgm:pt>
    <dgm:pt modelId="{1F352415-FC06-47B1-A709-4A80F8A16C73}">
      <dgm:prSet custT="1"/>
      <dgm:spPr/>
      <dgm:t>
        <a:bodyPr/>
        <a:lstStyle/>
        <a:p>
          <a:pPr rtl="1"/>
          <a:r>
            <a:rPr lang="ar-QA" sz="2000" dirty="0">
              <a:latin typeface="Open Sans"/>
            </a:rPr>
            <a:t>تواصل وتشبيك</a:t>
          </a:r>
          <a:endParaRPr lang="en-GB" sz="2000" dirty="0">
            <a:latin typeface="Open Sans"/>
          </a:endParaRPr>
        </a:p>
      </dgm:t>
    </dgm:pt>
    <dgm:pt modelId="{A73E0E97-A817-4C61-BD96-F5E3EBE6183A}" type="parTrans" cxnId="{AFEE65CB-610F-4A6E-94B7-D57D80AF27E0}">
      <dgm:prSet/>
      <dgm:spPr/>
      <dgm:t>
        <a:bodyPr/>
        <a:lstStyle/>
        <a:p>
          <a:endParaRPr lang="en-GB"/>
        </a:p>
      </dgm:t>
    </dgm:pt>
    <dgm:pt modelId="{2B2DD358-FE05-4472-A044-70B459635D5E}" type="sibTrans" cxnId="{AFEE65CB-610F-4A6E-94B7-D57D80AF27E0}">
      <dgm:prSet/>
      <dgm:spPr/>
      <dgm:t>
        <a:bodyPr/>
        <a:lstStyle/>
        <a:p>
          <a:endParaRPr lang="en-GB"/>
        </a:p>
      </dgm:t>
    </dgm:pt>
    <dgm:pt modelId="{AB9036F3-2B6D-48AB-936E-DA102B8D7B24}">
      <dgm:prSet custT="1"/>
      <dgm:spPr/>
      <dgm:t>
        <a:bodyPr/>
        <a:lstStyle/>
        <a:p>
          <a:pPr marL="228600" lvl="1" indent="0" algn="r" defTabSz="889000" rtl="1">
            <a:lnSpc>
              <a:spcPct val="90000"/>
            </a:lnSpc>
            <a:spcBef>
              <a:spcPct val="0"/>
            </a:spcBef>
            <a:spcAft>
              <a:spcPct val="15000"/>
            </a:spcAft>
          </a:pPr>
          <a:r>
            <a:rPr lang="ar-QA" sz="2000" kern="1200" dirty="0">
              <a:solidFill>
                <a:srgbClr val="000000">
                  <a:hueOff val="0"/>
                  <a:satOff val="0"/>
                  <a:lumOff val="0"/>
                  <a:alphaOff val="0"/>
                </a:srgbClr>
              </a:solidFill>
              <a:latin typeface="Open Sans"/>
              <a:ea typeface="+mn-ea"/>
              <a:cs typeface="Times New Roman" panose="02020603050405020304" pitchFamily="18" charset="0"/>
            </a:rPr>
            <a:t>تحفيز</a:t>
          </a:r>
          <a:endParaRPr lang="en-GB" sz="2000" kern="1200" dirty="0">
            <a:solidFill>
              <a:srgbClr val="000000">
                <a:hueOff val="0"/>
                <a:satOff val="0"/>
                <a:lumOff val="0"/>
                <a:alphaOff val="0"/>
              </a:srgbClr>
            </a:solidFill>
            <a:latin typeface="Open Sans"/>
            <a:ea typeface="+mn-ea"/>
            <a:cs typeface="Times New Roman" panose="02020603050405020304" pitchFamily="18" charset="0"/>
          </a:endParaRPr>
        </a:p>
      </dgm:t>
    </dgm:pt>
    <dgm:pt modelId="{F1CFC518-7D25-4E6C-A71F-EDCBC5A080CD}" type="parTrans" cxnId="{7D7883DB-8178-41C5-82A5-04EB88840CF1}">
      <dgm:prSet/>
      <dgm:spPr/>
      <dgm:t>
        <a:bodyPr/>
        <a:lstStyle/>
        <a:p>
          <a:endParaRPr lang="en-GB"/>
        </a:p>
      </dgm:t>
    </dgm:pt>
    <dgm:pt modelId="{270D4270-EACB-4DD4-BAC1-8571FC28013C}" type="sibTrans" cxnId="{7D7883DB-8178-41C5-82A5-04EB88840CF1}">
      <dgm:prSet/>
      <dgm:spPr/>
      <dgm:t>
        <a:bodyPr/>
        <a:lstStyle/>
        <a:p>
          <a:endParaRPr lang="en-GB"/>
        </a:p>
      </dgm:t>
    </dgm:pt>
    <dgm:pt modelId="{7C900AF5-084C-4216-B9BA-CA26937C5BA7}" type="pres">
      <dgm:prSet presAssocID="{85CDEF66-331B-4D1E-94BE-866B26F07D11}" presName="Name0" presStyleCnt="0">
        <dgm:presLayoutVars>
          <dgm:dir/>
          <dgm:animLvl val="lvl"/>
          <dgm:resizeHandles val="exact"/>
        </dgm:presLayoutVars>
      </dgm:prSet>
      <dgm:spPr/>
      <dgm:t>
        <a:bodyPr/>
        <a:lstStyle/>
        <a:p>
          <a:endParaRPr lang="en-US"/>
        </a:p>
      </dgm:t>
    </dgm:pt>
    <dgm:pt modelId="{163A331C-EEDB-4596-AEBB-FAA5B20B08FB}" type="pres">
      <dgm:prSet presAssocID="{F61A8A62-403C-4DE9-BF72-DF04F045475B}" presName="composite" presStyleCnt="0"/>
      <dgm:spPr/>
    </dgm:pt>
    <dgm:pt modelId="{7C4867CE-7F3F-4F6D-AB7B-F95B62613F3B}" type="pres">
      <dgm:prSet presAssocID="{F61A8A62-403C-4DE9-BF72-DF04F045475B}" presName="parTx" presStyleLbl="alignNode1" presStyleIdx="0" presStyleCnt="3">
        <dgm:presLayoutVars>
          <dgm:chMax val="0"/>
          <dgm:chPref val="0"/>
          <dgm:bulletEnabled val="1"/>
        </dgm:presLayoutVars>
      </dgm:prSet>
      <dgm:spPr/>
      <dgm:t>
        <a:bodyPr/>
        <a:lstStyle/>
        <a:p>
          <a:endParaRPr lang="en-US"/>
        </a:p>
      </dgm:t>
    </dgm:pt>
    <dgm:pt modelId="{278C5B08-BC8F-46C3-A514-788DF2DE3789}" type="pres">
      <dgm:prSet presAssocID="{F61A8A62-403C-4DE9-BF72-DF04F045475B}" presName="desTx" presStyleLbl="alignAccFollowNode1" presStyleIdx="0" presStyleCnt="3">
        <dgm:presLayoutVars>
          <dgm:bulletEnabled val="1"/>
        </dgm:presLayoutVars>
      </dgm:prSet>
      <dgm:spPr/>
      <dgm:t>
        <a:bodyPr/>
        <a:lstStyle/>
        <a:p>
          <a:endParaRPr lang="en-US"/>
        </a:p>
      </dgm:t>
    </dgm:pt>
    <dgm:pt modelId="{50C1797B-14EE-44B8-B0AA-2CEA81380B32}" type="pres">
      <dgm:prSet presAssocID="{E8C4DF9C-ACE6-4247-898A-868CD21B4A82}" presName="space" presStyleCnt="0"/>
      <dgm:spPr/>
    </dgm:pt>
    <dgm:pt modelId="{61D5927E-B0DB-4E94-AC44-B8E3E0FE5888}" type="pres">
      <dgm:prSet presAssocID="{146BB4BB-B97E-4C18-8ABF-5D3A3712797F}" presName="composite" presStyleCnt="0"/>
      <dgm:spPr/>
    </dgm:pt>
    <dgm:pt modelId="{9471EB37-9850-453D-8710-22CF2848047B}" type="pres">
      <dgm:prSet presAssocID="{146BB4BB-B97E-4C18-8ABF-5D3A3712797F}" presName="parTx" presStyleLbl="alignNode1" presStyleIdx="1" presStyleCnt="3">
        <dgm:presLayoutVars>
          <dgm:chMax val="0"/>
          <dgm:chPref val="0"/>
          <dgm:bulletEnabled val="1"/>
        </dgm:presLayoutVars>
      </dgm:prSet>
      <dgm:spPr/>
      <dgm:t>
        <a:bodyPr/>
        <a:lstStyle/>
        <a:p>
          <a:endParaRPr lang="en-US"/>
        </a:p>
      </dgm:t>
    </dgm:pt>
    <dgm:pt modelId="{10667A72-261E-445A-AF6D-5DA6B8C06F91}" type="pres">
      <dgm:prSet presAssocID="{146BB4BB-B97E-4C18-8ABF-5D3A3712797F}" presName="desTx" presStyleLbl="alignAccFollowNode1" presStyleIdx="1" presStyleCnt="3">
        <dgm:presLayoutVars>
          <dgm:bulletEnabled val="1"/>
        </dgm:presLayoutVars>
      </dgm:prSet>
      <dgm:spPr/>
      <dgm:t>
        <a:bodyPr/>
        <a:lstStyle/>
        <a:p>
          <a:endParaRPr lang="en-US"/>
        </a:p>
      </dgm:t>
    </dgm:pt>
    <dgm:pt modelId="{4D226589-2C0E-4DBF-B7FF-5CDAB947F505}" type="pres">
      <dgm:prSet presAssocID="{DC171D07-11AC-4C12-BDF3-4F8E4EC23D34}" presName="space" presStyleCnt="0"/>
      <dgm:spPr/>
    </dgm:pt>
    <dgm:pt modelId="{68A4D59E-CE11-443D-B831-5F484543FCF3}" type="pres">
      <dgm:prSet presAssocID="{A86C96D7-6E7A-40F3-8C0E-07E590313414}" presName="composite" presStyleCnt="0"/>
      <dgm:spPr/>
    </dgm:pt>
    <dgm:pt modelId="{DEC6DAEF-802A-4CA8-B9F1-856FB4F40A42}" type="pres">
      <dgm:prSet presAssocID="{A86C96D7-6E7A-40F3-8C0E-07E590313414}" presName="parTx" presStyleLbl="alignNode1" presStyleIdx="2" presStyleCnt="3">
        <dgm:presLayoutVars>
          <dgm:chMax val="0"/>
          <dgm:chPref val="0"/>
          <dgm:bulletEnabled val="1"/>
        </dgm:presLayoutVars>
      </dgm:prSet>
      <dgm:spPr/>
      <dgm:t>
        <a:bodyPr/>
        <a:lstStyle/>
        <a:p>
          <a:endParaRPr lang="en-US"/>
        </a:p>
      </dgm:t>
    </dgm:pt>
    <dgm:pt modelId="{355A9C65-176D-434E-B1D2-7647AB322440}" type="pres">
      <dgm:prSet presAssocID="{A86C96D7-6E7A-40F3-8C0E-07E590313414}" presName="desTx" presStyleLbl="alignAccFollowNode1" presStyleIdx="2" presStyleCnt="3">
        <dgm:presLayoutVars>
          <dgm:bulletEnabled val="1"/>
        </dgm:presLayoutVars>
      </dgm:prSet>
      <dgm:spPr/>
      <dgm:t>
        <a:bodyPr/>
        <a:lstStyle/>
        <a:p>
          <a:endParaRPr lang="en-US"/>
        </a:p>
      </dgm:t>
    </dgm:pt>
  </dgm:ptLst>
  <dgm:cxnLst>
    <dgm:cxn modelId="{E1061915-ECB5-45E8-BC3F-E75C35082201}" type="presOf" srcId="{1F352415-FC06-47B1-A709-4A80F8A16C73}" destId="{278C5B08-BC8F-46C3-A514-788DF2DE3789}" srcOrd="0" destOrd="2" presId="urn:microsoft.com/office/officeart/2005/8/layout/hList1"/>
    <dgm:cxn modelId="{8D38504D-7FEB-4BB0-B451-050AAF3E9898}" type="presOf" srcId="{F61A8A62-403C-4DE9-BF72-DF04F045475B}" destId="{7C4867CE-7F3F-4F6D-AB7B-F95B62613F3B}" srcOrd="0" destOrd="0" presId="urn:microsoft.com/office/officeart/2005/8/layout/hList1"/>
    <dgm:cxn modelId="{D416E760-934B-4E65-B4CA-6C71CE3912A8}" type="presOf" srcId="{DB303C8B-4ABA-4C92-B5E8-28C8C369C947}" destId="{278C5B08-BC8F-46C3-A514-788DF2DE3789}" srcOrd="0" destOrd="1" presId="urn:microsoft.com/office/officeart/2005/8/layout/hList1"/>
    <dgm:cxn modelId="{B3F6E6E1-24C1-4D3E-96C6-422A23DE8C45}" srcId="{A86C96D7-6E7A-40F3-8C0E-07E590313414}" destId="{376AD1F4-D7D0-4DE5-B2F6-F4F535C78184}" srcOrd="1" destOrd="0" parTransId="{FC40D029-D62D-4CD4-9620-2B7B6D0D1BDD}" sibTransId="{F5425846-9879-44B4-B597-8B849F522E66}"/>
    <dgm:cxn modelId="{45C67077-5B66-4DED-BD21-E3A954F6BF2F}" type="presOf" srcId="{EE4EC116-6B54-4185-8821-9320FABEA4BF}" destId="{355A9C65-176D-434E-B1D2-7647AB322440}" srcOrd="0" destOrd="0" presId="urn:microsoft.com/office/officeart/2005/8/layout/hList1"/>
    <dgm:cxn modelId="{39D22DE5-911B-4E74-BCD2-66C2556C43E3}" srcId="{85CDEF66-331B-4D1E-94BE-866B26F07D11}" destId="{146BB4BB-B97E-4C18-8ABF-5D3A3712797F}" srcOrd="1" destOrd="0" parTransId="{4CA19FFE-D432-46D1-866B-F2C74D06B77E}" sibTransId="{DC171D07-11AC-4C12-BDF3-4F8E4EC23D34}"/>
    <dgm:cxn modelId="{F0E8FE84-10B9-4138-803D-7E885910F51F}" srcId="{146BB4BB-B97E-4C18-8ABF-5D3A3712797F}" destId="{1DFDFCB7-E501-4918-8666-D2342E0BE44D}" srcOrd="1" destOrd="0" parTransId="{8F38EBF7-9790-4B41-9D0A-E5ABA872BF1F}" sibTransId="{62414639-42B5-41DA-895B-3F01D908941D}"/>
    <dgm:cxn modelId="{4A00D9AF-02E3-46A4-8000-FA3C4E5466E3}" type="presOf" srcId="{1DFDFCB7-E501-4918-8666-D2342E0BE44D}" destId="{10667A72-261E-445A-AF6D-5DA6B8C06F91}" srcOrd="0" destOrd="1" presId="urn:microsoft.com/office/officeart/2005/8/layout/hList1"/>
    <dgm:cxn modelId="{2BFB661B-5E70-4581-A2AF-7F2556AAED37}" type="presOf" srcId="{19995B7C-65E0-48AB-BC7D-E38E02A01915}" destId="{10667A72-261E-445A-AF6D-5DA6B8C06F91}" srcOrd="0" destOrd="0" presId="urn:microsoft.com/office/officeart/2005/8/layout/hList1"/>
    <dgm:cxn modelId="{5F641DD7-2E28-458D-831A-72C7A772EA04}" srcId="{F61A8A62-403C-4DE9-BF72-DF04F045475B}" destId="{0DE291E2-7252-4BC3-B2F0-F32AF807D0F8}" srcOrd="0" destOrd="0" parTransId="{3BE49B44-B0E0-4976-AC6B-410E6502301B}" sibTransId="{6DB6D789-CAAA-4D86-8E72-1368E58977B4}"/>
    <dgm:cxn modelId="{5ED0986C-DFC0-497E-BB90-79CFB9332EB2}" type="presOf" srcId="{146BB4BB-B97E-4C18-8ABF-5D3A3712797F}" destId="{9471EB37-9850-453D-8710-22CF2848047B}" srcOrd="0" destOrd="0" presId="urn:microsoft.com/office/officeart/2005/8/layout/hList1"/>
    <dgm:cxn modelId="{4707D150-10AE-482E-8DAD-B60124268677}" type="presOf" srcId="{85CDEF66-331B-4D1E-94BE-866B26F07D11}" destId="{7C900AF5-084C-4216-B9BA-CA26937C5BA7}" srcOrd="0" destOrd="0" presId="urn:microsoft.com/office/officeart/2005/8/layout/hList1"/>
    <dgm:cxn modelId="{AFEE65CB-610F-4A6E-94B7-D57D80AF27E0}" srcId="{F61A8A62-403C-4DE9-BF72-DF04F045475B}" destId="{1F352415-FC06-47B1-A709-4A80F8A16C73}" srcOrd="2" destOrd="0" parTransId="{A73E0E97-A817-4C61-BD96-F5E3EBE6183A}" sibTransId="{2B2DD358-FE05-4472-A044-70B459635D5E}"/>
    <dgm:cxn modelId="{20DE2FDD-5A66-446F-8F7B-BE8175D033D9}" srcId="{146BB4BB-B97E-4C18-8ABF-5D3A3712797F}" destId="{19995B7C-65E0-48AB-BC7D-E38E02A01915}" srcOrd="0" destOrd="0" parTransId="{2A9BD44B-9B0F-4FB5-94AD-56A9283DBF00}" sibTransId="{7F6EE7C8-5794-4A30-A546-57D28A226EB5}"/>
    <dgm:cxn modelId="{C4A43086-798B-46FD-9A23-4FBD8F12213F}" srcId="{A86C96D7-6E7A-40F3-8C0E-07E590313414}" destId="{EE4EC116-6B54-4185-8821-9320FABEA4BF}" srcOrd="0" destOrd="0" parTransId="{2EDD80A3-7AC8-4748-AFDB-381741965C4F}" sibTransId="{F9E84C50-EA5B-4B71-B287-F3E48C30835A}"/>
    <dgm:cxn modelId="{24C8E491-C156-4E08-BDAB-B5A63C52A80B}" srcId="{F61A8A62-403C-4DE9-BF72-DF04F045475B}" destId="{DB303C8B-4ABA-4C92-B5E8-28C8C369C947}" srcOrd="1" destOrd="0" parTransId="{AAED6161-538A-4833-8F1C-DAA57C1C1A11}" sibTransId="{42AFC629-3A84-4246-B264-1A871CCB409A}"/>
    <dgm:cxn modelId="{A49A5047-34D2-474E-94F5-86697C915605}" type="presOf" srcId="{376AD1F4-D7D0-4DE5-B2F6-F4F535C78184}" destId="{355A9C65-176D-434E-B1D2-7647AB322440}" srcOrd="0" destOrd="1" presId="urn:microsoft.com/office/officeart/2005/8/layout/hList1"/>
    <dgm:cxn modelId="{C7FDC2B8-EDDC-4F3C-BE7D-F4C2AA309155}" type="presOf" srcId="{AB9036F3-2B6D-48AB-936E-DA102B8D7B24}" destId="{10667A72-261E-445A-AF6D-5DA6B8C06F91}" srcOrd="0" destOrd="2" presId="urn:microsoft.com/office/officeart/2005/8/layout/hList1"/>
    <dgm:cxn modelId="{20F9999E-7CF7-4D95-A15F-5D7C654C97FA}" type="presOf" srcId="{0DE291E2-7252-4BC3-B2F0-F32AF807D0F8}" destId="{278C5B08-BC8F-46C3-A514-788DF2DE3789}" srcOrd="0" destOrd="0" presId="urn:microsoft.com/office/officeart/2005/8/layout/hList1"/>
    <dgm:cxn modelId="{09C3DD46-BF7B-4A08-9679-9A533AEABB17}" srcId="{85CDEF66-331B-4D1E-94BE-866B26F07D11}" destId="{A86C96D7-6E7A-40F3-8C0E-07E590313414}" srcOrd="2" destOrd="0" parTransId="{0F00CF09-EA62-4C87-BE29-7B83E87EAFCA}" sibTransId="{2F07C875-446E-4537-B2CD-B9B28B6B1D0B}"/>
    <dgm:cxn modelId="{7F92D272-8DDB-497F-AA42-F7A11997C39D}" srcId="{85CDEF66-331B-4D1E-94BE-866B26F07D11}" destId="{F61A8A62-403C-4DE9-BF72-DF04F045475B}" srcOrd="0" destOrd="0" parTransId="{62C06980-92C4-4A6D-B3F0-71D68AEE50C6}" sibTransId="{E8C4DF9C-ACE6-4247-898A-868CD21B4A82}"/>
    <dgm:cxn modelId="{7D7883DB-8178-41C5-82A5-04EB88840CF1}" srcId="{146BB4BB-B97E-4C18-8ABF-5D3A3712797F}" destId="{AB9036F3-2B6D-48AB-936E-DA102B8D7B24}" srcOrd="2" destOrd="0" parTransId="{F1CFC518-7D25-4E6C-A71F-EDCBC5A080CD}" sibTransId="{270D4270-EACB-4DD4-BAC1-8571FC28013C}"/>
    <dgm:cxn modelId="{CA9A02B9-AA73-4CD9-9086-4448E2733DDA}" type="presOf" srcId="{A86C96D7-6E7A-40F3-8C0E-07E590313414}" destId="{DEC6DAEF-802A-4CA8-B9F1-856FB4F40A42}" srcOrd="0" destOrd="0" presId="urn:microsoft.com/office/officeart/2005/8/layout/hList1"/>
    <dgm:cxn modelId="{F7247A4C-A695-4C97-9ED6-E32519CED1E2}" type="presParOf" srcId="{7C900AF5-084C-4216-B9BA-CA26937C5BA7}" destId="{163A331C-EEDB-4596-AEBB-FAA5B20B08FB}" srcOrd="0" destOrd="0" presId="urn:microsoft.com/office/officeart/2005/8/layout/hList1"/>
    <dgm:cxn modelId="{3FA64866-7807-457A-8963-2869B6DE4CE5}" type="presParOf" srcId="{163A331C-EEDB-4596-AEBB-FAA5B20B08FB}" destId="{7C4867CE-7F3F-4F6D-AB7B-F95B62613F3B}" srcOrd="0" destOrd="0" presId="urn:microsoft.com/office/officeart/2005/8/layout/hList1"/>
    <dgm:cxn modelId="{FFA30B89-E2A7-4156-B4BD-02CB7F00CC57}" type="presParOf" srcId="{163A331C-EEDB-4596-AEBB-FAA5B20B08FB}" destId="{278C5B08-BC8F-46C3-A514-788DF2DE3789}" srcOrd="1" destOrd="0" presId="urn:microsoft.com/office/officeart/2005/8/layout/hList1"/>
    <dgm:cxn modelId="{E12C0DAE-ED05-41D9-A4C4-0693B7BF10D8}" type="presParOf" srcId="{7C900AF5-084C-4216-B9BA-CA26937C5BA7}" destId="{50C1797B-14EE-44B8-B0AA-2CEA81380B32}" srcOrd="1" destOrd="0" presId="urn:microsoft.com/office/officeart/2005/8/layout/hList1"/>
    <dgm:cxn modelId="{A961449E-450F-4AFF-8F24-EC3AF2C360A7}" type="presParOf" srcId="{7C900AF5-084C-4216-B9BA-CA26937C5BA7}" destId="{61D5927E-B0DB-4E94-AC44-B8E3E0FE5888}" srcOrd="2" destOrd="0" presId="urn:microsoft.com/office/officeart/2005/8/layout/hList1"/>
    <dgm:cxn modelId="{BCC45BDD-135E-4330-8502-2B584A054916}" type="presParOf" srcId="{61D5927E-B0DB-4E94-AC44-B8E3E0FE5888}" destId="{9471EB37-9850-453D-8710-22CF2848047B}" srcOrd="0" destOrd="0" presId="urn:microsoft.com/office/officeart/2005/8/layout/hList1"/>
    <dgm:cxn modelId="{B2FD7701-5FAF-41E2-B64F-623929F99DEF}" type="presParOf" srcId="{61D5927E-B0DB-4E94-AC44-B8E3E0FE5888}" destId="{10667A72-261E-445A-AF6D-5DA6B8C06F91}" srcOrd="1" destOrd="0" presId="urn:microsoft.com/office/officeart/2005/8/layout/hList1"/>
    <dgm:cxn modelId="{355C532E-D674-4926-B21A-AF56814D7296}" type="presParOf" srcId="{7C900AF5-084C-4216-B9BA-CA26937C5BA7}" destId="{4D226589-2C0E-4DBF-B7FF-5CDAB947F505}" srcOrd="3" destOrd="0" presId="urn:microsoft.com/office/officeart/2005/8/layout/hList1"/>
    <dgm:cxn modelId="{C288BC08-3EC9-4067-AA66-C1DDF05600F6}" type="presParOf" srcId="{7C900AF5-084C-4216-B9BA-CA26937C5BA7}" destId="{68A4D59E-CE11-443D-B831-5F484543FCF3}" srcOrd="4" destOrd="0" presId="urn:microsoft.com/office/officeart/2005/8/layout/hList1"/>
    <dgm:cxn modelId="{1657CB2A-CAA2-4E2A-8FA1-F5C7690D7AD4}" type="presParOf" srcId="{68A4D59E-CE11-443D-B831-5F484543FCF3}" destId="{DEC6DAEF-802A-4CA8-B9F1-856FB4F40A42}" srcOrd="0" destOrd="0" presId="urn:microsoft.com/office/officeart/2005/8/layout/hList1"/>
    <dgm:cxn modelId="{447103B5-7B05-4CB9-AD25-7A54A8F6CC8D}" type="presParOf" srcId="{68A4D59E-CE11-443D-B831-5F484543FCF3}" destId="{355A9C65-176D-434E-B1D2-7647AB32244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C1A150-61BB-4504-B82E-595517AD560A}"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D27C7174-072B-4DCD-88B2-F6028AF8B53B}">
      <dgm:prSet phldrT="[Text]" custT="1"/>
      <dgm:spPr/>
      <dgm:t>
        <a:bodyPr/>
        <a:lstStyle/>
        <a:p>
          <a:pPr rtl="1"/>
          <a:r>
            <a:rPr lang="ar-QA" sz="2800" b="1" i="0" dirty="0">
              <a:latin typeface="Open Sans"/>
            </a:rPr>
            <a:t>التزام</a:t>
          </a:r>
          <a:endParaRPr lang="en-US" sz="2800" dirty="0">
            <a:latin typeface="Open Sans"/>
          </a:endParaRPr>
        </a:p>
      </dgm:t>
    </dgm:pt>
    <dgm:pt modelId="{20C48753-4343-479B-8F26-C818A04DB732}" type="parTrans" cxnId="{B7A1ADCF-6756-4124-9C25-8C2A676E3153}">
      <dgm:prSet/>
      <dgm:spPr/>
      <dgm:t>
        <a:bodyPr/>
        <a:lstStyle/>
        <a:p>
          <a:endParaRPr lang="en-US">
            <a:latin typeface="Open Sans"/>
          </a:endParaRPr>
        </a:p>
      </dgm:t>
    </dgm:pt>
    <dgm:pt modelId="{89DFE11E-272D-4B6C-B18D-3639654E8EEF}" type="sibTrans" cxnId="{B7A1ADCF-6756-4124-9C25-8C2A676E3153}">
      <dgm:prSet/>
      <dgm:spPr/>
      <dgm:t>
        <a:bodyPr/>
        <a:lstStyle/>
        <a:p>
          <a:endParaRPr lang="en-US">
            <a:latin typeface="Open Sans"/>
          </a:endParaRPr>
        </a:p>
      </dgm:t>
    </dgm:pt>
    <dgm:pt modelId="{CAC23289-54C8-44CF-B6DF-65BA71FE40F1}">
      <dgm:prSet phldrT="[Text]" custT="1"/>
      <dgm:spPr/>
      <dgm:t>
        <a:bodyPr/>
        <a:lstStyle/>
        <a:p>
          <a:pPr rtl="1"/>
          <a:r>
            <a:rPr lang="ar-QA" sz="1800" kern="1200" dirty="0">
              <a:solidFill>
                <a:srgbClr val="000000">
                  <a:hueOff val="0"/>
                  <a:satOff val="0"/>
                  <a:lumOff val="0"/>
                  <a:alphaOff val="0"/>
                </a:srgbClr>
              </a:solidFill>
              <a:latin typeface="Open Sans"/>
              <a:ea typeface="+mn-ea"/>
              <a:cs typeface="Times New Roman" panose="02020603050405020304" pitchFamily="18" charset="0"/>
            </a:rPr>
            <a:t>النتائج التي يجب أن يحققها البرنامج أو المشروع  بالموارد المقدمة وفي إطار الفترة الزمنية المحددة</a:t>
          </a:r>
          <a:endParaRPr lang="en-US" sz="1800" kern="1200" dirty="0">
            <a:solidFill>
              <a:srgbClr val="000000">
                <a:hueOff val="0"/>
                <a:satOff val="0"/>
                <a:lumOff val="0"/>
                <a:alphaOff val="0"/>
              </a:srgbClr>
            </a:solidFill>
            <a:latin typeface="Open Sans"/>
            <a:ea typeface="+mn-ea"/>
            <a:cs typeface="Times New Roman" panose="02020603050405020304" pitchFamily="18" charset="0"/>
          </a:endParaRPr>
        </a:p>
      </dgm:t>
    </dgm:pt>
    <dgm:pt modelId="{1EF015BC-F48E-4CDE-9267-85D0E5BF99F1}" type="parTrans" cxnId="{70A62F3A-F70C-4A49-959B-31D2618AD9F5}">
      <dgm:prSet/>
      <dgm:spPr/>
      <dgm:t>
        <a:bodyPr/>
        <a:lstStyle/>
        <a:p>
          <a:endParaRPr lang="en-US">
            <a:latin typeface="Open Sans"/>
          </a:endParaRPr>
        </a:p>
      </dgm:t>
    </dgm:pt>
    <dgm:pt modelId="{9CEE85F0-7596-4959-B317-1CA25BBE0BD5}" type="sibTrans" cxnId="{70A62F3A-F70C-4A49-959B-31D2618AD9F5}">
      <dgm:prSet/>
      <dgm:spPr/>
      <dgm:t>
        <a:bodyPr/>
        <a:lstStyle/>
        <a:p>
          <a:endParaRPr lang="en-US">
            <a:latin typeface="Open Sans"/>
          </a:endParaRPr>
        </a:p>
      </dgm:t>
    </dgm:pt>
    <dgm:pt modelId="{AB32C366-649D-4C02-AA77-57BEAF9666C4}">
      <dgm:prSet phldrT="[Text]" custT="1"/>
      <dgm:spPr/>
      <dgm:t>
        <a:bodyPr/>
        <a:lstStyle/>
        <a:p>
          <a:pPr rtl="1"/>
          <a:r>
            <a:rPr lang="ar-QA" sz="2800" b="1" i="0" dirty="0">
              <a:latin typeface="Open Sans"/>
            </a:rPr>
            <a:t>متسلم</a:t>
          </a:r>
          <a:endParaRPr lang="en-US" sz="2800" i="0" dirty="0">
            <a:latin typeface="Open Sans"/>
          </a:endParaRPr>
        </a:p>
      </dgm:t>
    </dgm:pt>
    <dgm:pt modelId="{C5CB3818-57B9-415A-AACD-4D2D63B1D8A1}" type="parTrans" cxnId="{66D8123B-884F-4CA8-89BF-2803CBE4FDB6}">
      <dgm:prSet/>
      <dgm:spPr/>
      <dgm:t>
        <a:bodyPr/>
        <a:lstStyle/>
        <a:p>
          <a:endParaRPr lang="en-US">
            <a:latin typeface="Open Sans"/>
          </a:endParaRPr>
        </a:p>
      </dgm:t>
    </dgm:pt>
    <dgm:pt modelId="{9E207C32-8DB3-4FD6-A78D-5E71EF055FD3}" type="sibTrans" cxnId="{66D8123B-884F-4CA8-89BF-2803CBE4FDB6}">
      <dgm:prSet/>
      <dgm:spPr/>
      <dgm:t>
        <a:bodyPr/>
        <a:lstStyle/>
        <a:p>
          <a:endParaRPr lang="en-US">
            <a:latin typeface="Open Sans"/>
          </a:endParaRPr>
        </a:p>
      </dgm:t>
    </dgm:pt>
    <dgm:pt modelId="{4B9271A9-61EF-4926-869D-A7C27FE5FAB2}">
      <dgm:prSet phldrT="[Text]" custT="1"/>
      <dgm:spPr/>
      <dgm:t>
        <a:bodyPr/>
        <a:lstStyle/>
        <a:p>
          <a:pPr rtl="1"/>
          <a:r>
            <a:rPr lang="ar-QA" sz="1800" kern="1200" dirty="0">
              <a:latin typeface="Open Sans"/>
            </a:rPr>
            <a:t>منتجات وخدمات جديدة</a:t>
          </a:r>
          <a:endParaRPr lang="en-US" sz="1800" kern="1200" dirty="0">
            <a:latin typeface="Open Sans"/>
          </a:endParaRPr>
        </a:p>
      </dgm:t>
    </dgm:pt>
    <dgm:pt modelId="{B4814FA1-CBDA-4206-A62A-8913F2E51715}" type="parTrans" cxnId="{5BEB4E7B-DAA0-42C8-A0CE-D4EF660AA615}">
      <dgm:prSet/>
      <dgm:spPr/>
      <dgm:t>
        <a:bodyPr/>
        <a:lstStyle/>
        <a:p>
          <a:endParaRPr lang="en-US">
            <a:latin typeface="Open Sans"/>
          </a:endParaRPr>
        </a:p>
      </dgm:t>
    </dgm:pt>
    <dgm:pt modelId="{46B62CC6-AD6F-4786-91EC-04923591F442}" type="sibTrans" cxnId="{5BEB4E7B-DAA0-42C8-A0CE-D4EF660AA615}">
      <dgm:prSet/>
      <dgm:spPr/>
      <dgm:t>
        <a:bodyPr/>
        <a:lstStyle/>
        <a:p>
          <a:endParaRPr lang="en-US">
            <a:latin typeface="Open Sans"/>
          </a:endParaRPr>
        </a:p>
      </dgm:t>
    </dgm:pt>
    <dgm:pt modelId="{B1AD69B9-4173-4258-91E4-34F2B97F71C7}">
      <dgm:prSet phldrT="[Text]" custT="1"/>
      <dgm:spPr/>
      <dgm:t>
        <a:bodyPr/>
        <a:lstStyle/>
        <a:p>
          <a:pPr rtl="1"/>
          <a:r>
            <a:rPr lang="ar-QA" sz="2800" b="1" dirty="0">
              <a:latin typeface="Open Sans"/>
            </a:rPr>
            <a:t>ملموس</a:t>
          </a:r>
          <a:r>
            <a:rPr lang="en-US" sz="2800" b="1" dirty="0">
              <a:latin typeface="Open Sans"/>
            </a:rPr>
            <a:t> </a:t>
          </a:r>
        </a:p>
      </dgm:t>
    </dgm:pt>
    <dgm:pt modelId="{AEB8A6EE-21FD-481D-80C5-042DE059A416}" type="parTrans" cxnId="{529A21A3-5366-4A38-A285-26A91BC1EEFA}">
      <dgm:prSet/>
      <dgm:spPr/>
      <dgm:t>
        <a:bodyPr/>
        <a:lstStyle/>
        <a:p>
          <a:endParaRPr lang="en-US">
            <a:latin typeface="Open Sans"/>
          </a:endParaRPr>
        </a:p>
      </dgm:t>
    </dgm:pt>
    <dgm:pt modelId="{49069AC0-BFDF-4CDE-9123-6C72C6FAB296}" type="sibTrans" cxnId="{529A21A3-5366-4A38-A285-26A91BC1EEFA}">
      <dgm:prSet/>
      <dgm:spPr/>
      <dgm:t>
        <a:bodyPr/>
        <a:lstStyle/>
        <a:p>
          <a:endParaRPr lang="en-US">
            <a:latin typeface="Open Sans"/>
          </a:endParaRPr>
        </a:p>
      </dgm:t>
    </dgm:pt>
    <dgm:pt modelId="{23DA01DA-28B7-4E3A-AC7D-6B5C6BCDDC19}">
      <dgm:prSet phldrT="[Text]"/>
      <dgm:spPr/>
      <dgm:t>
        <a:bodyPr/>
        <a:lstStyle/>
        <a:p>
          <a:pPr rtl="1"/>
          <a:r>
            <a:rPr lang="ar-QA" dirty="0">
              <a:latin typeface="Open Sans"/>
            </a:rPr>
            <a:t>توخي الحذر عند استخدام كلمات مثل "معتمد" أو "ممكَّن</a:t>
          </a:r>
          <a:r>
            <a:rPr lang="ar-SA" dirty="0">
              <a:latin typeface="Open Sans"/>
            </a:rPr>
            <a:t> </a:t>
          </a:r>
          <a:r>
            <a:rPr lang="ar-QA" dirty="0">
              <a:latin typeface="Open Sans"/>
            </a:rPr>
            <a:t>"</a:t>
          </a:r>
          <a:endParaRPr lang="en-US" dirty="0">
            <a:latin typeface="Open Sans"/>
          </a:endParaRPr>
        </a:p>
      </dgm:t>
    </dgm:pt>
    <dgm:pt modelId="{62A7390D-A507-4812-98C2-344C30D23179}" type="parTrans" cxnId="{8CA28A8D-A8C2-4FD1-80D4-AE9B4B4AAF23}">
      <dgm:prSet/>
      <dgm:spPr/>
      <dgm:t>
        <a:bodyPr/>
        <a:lstStyle/>
        <a:p>
          <a:endParaRPr lang="en-US">
            <a:latin typeface="Open Sans"/>
          </a:endParaRPr>
        </a:p>
      </dgm:t>
    </dgm:pt>
    <dgm:pt modelId="{E78BF669-AE51-4D0E-9F7A-92215B0C64F1}" type="sibTrans" cxnId="{8CA28A8D-A8C2-4FD1-80D4-AE9B4B4AAF23}">
      <dgm:prSet/>
      <dgm:spPr/>
      <dgm:t>
        <a:bodyPr/>
        <a:lstStyle/>
        <a:p>
          <a:endParaRPr lang="en-US">
            <a:latin typeface="Open Sans"/>
          </a:endParaRPr>
        </a:p>
      </dgm:t>
    </dgm:pt>
    <dgm:pt modelId="{3283E254-AE72-4178-ADD4-FBD3056D5665}">
      <dgm:prSet custT="1"/>
      <dgm:spPr/>
      <dgm:t>
        <a:bodyPr/>
        <a:lstStyle/>
        <a:p>
          <a:pPr rtl="1"/>
          <a:r>
            <a:rPr lang="ar-QA" sz="1800" kern="1200" dirty="0">
              <a:solidFill>
                <a:srgbClr val="000000">
                  <a:hueOff val="0"/>
                  <a:satOff val="0"/>
                  <a:lumOff val="0"/>
                  <a:alphaOff val="0"/>
                </a:srgbClr>
              </a:solidFill>
              <a:latin typeface="Open Sans"/>
              <a:ea typeface="+mn-ea"/>
              <a:cs typeface="Times New Roman" panose="02020603050405020304" pitchFamily="18" charset="0"/>
            </a:rPr>
            <a:t>يتمتع مديرو البرامج بدرجة عالية من التأثير على المخرجات</a:t>
          </a:r>
          <a:endParaRPr lang="en-GB" sz="1800" kern="1200" dirty="0">
            <a:solidFill>
              <a:srgbClr val="000000">
                <a:hueOff val="0"/>
                <a:satOff val="0"/>
                <a:lumOff val="0"/>
                <a:alphaOff val="0"/>
              </a:srgbClr>
            </a:solidFill>
            <a:latin typeface="Open Sans"/>
            <a:ea typeface="+mn-ea"/>
            <a:cs typeface="Times New Roman" panose="02020603050405020304" pitchFamily="18" charset="0"/>
          </a:endParaRPr>
        </a:p>
      </dgm:t>
    </dgm:pt>
    <dgm:pt modelId="{2E578689-B9D9-4C76-95C1-FF07599F3A8D}" type="parTrans" cxnId="{88CA6CED-A9D2-485B-91E7-CC7F3C4FFE11}">
      <dgm:prSet/>
      <dgm:spPr/>
      <dgm:t>
        <a:bodyPr/>
        <a:lstStyle/>
        <a:p>
          <a:endParaRPr lang="en-GB"/>
        </a:p>
      </dgm:t>
    </dgm:pt>
    <dgm:pt modelId="{326FD792-778B-421B-BD2F-000EA6621D8B}" type="sibTrans" cxnId="{88CA6CED-A9D2-485B-91E7-CC7F3C4FFE11}">
      <dgm:prSet/>
      <dgm:spPr/>
      <dgm:t>
        <a:bodyPr/>
        <a:lstStyle/>
        <a:p>
          <a:endParaRPr lang="en-GB"/>
        </a:p>
      </dgm:t>
    </dgm:pt>
    <dgm:pt modelId="{5FDA370E-14A6-4EE1-8B34-D012111B2732}">
      <dgm:prSet custT="1"/>
      <dgm:spPr/>
      <dgm:t>
        <a:bodyPr/>
        <a:lstStyle/>
        <a:p>
          <a:pPr rtl="1"/>
          <a:r>
            <a:rPr lang="ar-QA" sz="1800" kern="1200" dirty="0">
              <a:latin typeface="Open Sans"/>
            </a:rPr>
            <a:t>المخرج الوحيد يكاد ألا يكون </a:t>
          </a:r>
          <a:r>
            <a:rPr lang="ar-QA" sz="1800" kern="1200" dirty="0">
              <a:solidFill>
                <a:srgbClr val="000000">
                  <a:hueOff val="0"/>
                  <a:satOff val="0"/>
                  <a:lumOff val="0"/>
                  <a:alphaOff val="0"/>
                </a:srgbClr>
              </a:solidFill>
              <a:latin typeface="Open Sans"/>
              <a:ea typeface="+mn-ea"/>
              <a:cs typeface="Times New Roman" panose="02020603050405020304" pitchFamily="18" charset="0"/>
            </a:rPr>
            <a:t>كافيا لتحقيق </a:t>
          </a:r>
          <a:r>
            <a:rPr lang="ar-QA" sz="1800" kern="1200" dirty="0">
              <a:latin typeface="Open Sans"/>
            </a:rPr>
            <a:t>الناتج</a:t>
          </a:r>
          <a:endParaRPr lang="en-GB" sz="1800" kern="1200" dirty="0">
            <a:latin typeface="Open Sans"/>
          </a:endParaRPr>
        </a:p>
      </dgm:t>
    </dgm:pt>
    <dgm:pt modelId="{12FDC5CF-87E7-4C12-B761-C66D530A75B6}" type="parTrans" cxnId="{494E46CD-14C5-49B8-9E36-C85C8C776585}">
      <dgm:prSet/>
      <dgm:spPr/>
      <dgm:t>
        <a:bodyPr/>
        <a:lstStyle/>
        <a:p>
          <a:endParaRPr lang="en-GB"/>
        </a:p>
      </dgm:t>
    </dgm:pt>
    <dgm:pt modelId="{0CC7ECC0-1C2B-4E03-8766-0EBA58A9C978}" type="sibTrans" cxnId="{494E46CD-14C5-49B8-9E36-C85C8C776585}">
      <dgm:prSet/>
      <dgm:spPr/>
      <dgm:t>
        <a:bodyPr/>
        <a:lstStyle/>
        <a:p>
          <a:endParaRPr lang="en-GB"/>
        </a:p>
      </dgm:t>
    </dgm:pt>
    <dgm:pt modelId="{940F9D8A-0D90-480C-9AA1-656AC5F6A735}">
      <dgm:prSet custT="1"/>
      <dgm:spPr/>
      <dgm:t>
        <a:bodyPr/>
        <a:lstStyle/>
        <a:p>
          <a:pPr rtl="1"/>
          <a:r>
            <a:rPr lang="ar-QA" sz="1800" kern="1200" dirty="0">
              <a:latin typeface="Open Sans"/>
            </a:rPr>
            <a:t>لكن البرنامج الذي يحتوي على الكثير من المخرجات قد يفقد التركيز ويكون صعبً الإدارة.</a:t>
          </a:r>
          <a:endParaRPr lang="en-GB" sz="1800" kern="1200" dirty="0">
            <a:latin typeface="Open Sans"/>
          </a:endParaRPr>
        </a:p>
      </dgm:t>
    </dgm:pt>
    <dgm:pt modelId="{6A605F44-A5E6-424D-9CD7-96126C3A38D8}" type="parTrans" cxnId="{2F97CAE9-8AF3-4E53-9EAA-6147660973E0}">
      <dgm:prSet/>
      <dgm:spPr/>
      <dgm:t>
        <a:bodyPr/>
        <a:lstStyle/>
        <a:p>
          <a:endParaRPr lang="en-GB"/>
        </a:p>
      </dgm:t>
    </dgm:pt>
    <dgm:pt modelId="{B0E73B45-3DF4-49DE-810E-C27BDC9B34B3}" type="sibTrans" cxnId="{2F97CAE9-8AF3-4E53-9EAA-6147660973E0}">
      <dgm:prSet/>
      <dgm:spPr/>
      <dgm:t>
        <a:bodyPr/>
        <a:lstStyle/>
        <a:p>
          <a:endParaRPr lang="en-GB"/>
        </a:p>
      </dgm:t>
    </dgm:pt>
    <dgm:pt modelId="{CBC5D091-3F32-4FDE-944E-272508A78EE7}">
      <dgm:prSet/>
      <dgm:spPr/>
      <dgm:t>
        <a:bodyPr/>
        <a:lstStyle/>
        <a:p>
          <a:pPr rtl="1"/>
          <a:r>
            <a:rPr lang="ar-QA" dirty="0">
              <a:latin typeface="Open Sans"/>
            </a:rPr>
            <a:t>لا تذكر أشياء مثل </a:t>
          </a:r>
          <a:r>
            <a:rPr lang="ar-SA" dirty="0">
              <a:latin typeface="Open Sans"/>
            </a:rPr>
            <a:t>الأوراش </a:t>
          </a:r>
          <a:r>
            <a:rPr lang="ar-QA" dirty="0">
              <a:latin typeface="Open Sans"/>
            </a:rPr>
            <a:t>والندوات كمخرجات؛ المخرجات ليست مجرد أنشطة </a:t>
          </a:r>
          <a:r>
            <a:rPr lang="ar-SA" dirty="0">
              <a:latin typeface="Open Sans"/>
            </a:rPr>
            <a:t>منجزة</a:t>
          </a:r>
          <a:endParaRPr lang="en-GB" dirty="0">
            <a:latin typeface="Open Sans"/>
          </a:endParaRPr>
        </a:p>
      </dgm:t>
    </dgm:pt>
    <dgm:pt modelId="{341127EF-7BC8-4754-8CE8-2BED93583DCD}" type="parTrans" cxnId="{511F0AD6-9577-40E9-AC3E-035BD9C58057}">
      <dgm:prSet/>
      <dgm:spPr/>
      <dgm:t>
        <a:bodyPr/>
        <a:lstStyle/>
        <a:p>
          <a:endParaRPr lang="en-GB"/>
        </a:p>
      </dgm:t>
    </dgm:pt>
    <dgm:pt modelId="{4810A429-72BA-4EFA-AC58-611B37840B5D}" type="sibTrans" cxnId="{511F0AD6-9577-40E9-AC3E-035BD9C58057}">
      <dgm:prSet/>
      <dgm:spPr/>
      <dgm:t>
        <a:bodyPr/>
        <a:lstStyle/>
        <a:p>
          <a:endParaRPr lang="en-GB"/>
        </a:p>
      </dgm:t>
    </dgm:pt>
    <dgm:pt modelId="{05F93FA2-2CE0-4834-90A3-554F64A10B07}" type="pres">
      <dgm:prSet presAssocID="{ECC1A150-61BB-4504-B82E-595517AD560A}" presName="Name0" presStyleCnt="0">
        <dgm:presLayoutVars>
          <dgm:dir/>
          <dgm:animLvl val="lvl"/>
          <dgm:resizeHandles val="exact"/>
        </dgm:presLayoutVars>
      </dgm:prSet>
      <dgm:spPr/>
      <dgm:t>
        <a:bodyPr/>
        <a:lstStyle/>
        <a:p>
          <a:endParaRPr lang="en-US"/>
        </a:p>
      </dgm:t>
    </dgm:pt>
    <dgm:pt modelId="{F2B45E2E-243B-4478-BE58-BF6562EFB3CC}" type="pres">
      <dgm:prSet presAssocID="{D27C7174-072B-4DCD-88B2-F6028AF8B53B}" presName="linNode" presStyleCnt="0"/>
      <dgm:spPr/>
    </dgm:pt>
    <dgm:pt modelId="{F6CB9AD7-BE3C-4AA4-9D57-940339477311}" type="pres">
      <dgm:prSet presAssocID="{D27C7174-072B-4DCD-88B2-F6028AF8B53B}" presName="parentText" presStyleLbl="node1" presStyleIdx="0" presStyleCnt="3" custLinFactNeighborX="99226" custLinFactNeighborY="-2662">
        <dgm:presLayoutVars>
          <dgm:chMax val="1"/>
          <dgm:bulletEnabled val="1"/>
        </dgm:presLayoutVars>
      </dgm:prSet>
      <dgm:spPr/>
      <dgm:t>
        <a:bodyPr/>
        <a:lstStyle/>
        <a:p>
          <a:endParaRPr lang="en-US"/>
        </a:p>
      </dgm:t>
    </dgm:pt>
    <dgm:pt modelId="{653930C4-6A8D-4F11-91E5-68C1F5B00DF5}" type="pres">
      <dgm:prSet presAssocID="{D27C7174-072B-4DCD-88B2-F6028AF8B53B}" presName="descendantText" presStyleLbl="alignAccFollowNode1" presStyleIdx="0" presStyleCnt="3" custLinFactNeighborX="-95960" custLinFactNeighborY="-678">
        <dgm:presLayoutVars>
          <dgm:bulletEnabled val="1"/>
        </dgm:presLayoutVars>
      </dgm:prSet>
      <dgm:spPr/>
      <dgm:t>
        <a:bodyPr/>
        <a:lstStyle/>
        <a:p>
          <a:endParaRPr lang="en-US"/>
        </a:p>
      </dgm:t>
    </dgm:pt>
    <dgm:pt modelId="{5A88EE94-5188-444E-8E90-D4192C87B135}" type="pres">
      <dgm:prSet presAssocID="{89DFE11E-272D-4B6C-B18D-3639654E8EEF}" presName="sp" presStyleCnt="0"/>
      <dgm:spPr/>
    </dgm:pt>
    <dgm:pt modelId="{96343738-06C7-4456-916B-16DF123C64C3}" type="pres">
      <dgm:prSet presAssocID="{AB32C366-649D-4C02-AA77-57BEAF9666C4}" presName="linNode" presStyleCnt="0"/>
      <dgm:spPr/>
    </dgm:pt>
    <dgm:pt modelId="{D6075529-3BB7-4F4B-B0E6-E48CBD4EC4DD}" type="pres">
      <dgm:prSet presAssocID="{AB32C366-649D-4C02-AA77-57BEAF9666C4}" presName="parentText" presStyleLbl="node1" presStyleIdx="1" presStyleCnt="3" custLinFactX="0" custLinFactNeighborX="100000" custLinFactNeighborY="-1629">
        <dgm:presLayoutVars>
          <dgm:chMax val="1"/>
          <dgm:bulletEnabled val="1"/>
        </dgm:presLayoutVars>
      </dgm:prSet>
      <dgm:spPr/>
      <dgm:t>
        <a:bodyPr/>
        <a:lstStyle/>
        <a:p>
          <a:endParaRPr lang="en-US"/>
        </a:p>
      </dgm:t>
    </dgm:pt>
    <dgm:pt modelId="{C8D9CB3B-9020-4FD0-82EF-CB804639F39E}" type="pres">
      <dgm:prSet presAssocID="{AB32C366-649D-4C02-AA77-57BEAF9666C4}" presName="descendantText" presStyleLbl="alignAccFollowNode1" presStyleIdx="1" presStyleCnt="3" custScaleY="87699" custLinFactNeighborX="-96270" custLinFactNeighborY="-4073">
        <dgm:presLayoutVars>
          <dgm:bulletEnabled val="1"/>
        </dgm:presLayoutVars>
      </dgm:prSet>
      <dgm:spPr/>
      <dgm:t>
        <a:bodyPr/>
        <a:lstStyle/>
        <a:p>
          <a:endParaRPr lang="en-US"/>
        </a:p>
      </dgm:t>
    </dgm:pt>
    <dgm:pt modelId="{79A8B59D-A1D7-484B-A46F-5C3675AA55C7}" type="pres">
      <dgm:prSet presAssocID="{9E207C32-8DB3-4FD6-A78D-5E71EF055FD3}" presName="sp" presStyleCnt="0"/>
      <dgm:spPr/>
    </dgm:pt>
    <dgm:pt modelId="{70CBCAFE-20B2-42E6-8735-BDFBC9DCC5AC}" type="pres">
      <dgm:prSet presAssocID="{B1AD69B9-4173-4258-91E4-34F2B97F71C7}" presName="linNode" presStyleCnt="0"/>
      <dgm:spPr/>
    </dgm:pt>
    <dgm:pt modelId="{9F021F47-D751-4D22-9DF5-B8045A5455B7}" type="pres">
      <dgm:prSet presAssocID="{B1AD69B9-4173-4258-91E4-34F2B97F71C7}" presName="parentText" presStyleLbl="node1" presStyleIdx="2" presStyleCnt="3" custLinFactX="0" custLinFactNeighborX="100000" custLinFactNeighborY="152">
        <dgm:presLayoutVars>
          <dgm:chMax val="1"/>
          <dgm:bulletEnabled val="1"/>
        </dgm:presLayoutVars>
      </dgm:prSet>
      <dgm:spPr/>
      <dgm:t>
        <a:bodyPr/>
        <a:lstStyle/>
        <a:p>
          <a:endParaRPr lang="en-US"/>
        </a:p>
      </dgm:t>
    </dgm:pt>
    <dgm:pt modelId="{4B69DA2E-B4C8-4005-BEEF-AB8CF25394F1}" type="pres">
      <dgm:prSet presAssocID="{B1AD69B9-4173-4258-91E4-34F2B97F71C7}" presName="descendantText" presStyleLbl="alignAccFollowNode1" presStyleIdx="2" presStyleCnt="3" custLinFactNeighborX="-96270" custLinFactNeighborY="-2037">
        <dgm:presLayoutVars>
          <dgm:bulletEnabled val="1"/>
        </dgm:presLayoutVars>
      </dgm:prSet>
      <dgm:spPr/>
      <dgm:t>
        <a:bodyPr/>
        <a:lstStyle/>
        <a:p>
          <a:endParaRPr lang="en-US"/>
        </a:p>
      </dgm:t>
    </dgm:pt>
  </dgm:ptLst>
  <dgm:cxnLst>
    <dgm:cxn modelId="{859764BD-2D2E-4DA9-8E13-6284098FDB77}" type="presOf" srcId="{3283E254-AE72-4178-ADD4-FBD3056D5665}" destId="{653930C4-6A8D-4F11-91E5-68C1F5B00DF5}" srcOrd="0" destOrd="1" presId="urn:microsoft.com/office/officeart/2005/8/layout/vList5"/>
    <dgm:cxn modelId="{9526A987-2B10-4EB5-AE98-357BE0EE407C}" type="presOf" srcId="{ECC1A150-61BB-4504-B82E-595517AD560A}" destId="{05F93FA2-2CE0-4834-90A3-554F64A10B07}" srcOrd="0" destOrd="0" presId="urn:microsoft.com/office/officeart/2005/8/layout/vList5"/>
    <dgm:cxn modelId="{3CE9BFEC-6BFF-42B3-8A7E-66C88488C149}" type="presOf" srcId="{B1AD69B9-4173-4258-91E4-34F2B97F71C7}" destId="{9F021F47-D751-4D22-9DF5-B8045A5455B7}" srcOrd="0" destOrd="0" presId="urn:microsoft.com/office/officeart/2005/8/layout/vList5"/>
    <dgm:cxn modelId="{C6982519-CFB6-4ED3-9CD4-D8B9CF5DA32B}" type="presOf" srcId="{AB32C366-649D-4C02-AA77-57BEAF9666C4}" destId="{D6075529-3BB7-4F4B-B0E6-E48CBD4EC4DD}" srcOrd="0" destOrd="0" presId="urn:microsoft.com/office/officeart/2005/8/layout/vList5"/>
    <dgm:cxn modelId="{5BEB4E7B-DAA0-42C8-A0CE-D4EF660AA615}" srcId="{AB32C366-649D-4C02-AA77-57BEAF9666C4}" destId="{4B9271A9-61EF-4926-869D-A7C27FE5FAB2}" srcOrd="0" destOrd="0" parTransId="{B4814FA1-CBDA-4206-A62A-8913F2E51715}" sibTransId="{46B62CC6-AD6F-4786-91EC-04923591F442}"/>
    <dgm:cxn modelId="{494E46CD-14C5-49B8-9E36-C85C8C776585}" srcId="{AB32C366-649D-4C02-AA77-57BEAF9666C4}" destId="{5FDA370E-14A6-4EE1-8B34-D012111B2732}" srcOrd="1" destOrd="0" parTransId="{12FDC5CF-87E7-4C12-B761-C66D530A75B6}" sibTransId="{0CC7ECC0-1C2B-4E03-8766-0EBA58A9C978}"/>
    <dgm:cxn modelId="{1BACF0C2-6289-4C48-943F-4CA905380119}" type="presOf" srcId="{D27C7174-072B-4DCD-88B2-F6028AF8B53B}" destId="{F6CB9AD7-BE3C-4AA4-9D57-940339477311}" srcOrd="0" destOrd="0" presId="urn:microsoft.com/office/officeart/2005/8/layout/vList5"/>
    <dgm:cxn modelId="{2F97CAE9-8AF3-4E53-9EAA-6147660973E0}" srcId="{AB32C366-649D-4C02-AA77-57BEAF9666C4}" destId="{940F9D8A-0D90-480C-9AA1-656AC5F6A735}" srcOrd="2" destOrd="0" parTransId="{6A605F44-A5E6-424D-9CD7-96126C3A38D8}" sibTransId="{B0E73B45-3DF4-49DE-810E-C27BDC9B34B3}"/>
    <dgm:cxn modelId="{511F0AD6-9577-40E9-AC3E-035BD9C58057}" srcId="{B1AD69B9-4173-4258-91E4-34F2B97F71C7}" destId="{CBC5D091-3F32-4FDE-944E-272508A78EE7}" srcOrd="1" destOrd="0" parTransId="{341127EF-7BC8-4754-8CE8-2BED93583DCD}" sibTransId="{4810A429-72BA-4EFA-AC58-611B37840B5D}"/>
    <dgm:cxn modelId="{529A21A3-5366-4A38-A285-26A91BC1EEFA}" srcId="{ECC1A150-61BB-4504-B82E-595517AD560A}" destId="{B1AD69B9-4173-4258-91E4-34F2B97F71C7}" srcOrd="2" destOrd="0" parTransId="{AEB8A6EE-21FD-481D-80C5-042DE059A416}" sibTransId="{49069AC0-BFDF-4CDE-9123-6C72C6FAB296}"/>
    <dgm:cxn modelId="{D81815E3-DA56-40D1-8B78-D371AB452629}" type="presOf" srcId="{CAC23289-54C8-44CF-B6DF-65BA71FE40F1}" destId="{653930C4-6A8D-4F11-91E5-68C1F5B00DF5}" srcOrd="0" destOrd="0" presId="urn:microsoft.com/office/officeart/2005/8/layout/vList5"/>
    <dgm:cxn modelId="{7415BDFD-D86B-40ED-A80B-B442F723115C}" type="presOf" srcId="{CBC5D091-3F32-4FDE-944E-272508A78EE7}" destId="{4B69DA2E-B4C8-4005-BEEF-AB8CF25394F1}" srcOrd="0" destOrd="1" presId="urn:microsoft.com/office/officeart/2005/8/layout/vList5"/>
    <dgm:cxn modelId="{8F66E05A-5232-4A38-98EF-C53E3F4A7AE5}" type="presOf" srcId="{4B9271A9-61EF-4926-869D-A7C27FE5FAB2}" destId="{C8D9CB3B-9020-4FD0-82EF-CB804639F39E}" srcOrd="0" destOrd="0" presId="urn:microsoft.com/office/officeart/2005/8/layout/vList5"/>
    <dgm:cxn modelId="{C9E8A583-5072-4DDF-BD07-1AF8B8A21568}" type="presOf" srcId="{23DA01DA-28B7-4E3A-AC7D-6B5C6BCDDC19}" destId="{4B69DA2E-B4C8-4005-BEEF-AB8CF25394F1}" srcOrd="0" destOrd="0" presId="urn:microsoft.com/office/officeart/2005/8/layout/vList5"/>
    <dgm:cxn modelId="{4B9E95CC-9CEF-4CCC-ACDF-355EA58CC3CC}" type="presOf" srcId="{940F9D8A-0D90-480C-9AA1-656AC5F6A735}" destId="{C8D9CB3B-9020-4FD0-82EF-CB804639F39E}" srcOrd="0" destOrd="2" presId="urn:microsoft.com/office/officeart/2005/8/layout/vList5"/>
    <dgm:cxn modelId="{66D8123B-884F-4CA8-89BF-2803CBE4FDB6}" srcId="{ECC1A150-61BB-4504-B82E-595517AD560A}" destId="{AB32C366-649D-4C02-AA77-57BEAF9666C4}" srcOrd="1" destOrd="0" parTransId="{C5CB3818-57B9-415A-AACD-4D2D63B1D8A1}" sibTransId="{9E207C32-8DB3-4FD6-A78D-5E71EF055FD3}"/>
    <dgm:cxn modelId="{B7A1ADCF-6756-4124-9C25-8C2A676E3153}" srcId="{ECC1A150-61BB-4504-B82E-595517AD560A}" destId="{D27C7174-072B-4DCD-88B2-F6028AF8B53B}" srcOrd="0" destOrd="0" parTransId="{20C48753-4343-479B-8F26-C818A04DB732}" sibTransId="{89DFE11E-272D-4B6C-B18D-3639654E8EEF}"/>
    <dgm:cxn modelId="{70A62F3A-F70C-4A49-959B-31D2618AD9F5}" srcId="{D27C7174-072B-4DCD-88B2-F6028AF8B53B}" destId="{CAC23289-54C8-44CF-B6DF-65BA71FE40F1}" srcOrd="0" destOrd="0" parTransId="{1EF015BC-F48E-4CDE-9267-85D0E5BF99F1}" sibTransId="{9CEE85F0-7596-4959-B317-1CA25BBE0BD5}"/>
    <dgm:cxn modelId="{8CA28A8D-A8C2-4FD1-80D4-AE9B4B4AAF23}" srcId="{B1AD69B9-4173-4258-91E4-34F2B97F71C7}" destId="{23DA01DA-28B7-4E3A-AC7D-6B5C6BCDDC19}" srcOrd="0" destOrd="0" parTransId="{62A7390D-A507-4812-98C2-344C30D23179}" sibTransId="{E78BF669-AE51-4D0E-9F7A-92215B0C64F1}"/>
    <dgm:cxn modelId="{4609ADDD-5005-4378-B528-3C1DE3C17316}" type="presOf" srcId="{5FDA370E-14A6-4EE1-8B34-D012111B2732}" destId="{C8D9CB3B-9020-4FD0-82EF-CB804639F39E}" srcOrd="0" destOrd="1" presId="urn:microsoft.com/office/officeart/2005/8/layout/vList5"/>
    <dgm:cxn modelId="{88CA6CED-A9D2-485B-91E7-CC7F3C4FFE11}" srcId="{D27C7174-072B-4DCD-88B2-F6028AF8B53B}" destId="{3283E254-AE72-4178-ADD4-FBD3056D5665}" srcOrd="1" destOrd="0" parTransId="{2E578689-B9D9-4C76-95C1-FF07599F3A8D}" sibTransId="{326FD792-778B-421B-BD2F-000EA6621D8B}"/>
    <dgm:cxn modelId="{96207769-29EC-4D2B-AD35-9D820FF009BC}" type="presParOf" srcId="{05F93FA2-2CE0-4834-90A3-554F64A10B07}" destId="{F2B45E2E-243B-4478-BE58-BF6562EFB3CC}" srcOrd="0" destOrd="0" presId="urn:microsoft.com/office/officeart/2005/8/layout/vList5"/>
    <dgm:cxn modelId="{8681C80C-334E-4FC9-9D81-100068C3BA0C}" type="presParOf" srcId="{F2B45E2E-243B-4478-BE58-BF6562EFB3CC}" destId="{F6CB9AD7-BE3C-4AA4-9D57-940339477311}" srcOrd="0" destOrd="0" presId="urn:microsoft.com/office/officeart/2005/8/layout/vList5"/>
    <dgm:cxn modelId="{FF901E77-F42B-42E8-AD63-EFCFCE3DF16A}" type="presParOf" srcId="{F2B45E2E-243B-4478-BE58-BF6562EFB3CC}" destId="{653930C4-6A8D-4F11-91E5-68C1F5B00DF5}" srcOrd="1" destOrd="0" presId="urn:microsoft.com/office/officeart/2005/8/layout/vList5"/>
    <dgm:cxn modelId="{047599BE-0B99-429B-82A0-249C4C502171}" type="presParOf" srcId="{05F93FA2-2CE0-4834-90A3-554F64A10B07}" destId="{5A88EE94-5188-444E-8E90-D4192C87B135}" srcOrd="1" destOrd="0" presId="urn:microsoft.com/office/officeart/2005/8/layout/vList5"/>
    <dgm:cxn modelId="{56F67518-4A73-4D37-BFDB-D74E6346800F}" type="presParOf" srcId="{05F93FA2-2CE0-4834-90A3-554F64A10B07}" destId="{96343738-06C7-4456-916B-16DF123C64C3}" srcOrd="2" destOrd="0" presId="urn:microsoft.com/office/officeart/2005/8/layout/vList5"/>
    <dgm:cxn modelId="{280F411D-524B-4803-ADE6-DEE4752A9755}" type="presParOf" srcId="{96343738-06C7-4456-916B-16DF123C64C3}" destId="{D6075529-3BB7-4F4B-B0E6-E48CBD4EC4DD}" srcOrd="0" destOrd="0" presId="urn:microsoft.com/office/officeart/2005/8/layout/vList5"/>
    <dgm:cxn modelId="{6C06ACF3-232E-4E6D-88E8-9FA961F66767}" type="presParOf" srcId="{96343738-06C7-4456-916B-16DF123C64C3}" destId="{C8D9CB3B-9020-4FD0-82EF-CB804639F39E}" srcOrd="1" destOrd="0" presId="urn:microsoft.com/office/officeart/2005/8/layout/vList5"/>
    <dgm:cxn modelId="{3B99A75A-4F9C-45E4-80EB-B05FC356C5A1}" type="presParOf" srcId="{05F93FA2-2CE0-4834-90A3-554F64A10B07}" destId="{79A8B59D-A1D7-484B-A46F-5C3675AA55C7}" srcOrd="3" destOrd="0" presId="urn:microsoft.com/office/officeart/2005/8/layout/vList5"/>
    <dgm:cxn modelId="{36D65176-15ED-46E6-836F-EDED1676A579}" type="presParOf" srcId="{05F93FA2-2CE0-4834-90A3-554F64A10B07}" destId="{70CBCAFE-20B2-42E6-8735-BDFBC9DCC5AC}" srcOrd="4" destOrd="0" presId="urn:microsoft.com/office/officeart/2005/8/layout/vList5"/>
    <dgm:cxn modelId="{E18488E6-219F-4502-A8F4-5AB6D3372A99}" type="presParOf" srcId="{70CBCAFE-20B2-42E6-8735-BDFBC9DCC5AC}" destId="{9F021F47-D751-4D22-9DF5-B8045A5455B7}" srcOrd="0" destOrd="0" presId="urn:microsoft.com/office/officeart/2005/8/layout/vList5"/>
    <dgm:cxn modelId="{E502226B-F756-4ED8-9D9B-EEF1B76E0182}" type="presParOf" srcId="{70CBCAFE-20B2-42E6-8735-BDFBC9DCC5AC}" destId="{4B69DA2E-B4C8-4005-BEEF-AB8CF25394F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C97A23-445D-4E64-A51E-D9680334E3F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10FE6D7-C571-4F74-AB95-8BF361801FF3}">
      <dgm:prSet phldrT="[Text]" custT="1"/>
      <dgm:spPr>
        <a:xfrm rot="16200000">
          <a:off x="2126130" y="-2124763"/>
          <a:ext cx="594214" cy="4846476"/>
        </a:xfrm>
        <a:prstGeom prst="round2SameRect">
          <a:avLst/>
        </a:prstGeom>
        <a:solidFill>
          <a:sysClr val="window" lastClr="FFFFFF">
            <a:alpha val="90000"/>
            <a:hueOff val="0"/>
            <a:satOff val="0"/>
            <a:lumOff val="0"/>
            <a:alphaOff val="0"/>
          </a:sysClr>
        </a:solidFill>
        <a:ln w="25400" cap="flat" cmpd="sng" algn="ctr">
          <a:solidFill>
            <a:srgbClr val="6EA0B0">
              <a:hueOff val="0"/>
              <a:satOff val="0"/>
              <a:lumOff val="0"/>
              <a:alphaOff val="0"/>
            </a:srgbClr>
          </a:solidFill>
          <a:prstDash val="solid"/>
        </a:ln>
        <a:effectLst/>
      </dgm:spPr>
      <dgm:t>
        <a:bodyPr/>
        <a:lstStyle/>
        <a:p>
          <a:pPr rtl="1">
            <a:buChar char="•"/>
          </a:pPr>
          <a:r>
            <a:rPr lang="ar-SA" sz="1600">
              <a:solidFill>
                <a:sysClr val="windowText" lastClr="000000">
                  <a:hueOff val="0"/>
                  <a:satOff val="0"/>
                  <a:lumOff val="0"/>
                  <a:alphaOff val="0"/>
                </a:sysClr>
              </a:solidFill>
              <a:latin typeface="Calibri"/>
              <a:ea typeface="+mn-ea"/>
              <a:cs typeface="+mj-cs"/>
            </a:rPr>
            <a:t>استخدم لغة النتائج للتأكيد على الوضعية المستقبلية</a:t>
          </a:r>
          <a:endParaRPr lang="en-US" sz="1600">
            <a:solidFill>
              <a:sysClr val="windowText" lastClr="000000">
                <a:hueOff val="0"/>
                <a:satOff val="0"/>
                <a:lumOff val="0"/>
                <a:alphaOff val="0"/>
              </a:sysClr>
            </a:solidFill>
            <a:latin typeface="Calibri"/>
            <a:ea typeface="+mn-ea"/>
            <a:cs typeface="+mj-cs"/>
          </a:endParaRPr>
        </a:p>
      </dgm:t>
    </dgm:pt>
    <dgm:pt modelId="{038914C0-9D1F-4B09-BD2F-63700552FB45}" type="sibTrans" cxnId="{883B9082-92D1-480C-8DF9-7236F422E540}">
      <dgm:prSet/>
      <dgm:spPr/>
      <dgm:t>
        <a:bodyPr/>
        <a:lstStyle/>
        <a:p>
          <a:endParaRPr lang="en-US" sz="2000">
            <a:cs typeface="+mj-cs"/>
          </a:endParaRPr>
        </a:p>
      </dgm:t>
    </dgm:pt>
    <dgm:pt modelId="{D6215672-9627-4F6A-AD8F-273F29F4D659}" type="parTrans" cxnId="{883B9082-92D1-480C-8DF9-7236F422E540}">
      <dgm:prSet/>
      <dgm:spPr/>
      <dgm:t>
        <a:bodyPr/>
        <a:lstStyle/>
        <a:p>
          <a:endParaRPr lang="en-US" sz="2000">
            <a:cs typeface="+mj-cs"/>
          </a:endParaRPr>
        </a:p>
      </dgm:t>
    </dgm:pt>
    <dgm:pt modelId="{CFC80B3C-39A5-41BE-B868-8D782B103837}">
      <dgm:prSet phldrT="[Text]" custT="1"/>
      <dgm:spPr>
        <a:xfrm rot="16200000">
          <a:off x="2126130" y="-2124763"/>
          <a:ext cx="594214" cy="4846476"/>
        </a:xfrm>
        <a:prstGeom prst="round2SameRect">
          <a:avLst/>
        </a:prstGeom>
        <a:solidFill>
          <a:sysClr val="window" lastClr="FFFFFF">
            <a:alpha val="90000"/>
            <a:hueOff val="0"/>
            <a:satOff val="0"/>
            <a:lumOff val="0"/>
            <a:alphaOff val="0"/>
          </a:sysClr>
        </a:solidFill>
        <a:ln w="25400" cap="flat" cmpd="sng" algn="ctr">
          <a:solidFill>
            <a:srgbClr val="6EA0B0">
              <a:hueOff val="0"/>
              <a:satOff val="0"/>
              <a:lumOff val="0"/>
              <a:alphaOff val="0"/>
            </a:srgbClr>
          </a:solidFill>
          <a:prstDash val="solid"/>
        </a:ln>
        <a:effectLst/>
      </dgm:spPr>
      <dgm:t>
        <a:bodyPr/>
        <a:lstStyle/>
        <a:p>
          <a:pPr rtl="1">
            <a:buChar char="•"/>
          </a:pPr>
          <a:r>
            <a:rPr lang="ar-SA" sz="1600">
              <a:solidFill>
                <a:sysClr val="windowText" lastClr="000000">
                  <a:hueOff val="0"/>
                  <a:satOff val="0"/>
                  <a:lumOff val="0"/>
                  <a:alphaOff val="0"/>
                </a:sysClr>
              </a:solidFill>
              <a:latin typeface="Calibri"/>
              <a:ea typeface="+mn-ea"/>
              <a:cs typeface="+mj-cs"/>
            </a:rPr>
            <a:t>مثلا، </a:t>
          </a:r>
          <a:r>
            <a:rPr lang="ar-SA" sz="1600" i="1">
              <a:solidFill>
                <a:sysClr val="windowText" lastClr="000000">
                  <a:hueOff val="0"/>
                  <a:satOff val="0"/>
                  <a:lumOff val="0"/>
                  <a:alphaOff val="0"/>
                </a:sysClr>
              </a:solidFill>
              <a:latin typeface="Calibri"/>
              <a:ea typeface="+mn-ea"/>
              <a:cs typeface="+mj-cs"/>
            </a:rPr>
            <a:t>قدرة معززة للإحصائيين على القيام ب</a:t>
          </a:r>
          <a:r>
            <a:rPr lang="en-US" sz="1600" i="1">
              <a:solidFill>
                <a:sysClr val="windowText" lastClr="000000">
                  <a:hueOff val="0"/>
                  <a:satOff val="0"/>
                  <a:lumOff val="0"/>
                  <a:alphaOff val="0"/>
                </a:sysClr>
              </a:solidFill>
              <a:latin typeface="Calibri"/>
              <a:ea typeface="+mn-ea"/>
              <a:cs typeface="+mj-cs"/>
            </a:rPr>
            <a:t>X </a:t>
          </a:r>
          <a:r>
            <a:rPr lang="ar-SA" sz="1600" i="1">
              <a:solidFill>
                <a:sysClr val="windowText" lastClr="000000">
                  <a:hueOff val="0"/>
                  <a:satOff val="0"/>
                  <a:lumOff val="0"/>
                  <a:alphaOff val="0"/>
                </a:sysClr>
              </a:solidFill>
              <a:latin typeface="Calibri"/>
              <a:ea typeface="+mn-ea"/>
              <a:cs typeface="+mj-cs"/>
            </a:rPr>
            <a:t> من خلال إنجاز</a:t>
          </a:r>
          <a:r>
            <a:rPr lang="en-US" sz="1600" i="1">
              <a:solidFill>
                <a:sysClr val="windowText" lastClr="000000">
                  <a:hueOff val="0"/>
                  <a:satOff val="0"/>
                  <a:lumOff val="0"/>
                  <a:alphaOff val="0"/>
                </a:sysClr>
              </a:solidFill>
              <a:latin typeface="Calibri"/>
              <a:ea typeface="+mn-ea"/>
              <a:cs typeface="+mj-cs"/>
            </a:rPr>
            <a:t> Y </a:t>
          </a:r>
        </a:p>
      </dgm:t>
    </dgm:pt>
    <dgm:pt modelId="{68959B78-7B98-4E03-86E6-B2C43773EA31}" type="sibTrans" cxnId="{F2CD9586-6795-439A-8218-D5811318B174}">
      <dgm:prSet/>
      <dgm:spPr/>
      <dgm:t>
        <a:bodyPr/>
        <a:lstStyle/>
        <a:p>
          <a:endParaRPr lang="en-US" sz="2000">
            <a:cs typeface="+mj-cs"/>
          </a:endParaRPr>
        </a:p>
      </dgm:t>
    </dgm:pt>
    <dgm:pt modelId="{DAA1567F-83E9-459D-940D-76D1635F88CF}" type="parTrans" cxnId="{F2CD9586-6795-439A-8218-D5811318B174}">
      <dgm:prSet/>
      <dgm:spPr/>
      <dgm:t>
        <a:bodyPr/>
        <a:lstStyle/>
        <a:p>
          <a:endParaRPr lang="en-US" sz="2000">
            <a:cs typeface="+mj-cs"/>
          </a:endParaRPr>
        </a:p>
      </dgm:t>
    </dgm:pt>
    <dgm:pt modelId="{2B3BA216-8183-411C-BCAD-3AAB6C057BE1}">
      <dgm:prSet phldrT="[Text]" custT="1"/>
      <dgm:spPr>
        <a:xfrm rot="16200000">
          <a:off x="2126130" y="158724"/>
          <a:ext cx="594214" cy="4846476"/>
        </a:xfrm>
        <a:prstGeom prst="round2SameRect">
          <a:avLst/>
        </a:prstGeom>
        <a:solidFill>
          <a:sysClr val="window" lastClr="FFFFFF">
            <a:alpha val="90000"/>
            <a:hueOff val="0"/>
            <a:satOff val="0"/>
            <a:lumOff val="0"/>
            <a:alphaOff val="0"/>
          </a:sysClr>
        </a:solidFill>
        <a:ln w="25400" cap="flat" cmpd="sng" algn="ctr">
          <a:solidFill>
            <a:srgbClr val="6EA0B0">
              <a:hueOff val="0"/>
              <a:satOff val="0"/>
              <a:lumOff val="0"/>
              <a:alphaOff val="0"/>
            </a:srgbClr>
          </a:solidFill>
          <a:prstDash val="solid"/>
        </a:ln>
        <a:effectLst/>
      </dgm:spPr>
      <dgm:t>
        <a:bodyPr/>
        <a:lstStyle/>
        <a:p>
          <a:pPr rtl="1">
            <a:buChar char="•"/>
          </a:pPr>
          <a:r>
            <a:rPr lang="en-US" sz="1600" i="1" dirty="0">
              <a:solidFill>
                <a:sysClr val="windowText" lastClr="000000">
                  <a:hueOff val="0"/>
                  <a:satOff val="0"/>
                  <a:lumOff val="0"/>
                  <a:alphaOff val="0"/>
                </a:sysClr>
              </a:solidFill>
              <a:latin typeface="Calibri"/>
              <a:ea typeface="+mn-ea"/>
              <a:cs typeface="+mj-cs"/>
            </a:rPr>
            <a:t> </a:t>
          </a:r>
          <a:r>
            <a:rPr lang="ar-SA" sz="1600" dirty="0">
              <a:solidFill>
                <a:sysClr val="windowText" lastClr="000000">
                  <a:hueOff val="0"/>
                  <a:satOff val="0"/>
                  <a:lumOff val="0"/>
                  <a:alphaOff val="0"/>
                </a:sysClr>
              </a:solidFill>
              <a:latin typeface="Calibri"/>
              <a:ea typeface="+mn-ea"/>
              <a:cs typeface="+mj-cs"/>
            </a:rPr>
            <a:t>مثلا، </a:t>
          </a:r>
          <a:r>
            <a:rPr lang="ar-SA" sz="1600" i="1" dirty="0">
              <a:solidFill>
                <a:sysClr val="windowText" lastClr="000000">
                  <a:hueOff val="0"/>
                  <a:satOff val="0"/>
                  <a:lumOff val="0"/>
                  <a:alphaOff val="0"/>
                </a:sysClr>
              </a:solidFill>
              <a:latin typeface="Calibri"/>
              <a:ea typeface="+mn-ea"/>
              <a:cs typeface="+mj-cs"/>
            </a:rPr>
            <a:t>يتوفر</a:t>
          </a:r>
          <a:r>
            <a:rPr lang="ar-QA" sz="1600" i="1" dirty="0">
              <a:solidFill>
                <a:sysClr val="windowText" lastClr="000000">
                  <a:hueOff val="0"/>
                  <a:satOff val="0"/>
                  <a:lumOff val="0"/>
                  <a:alphaOff val="0"/>
                </a:sysClr>
              </a:solidFill>
              <a:latin typeface="Calibri"/>
              <a:ea typeface="+mn-ea"/>
              <a:cs typeface="+mj-cs"/>
            </a:rPr>
            <a:t>ال</a:t>
          </a:r>
          <a:r>
            <a:rPr lang="ar-SA" sz="1600" i="1" dirty="0">
              <a:solidFill>
                <a:sysClr val="windowText" lastClr="000000">
                  <a:hueOff val="0"/>
                  <a:satOff val="0"/>
                  <a:lumOff val="0"/>
                  <a:alphaOff val="0"/>
                </a:sysClr>
              </a:solidFill>
              <a:latin typeface="Calibri"/>
              <a:ea typeface="+mn-ea"/>
              <a:cs typeface="+mj-cs"/>
            </a:rPr>
            <a:t>إحصائيون في </a:t>
          </a:r>
          <a:r>
            <a:rPr lang="ar-QA" sz="1600" i="1" dirty="0">
              <a:solidFill>
                <a:sysClr val="windowText" lastClr="000000">
                  <a:hueOff val="0"/>
                  <a:satOff val="0"/>
                  <a:lumOff val="0"/>
                  <a:alphaOff val="0"/>
                </a:sysClr>
              </a:solidFill>
              <a:latin typeface="Calibri"/>
              <a:ea typeface="+mn-ea"/>
              <a:cs typeface="+mj-cs"/>
            </a:rPr>
            <a:t>ال</a:t>
          </a:r>
          <a:r>
            <a:rPr lang="ar-SA" sz="1600" i="1" dirty="0">
              <a:solidFill>
                <a:sysClr val="windowText" lastClr="000000">
                  <a:hueOff val="0"/>
                  <a:satOff val="0"/>
                  <a:lumOff val="0"/>
                  <a:alphaOff val="0"/>
                </a:sysClr>
              </a:solidFill>
              <a:latin typeface="Calibri"/>
              <a:ea typeface="+mn-ea"/>
              <a:cs typeface="+mj-cs"/>
            </a:rPr>
            <a:t>تطبيقات</a:t>
          </a:r>
          <a:r>
            <a:rPr lang="ar-QA" sz="1600" i="1" dirty="0">
              <a:solidFill>
                <a:sysClr val="windowText" lastClr="000000">
                  <a:hueOff val="0"/>
                  <a:satOff val="0"/>
                  <a:lumOff val="0"/>
                  <a:alphaOff val="0"/>
                </a:sysClr>
              </a:solidFill>
              <a:latin typeface="Calibri"/>
              <a:ea typeface="+mn-ea"/>
              <a:cs typeface="+mj-cs"/>
            </a:rPr>
            <a:t> </a:t>
          </a:r>
          <a:r>
            <a:rPr lang="ar-SA" sz="1600" i="1" dirty="0">
              <a:solidFill>
                <a:sysClr val="windowText" lastClr="000000">
                  <a:hueOff val="0"/>
                  <a:satOff val="0"/>
                  <a:lumOff val="0"/>
                  <a:alphaOff val="0"/>
                </a:sysClr>
              </a:solidFill>
              <a:latin typeface="Calibri"/>
              <a:ea typeface="+mn-ea"/>
              <a:cs typeface="+mj-cs"/>
            </a:rPr>
            <a:t>الثلات المستهدفة لإدارة البيانات على القدرة للقيام ب</a:t>
          </a:r>
          <a:r>
            <a:rPr lang="en-US" sz="1600" b="1" i="1" dirty="0">
              <a:solidFill>
                <a:sysClr val="windowText" lastClr="000000">
                  <a:hueOff val="0"/>
                  <a:satOff val="0"/>
                  <a:lumOff val="0"/>
                  <a:alphaOff val="0"/>
                </a:sysClr>
              </a:solidFill>
              <a:latin typeface="Calibri"/>
              <a:ea typeface="+mn-ea"/>
              <a:cs typeface="+mj-cs"/>
            </a:rPr>
            <a:t> X</a:t>
          </a:r>
          <a:endParaRPr lang="en-US" sz="1600" i="1" dirty="0">
            <a:solidFill>
              <a:sysClr val="windowText" lastClr="000000">
                <a:hueOff val="0"/>
                <a:satOff val="0"/>
                <a:lumOff val="0"/>
                <a:alphaOff val="0"/>
              </a:sysClr>
            </a:solidFill>
            <a:latin typeface="Calibri"/>
            <a:ea typeface="+mn-ea"/>
            <a:cs typeface="+mj-cs"/>
          </a:endParaRPr>
        </a:p>
      </dgm:t>
    </dgm:pt>
    <dgm:pt modelId="{23DED275-0D70-42B7-B4B6-6D99323A6663}" type="sibTrans" cxnId="{BEBCCC64-E46C-40B6-B458-DF249973A684}">
      <dgm:prSet/>
      <dgm:spPr/>
      <dgm:t>
        <a:bodyPr/>
        <a:lstStyle/>
        <a:p>
          <a:endParaRPr lang="en-US" sz="2000">
            <a:cs typeface="+mj-cs"/>
          </a:endParaRPr>
        </a:p>
      </dgm:t>
    </dgm:pt>
    <dgm:pt modelId="{0C8A0314-1D1B-47FD-87EF-C385CFD53164}" type="parTrans" cxnId="{BEBCCC64-E46C-40B6-B458-DF249973A684}">
      <dgm:prSet/>
      <dgm:spPr/>
      <dgm:t>
        <a:bodyPr/>
        <a:lstStyle/>
        <a:p>
          <a:endParaRPr lang="en-US" sz="2000">
            <a:cs typeface="+mj-cs"/>
          </a:endParaRPr>
        </a:p>
      </dgm:t>
    </dgm:pt>
    <dgm:pt modelId="{A9751AE9-CA36-4A89-B69C-2E06929EDD1F}">
      <dgm:prSet custT="1"/>
      <dgm:spPr>
        <a:xfrm rot="16200000">
          <a:off x="2126130" y="-1363600"/>
          <a:ext cx="594214" cy="4846476"/>
        </a:xfrm>
        <a:prstGeom prst="round2SameRect">
          <a:avLst/>
        </a:prstGeom>
        <a:solidFill>
          <a:sysClr val="window" lastClr="FFFFFF">
            <a:alpha val="90000"/>
            <a:hueOff val="0"/>
            <a:satOff val="0"/>
            <a:lumOff val="0"/>
            <a:alphaOff val="0"/>
          </a:sysClr>
        </a:solidFill>
        <a:ln w="25400" cap="flat" cmpd="sng" algn="ctr">
          <a:solidFill>
            <a:srgbClr val="6EA0B0">
              <a:hueOff val="0"/>
              <a:satOff val="0"/>
              <a:lumOff val="0"/>
              <a:alphaOff val="0"/>
            </a:srgbClr>
          </a:solidFill>
          <a:prstDash val="solid"/>
        </a:ln>
        <a:effectLst/>
      </dgm:spPr>
      <dgm:t>
        <a:bodyPr/>
        <a:lstStyle/>
        <a:p>
          <a:pPr algn="r" rtl="1">
            <a:buChar char="•"/>
          </a:pPr>
          <a:r>
            <a:rPr lang="ar-SA" sz="1600" dirty="0">
              <a:solidFill>
                <a:sysClr val="windowText" lastClr="000000">
                  <a:hueOff val="0"/>
                  <a:satOff val="0"/>
                  <a:lumOff val="0"/>
                  <a:alphaOff val="0"/>
                </a:sysClr>
              </a:solidFill>
              <a:latin typeface="Calibri"/>
              <a:ea typeface="+mn-ea"/>
              <a:cs typeface="+mj-cs"/>
            </a:rPr>
            <a:t>كن دقيقا؛ ھل ھﻧﺎك ﻣﺟﻣوﻋﺎت </a:t>
          </a:r>
          <a:r>
            <a:rPr lang="ar-QA" sz="1600" dirty="0">
              <a:solidFill>
                <a:sysClr val="windowText" lastClr="000000">
                  <a:hueOff val="0"/>
                  <a:satOff val="0"/>
                  <a:lumOff val="0"/>
                  <a:alphaOff val="0"/>
                </a:sysClr>
              </a:solidFill>
              <a:latin typeface="Calibri"/>
              <a:ea typeface="+mn-ea"/>
              <a:cs typeface="+mj-cs"/>
            </a:rPr>
            <a:t>أطراف </a:t>
          </a:r>
          <a:r>
            <a:rPr lang="ar-SA" sz="1600" dirty="0">
              <a:solidFill>
                <a:sysClr val="windowText" lastClr="000000">
                  <a:hueOff val="0"/>
                  <a:satOff val="0"/>
                  <a:lumOff val="0"/>
                  <a:alphaOff val="0"/>
                </a:sysClr>
              </a:solidFill>
              <a:latin typeface="Calibri"/>
              <a:ea typeface="+mn-ea"/>
              <a:cs typeface="+mj-cs"/>
            </a:rPr>
            <a:t>معنية ﺿﻌﯾﻔﺔ أو قليلة اﻟﻣوارد بشكل خاص؟</a:t>
          </a:r>
          <a:endParaRPr lang="en-US" sz="1600" dirty="0">
            <a:solidFill>
              <a:sysClr val="windowText" lastClr="000000">
                <a:hueOff val="0"/>
                <a:satOff val="0"/>
                <a:lumOff val="0"/>
                <a:alphaOff val="0"/>
              </a:sysClr>
            </a:solidFill>
            <a:latin typeface="Calibri"/>
            <a:ea typeface="+mn-ea"/>
            <a:cs typeface="+mj-cs"/>
          </a:endParaRPr>
        </a:p>
      </dgm:t>
    </dgm:pt>
    <dgm:pt modelId="{A190122B-9090-41A4-95B5-5503BE064818}" type="sibTrans" cxnId="{BA61607F-367C-45CC-A31D-BC586B1FA73A}">
      <dgm:prSet/>
      <dgm:spPr/>
      <dgm:t>
        <a:bodyPr/>
        <a:lstStyle/>
        <a:p>
          <a:endParaRPr lang="en-US" sz="2000">
            <a:cs typeface="+mj-cs"/>
          </a:endParaRPr>
        </a:p>
      </dgm:t>
    </dgm:pt>
    <dgm:pt modelId="{31CAE608-9DF3-4EB8-BFAD-F5771C745724}" type="parTrans" cxnId="{BA61607F-367C-45CC-A31D-BC586B1FA73A}">
      <dgm:prSet/>
      <dgm:spPr/>
      <dgm:t>
        <a:bodyPr/>
        <a:lstStyle/>
        <a:p>
          <a:endParaRPr lang="en-US" sz="2000">
            <a:cs typeface="+mj-cs"/>
          </a:endParaRPr>
        </a:p>
      </dgm:t>
    </dgm:pt>
    <dgm:pt modelId="{72B3EB35-6910-4AC6-A6AB-3A524519BFF6}">
      <dgm:prSet custT="1"/>
      <dgm:spPr>
        <a:xfrm rot="16200000">
          <a:off x="2126130" y="-1363600"/>
          <a:ext cx="594214" cy="4846476"/>
        </a:xfrm>
        <a:prstGeom prst="round2SameRect">
          <a:avLst/>
        </a:prstGeom>
        <a:solidFill>
          <a:sysClr val="window" lastClr="FFFFFF">
            <a:alpha val="90000"/>
            <a:hueOff val="0"/>
            <a:satOff val="0"/>
            <a:lumOff val="0"/>
            <a:alphaOff val="0"/>
          </a:sysClr>
        </a:solidFill>
        <a:ln w="25400" cap="flat" cmpd="sng" algn="ctr">
          <a:solidFill>
            <a:srgbClr val="6EA0B0">
              <a:hueOff val="0"/>
              <a:satOff val="0"/>
              <a:lumOff val="0"/>
              <a:alphaOff val="0"/>
            </a:srgbClr>
          </a:solidFill>
          <a:prstDash val="solid"/>
        </a:ln>
        <a:effectLst/>
      </dgm:spPr>
      <dgm:t>
        <a:bodyPr/>
        <a:lstStyle/>
        <a:p>
          <a:pPr algn="r" rtl="1">
            <a:buChar char="•"/>
          </a:pPr>
          <a:r>
            <a:rPr lang="ar-SA" sz="1600" dirty="0">
              <a:solidFill>
                <a:sysClr val="windowText" lastClr="000000">
                  <a:hueOff val="0"/>
                  <a:satOff val="0"/>
                  <a:lumOff val="0"/>
                  <a:alphaOff val="0"/>
                </a:sysClr>
              </a:solidFill>
              <a:latin typeface="Calibri"/>
              <a:ea typeface="+mn-ea"/>
              <a:cs typeface="+mj-cs"/>
            </a:rPr>
            <a:t>مثلا، </a:t>
          </a:r>
          <a:r>
            <a:rPr lang="ar-SA" sz="1600" i="1" dirty="0">
              <a:solidFill>
                <a:sysClr val="windowText" lastClr="000000">
                  <a:hueOff val="0"/>
                  <a:satOff val="0"/>
                  <a:lumOff val="0"/>
                  <a:alphaOff val="0"/>
                </a:sysClr>
              </a:solidFill>
              <a:latin typeface="Calibri"/>
              <a:ea typeface="+mn-ea"/>
              <a:cs typeface="+mj-cs"/>
            </a:rPr>
            <a:t>قدرة معززة للإحصائيين في </a:t>
          </a:r>
          <a:r>
            <a:rPr lang="ar-QA" sz="1600" i="1" dirty="0">
              <a:solidFill>
                <a:sysClr val="windowText" lastClr="000000">
                  <a:hueOff val="0"/>
                  <a:satOff val="0"/>
                  <a:lumOff val="0"/>
                  <a:alphaOff val="0"/>
                </a:sysClr>
              </a:solidFill>
              <a:latin typeface="Calibri"/>
              <a:ea typeface="+mn-ea"/>
              <a:cs typeface="+mj-cs"/>
            </a:rPr>
            <a:t>ال</a:t>
          </a:r>
          <a:r>
            <a:rPr lang="ar-SA" sz="1600" i="1" dirty="0">
              <a:solidFill>
                <a:sysClr val="windowText" lastClr="000000">
                  <a:hueOff val="0"/>
                  <a:satOff val="0"/>
                  <a:lumOff val="0"/>
                  <a:alphaOff val="0"/>
                </a:sysClr>
              </a:solidFill>
              <a:latin typeface="Calibri"/>
              <a:ea typeface="+mn-ea"/>
              <a:cs typeface="+mj-cs"/>
            </a:rPr>
            <a:t>تطبيقات</a:t>
          </a:r>
          <a:r>
            <a:rPr lang="ar-QA" sz="1600" i="1" dirty="0">
              <a:solidFill>
                <a:sysClr val="windowText" lastClr="000000">
                  <a:hueOff val="0"/>
                  <a:satOff val="0"/>
                  <a:lumOff val="0"/>
                  <a:alphaOff val="0"/>
                </a:sysClr>
              </a:solidFill>
              <a:latin typeface="Calibri"/>
              <a:ea typeface="+mn-ea"/>
              <a:cs typeface="+mj-cs"/>
            </a:rPr>
            <a:t> </a:t>
          </a:r>
          <a:r>
            <a:rPr lang="ar-SA" sz="1600" i="1" dirty="0" err="1">
              <a:solidFill>
                <a:sysClr val="windowText" lastClr="000000">
                  <a:hueOff val="0"/>
                  <a:satOff val="0"/>
                  <a:lumOff val="0"/>
                  <a:alphaOff val="0"/>
                </a:sysClr>
              </a:solidFill>
              <a:latin typeface="Calibri"/>
              <a:ea typeface="+mn-ea"/>
              <a:cs typeface="+mj-cs"/>
            </a:rPr>
            <a:t>الثلات</a:t>
          </a:r>
          <a:r>
            <a:rPr lang="ar-SA" sz="1600" i="1" dirty="0">
              <a:solidFill>
                <a:sysClr val="windowText" lastClr="000000">
                  <a:hueOff val="0"/>
                  <a:satOff val="0"/>
                  <a:lumOff val="0"/>
                  <a:alphaOff val="0"/>
                </a:sysClr>
              </a:solidFill>
              <a:latin typeface="Calibri"/>
              <a:ea typeface="+mn-ea"/>
              <a:cs typeface="+mj-cs"/>
            </a:rPr>
            <a:t> المستهدفة لإدارة البيانات </a:t>
          </a:r>
          <a:r>
            <a:rPr lang="en-US" sz="1600" b="1" i="1" dirty="0">
              <a:solidFill>
                <a:sysClr val="windowText" lastClr="000000">
                  <a:hueOff val="0"/>
                  <a:satOff val="0"/>
                  <a:lumOff val="0"/>
                  <a:alphaOff val="0"/>
                </a:sysClr>
              </a:solidFill>
              <a:latin typeface="Calibri"/>
              <a:ea typeface="+mn-ea"/>
              <a:cs typeface="+mj-cs"/>
            </a:rPr>
            <a:t>MDAs</a:t>
          </a:r>
          <a:r>
            <a:rPr lang="en-US" sz="1600" i="1" dirty="0">
              <a:solidFill>
                <a:sysClr val="windowText" lastClr="000000">
                  <a:hueOff val="0"/>
                  <a:satOff val="0"/>
                  <a:lumOff val="0"/>
                  <a:alphaOff val="0"/>
                </a:sysClr>
              </a:solidFill>
              <a:latin typeface="Calibri"/>
              <a:ea typeface="+mn-ea"/>
              <a:cs typeface="+mj-cs"/>
            </a:rPr>
            <a:t> </a:t>
          </a:r>
          <a:r>
            <a:rPr lang="ar-SA" sz="1600" i="1" dirty="0">
              <a:solidFill>
                <a:sysClr val="windowText" lastClr="000000">
                  <a:hueOff val="0"/>
                  <a:satOff val="0"/>
                  <a:lumOff val="0"/>
                  <a:alphaOff val="0"/>
                </a:sysClr>
              </a:solidFill>
              <a:latin typeface="Calibri"/>
              <a:ea typeface="+mn-ea"/>
              <a:cs typeface="+mj-cs"/>
            </a:rPr>
            <a:t> للقيام</a:t>
          </a:r>
          <a:r>
            <a:rPr lang="ar-SA" sz="1600" b="1" i="1" dirty="0">
              <a:solidFill>
                <a:sysClr val="windowText" lastClr="000000">
                  <a:hueOff val="0"/>
                  <a:satOff val="0"/>
                  <a:lumOff val="0"/>
                  <a:alphaOff val="0"/>
                </a:sysClr>
              </a:solidFill>
              <a:latin typeface="Calibri"/>
              <a:ea typeface="+mn-ea"/>
              <a:cs typeface="+mj-cs"/>
            </a:rPr>
            <a:t> </a:t>
          </a:r>
          <a:r>
            <a:rPr lang="ar-SA" sz="1600" i="1" dirty="0">
              <a:solidFill>
                <a:sysClr val="windowText" lastClr="000000">
                  <a:hueOff val="0"/>
                  <a:satOff val="0"/>
                  <a:lumOff val="0"/>
                  <a:alphaOff val="0"/>
                </a:sysClr>
              </a:solidFill>
              <a:latin typeface="Calibri"/>
              <a:ea typeface="+mn-ea"/>
              <a:cs typeface="+mj-cs"/>
            </a:rPr>
            <a:t>ب</a:t>
          </a:r>
          <a:r>
            <a:rPr lang="ar-SA" sz="1600" b="1" i="1" dirty="0">
              <a:solidFill>
                <a:sysClr val="windowText" lastClr="000000">
                  <a:hueOff val="0"/>
                  <a:satOff val="0"/>
                  <a:lumOff val="0"/>
                  <a:alphaOff val="0"/>
                </a:sysClr>
              </a:solidFill>
              <a:latin typeface="Calibri"/>
              <a:ea typeface="+mn-ea"/>
              <a:cs typeface="+mj-cs"/>
            </a:rPr>
            <a:t> </a:t>
          </a:r>
          <a:r>
            <a:rPr lang="en-US" sz="1600" b="1" i="1" dirty="0">
              <a:solidFill>
                <a:sysClr val="windowText" lastClr="000000">
                  <a:hueOff val="0"/>
                  <a:satOff val="0"/>
                  <a:lumOff val="0"/>
                  <a:alphaOff val="0"/>
                </a:sysClr>
              </a:solidFill>
              <a:latin typeface="Calibri"/>
              <a:ea typeface="+mn-ea"/>
              <a:cs typeface="+mj-cs"/>
            </a:rPr>
            <a:t>X</a:t>
          </a:r>
          <a:r>
            <a:rPr lang="en-US" sz="1600" i="1" dirty="0">
              <a:solidFill>
                <a:sysClr val="windowText" lastClr="000000">
                  <a:hueOff val="0"/>
                  <a:satOff val="0"/>
                  <a:lumOff val="0"/>
                  <a:alphaOff val="0"/>
                </a:sysClr>
              </a:solidFill>
              <a:latin typeface="Calibri"/>
              <a:ea typeface="+mn-ea"/>
              <a:cs typeface="+mj-cs"/>
            </a:rPr>
            <a:t> </a:t>
          </a:r>
          <a:r>
            <a:rPr lang="ar-QA" sz="1600" i="1" dirty="0">
              <a:solidFill>
                <a:sysClr val="windowText" lastClr="000000">
                  <a:hueOff val="0"/>
                  <a:satOff val="0"/>
                  <a:lumOff val="0"/>
                  <a:alphaOff val="0"/>
                </a:sysClr>
              </a:solidFill>
              <a:latin typeface="Calibri"/>
              <a:ea typeface="+mn-ea"/>
              <a:cs typeface="+mj-cs"/>
            </a:rPr>
            <a:t> </a:t>
          </a:r>
          <a:r>
            <a:rPr lang="ar-SA" sz="1600" i="1" dirty="0">
              <a:solidFill>
                <a:sysClr val="windowText" lastClr="000000">
                  <a:hueOff val="0"/>
                  <a:satOff val="0"/>
                  <a:lumOff val="0"/>
                  <a:alphaOff val="0"/>
                </a:sysClr>
              </a:solidFill>
              <a:latin typeface="Calibri"/>
              <a:ea typeface="+mn-ea"/>
              <a:cs typeface="+mj-cs"/>
            </a:rPr>
            <a:t>من خلال إنجاز </a:t>
          </a:r>
          <a:r>
            <a:rPr lang="en-US" sz="1600" b="1" i="1" dirty="0">
              <a:solidFill>
                <a:sysClr val="windowText" lastClr="000000">
                  <a:hueOff val="0"/>
                  <a:satOff val="0"/>
                  <a:lumOff val="0"/>
                  <a:alphaOff val="0"/>
                </a:sysClr>
              </a:solidFill>
              <a:latin typeface="Calibri"/>
              <a:ea typeface="+mn-ea"/>
              <a:cs typeface="+mj-cs"/>
            </a:rPr>
            <a:t>Y</a:t>
          </a:r>
          <a:endParaRPr lang="en-US" sz="1600" i="1" dirty="0">
            <a:solidFill>
              <a:sysClr val="windowText" lastClr="000000">
                <a:hueOff val="0"/>
                <a:satOff val="0"/>
                <a:lumOff val="0"/>
                <a:alphaOff val="0"/>
              </a:sysClr>
            </a:solidFill>
            <a:latin typeface="Calibri"/>
            <a:ea typeface="+mn-ea"/>
            <a:cs typeface="+mj-cs"/>
          </a:endParaRPr>
        </a:p>
      </dgm:t>
    </dgm:pt>
    <dgm:pt modelId="{3223CDB3-70F8-4E7A-B880-F7020D4EC183}" type="sibTrans" cxnId="{2E9BFD95-00F8-48AA-8F30-9511FDAD88E1}">
      <dgm:prSet/>
      <dgm:spPr/>
      <dgm:t>
        <a:bodyPr/>
        <a:lstStyle/>
        <a:p>
          <a:endParaRPr lang="en-US" sz="2000">
            <a:cs typeface="+mj-cs"/>
          </a:endParaRPr>
        </a:p>
      </dgm:t>
    </dgm:pt>
    <dgm:pt modelId="{1FB0C2B2-CDAA-47F2-8E4F-329FC89CA425}" type="parTrans" cxnId="{2E9BFD95-00F8-48AA-8F30-9511FDAD88E1}">
      <dgm:prSet/>
      <dgm:spPr/>
      <dgm:t>
        <a:bodyPr/>
        <a:lstStyle/>
        <a:p>
          <a:endParaRPr lang="en-US" sz="2000">
            <a:cs typeface="+mj-cs"/>
          </a:endParaRPr>
        </a:p>
      </dgm:t>
    </dgm:pt>
    <dgm:pt modelId="{3115427D-A2F6-4318-B241-3F70176BEF00}">
      <dgm:prSet phldrT="[Text]" custT="1"/>
      <dgm:spPr>
        <a:xfrm rot="16200000">
          <a:off x="2126130" y="158724"/>
          <a:ext cx="594214" cy="4846476"/>
        </a:xfrm>
        <a:prstGeom prst="round2SameRect">
          <a:avLst/>
        </a:prstGeom>
        <a:solidFill>
          <a:sysClr val="window" lastClr="FFFFFF">
            <a:alpha val="90000"/>
            <a:hueOff val="0"/>
            <a:satOff val="0"/>
            <a:lumOff val="0"/>
            <a:alphaOff val="0"/>
          </a:sysClr>
        </a:solidFill>
        <a:ln w="25400" cap="flat" cmpd="sng" algn="ctr">
          <a:solidFill>
            <a:srgbClr val="6EA0B0">
              <a:hueOff val="0"/>
              <a:satOff val="0"/>
              <a:lumOff val="0"/>
              <a:alphaOff val="0"/>
            </a:srgbClr>
          </a:solidFill>
          <a:prstDash val="solid"/>
        </a:ln>
        <a:effectLst/>
      </dgm:spPr>
      <dgm:t>
        <a:bodyPr/>
        <a:lstStyle/>
        <a:p>
          <a:pPr rtl="1">
            <a:buChar char="•"/>
          </a:pPr>
          <a:r>
            <a:rPr lang="ar-SA" sz="1600">
              <a:solidFill>
                <a:sysClr val="windowText" lastClr="000000">
                  <a:hueOff val="0"/>
                  <a:satOff val="0"/>
                  <a:lumOff val="0"/>
                  <a:alphaOff val="0"/>
                </a:sysClr>
              </a:solidFill>
              <a:latin typeface="Calibri"/>
              <a:ea typeface="+mn-ea"/>
              <a:cs typeface="+mj-cs"/>
            </a:rPr>
            <a:t>أكد على التغيير؛ حول من لغة </a:t>
          </a:r>
          <a:r>
            <a:rPr lang="ar-QA" sz="1600">
              <a:solidFill>
                <a:sysClr val="windowText" lastClr="000000">
                  <a:hueOff val="0"/>
                  <a:satOff val="0"/>
                  <a:lumOff val="0"/>
                  <a:alphaOff val="0"/>
                </a:sysClr>
              </a:solidFill>
              <a:latin typeface="Calibri"/>
              <a:ea typeface="+mn-ea"/>
              <a:cs typeface="+mj-cs"/>
            </a:rPr>
            <a:t>مبنية للمجهول </a:t>
          </a:r>
          <a:r>
            <a:rPr lang="ar-SA" sz="1600">
              <a:solidFill>
                <a:sysClr val="windowText" lastClr="000000">
                  <a:hueOff val="0"/>
                  <a:satOff val="0"/>
                  <a:lumOff val="0"/>
                  <a:alphaOff val="0"/>
                </a:sysClr>
              </a:solidFill>
              <a:latin typeface="Calibri"/>
              <a:ea typeface="+mn-ea"/>
              <a:cs typeface="+mj-cs"/>
            </a:rPr>
            <a:t>إلى لغة </a:t>
          </a:r>
          <a:r>
            <a:rPr lang="ar-QA" sz="1600">
              <a:solidFill>
                <a:sysClr val="windowText" lastClr="000000">
                  <a:hueOff val="0"/>
                  <a:satOff val="0"/>
                  <a:lumOff val="0"/>
                  <a:alphaOff val="0"/>
                </a:sysClr>
              </a:solidFill>
              <a:latin typeface="Calibri"/>
              <a:ea typeface="+mn-ea"/>
              <a:cs typeface="+mj-cs"/>
            </a:rPr>
            <a:t>معرفة</a:t>
          </a:r>
          <a:endParaRPr lang="en-US" sz="1600">
            <a:solidFill>
              <a:sysClr val="windowText" lastClr="000000">
                <a:hueOff val="0"/>
                <a:satOff val="0"/>
                <a:lumOff val="0"/>
                <a:alphaOff val="0"/>
              </a:sysClr>
            </a:solidFill>
            <a:latin typeface="Calibri"/>
            <a:ea typeface="+mn-ea"/>
            <a:cs typeface="+mj-cs"/>
          </a:endParaRPr>
        </a:p>
      </dgm:t>
    </dgm:pt>
    <dgm:pt modelId="{0A73E9D3-CBAF-4D6A-B2EC-34E59D62168B}" type="sibTrans" cxnId="{A905E358-0543-455B-B6B8-E6C2401D1DD1}">
      <dgm:prSet/>
      <dgm:spPr/>
      <dgm:t>
        <a:bodyPr/>
        <a:lstStyle/>
        <a:p>
          <a:endParaRPr lang="en-US" sz="2000">
            <a:cs typeface="+mj-cs"/>
          </a:endParaRPr>
        </a:p>
      </dgm:t>
    </dgm:pt>
    <dgm:pt modelId="{38817CF1-3A48-4BF8-BB07-B7EC846DCA88}" type="parTrans" cxnId="{A905E358-0543-455B-B6B8-E6C2401D1DD1}">
      <dgm:prSet/>
      <dgm:spPr/>
      <dgm:t>
        <a:bodyPr/>
        <a:lstStyle/>
        <a:p>
          <a:endParaRPr lang="en-US" sz="2000">
            <a:cs typeface="+mj-cs"/>
          </a:endParaRPr>
        </a:p>
      </dgm:t>
    </dgm:pt>
    <dgm:pt modelId="{1385FE25-D49E-459E-8116-1A5AB61BA1D9}">
      <dgm:prSet phldrT="[Text]" custT="1"/>
      <dgm:spPr>
        <a:xfrm rot="16200000">
          <a:off x="2126130" y="-602437"/>
          <a:ext cx="594214" cy="4846476"/>
        </a:xfrm>
        <a:prstGeom prst="round2SameRect">
          <a:avLst/>
        </a:prstGeom>
        <a:solidFill>
          <a:sysClr val="window" lastClr="FFFFFF">
            <a:alpha val="90000"/>
            <a:hueOff val="0"/>
            <a:satOff val="0"/>
            <a:lumOff val="0"/>
            <a:alphaOff val="0"/>
          </a:sysClr>
        </a:solidFill>
        <a:ln w="25400" cap="flat" cmpd="sng" algn="ctr">
          <a:solidFill>
            <a:srgbClr val="6EA0B0">
              <a:hueOff val="0"/>
              <a:satOff val="0"/>
              <a:lumOff val="0"/>
              <a:alphaOff val="0"/>
            </a:srgbClr>
          </a:solidFill>
          <a:prstDash val="solid"/>
        </a:ln>
        <a:effectLst/>
      </dgm:spPr>
      <dgm:t>
        <a:bodyPr/>
        <a:lstStyle/>
        <a:p>
          <a:pPr rtl="1">
            <a:buChar char="•"/>
          </a:pPr>
          <a:r>
            <a:rPr lang="ar-SA" sz="1600" dirty="0">
              <a:solidFill>
                <a:sysClr val="windowText" lastClr="000000">
                  <a:hueOff val="0"/>
                  <a:satOff val="0"/>
                  <a:lumOff val="0"/>
                  <a:alphaOff val="0"/>
                </a:sysClr>
              </a:solidFill>
              <a:latin typeface="Calibri"/>
              <a:ea typeface="+mn-ea"/>
              <a:cs typeface="+mj-cs"/>
            </a:rPr>
            <a:t>احذف المعلومات التي تتعلق إما بالاستراتيجية أو الأنشطة</a:t>
          </a:r>
          <a:endParaRPr lang="en-US" sz="1600" dirty="0">
            <a:solidFill>
              <a:sysClr val="windowText" lastClr="000000">
                <a:hueOff val="0"/>
                <a:satOff val="0"/>
                <a:lumOff val="0"/>
                <a:alphaOff val="0"/>
              </a:sysClr>
            </a:solidFill>
            <a:latin typeface="Calibri"/>
            <a:ea typeface="+mn-ea"/>
            <a:cs typeface="+mj-cs"/>
          </a:endParaRPr>
        </a:p>
      </dgm:t>
    </dgm:pt>
    <dgm:pt modelId="{2F87CE5D-3A29-4B68-A425-0A7D52EB14B1}" type="sibTrans" cxnId="{7E162565-5178-4EF6-A3C1-A78A4333154D}">
      <dgm:prSet/>
      <dgm:spPr/>
      <dgm:t>
        <a:bodyPr/>
        <a:lstStyle/>
        <a:p>
          <a:endParaRPr lang="en-US" sz="2000">
            <a:cs typeface="+mj-cs"/>
          </a:endParaRPr>
        </a:p>
      </dgm:t>
    </dgm:pt>
    <dgm:pt modelId="{1B1CF922-8F96-49CF-AB9B-A7A695A3E965}" type="parTrans" cxnId="{7E162565-5178-4EF6-A3C1-A78A4333154D}">
      <dgm:prSet/>
      <dgm:spPr/>
      <dgm:t>
        <a:bodyPr/>
        <a:lstStyle/>
        <a:p>
          <a:endParaRPr lang="en-US" sz="2000">
            <a:cs typeface="+mj-cs"/>
          </a:endParaRPr>
        </a:p>
      </dgm:t>
    </dgm:pt>
    <dgm:pt modelId="{98DD8052-5965-4666-9CDD-7F81805E6DDD}">
      <dgm:prSet phldrT="[Text]" custT="1"/>
      <dgm:spPr>
        <a:xfrm rot="16200000">
          <a:off x="2126130" y="-602437"/>
          <a:ext cx="594214" cy="4846476"/>
        </a:xfrm>
        <a:prstGeom prst="round2SameRect">
          <a:avLst/>
        </a:prstGeom>
        <a:solidFill>
          <a:sysClr val="window" lastClr="FFFFFF">
            <a:alpha val="90000"/>
            <a:hueOff val="0"/>
            <a:satOff val="0"/>
            <a:lumOff val="0"/>
            <a:alphaOff val="0"/>
          </a:sysClr>
        </a:solidFill>
        <a:ln w="25400" cap="flat" cmpd="sng" algn="ctr">
          <a:solidFill>
            <a:srgbClr val="6EA0B0">
              <a:hueOff val="0"/>
              <a:satOff val="0"/>
              <a:lumOff val="0"/>
              <a:alphaOff val="0"/>
            </a:srgbClr>
          </a:solidFill>
          <a:prstDash val="solid"/>
        </a:ln>
        <a:effectLst/>
      </dgm:spPr>
      <dgm:t>
        <a:bodyPr/>
        <a:lstStyle/>
        <a:p>
          <a:pPr rtl="1">
            <a:buChar char="•"/>
          </a:pPr>
          <a:r>
            <a:rPr lang="ar-SA" sz="1600" dirty="0">
              <a:solidFill>
                <a:sysClr val="windowText" lastClr="000000">
                  <a:hueOff val="0"/>
                  <a:satOff val="0"/>
                  <a:lumOff val="0"/>
                  <a:alphaOff val="0"/>
                </a:sysClr>
              </a:solidFill>
              <a:latin typeface="Calibri"/>
              <a:ea typeface="+mn-ea"/>
              <a:cs typeface="+mj-cs"/>
            </a:rPr>
            <a:t>مثلا،  </a:t>
          </a:r>
          <a:r>
            <a:rPr lang="ar-SA" sz="1600" i="1" dirty="0">
              <a:solidFill>
                <a:sysClr val="windowText" lastClr="000000">
                  <a:hueOff val="0"/>
                  <a:satOff val="0"/>
                  <a:lumOff val="0"/>
                  <a:alphaOff val="0"/>
                </a:sysClr>
              </a:solidFill>
              <a:latin typeface="Calibri"/>
              <a:ea typeface="+mn-ea"/>
              <a:cs typeface="+mj-cs"/>
            </a:rPr>
            <a:t>قدرة معززة للإحصائيين في </a:t>
          </a:r>
          <a:r>
            <a:rPr lang="ar-QA" sz="1600" i="1" dirty="0">
              <a:solidFill>
                <a:sysClr val="windowText" lastClr="000000">
                  <a:hueOff val="0"/>
                  <a:satOff val="0"/>
                  <a:lumOff val="0"/>
                  <a:alphaOff val="0"/>
                </a:sysClr>
              </a:solidFill>
              <a:latin typeface="Calibri"/>
              <a:ea typeface="+mn-ea"/>
              <a:cs typeface="+mj-cs"/>
            </a:rPr>
            <a:t>ال</a:t>
          </a:r>
          <a:r>
            <a:rPr lang="ar-SA" sz="1600" i="1" dirty="0">
              <a:solidFill>
                <a:sysClr val="windowText" lastClr="000000">
                  <a:hueOff val="0"/>
                  <a:satOff val="0"/>
                  <a:lumOff val="0"/>
                  <a:alphaOff val="0"/>
                </a:sysClr>
              </a:solidFill>
              <a:latin typeface="Calibri"/>
              <a:ea typeface="+mn-ea"/>
              <a:cs typeface="+mj-cs"/>
            </a:rPr>
            <a:t>تطبيقات</a:t>
          </a:r>
          <a:r>
            <a:rPr lang="ar-QA" sz="1600" i="1" dirty="0">
              <a:solidFill>
                <a:sysClr val="windowText" lastClr="000000">
                  <a:hueOff val="0"/>
                  <a:satOff val="0"/>
                  <a:lumOff val="0"/>
                  <a:alphaOff val="0"/>
                </a:sysClr>
              </a:solidFill>
              <a:latin typeface="Calibri"/>
              <a:ea typeface="+mn-ea"/>
              <a:cs typeface="+mj-cs"/>
            </a:rPr>
            <a:t> </a:t>
          </a:r>
          <a:r>
            <a:rPr lang="ar-SA" sz="1600" i="1" dirty="0" err="1">
              <a:solidFill>
                <a:sysClr val="windowText" lastClr="000000">
                  <a:hueOff val="0"/>
                  <a:satOff val="0"/>
                  <a:lumOff val="0"/>
                  <a:alphaOff val="0"/>
                </a:sysClr>
              </a:solidFill>
              <a:latin typeface="Calibri"/>
              <a:ea typeface="+mn-ea"/>
              <a:cs typeface="+mj-cs"/>
            </a:rPr>
            <a:t>الثلات</a:t>
          </a:r>
          <a:r>
            <a:rPr lang="ar-SA" sz="1600" i="1" dirty="0">
              <a:solidFill>
                <a:sysClr val="windowText" lastClr="000000">
                  <a:hueOff val="0"/>
                  <a:satOff val="0"/>
                  <a:lumOff val="0"/>
                  <a:alphaOff val="0"/>
                </a:sysClr>
              </a:solidFill>
              <a:latin typeface="Calibri"/>
              <a:ea typeface="+mn-ea"/>
              <a:cs typeface="+mj-cs"/>
            </a:rPr>
            <a:t> المستهدفة لإدارة البيانات </a:t>
          </a:r>
          <a:r>
            <a:rPr lang="en-US" sz="1600" b="1" i="1" dirty="0">
              <a:solidFill>
                <a:sysClr val="windowText" lastClr="000000">
                  <a:hueOff val="0"/>
                  <a:satOff val="0"/>
                  <a:lumOff val="0"/>
                  <a:alphaOff val="0"/>
                </a:sysClr>
              </a:solidFill>
              <a:latin typeface="Calibri"/>
              <a:ea typeface="+mn-ea"/>
              <a:cs typeface="+mj-cs"/>
            </a:rPr>
            <a:t>MDAs</a:t>
          </a:r>
          <a:r>
            <a:rPr lang="ar-SA" sz="1600" i="1" dirty="0">
              <a:solidFill>
                <a:sysClr val="windowText" lastClr="000000">
                  <a:hueOff val="0"/>
                  <a:satOff val="0"/>
                  <a:lumOff val="0"/>
                  <a:alphaOff val="0"/>
                </a:sysClr>
              </a:solidFill>
              <a:latin typeface="Calibri"/>
              <a:ea typeface="+mn-ea"/>
              <a:cs typeface="+mj-cs"/>
            </a:rPr>
            <a:t> للقيام ب</a:t>
          </a:r>
          <a:r>
            <a:rPr lang="en-US" sz="1600" b="1" i="1" dirty="0">
              <a:solidFill>
                <a:sysClr val="windowText" lastClr="000000">
                  <a:hueOff val="0"/>
                  <a:satOff val="0"/>
                  <a:lumOff val="0"/>
                  <a:alphaOff val="0"/>
                </a:sysClr>
              </a:solidFill>
              <a:latin typeface="Calibri"/>
              <a:ea typeface="+mn-ea"/>
              <a:cs typeface="+mj-cs"/>
            </a:rPr>
            <a:t>X</a:t>
          </a:r>
          <a:endParaRPr lang="en-US" sz="1600" i="1" dirty="0">
            <a:solidFill>
              <a:sysClr val="windowText" lastClr="000000">
                <a:hueOff val="0"/>
                <a:satOff val="0"/>
                <a:lumOff val="0"/>
                <a:alphaOff val="0"/>
              </a:sysClr>
            </a:solidFill>
            <a:latin typeface="Calibri"/>
            <a:ea typeface="+mn-ea"/>
            <a:cs typeface="+mj-cs"/>
          </a:endParaRPr>
        </a:p>
      </dgm:t>
    </dgm:pt>
    <dgm:pt modelId="{C4BC11E4-C92D-4A2F-84A3-0880B214ED07}" type="sibTrans" cxnId="{3B5E02BE-98EB-42C8-9EF2-1504A599E081}">
      <dgm:prSet/>
      <dgm:spPr/>
      <dgm:t>
        <a:bodyPr/>
        <a:lstStyle/>
        <a:p>
          <a:endParaRPr lang="en-US" sz="2000">
            <a:cs typeface="+mj-cs"/>
          </a:endParaRPr>
        </a:p>
      </dgm:t>
    </dgm:pt>
    <dgm:pt modelId="{AB327391-8B77-4252-8FA8-1C88F3725A66}" type="parTrans" cxnId="{3B5E02BE-98EB-42C8-9EF2-1504A599E081}">
      <dgm:prSet/>
      <dgm:spPr/>
      <dgm:t>
        <a:bodyPr/>
        <a:lstStyle/>
        <a:p>
          <a:endParaRPr lang="en-US" sz="2000">
            <a:cs typeface="+mj-cs"/>
          </a:endParaRPr>
        </a:p>
      </dgm:t>
    </dgm:pt>
    <dgm:pt modelId="{B701F78F-76DC-492D-976C-D9AB013E00E2}">
      <dgm:prSet phldrT="[Text]" custT="1"/>
      <dgm:spPr>
        <a:xfrm rot="5400000">
          <a:off x="4709349" y="2421982"/>
          <a:ext cx="914176" cy="639923"/>
        </a:xfrm>
        <a:prstGeom prst="chevron">
          <a:avLst/>
        </a:prstGeom>
        <a:solidFill>
          <a:srgbClr val="6EA0B0">
            <a:hueOff val="0"/>
            <a:satOff val="0"/>
            <a:lumOff val="0"/>
            <a:alphaOff val="0"/>
          </a:srgbClr>
        </a:solidFill>
        <a:ln w="25400" cap="flat" cmpd="sng" algn="ctr">
          <a:solidFill>
            <a:srgbClr val="6EA0B0">
              <a:hueOff val="0"/>
              <a:satOff val="0"/>
              <a:lumOff val="0"/>
              <a:alphaOff val="0"/>
            </a:srgbClr>
          </a:solidFill>
          <a:prstDash val="solid"/>
        </a:ln>
        <a:effectLst/>
      </dgm:spPr>
      <dgm:t>
        <a:bodyPr/>
        <a:lstStyle/>
        <a:p>
          <a:pPr>
            <a:buNone/>
          </a:pPr>
          <a:r>
            <a:rPr lang="ar-QA" sz="2800">
              <a:solidFill>
                <a:sysClr val="window" lastClr="FFFFFF"/>
              </a:solidFill>
              <a:latin typeface="Calibri"/>
              <a:ea typeface="+mn-ea"/>
              <a:cs typeface="+mj-cs"/>
            </a:rPr>
            <a:t>د</a:t>
          </a:r>
          <a:endParaRPr lang="en-US" sz="2800">
            <a:solidFill>
              <a:sysClr val="window" lastClr="FFFFFF"/>
            </a:solidFill>
            <a:latin typeface="Calibri"/>
            <a:ea typeface="+mn-ea"/>
            <a:cs typeface="+mj-cs"/>
          </a:endParaRPr>
        </a:p>
      </dgm:t>
    </dgm:pt>
    <dgm:pt modelId="{7CD8BE79-D844-4A1A-9055-BEE62A080A3A}" type="sibTrans" cxnId="{734B244D-1D77-4DC7-98CA-1595707B6C2E}">
      <dgm:prSet/>
      <dgm:spPr/>
      <dgm:t>
        <a:bodyPr/>
        <a:lstStyle/>
        <a:p>
          <a:endParaRPr lang="en-US" sz="2000">
            <a:cs typeface="+mj-cs"/>
          </a:endParaRPr>
        </a:p>
      </dgm:t>
    </dgm:pt>
    <dgm:pt modelId="{210EDC8C-095B-463C-B46F-784A2326B479}" type="parTrans" cxnId="{734B244D-1D77-4DC7-98CA-1595707B6C2E}">
      <dgm:prSet/>
      <dgm:spPr/>
      <dgm:t>
        <a:bodyPr/>
        <a:lstStyle/>
        <a:p>
          <a:endParaRPr lang="en-US" sz="2000">
            <a:cs typeface="+mj-cs"/>
          </a:endParaRPr>
        </a:p>
      </dgm:t>
    </dgm:pt>
    <dgm:pt modelId="{79B6AB3C-721A-4A7C-9BF5-618B87220B79}">
      <dgm:prSet phldrT="[Text]" custT="1"/>
      <dgm:spPr>
        <a:xfrm rot="5400000">
          <a:off x="4709349" y="1660819"/>
          <a:ext cx="914176" cy="639923"/>
        </a:xfrm>
        <a:prstGeom prst="chevron">
          <a:avLst/>
        </a:prstGeom>
        <a:solidFill>
          <a:srgbClr val="6EA0B0">
            <a:hueOff val="0"/>
            <a:satOff val="0"/>
            <a:lumOff val="0"/>
            <a:alphaOff val="0"/>
          </a:srgbClr>
        </a:solidFill>
        <a:ln w="25400" cap="flat" cmpd="sng" algn="ctr">
          <a:solidFill>
            <a:srgbClr val="6EA0B0">
              <a:hueOff val="0"/>
              <a:satOff val="0"/>
              <a:lumOff val="0"/>
              <a:alphaOff val="0"/>
            </a:srgbClr>
          </a:solidFill>
          <a:prstDash val="solid"/>
        </a:ln>
        <a:effectLst/>
      </dgm:spPr>
      <dgm:t>
        <a:bodyPr/>
        <a:lstStyle/>
        <a:p>
          <a:pPr>
            <a:buNone/>
          </a:pPr>
          <a:r>
            <a:rPr lang="ar-QA" sz="2800">
              <a:solidFill>
                <a:sysClr val="window" lastClr="FFFFFF"/>
              </a:solidFill>
              <a:latin typeface="Calibri"/>
              <a:ea typeface="+mn-ea"/>
              <a:cs typeface="+mj-cs"/>
            </a:rPr>
            <a:t>ج</a:t>
          </a:r>
          <a:endParaRPr lang="en-US" sz="2800">
            <a:solidFill>
              <a:sysClr val="window" lastClr="FFFFFF"/>
            </a:solidFill>
            <a:latin typeface="Calibri"/>
            <a:ea typeface="+mn-ea"/>
            <a:cs typeface="+mj-cs"/>
          </a:endParaRPr>
        </a:p>
      </dgm:t>
    </dgm:pt>
    <dgm:pt modelId="{5316C7BF-E80A-4AB6-8617-C23E5C0C59C6}" type="sibTrans" cxnId="{341B1204-3515-42E6-A9BD-7AF134E0D61F}">
      <dgm:prSet/>
      <dgm:spPr/>
      <dgm:t>
        <a:bodyPr/>
        <a:lstStyle/>
        <a:p>
          <a:endParaRPr lang="en-US" sz="2000">
            <a:cs typeface="+mj-cs"/>
          </a:endParaRPr>
        </a:p>
      </dgm:t>
    </dgm:pt>
    <dgm:pt modelId="{31F08120-1286-442A-A0CB-36EE6DA87B5C}" type="parTrans" cxnId="{341B1204-3515-42E6-A9BD-7AF134E0D61F}">
      <dgm:prSet/>
      <dgm:spPr/>
      <dgm:t>
        <a:bodyPr/>
        <a:lstStyle/>
        <a:p>
          <a:endParaRPr lang="en-US" sz="2000">
            <a:cs typeface="+mj-cs"/>
          </a:endParaRPr>
        </a:p>
      </dgm:t>
    </dgm:pt>
    <dgm:pt modelId="{EE6CFB3C-7590-4ABC-965D-A6A178D9D89F}">
      <dgm:prSet custT="1"/>
      <dgm:spPr>
        <a:xfrm rot="5400000">
          <a:off x="4709349" y="899656"/>
          <a:ext cx="914176" cy="639923"/>
        </a:xfrm>
        <a:prstGeom prst="chevron">
          <a:avLst/>
        </a:prstGeom>
        <a:solidFill>
          <a:srgbClr val="6EA0B0">
            <a:hueOff val="0"/>
            <a:satOff val="0"/>
            <a:lumOff val="0"/>
            <a:alphaOff val="0"/>
          </a:srgbClr>
        </a:solidFill>
        <a:ln w="25400" cap="flat" cmpd="sng" algn="ctr">
          <a:solidFill>
            <a:srgbClr val="6EA0B0">
              <a:hueOff val="0"/>
              <a:satOff val="0"/>
              <a:lumOff val="0"/>
              <a:alphaOff val="0"/>
            </a:srgbClr>
          </a:solidFill>
          <a:prstDash val="solid"/>
        </a:ln>
        <a:effectLst/>
      </dgm:spPr>
      <dgm:t>
        <a:bodyPr/>
        <a:lstStyle/>
        <a:p>
          <a:pPr>
            <a:buNone/>
          </a:pPr>
          <a:r>
            <a:rPr lang="ar-SA" sz="2800">
              <a:solidFill>
                <a:sysClr val="window" lastClr="FFFFFF"/>
              </a:solidFill>
              <a:latin typeface="Calibri"/>
              <a:ea typeface="+mn-ea"/>
              <a:cs typeface="+mj-cs"/>
            </a:rPr>
            <a:t>ب</a:t>
          </a:r>
          <a:endParaRPr lang="en-US" sz="2800">
            <a:solidFill>
              <a:sysClr val="window" lastClr="FFFFFF"/>
            </a:solidFill>
            <a:latin typeface="Calibri"/>
            <a:ea typeface="+mn-ea"/>
            <a:cs typeface="+mj-cs"/>
          </a:endParaRPr>
        </a:p>
      </dgm:t>
    </dgm:pt>
    <dgm:pt modelId="{D18872A5-1365-4A0C-840D-78D20B435979}" type="sibTrans" cxnId="{2C922922-A234-4289-A106-D4032B344230}">
      <dgm:prSet/>
      <dgm:spPr/>
      <dgm:t>
        <a:bodyPr/>
        <a:lstStyle/>
        <a:p>
          <a:endParaRPr lang="en-US" sz="2000">
            <a:cs typeface="+mj-cs"/>
          </a:endParaRPr>
        </a:p>
      </dgm:t>
    </dgm:pt>
    <dgm:pt modelId="{3E782249-627F-4F30-B3C5-64D9296DF0DD}" type="parTrans" cxnId="{2C922922-A234-4289-A106-D4032B344230}">
      <dgm:prSet/>
      <dgm:spPr/>
      <dgm:t>
        <a:bodyPr/>
        <a:lstStyle/>
        <a:p>
          <a:endParaRPr lang="en-US" sz="2000">
            <a:cs typeface="+mj-cs"/>
          </a:endParaRPr>
        </a:p>
      </dgm:t>
    </dgm:pt>
    <dgm:pt modelId="{62B955F9-8D1D-4760-8B11-E21EAEC9C972}">
      <dgm:prSet phldrT="[Text]" custT="1"/>
      <dgm:spPr>
        <a:xfrm rot="5400000">
          <a:off x="4709349" y="138494"/>
          <a:ext cx="914176" cy="639923"/>
        </a:xfrm>
        <a:prstGeom prst="chevron">
          <a:avLst/>
        </a:prstGeom>
        <a:solidFill>
          <a:srgbClr val="6EA0B0">
            <a:hueOff val="0"/>
            <a:satOff val="0"/>
            <a:lumOff val="0"/>
            <a:alphaOff val="0"/>
          </a:srgbClr>
        </a:solidFill>
        <a:ln w="25400" cap="flat" cmpd="sng" algn="ctr">
          <a:solidFill>
            <a:srgbClr val="6EA0B0">
              <a:hueOff val="0"/>
              <a:satOff val="0"/>
              <a:lumOff val="0"/>
              <a:alphaOff val="0"/>
            </a:srgbClr>
          </a:solidFill>
          <a:prstDash val="solid"/>
        </a:ln>
        <a:effectLst/>
      </dgm:spPr>
      <dgm:t>
        <a:bodyPr/>
        <a:lstStyle/>
        <a:p>
          <a:pPr>
            <a:buNone/>
          </a:pPr>
          <a:r>
            <a:rPr lang="ar-SA" sz="2800">
              <a:solidFill>
                <a:sysClr val="window" lastClr="FFFFFF"/>
              </a:solidFill>
              <a:latin typeface="Calibri"/>
              <a:ea typeface="+mn-ea"/>
              <a:cs typeface="+mj-cs"/>
            </a:rPr>
            <a:t>أ</a:t>
          </a:r>
          <a:endParaRPr lang="en-US" sz="2800">
            <a:solidFill>
              <a:sysClr val="window" lastClr="FFFFFF"/>
            </a:solidFill>
            <a:latin typeface="Calibri"/>
            <a:ea typeface="+mn-ea"/>
            <a:cs typeface="+mj-cs"/>
          </a:endParaRPr>
        </a:p>
      </dgm:t>
    </dgm:pt>
    <dgm:pt modelId="{5C929B36-FB15-4343-A6C9-218B4456931F}" type="sibTrans" cxnId="{4425B3FA-E5EC-4AFC-9E01-04ACCF4B5981}">
      <dgm:prSet/>
      <dgm:spPr/>
      <dgm:t>
        <a:bodyPr/>
        <a:lstStyle/>
        <a:p>
          <a:endParaRPr lang="en-US" sz="2000">
            <a:cs typeface="+mj-cs"/>
          </a:endParaRPr>
        </a:p>
      </dgm:t>
    </dgm:pt>
    <dgm:pt modelId="{87210978-DEF7-4626-86A3-907F45AF258D}" type="parTrans" cxnId="{4425B3FA-E5EC-4AFC-9E01-04ACCF4B5981}">
      <dgm:prSet/>
      <dgm:spPr/>
      <dgm:t>
        <a:bodyPr/>
        <a:lstStyle/>
        <a:p>
          <a:endParaRPr lang="en-US" sz="2000">
            <a:cs typeface="+mj-cs"/>
          </a:endParaRPr>
        </a:p>
      </dgm:t>
    </dgm:pt>
    <dgm:pt modelId="{FB416473-F19D-45BD-AAC7-901C7351A509}" type="pres">
      <dgm:prSet presAssocID="{D4C97A23-445D-4E64-A51E-D9680334E3F6}" presName="linearFlow" presStyleCnt="0">
        <dgm:presLayoutVars>
          <dgm:dir val="rev"/>
          <dgm:animLvl val="lvl"/>
          <dgm:resizeHandles val="exact"/>
        </dgm:presLayoutVars>
      </dgm:prSet>
      <dgm:spPr/>
      <dgm:t>
        <a:bodyPr/>
        <a:lstStyle/>
        <a:p>
          <a:endParaRPr lang="en-US"/>
        </a:p>
      </dgm:t>
    </dgm:pt>
    <dgm:pt modelId="{9A74D70E-FD80-4810-9EEF-B5C307218E01}" type="pres">
      <dgm:prSet presAssocID="{62B955F9-8D1D-4760-8B11-E21EAEC9C972}" presName="composite" presStyleCnt="0"/>
      <dgm:spPr/>
    </dgm:pt>
    <dgm:pt modelId="{D0AC3208-5DFC-4E8C-944C-0EE0206FE9B0}" type="pres">
      <dgm:prSet presAssocID="{62B955F9-8D1D-4760-8B11-E21EAEC9C972}" presName="parentText" presStyleLbl="alignNode1" presStyleIdx="0" presStyleCnt="4">
        <dgm:presLayoutVars>
          <dgm:chMax val="1"/>
          <dgm:bulletEnabled val="1"/>
        </dgm:presLayoutVars>
      </dgm:prSet>
      <dgm:spPr/>
      <dgm:t>
        <a:bodyPr/>
        <a:lstStyle/>
        <a:p>
          <a:endParaRPr lang="en-US"/>
        </a:p>
      </dgm:t>
    </dgm:pt>
    <dgm:pt modelId="{5F502204-DE86-473C-A784-1069FA4DD845}" type="pres">
      <dgm:prSet presAssocID="{62B955F9-8D1D-4760-8B11-E21EAEC9C972}" presName="descendantText" presStyleLbl="alignAcc1" presStyleIdx="0" presStyleCnt="4">
        <dgm:presLayoutVars>
          <dgm:bulletEnabled val="1"/>
        </dgm:presLayoutVars>
      </dgm:prSet>
      <dgm:spPr/>
      <dgm:t>
        <a:bodyPr/>
        <a:lstStyle/>
        <a:p>
          <a:endParaRPr lang="en-US"/>
        </a:p>
      </dgm:t>
    </dgm:pt>
    <dgm:pt modelId="{06F1863E-3368-451B-969E-CC4681E2A4A3}" type="pres">
      <dgm:prSet presAssocID="{5C929B36-FB15-4343-A6C9-218B4456931F}" presName="sp" presStyleCnt="0"/>
      <dgm:spPr/>
    </dgm:pt>
    <dgm:pt modelId="{7C0EC4D2-F7E2-46AE-91BA-F4008A0C76A5}" type="pres">
      <dgm:prSet presAssocID="{EE6CFB3C-7590-4ABC-965D-A6A178D9D89F}" presName="composite" presStyleCnt="0"/>
      <dgm:spPr/>
    </dgm:pt>
    <dgm:pt modelId="{ADA89C08-413D-4D93-83C8-5638A4FC53FE}" type="pres">
      <dgm:prSet presAssocID="{EE6CFB3C-7590-4ABC-965D-A6A178D9D89F}" presName="parentText" presStyleLbl="alignNode1" presStyleIdx="1" presStyleCnt="4">
        <dgm:presLayoutVars>
          <dgm:chMax val="1"/>
          <dgm:bulletEnabled val="1"/>
        </dgm:presLayoutVars>
      </dgm:prSet>
      <dgm:spPr/>
      <dgm:t>
        <a:bodyPr/>
        <a:lstStyle/>
        <a:p>
          <a:endParaRPr lang="en-US"/>
        </a:p>
      </dgm:t>
    </dgm:pt>
    <dgm:pt modelId="{FD5D549A-FF09-4D6E-8AF3-7450974E5FD6}" type="pres">
      <dgm:prSet presAssocID="{EE6CFB3C-7590-4ABC-965D-A6A178D9D89F}" presName="descendantText" presStyleLbl="alignAcc1" presStyleIdx="1" presStyleCnt="4">
        <dgm:presLayoutVars>
          <dgm:bulletEnabled val="1"/>
        </dgm:presLayoutVars>
      </dgm:prSet>
      <dgm:spPr/>
      <dgm:t>
        <a:bodyPr/>
        <a:lstStyle/>
        <a:p>
          <a:endParaRPr lang="en-US"/>
        </a:p>
      </dgm:t>
    </dgm:pt>
    <dgm:pt modelId="{A816FFAE-DC4A-4C43-AC07-286C8EB847DF}" type="pres">
      <dgm:prSet presAssocID="{D18872A5-1365-4A0C-840D-78D20B435979}" presName="sp" presStyleCnt="0"/>
      <dgm:spPr/>
    </dgm:pt>
    <dgm:pt modelId="{84AC44B6-85E8-4DAA-8C9F-D5F51ECEDE54}" type="pres">
      <dgm:prSet presAssocID="{79B6AB3C-721A-4A7C-9BF5-618B87220B79}" presName="composite" presStyleCnt="0"/>
      <dgm:spPr/>
    </dgm:pt>
    <dgm:pt modelId="{81F450D2-8335-4E57-A0BD-31E68B564A32}" type="pres">
      <dgm:prSet presAssocID="{79B6AB3C-721A-4A7C-9BF5-618B87220B79}" presName="parentText" presStyleLbl="alignNode1" presStyleIdx="2" presStyleCnt="4">
        <dgm:presLayoutVars>
          <dgm:chMax val="1"/>
          <dgm:bulletEnabled val="1"/>
        </dgm:presLayoutVars>
      </dgm:prSet>
      <dgm:spPr/>
      <dgm:t>
        <a:bodyPr/>
        <a:lstStyle/>
        <a:p>
          <a:endParaRPr lang="en-US"/>
        </a:p>
      </dgm:t>
    </dgm:pt>
    <dgm:pt modelId="{1010C0D6-8C8F-4534-B7E7-5AE200B136EB}" type="pres">
      <dgm:prSet presAssocID="{79B6AB3C-721A-4A7C-9BF5-618B87220B79}" presName="descendantText" presStyleLbl="alignAcc1" presStyleIdx="2" presStyleCnt="4">
        <dgm:presLayoutVars>
          <dgm:bulletEnabled val="1"/>
        </dgm:presLayoutVars>
      </dgm:prSet>
      <dgm:spPr/>
      <dgm:t>
        <a:bodyPr/>
        <a:lstStyle/>
        <a:p>
          <a:endParaRPr lang="en-US"/>
        </a:p>
      </dgm:t>
    </dgm:pt>
    <dgm:pt modelId="{6CFD1428-9ED6-4CFE-AB07-082C6460672C}" type="pres">
      <dgm:prSet presAssocID="{5316C7BF-E80A-4AB6-8617-C23E5C0C59C6}" presName="sp" presStyleCnt="0"/>
      <dgm:spPr/>
    </dgm:pt>
    <dgm:pt modelId="{1DF86EA4-D7DB-4F61-8E5F-D2960E6C12D4}" type="pres">
      <dgm:prSet presAssocID="{B701F78F-76DC-492D-976C-D9AB013E00E2}" presName="composite" presStyleCnt="0"/>
      <dgm:spPr/>
    </dgm:pt>
    <dgm:pt modelId="{C6660491-E93B-46F7-B520-BAE828C96689}" type="pres">
      <dgm:prSet presAssocID="{B701F78F-76DC-492D-976C-D9AB013E00E2}" presName="parentText" presStyleLbl="alignNode1" presStyleIdx="3" presStyleCnt="4">
        <dgm:presLayoutVars>
          <dgm:chMax val="1"/>
          <dgm:bulletEnabled val="1"/>
        </dgm:presLayoutVars>
      </dgm:prSet>
      <dgm:spPr/>
      <dgm:t>
        <a:bodyPr/>
        <a:lstStyle/>
        <a:p>
          <a:endParaRPr lang="en-US"/>
        </a:p>
      </dgm:t>
    </dgm:pt>
    <dgm:pt modelId="{E90DB9E8-E986-41DC-B88C-13610680F085}" type="pres">
      <dgm:prSet presAssocID="{B701F78F-76DC-492D-976C-D9AB013E00E2}" presName="descendantText" presStyleLbl="alignAcc1" presStyleIdx="3" presStyleCnt="4">
        <dgm:presLayoutVars>
          <dgm:bulletEnabled val="1"/>
        </dgm:presLayoutVars>
      </dgm:prSet>
      <dgm:spPr/>
      <dgm:t>
        <a:bodyPr/>
        <a:lstStyle/>
        <a:p>
          <a:endParaRPr lang="en-US"/>
        </a:p>
      </dgm:t>
    </dgm:pt>
  </dgm:ptLst>
  <dgm:cxnLst>
    <dgm:cxn modelId="{C3BECBAF-86F2-4039-8FB4-4F106E1DAE00}" type="presOf" srcId="{72B3EB35-6910-4AC6-A6AB-3A524519BFF6}" destId="{FD5D549A-FF09-4D6E-8AF3-7450974E5FD6}" srcOrd="0" destOrd="1" presId="urn:microsoft.com/office/officeart/2005/8/layout/chevron2"/>
    <dgm:cxn modelId="{425CFFC6-1CF9-420F-B17B-882E61CB6DDC}" type="presOf" srcId="{B701F78F-76DC-492D-976C-D9AB013E00E2}" destId="{C6660491-E93B-46F7-B520-BAE828C96689}" srcOrd="0" destOrd="0" presId="urn:microsoft.com/office/officeart/2005/8/layout/chevron2"/>
    <dgm:cxn modelId="{341B1204-3515-42E6-A9BD-7AF134E0D61F}" srcId="{D4C97A23-445D-4E64-A51E-D9680334E3F6}" destId="{79B6AB3C-721A-4A7C-9BF5-618B87220B79}" srcOrd="2" destOrd="0" parTransId="{31F08120-1286-442A-A0CB-36EE6DA87B5C}" sibTransId="{5316C7BF-E80A-4AB6-8617-C23E5C0C59C6}"/>
    <dgm:cxn modelId="{3B5E02BE-98EB-42C8-9EF2-1504A599E081}" srcId="{79B6AB3C-721A-4A7C-9BF5-618B87220B79}" destId="{98DD8052-5965-4666-9CDD-7F81805E6DDD}" srcOrd="1" destOrd="0" parTransId="{AB327391-8B77-4252-8FA8-1C88F3725A66}" sibTransId="{C4BC11E4-C92D-4A2F-84A3-0880B214ED07}"/>
    <dgm:cxn modelId="{44D46348-074D-4B1B-A413-F68D5E6D3F3D}" type="presOf" srcId="{3115427D-A2F6-4318-B241-3F70176BEF00}" destId="{E90DB9E8-E986-41DC-B88C-13610680F085}" srcOrd="0" destOrd="0" presId="urn:microsoft.com/office/officeart/2005/8/layout/chevron2"/>
    <dgm:cxn modelId="{7E162565-5178-4EF6-A3C1-A78A4333154D}" srcId="{79B6AB3C-721A-4A7C-9BF5-618B87220B79}" destId="{1385FE25-D49E-459E-8116-1A5AB61BA1D9}" srcOrd="0" destOrd="0" parTransId="{1B1CF922-8F96-49CF-AB9B-A7A695A3E965}" sibTransId="{2F87CE5D-3A29-4B68-A425-0A7D52EB14B1}"/>
    <dgm:cxn modelId="{F2CD9586-6795-439A-8218-D5811318B174}" srcId="{62B955F9-8D1D-4760-8B11-E21EAEC9C972}" destId="{CFC80B3C-39A5-41BE-B868-8D782B103837}" srcOrd="1" destOrd="0" parTransId="{DAA1567F-83E9-459D-940D-76D1635F88CF}" sibTransId="{68959B78-7B98-4E03-86E6-B2C43773EA31}"/>
    <dgm:cxn modelId="{2C922922-A234-4289-A106-D4032B344230}" srcId="{D4C97A23-445D-4E64-A51E-D9680334E3F6}" destId="{EE6CFB3C-7590-4ABC-965D-A6A178D9D89F}" srcOrd="1" destOrd="0" parTransId="{3E782249-627F-4F30-B3C5-64D9296DF0DD}" sibTransId="{D18872A5-1365-4A0C-840D-78D20B435979}"/>
    <dgm:cxn modelId="{4425B3FA-E5EC-4AFC-9E01-04ACCF4B5981}" srcId="{D4C97A23-445D-4E64-A51E-D9680334E3F6}" destId="{62B955F9-8D1D-4760-8B11-E21EAEC9C972}" srcOrd="0" destOrd="0" parTransId="{87210978-DEF7-4626-86A3-907F45AF258D}" sibTransId="{5C929B36-FB15-4343-A6C9-218B4456931F}"/>
    <dgm:cxn modelId="{FA3F0303-E80A-42C9-A06D-C8041A127C4A}" type="presOf" srcId="{1385FE25-D49E-459E-8116-1A5AB61BA1D9}" destId="{1010C0D6-8C8F-4534-B7E7-5AE200B136EB}" srcOrd="0" destOrd="0" presId="urn:microsoft.com/office/officeart/2005/8/layout/chevron2"/>
    <dgm:cxn modelId="{6B5318C8-6A70-4264-A918-3F54C3C8D41D}" type="presOf" srcId="{62B955F9-8D1D-4760-8B11-E21EAEC9C972}" destId="{D0AC3208-5DFC-4E8C-944C-0EE0206FE9B0}" srcOrd="0" destOrd="0" presId="urn:microsoft.com/office/officeart/2005/8/layout/chevron2"/>
    <dgm:cxn modelId="{196457CE-A206-4BF2-BD4E-9E6047DB1C57}" type="presOf" srcId="{A9751AE9-CA36-4A89-B69C-2E06929EDD1F}" destId="{FD5D549A-FF09-4D6E-8AF3-7450974E5FD6}" srcOrd="0" destOrd="0" presId="urn:microsoft.com/office/officeart/2005/8/layout/chevron2"/>
    <dgm:cxn modelId="{DB000109-17CA-4B62-8055-841980B08FC9}" type="presOf" srcId="{410FE6D7-C571-4F74-AB95-8BF361801FF3}" destId="{5F502204-DE86-473C-A784-1069FA4DD845}" srcOrd="0" destOrd="0" presId="urn:microsoft.com/office/officeart/2005/8/layout/chevron2"/>
    <dgm:cxn modelId="{A905E358-0543-455B-B6B8-E6C2401D1DD1}" srcId="{B701F78F-76DC-492D-976C-D9AB013E00E2}" destId="{3115427D-A2F6-4318-B241-3F70176BEF00}" srcOrd="0" destOrd="0" parTransId="{38817CF1-3A48-4BF8-BB07-B7EC846DCA88}" sibTransId="{0A73E9D3-CBAF-4D6A-B2EC-34E59D62168B}"/>
    <dgm:cxn modelId="{883B9082-92D1-480C-8DF9-7236F422E540}" srcId="{62B955F9-8D1D-4760-8B11-E21EAEC9C972}" destId="{410FE6D7-C571-4F74-AB95-8BF361801FF3}" srcOrd="0" destOrd="0" parTransId="{D6215672-9627-4F6A-AD8F-273F29F4D659}" sibTransId="{038914C0-9D1F-4B09-BD2F-63700552FB45}"/>
    <dgm:cxn modelId="{2E9BFD95-00F8-48AA-8F30-9511FDAD88E1}" srcId="{EE6CFB3C-7590-4ABC-965D-A6A178D9D89F}" destId="{72B3EB35-6910-4AC6-A6AB-3A524519BFF6}" srcOrd="1" destOrd="0" parTransId="{1FB0C2B2-CDAA-47F2-8E4F-329FC89CA425}" sibTransId="{3223CDB3-70F8-4E7A-B880-F7020D4EC183}"/>
    <dgm:cxn modelId="{EF343C83-A12A-4618-A531-5543CB9FA085}" type="presOf" srcId="{98DD8052-5965-4666-9CDD-7F81805E6DDD}" destId="{1010C0D6-8C8F-4534-B7E7-5AE200B136EB}" srcOrd="0" destOrd="1" presId="urn:microsoft.com/office/officeart/2005/8/layout/chevron2"/>
    <dgm:cxn modelId="{0D0A66FC-C8BA-47CF-AAE8-8B394A012419}" type="presOf" srcId="{D4C97A23-445D-4E64-A51E-D9680334E3F6}" destId="{FB416473-F19D-45BD-AAC7-901C7351A509}" srcOrd="0" destOrd="0" presId="urn:microsoft.com/office/officeart/2005/8/layout/chevron2"/>
    <dgm:cxn modelId="{734B244D-1D77-4DC7-98CA-1595707B6C2E}" srcId="{D4C97A23-445D-4E64-A51E-D9680334E3F6}" destId="{B701F78F-76DC-492D-976C-D9AB013E00E2}" srcOrd="3" destOrd="0" parTransId="{210EDC8C-095B-463C-B46F-784A2326B479}" sibTransId="{7CD8BE79-D844-4A1A-9055-BEE62A080A3A}"/>
    <dgm:cxn modelId="{952E9E16-B86F-49D3-B2BA-31355589B2F7}" type="presOf" srcId="{CFC80B3C-39A5-41BE-B868-8D782B103837}" destId="{5F502204-DE86-473C-A784-1069FA4DD845}" srcOrd="0" destOrd="1" presId="urn:microsoft.com/office/officeart/2005/8/layout/chevron2"/>
    <dgm:cxn modelId="{4ECA4345-0955-47F2-A44D-89AF09D9A4AE}" type="presOf" srcId="{EE6CFB3C-7590-4ABC-965D-A6A178D9D89F}" destId="{ADA89C08-413D-4D93-83C8-5638A4FC53FE}" srcOrd="0" destOrd="0" presId="urn:microsoft.com/office/officeart/2005/8/layout/chevron2"/>
    <dgm:cxn modelId="{2DECDD44-28CA-4104-84F3-7B7CAB8FBC31}" type="presOf" srcId="{79B6AB3C-721A-4A7C-9BF5-618B87220B79}" destId="{81F450D2-8335-4E57-A0BD-31E68B564A32}" srcOrd="0" destOrd="0" presId="urn:microsoft.com/office/officeart/2005/8/layout/chevron2"/>
    <dgm:cxn modelId="{BA61607F-367C-45CC-A31D-BC586B1FA73A}" srcId="{EE6CFB3C-7590-4ABC-965D-A6A178D9D89F}" destId="{A9751AE9-CA36-4A89-B69C-2E06929EDD1F}" srcOrd="0" destOrd="0" parTransId="{31CAE608-9DF3-4EB8-BFAD-F5771C745724}" sibTransId="{A190122B-9090-41A4-95B5-5503BE064818}"/>
    <dgm:cxn modelId="{BEBCCC64-E46C-40B6-B458-DF249973A684}" srcId="{B701F78F-76DC-492D-976C-D9AB013E00E2}" destId="{2B3BA216-8183-411C-BCAD-3AAB6C057BE1}" srcOrd="1" destOrd="0" parTransId="{0C8A0314-1D1B-47FD-87EF-C385CFD53164}" sibTransId="{23DED275-0D70-42B7-B4B6-6D99323A6663}"/>
    <dgm:cxn modelId="{EE1DA1D9-E043-4638-812E-20793696A6F3}" type="presOf" srcId="{2B3BA216-8183-411C-BCAD-3AAB6C057BE1}" destId="{E90DB9E8-E986-41DC-B88C-13610680F085}" srcOrd="0" destOrd="1" presId="urn:microsoft.com/office/officeart/2005/8/layout/chevron2"/>
    <dgm:cxn modelId="{2A375C8E-A589-4D87-8F03-31D89D5613EC}" type="presParOf" srcId="{FB416473-F19D-45BD-AAC7-901C7351A509}" destId="{9A74D70E-FD80-4810-9EEF-B5C307218E01}" srcOrd="0" destOrd="0" presId="urn:microsoft.com/office/officeart/2005/8/layout/chevron2"/>
    <dgm:cxn modelId="{2719EC9F-6942-49E0-B81F-F106383FC29F}" type="presParOf" srcId="{9A74D70E-FD80-4810-9EEF-B5C307218E01}" destId="{D0AC3208-5DFC-4E8C-944C-0EE0206FE9B0}" srcOrd="0" destOrd="0" presId="urn:microsoft.com/office/officeart/2005/8/layout/chevron2"/>
    <dgm:cxn modelId="{D12B9551-6F81-4E2B-B7DC-B42F180F30B6}" type="presParOf" srcId="{9A74D70E-FD80-4810-9EEF-B5C307218E01}" destId="{5F502204-DE86-473C-A784-1069FA4DD845}" srcOrd="1" destOrd="0" presId="urn:microsoft.com/office/officeart/2005/8/layout/chevron2"/>
    <dgm:cxn modelId="{E68D2016-FF69-48C9-8E69-FA6FDC86663F}" type="presParOf" srcId="{FB416473-F19D-45BD-AAC7-901C7351A509}" destId="{06F1863E-3368-451B-969E-CC4681E2A4A3}" srcOrd="1" destOrd="0" presId="urn:microsoft.com/office/officeart/2005/8/layout/chevron2"/>
    <dgm:cxn modelId="{10D70337-FEAE-4254-87FC-0435E3E4B877}" type="presParOf" srcId="{FB416473-F19D-45BD-AAC7-901C7351A509}" destId="{7C0EC4D2-F7E2-46AE-91BA-F4008A0C76A5}" srcOrd="2" destOrd="0" presId="urn:microsoft.com/office/officeart/2005/8/layout/chevron2"/>
    <dgm:cxn modelId="{D2BD99AB-8EE4-4EF1-B2D2-5C02CA0E8369}" type="presParOf" srcId="{7C0EC4D2-F7E2-46AE-91BA-F4008A0C76A5}" destId="{ADA89C08-413D-4D93-83C8-5638A4FC53FE}" srcOrd="0" destOrd="0" presId="urn:microsoft.com/office/officeart/2005/8/layout/chevron2"/>
    <dgm:cxn modelId="{82E2D22A-39E1-4FCE-A5B7-DF4258D0BAB8}" type="presParOf" srcId="{7C0EC4D2-F7E2-46AE-91BA-F4008A0C76A5}" destId="{FD5D549A-FF09-4D6E-8AF3-7450974E5FD6}" srcOrd="1" destOrd="0" presId="urn:microsoft.com/office/officeart/2005/8/layout/chevron2"/>
    <dgm:cxn modelId="{F6EE4C9E-D26C-43D1-B031-561EA5B46E89}" type="presParOf" srcId="{FB416473-F19D-45BD-AAC7-901C7351A509}" destId="{A816FFAE-DC4A-4C43-AC07-286C8EB847DF}" srcOrd="3" destOrd="0" presId="urn:microsoft.com/office/officeart/2005/8/layout/chevron2"/>
    <dgm:cxn modelId="{9ADF97A9-0EE4-4640-9641-015A2B60DC85}" type="presParOf" srcId="{FB416473-F19D-45BD-AAC7-901C7351A509}" destId="{84AC44B6-85E8-4DAA-8C9F-D5F51ECEDE54}" srcOrd="4" destOrd="0" presId="urn:microsoft.com/office/officeart/2005/8/layout/chevron2"/>
    <dgm:cxn modelId="{10B6E843-83D2-4142-A905-CF48DC467F78}" type="presParOf" srcId="{84AC44B6-85E8-4DAA-8C9F-D5F51ECEDE54}" destId="{81F450D2-8335-4E57-A0BD-31E68B564A32}" srcOrd="0" destOrd="0" presId="urn:microsoft.com/office/officeart/2005/8/layout/chevron2"/>
    <dgm:cxn modelId="{0F5334CD-68CB-4127-A483-C1FA4FD64A36}" type="presParOf" srcId="{84AC44B6-85E8-4DAA-8C9F-D5F51ECEDE54}" destId="{1010C0D6-8C8F-4534-B7E7-5AE200B136EB}" srcOrd="1" destOrd="0" presId="urn:microsoft.com/office/officeart/2005/8/layout/chevron2"/>
    <dgm:cxn modelId="{C3A29ED9-55D9-47E5-AE93-502ADA2269A7}" type="presParOf" srcId="{FB416473-F19D-45BD-AAC7-901C7351A509}" destId="{6CFD1428-9ED6-4CFE-AB07-082C6460672C}" srcOrd="5" destOrd="0" presId="urn:microsoft.com/office/officeart/2005/8/layout/chevron2"/>
    <dgm:cxn modelId="{B1F83ACB-7689-45A5-AE48-F971480B9097}" type="presParOf" srcId="{FB416473-F19D-45BD-AAC7-901C7351A509}" destId="{1DF86EA4-D7DB-4F61-8E5F-D2960E6C12D4}" srcOrd="6" destOrd="0" presId="urn:microsoft.com/office/officeart/2005/8/layout/chevron2"/>
    <dgm:cxn modelId="{BB9AF07B-9E22-4053-9A19-A256FC4910E2}" type="presParOf" srcId="{1DF86EA4-D7DB-4F61-8E5F-D2960E6C12D4}" destId="{C6660491-E93B-46F7-B520-BAE828C96689}" srcOrd="0" destOrd="0" presId="urn:microsoft.com/office/officeart/2005/8/layout/chevron2"/>
    <dgm:cxn modelId="{7336ACD2-3443-49EB-A09D-4A8BF539246F}" type="presParOf" srcId="{1DF86EA4-D7DB-4F61-8E5F-D2960E6C12D4}" destId="{E90DB9E8-E986-41DC-B88C-13610680F08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42185-BCAE-4EF8-B94C-B3382C10FD19}">
      <dsp:nvSpPr>
        <dsp:cNvPr id="0" name=""/>
        <dsp:cNvSpPr/>
      </dsp:nvSpPr>
      <dsp:spPr>
        <a:xfrm>
          <a:off x="2212888" y="1116"/>
          <a:ext cx="1517823" cy="151782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QA" sz="2000" b="1" kern="1200" dirty="0">
              <a:solidFill>
                <a:srgbClr val="FFFFFF"/>
              </a:solidFill>
              <a:latin typeface="Open Sans"/>
              <a:ea typeface="+mn-ea"/>
              <a:cs typeface="Times New Roman" panose="02020603050405020304" pitchFamily="18" charset="0"/>
            </a:rPr>
            <a:t>على مستوى القطاع</a:t>
          </a:r>
          <a:endParaRPr lang="en-US" sz="2000" b="1" kern="1200" dirty="0">
            <a:solidFill>
              <a:srgbClr val="FFFFFF"/>
            </a:solidFill>
            <a:latin typeface="Open Sans"/>
            <a:ea typeface="+mn-ea"/>
            <a:cs typeface="Times New Roman" panose="02020603050405020304" pitchFamily="18" charset="0"/>
          </a:endParaRPr>
        </a:p>
      </dsp:txBody>
      <dsp:txXfrm>
        <a:off x="2435168" y="223396"/>
        <a:ext cx="1073263" cy="1073263"/>
      </dsp:txXfrm>
    </dsp:sp>
    <dsp:sp modelId="{E774D104-51C3-4182-B35E-D1BFDD3F6157}">
      <dsp:nvSpPr>
        <dsp:cNvPr id="0" name=""/>
        <dsp:cNvSpPr/>
      </dsp:nvSpPr>
      <dsp:spPr>
        <a:xfrm rot="2160000">
          <a:off x="3682997" y="1167573"/>
          <a:ext cx="404552" cy="51226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b="1" kern="1200" dirty="0">
            <a:latin typeface="Open Sans"/>
          </a:endParaRPr>
        </a:p>
      </dsp:txBody>
      <dsp:txXfrm>
        <a:off x="3694586" y="1234357"/>
        <a:ext cx="283186" cy="307359"/>
      </dsp:txXfrm>
    </dsp:sp>
    <dsp:sp modelId="{9F583223-18AC-4A23-A221-B5EB3FBC0A7C}">
      <dsp:nvSpPr>
        <dsp:cNvPr id="0" name=""/>
        <dsp:cNvSpPr/>
      </dsp:nvSpPr>
      <dsp:spPr>
        <a:xfrm>
          <a:off x="4058361" y="1341931"/>
          <a:ext cx="1517823" cy="151782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QA" sz="2000" b="1" kern="1200" dirty="0">
              <a:latin typeface="Open Sans"/>
            </a:rPr>
            <a:t>استراتيجية</a:t>
          </a:r>
          <a:endParaRPr lang="en-US" sz="2000" b="1" kern="1200" dirty="0">
            <a:latin typeface="Open Sans"/>
          </a:endParaRPr>
        </a:p>
      </dsp:txBody>
      <dsp:txXfrm>
        <a:off x="4280641" y="1564211"/>
        <a:ext cx="1073263" cy="1073263"/>
      </dsp:txXfrm>
    </dsp:sp>
    <dsp:sp modelId="{7A82A38C-BDFE-47B5-A0B0-DE4D169BE839}">
      <dsp:nvSpPr>
        <dsp:cNvPr id="0" name=""/>
        <dsp:cNvSpPr/>
      </dsp:nvSpPr>
      <dsp:spPr>
        <a:xfrm rot="6480000">
          <a:off x="4266081" y="2918563"/>
          <a:ext cx="404552" cy="51226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b="1" kern="1200" dirty="0">
            <a:latin typeface="Open Sans"/>
          </a:endParaRPr>
        </a:p>
      </dsp:txBody>
      <dsp:txXfrm rot="10800000">
        <a:off x="4345516" y="2963303"/>
        <a:ext cx="283186" cy="307359"/>
      </dsp:txXfrm>
    </dsp:sp>
    <dsp:sp modelId="{E0EF2BAB-AFAC-42AC-B520-11AACCD01EFE}">
      <dsp:nvSpPr>
        <dsp:cNvPr id="0" name=""/>
        <dsp:cNvSpPr/>
      </dsp:nvSpPr>
      <dsp:spPr>
        <a:xfrm>
          <a:off x="3353453" y="3511415"/>
          <a:ext cx="1517823" cy="151782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QA" sz="2000" b="1" kern="1200" dirty="0">
              <a:latin typeface="Open Sans"/>
            </a:rPr>
            <a:t>قابلة للتحقيق </a:t>
          </a:r>
          <a:endParaRPr lang="en-US" sz="2000" b="1" kern="1200" dirty="0">
            <a:latin typeface="Open Sans"/>
          </a:endParaRPr>
        </a:p>
      </dsp:txBody>
      <dsp:txXfrm>
        <a:off x="3575733" y="3733695"/>
        <a:ext cx="1073263" cy="1073263"/>
      </dsp:txXfrm>
    </dsp:sp>
    <dsp:sp modelId="{218F7BF8-21A5-4C62-96BC-8FAC0909D0A0}">
      <dsp:nvSpPr>
        <dsp:cNvPr id="0" name=""/>
        <dsp:cNvSpPr/>
      </dsp:nvSpPr>
      <dsp:spPr>
        <a:xfrm rot="10798297">
          <a:off x="2801973" y="4014747"/>
          <a:ext cx="389712" cy="51226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b="1" kern="1200" dirty="0">
            <a:latin typeface="Open Sans"/>
          </a:endParaRPr>
        </a:p>
      </dsp:txBody>
      <dsp:txXfrm rot="10800000">
        <a:off x="2918887" y="4117171"/>
        <a:ext cx="272798" cy="307359"/>
      </dsp:txXfrm>
    </dsp:sp>
    <dsp:sp modelId="{B417ADA8-45B7-4425-8B65-B46183B76EBB}">
      <dsp:nvSpPr>
        <dsp:cNvPr id="0" name=""/>
        <dsp:cNvSpPr/>
      </dsp:nvSpPr>
      <dsp:spPr>
        <a:xfrm>
          <a:off x="1100323" y="3512532"/>
          <a:ext cx="1517823" cy="151782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QA" sz="2000" b="1" kern="1200" dirty="0">
              <a:latin typeface="Open Sans"/>
            </a:rPr>
            <a:t>قائمة على الأدلة</a:t>
          </a:r>
          <a:endParaRPr lang="en-US" sz="2000" b="1" kern="1200" dirty="0">
            <a:latin typeface="Open Sans"/>
          </a:endParaRPr>
        </a:p>
      </dsp:txBody>
      <dsp:txXfrm>
        <a:off x="1322603" y="3734812"/>
        <a:ext cx="1073263" cy="1073263"/>
      </dsp:txXfrm>
    </dsp:sp>
    <dsp:sp modelId="{2DA413AE-9C9C-46B7-9532-50F4A551A025}">
      <dsp:nvSpPr>
        <dsp:cNvPr id="0" name=""/>
        <dsp:cNvSpPr/>
      </dsp:nvSpPr>
      <dsp:spPr>
        <a:xfrm rot="15080556">
          <a:off x="1291600" y="2940999"/>
          <a:ext cx="409781" cy="51226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b="1" kern="1200" dirty="0">
            <a:latin typeface="Open Sans"/>
          </a:endParaRPr>
        </a:p>
      </dsp:txBody>
      <dsp:txXfrm rot="10800000">
        <a:off x="1372731" y="3101689"/>
        <a:ext cx="286847" cy="307359"/>
      </dsp:txXfrm>
    </dsp:sp>
    <dsp:sp modelId="{885777CA-538E-4DAB-B610-DB37E0F574B0}">
      <dsp:nvSpPr>
        <dsp:cNvPr id="0" name=""/>
        <dsp:cNvSpPr/>
      </dsp:nvSpPr>
      <dsp:spPr>
        <a:xfrm>
          <a:off x="367414" y="1341931"/>
          <a:ext cx="1517823" cy="151782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SA" sz="2000" b="1" kern="1200" dirty="0">
              <a:solidFill>
                <a:srgbClr val="FFFFFF"/>
              </a:solidFill>
              <a:latin typeface="Open Sans"/>
              <a:ea typeface="+mn-ea"/>
              <a:cs typeface="Times New Roman" panose="02020603050405020304" pitchFamily="18" charset="0"/>
            </a:rPr>
            <a:t>مستجيبة</a:t>
          </a:r>
          <a:r>
            <a:rPr lang="ar-QA" sz="2000" b="1" kern="1200" dirty="0">
              <a:latin typeface="Open Sans"/>
            </a:rPr>
            <a:t> للسياق الوطني</a:t>
          </a:r>
          <a:endParaRPr lang="en-US" sz="2000" b="1" kern="1200" dirty="0">
            <a:latin typeface="Open Sans"/>
          </a:endParaRPr>
        </a:p>
      </dsp:txBody>
      <dsp:txXfrm>
        <a:off x="589694" y="1564211"/>
        <a:ext cx="1073263" cy="1073263"/>
      </dsp:txXfrm>
    </dsp:sp>
    <dsp:sp modelId="{6B17E7D5-245D-4FD9-8E31-E812C422F23F}">
      <dsp:nvSpPr>
        <dsp:cNvPr id="0" name=""/>
        <dsp:cNvSpPr/>
      </dsp:nvSpPr>
      <dsp:spPr>
        <a:xfrm rot="19440000">
          <a:off x="1837523" y="1181032"/>
          <a:ext cx="404552" cy="51226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b="1" kern="1200" dirty="0">
            <a:latin typeface="Open Sans"/>
          </a:endParaRPr>
        </a:p>
      </dsp:txBody>
      <dsp:txXfrm>
        <a:off x="1849112" y="1319154"/>
        <a:ext cx="283186" cy="3073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E1B47-2A99-416E-9C56-3C11FBA066BB}">
      <dsp:nvSpPr>
        <dsp:cNvPr id="0" name=""/>
        <dsp:cNvSpPr/>
      </dsp:nvSpPr>
      <dsp:spPr>
        <a:xfrm>
          <a:off x="2225040" y="2236148"/>
          <a:ext cx="1645920" cy="1645920"/>
        </a:xfrm>
        <a:prstGeom prst="ellipse">
          <a:avLst/>
        </a:prstGeom>
        <a:solidFill>
          <a:srgbClr val="CCAF0A">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buNone/>
          </a:pPr>
          <a:r>
            <a:rPr lang="ar-SA" sz="2100" kern="1200">
              <a:solidFill>
                <a:sysClr val="window" lastClr="FFFFFF"/>
              </a:solidFill>
              <a:latin typeface="Calibri"/>
              <a:ea typeface="+mn-ea"/>
              <a:cs typeface="Arial" panose="020B0604020202020204" pitchFamily="34" charset="0"/>
            </a:rPr>
            <a:t>الشركاء الرئيسيون (الفريق الفني الوطني)</a:t>
          </a:r>
          <a:endParaRPr lang="en-US" sz="2100" kern="1200">
            <a:solidFill>
              <a:sysClr val="window" lastClr="FFFFFF"/>
            </a:solidFill>
            <a:latin typeface="Calibri"/>
            <a:ea typeface="+mn-ea"/>
            <a:cs typeface="+mn-cs"/>
          </a:endParaRPr>
        </a:p>
      </dsp:txBody>
      <dsp:txXfrm>
        <a:off x="2466079" y="2477187"/>
        <a:ext cx="1163842" cy="1163842"/>
      </dsp:txXfrm>
    </dsp:sp>
    <dsp:sp modelId="{2955D6D7-C1A3-42A1-94C1-0FA0CFB6CB8D}">
      <dsp:nvSpPr>
        <dsp:cNvPr id="0" name=""/>
        <dsp:cNvSpPr/>
      </dsp:nvSpPr>
      <dsp:spPr>
        <a:xfrm rot="12833616">
          <a:off x="812224" y="1863936"/>
          <a:ext cx="1611730" cy="469087"/>
        </a:xfrm>
        <a:prstGeom prst="leftArrow">
          <a:avLst>
            <a:gd name="adj1" fmla="val 60000"/>
            <a:gd name="adj2" fmla="val 50000"/>
          </a:avLst>
        </a:prstGeom>
        <a:solidFill>
          <a:srgbClr val="8D89A4">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9F66332-601E-4297-BCDC-9B0002036CB0}">
      <dsp:nvSpPr>
        <dsp:cNvPr id="0" name=""/>
        <dsp:cNvSpPr/>
      </dsp:nvSpPr>
      <dsp:spPr>
        <a:xfrm>
          <a:off x="167349" y="1023637"/>
          <a:ext cx="1563624" cy="1250899"/>
        </a:xfrm>
        <a:prstGeom prst="roundRect">
          <a:avLst>
            <a:gd name="adj" fmla="val 10000"/>
          </a:avLst>
        </a:prstGeom>
        <a:solidFill>
          <a:srgbClr val="8D89A4">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1">
            <a:lnSpc>
              <a:spcPct val="90000"/>
            </a:lnSpc>
            <a:spcBef>
              <a:spcPct val="0"/>
            </a:spcBef>
            <a:spcAft>
              <a:spcPct val="35000"/>
            </a:spcAft>
            <a:buNone/>
          </a:pPr>
          <a:r>
            <a:rPr lang="ar-SA" sz="1600" kern="1200">
              <a:solidFill>
                <a:sysClr val="window" lastClr="FFFFFF"/>
              </a:solidFill>
              <a:latin typeface="Calibri"/>
              <a:ea typeface="+mn-ea"/>
              <a:cs typeface="Arial" panose="020B0604020202020204" pitchFamily="34" charset="0"/>
            </a:rPr>
            <a:t>المستفيدون المستهدفون (مثل </a:t>
          </a:r>
          <a:r>
            <a:rPr lang="ar-QA" sz="1600" kern="1200">
              <a:solidFill>
                <a:sysClr val="window" lastClr="FFFFFF"/>
              </a:solidFill>
              <a:latin typeface="Calibri"/>
              <a:ea typeface="+mn-ea"/>
              <a:cs typeface="Arial" panose="020B0604020202020204" pitchFamily="34" charset="0"/>
            </a:rPr>
            <a:t>مديرو المدارس</a:t>
          </a:r>
          <a:r>
            <a:rPr lang="ar-SA" sz="1600" kern="1200">
              <a:solidFill>
                <a:sysClr val="window" lastClr="FFFFFF"/>
              </a:solidFill>
              <a:latin typeface="Calibri"/>
              <a:ea typeface="+mn-ea"/>
              <a:cs typeface="Arial" panose="020B0604020202020204" pitchFamily="34" charset="0"/>
            </a:rPr>
            <a:t>)</a:t>
          </a:r>
          <a:endParaRPr lang="en-US" sz="1600" kern="1200">
            <a:solidFill>
              <a:sysClr val="window" lastClr="FFFFFF"/>
            </a:solidFill>
            <a:latin typeface="Calibri"/>
            <a:ea typeface="+mn-ea"/>
            <a:cs typeface="+mn-cs"/>
          </a:endParaRPr>
        </a:p>
      </dsp:txBody>
      <dsp:txXfrm>
        <a:off x="203987" y="1060275"/>
        <a:ext cx="1490348" cy="1177623"/>
      </dsp:txXfrm>
    </dsp:sp>
    <dsp:sp modelId="{35707FF1-8B39-4872-BEA4-DCE3C66A5D0A}">
      <dsp:nvSpPr>
        <dsp:cNvPr id="0" name=""/>
        <dsp:cNvSpPr/>
      </dsp:nvSpPr>
      <dsp:spPr>
        <a:xfrm rot="16200000">
          <a:off x="2287886" y="1153012"/>
          <a:ext cx="1520226" cy="469087"/>
        </a:xfrm>
        <a:prstGeom prst="leftArrow">
          <a:avLst>
            <a:gd name="adj1" fmla="val 60000"/>
            <a:gd name="adj2" fmla="val 50000"/>
          </a:avLst>
        </a:prstGeom>
        <a:solidFill>
          <a:srgbClr val="8D89A4">
            <a:hueOff val="-4839731"/>
            <a:satOff val="1619"/>
            <a:lumOff val="-7059"/>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726DECF-36D3-4677-AE7B-782019236E6D}">
      <dsp:nvSpPr>
        <dsp:cNvPr id="0" name=""/>
        <dsp:cNvSpPr/>
      </dsp:nvSpPr>
      <dsp:spPr>
        <a:xfrm>
          <a:off x="2266187" y="1993"/>
          <a:ext cx="1563624" cy="1250899"/>
        </a:xfrm>
        <a:prstGeom prst="roundRect">
          <a:avLst>
            <a:gd name="adj" fmla="val 10000"/>
          </a:avLst>
        </a:prstGeom>
        <a:solidFill>
          <a:srgbClr val="8D89A4">
            <a:hueOff val="-4839731"/>
            <a:satOff val="1619"/>
            <a:lumOff val="-7059"/>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1">
            <a:lnSpc>
              <a:spcPct val="90000"/>
            </a:lnSpc>
            <a:spcBef>
              <a:spcPct val="0"/>
            </a:spcBef>
            <a:spcAft>
              <a:spcPct val="35000"/>
            </a:spcAft>
            <a:buNone/>
          </a:pPr>
          <a:r>
            <a:rPr lang="ar-SA" sz="1600" kern="1200" dirty="0">
              <a:solidFill>
                <a:sysClr val="window" lastClr="FFFFFF"/>
              </a:solidFill>
              <a:latin typeface="Calibri"/>
              <a:ea typeface="+mn-ea"/>
              <a:cs typeface="Arial" panose="020B0604020202020204" pitchFamily="34" charset="0"/>
            </a:rPr>
            <a:t>الشركاء الجدد </a:t>
          </a:r>
        </a:p>
        <a:p>
          <a:pPr lvl="0" algn="ctr" defTabSz="711200" rtl="1">
            <a:lnSpc>
              <a:spcPct val="90000"/>
            </a:lnSpc>
            <a:spcBef>
              <a:spcPct val="0"/>
            </a:spcBef>
            <a:spcAft>
              <a:spcPct val="35000"/>
            </a:spcAft>
            <a:buNone/>
          </a:pPr>
          <a:r>
            <a:rPr lang="ar-SA" sz="1600" kern="1200" dirty="0">
              <a:solidFill>
                <a:sysClr val="window" lastClr="FFFFFF"/>
              </a:solidFill>
              <a:latin typeface="Calibri"/>
              <a:ea typeface="+mn-ea"/>
              <a:cs typeface="Arial" panose="020B0604020202020204" pitchFamily="34" charset="0"/>
            </a:rPr>
            <a:t>(تنشأ مع تطور البرنامج)</a:t>
          </a:r>
          <a:endParaRPr lang="en-US" sz="1600" kern="1200" dirty="0">
            <a:solidFill>
              <a:sysClr val="window" lastClr="FFFFFF"/>
            </a:solidFill>
            <a:latin typeface="Calibri"/>
            <a:ea typeface="+mn-ea"/>
            <a:cs typeface="+mn-cs"/>
          </a:endParaRPr>
        </a:p>
      </dsp:txBody>
      <dsp:txXfrm>
        <a:off x="2302825" y="38631"/>
        <a:ext cx="1490348" cy="1177623"/>
      </dsp:txXfrm>
    </dsp:sp>
    <dsp:sp modelId="{2C85C40A-B70A-4262-AF16-6053A661A88F}">
      <dsp:nvSpPr>
        <dsp:cNvPr id="0" name=""/>
        <dsp:cNvSpPr/>
      </dsp:nvSpPr>
      <dsp:spPr>
        <a:xfrm rot="19500000">
          <a:off x="3657142" y="1865802"/>
          <a:ext cx="1520226" cy="469087"/>
        </a:xfrm>
        <a:prstGeom prst="leftArrow">
          <a:avLst>
            <a:gd name="adj1" fmla="val 60000"/>
            <a:gd name="adj2" fmla="val 50000"/>
          </a:avLst>
        </a:prstGeom>
        <a:solidFill>
          <a:srgbClr val="8D89A4">
            <a:hueOff val="-9679462"/>
            <a:satOff val="3238"/>
            <a:lumOff val="-14118"/>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FFAFD10-94F4-4F73-AEDE-517F35FF8DBF}">
      <dsp:nvSpPr>
        <dsp:cNvPr id="0" name=""/>
        <dsp:cNvSpPr/>
      </dsp:nvSpPr>
      <dsp:spPr>
        <a:xfrm>
          <a:off x="4258091" y="1038912"/>
          <a:ext cx="1563624" cy="1250899"/>
        </a:xfrm>
        <a:prstGeom prst="roundRect">
          <a:avLst>
            <a:gd name="adj" fmla="val 10000"/>
          </a:avLst>
        </a:prstGeom>
        <a:solidFill>
          <a:srgbClr val="8D89A4">
            <a:hueOff val="-9679462"/>
            <a:satOff val="3238"/>
            <a:lumOff val="-14118"/>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1">
            <a:lnSpc>
              <a:spcPct val="90000"/>
            </a:lnSpc>
            <a:spcBef>
              <a:spcPct val="0"/>
            </a:spcBef>
            <a:spcAft>
              <a:spcPct val="35000"/>
            </a:spcAft>
            <a:buNone/>
          </a:pPr>
          <a:r>
            <a:rPr lang="ar-SA" sz="1600" kern="1200">
              <a:solidFill>
                <a:sysClr val="window" lastClr="FFFFFF"/>
              </a:solidFill>
              <a:latin typeface="Calibri"/>
              <a:ea typeface="+mn-ea"/>
              <a:cs typeface="Arial" panose="020B0604020202020204" pitchFamily="34" charset="0"/>
            </a:rPr>
            <a:t>الشركاء المنفذون (على سبيل المثال، منظمات المجتمع المدني، الدعم الفني الخارجي )</a:t>
          </a:r>
          <a:endParaRPr lang="fr-FR" sz="1600" kern="1200">
            <a:solidFill>
              <a:sysClr val="window" lastClr="FFFFFF"/>
            </a:solidFill>
            <a:latin typeface="Calibri"/>
            <a:ea typeface="+mn-ea"/>
            <a:cs typeface="+mn-cs"/>
          </a:endParaRPr>
        </a:p>
      </dsp:txBody>
      <dsp:txXfrm>
        <a:off x="4294729" y="1075550"/>
        <a:ext cx="1490348" cy="11776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26AB2-FC7F-46AB-A507-159F2B2299F3}">
      <dsp:nvSpPr>
        <dsp:cNvPr id="0" name=""/>
        <dsp:cNvSpPr/>
      </dsp:nvSpPr>
      <dsp:spPr>
        <a:xfrm rot="21300000">
          <a:off x="16813" y="2396756"/>
          <a:ext cx="5343799" cy="619144"/>
        </a:xfrm>
        <a:prstGeom prst="mathMinus">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0A848C-A266-4CE6-8EB4-DCB0B9304B2E}">
      <dsp:nvSpPr>
        <dsp:cNvPr id="0" name=""/>
        <dsp:cNvSpPr/>
      </dsp:nvSpPr>
      <dsp:spPr>
        <a:xfrm>
          <a:off x="645291" y="270632"/>
          <a:ext cx="1613228" cy="2165063"/>
        </a:xfrm>
        <a:prstGeom prst="downArrow">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A02FB2-EF86-4325-B20E-FB26511E4FFA}">
      <dsp:nvSpPr>
        <dsp:cNvPr id="0" name=""/>
        <dsp:cNvSpPr/>
      </dsp:nvSpPr>
      <dsp:spPr>
        <a:xfrm>
          <a:off x="2530118" y="33201"/>
          <a:ext cx="2360613" cy="2206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ar-QA" sz="2000" kern="1200" dirty="0">
              <a:latin typeface="Open Sans"/>
            </a:rPr>
            <a:t>الشروط التي </a:t>
          </a:r>
          <a:r>
            <a:rPr lang="ar-QA" sz="2000" b="1" kern="1200" dirty="0">
              <a:latin typeface="Open Sans"/>
            </a:rPr>
            <a:t>يجب</a:t>
          </a:r>
          <a:r>
            <a:rPr lang="ar-QA" sz="2000" kern="1200" dirty="0">
              <a:latin typeface="Open Sans"/>
            </a:rPr>
            <a:t> أن تكون موجودة للعلاقة </a:t>
          </a:r>
          <a:r>
            <a:rPr lang="ar-SA" sz="2000" kern="1200" dirty="0"/>
            <a:t>"إذا...فسوف" </a:t>
          </a:r>
          <a:r>
            <a:rPr lang="ar-QA" sz="2000" kern="1200" dirty="0">
              <a:latin typeface="Open Sans"/>
            </a:rPr>
            <a:t>بين النتائج</a:t>
          </a:r>
          <a:endParaRPr lang="en-US" sz="2000" kern="1200" dirty="0">
            <a:latin typeface="Open Sans"/>
          </a:endParaRPr>
        </a:p>
      </dsp:txBody>
      <dsp:txXfrm>
        <a:off x="2530118" y="33201"/>
        <a:ext cx="2360613" cy="2206912"/>
      </dsp:txXfrm>
    </dsp:sp>
    <dsp:sp modelId="{DFBFE843-EE61-4173-857F-71B21150BCD4}">
      <dsp:nvSpPr>
        <dsp:cNvPr id="0" name=""/>
        <dsp:cNvSpPr/>
      </dsp:nvSpPr>
      <dsp:spPr>
        <a:xfrm>
          <a:off x="3118907" y="2976961"/>
          <a:ext cx="1613228" cy="2165063"/>
        </a:xfrm>
        <a:prstGeom prst="upArrow">
          <a:avLst/>
        </a:prstGeom>
        <a:solidFill>
          <a:schemeClr val="accent5">
            <a:hueOff val="-1837137"/>
            <a:satOff val="270"/>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31B0F0-5A90-47D3-BE2F-38B1E2725F1F}">
      <dsp:nvSpPr>
        <dsp:cNvPr id="0" name=""/>
        <dsp:cNvSpPr/>
      </dsp:nvSpPr>
      <dsp:spPr>
        <a:xfrm>
          <a:off x="362972" y="3139341"/>
          <a:ext cx="2608060" cy="2273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ar-SA" sz="2000" kern="1200" dirty="0"/>
            <a:t>هي </a:t>
          </a:r>
          <a:r>
            <a:rPr lang="ar-SA" sz="2000" i="1" kern="1200" dirty="0"/>
            <a:t>أحداث سلبية خارجية</a:t>
          </a:r>
          <a:r>
            <a:rPr lang="ar-SA" sz="2000" kern="1200" dirty="0"/>
            <a:t> مستقبلية يمكنها احتمالا أن تغير تحقيق النتائج المقصودة</a:t>
          </a:r>
          <a:endParaRPr lang="en-US" sz="2000" kern="1200" dirty="0">
            <a:latin typeface="Open Sans"/>
          </a:endParaRPr>
        </a:p>
      </dsp:txBody>
      <dsp:txXfrm>
        <a:off x="362972" y="3139341"/>
        <a:ext cx="2608060" cy="22733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99DF3-CA85-4C3C-9D1A-FB2CE1440CFC}">
      <dsp:nvSpPr>
        <dsp:cNvPr id="0" name=""/>
        <dsp:cNvSpPr/>
      </dsp:nvSpPr>
      <dsp:spPr>
        <a:xfrm>
          <a:off x="5469203" y="703241"/>
          <a:ext cx="1523015" cy="1247922"/>
        </a:xfrm>
        <a:prstGeom prst="roundRect">
          <a:avLst>
            <a:gd name="adj" fmla="val 10000"/>
          </a:avLst>
        </a:prstGeom>
        <a:solidFill>
          <a:schemeClr val="accent5">
            <a:lumMod val="75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r" defTabSz="711200" rtl="1">
            <a:lnSpc>
              <a:spcPct val="90000"/>
            </a:lnSpc>
            <a:spcBef>
              <a:spcPct val="0"/>
            </a:spcBef>
            <a:spcAft>
              <a:spcPct val="35000"/>
            </a:spcAft>
            <a:buNone/>
          </a:pPr>
          <a:r>
            <a:rPr lang="ar-SA" sz="1600" b="1" kern="1200" dirty="0">
              <a:solidFill>
                <a:sysClr val="window" lastClr="FFFFFF"/>
              </a:solidFill>
              <a:latin typeface="Calibri"/>
              <a:ea typeface="+mn-ea"/>
              <a:cs typeface="Arial" panose="020B0604020202020204" pitchFamily="34" charset="0"/>
            </a:rPr>
            <a:t>مخرجات إلى نواتج مرحلية</a:t>
          </a:r>
          <a:endParaRPr lang="en-US" sz="1600" b="1" kern="1200" dirty="0">
            <a:solidFill>
              <a:sysClr val="window" lastClr="FFFFFF"/>
            </a:solidFill>
            <a:latin typeface="Calibri"/>
            <a:ea typeface="+mn-ea"/>
            <a:cs typeface="+mn-cs"/>
          </a:endParaRPr>
        </a:p>
      </dsp:txBody>
      <dsp:txXfrm>
        <a:off x="5529108" y="726447"/>
        <a:ext cx="1476603" cy="745902"/>
      </dsp:txXfrm>
    </dsp:sp>
    <dsp:sp modelId="{9E36E5FC-50E5-4CF9-AB34-C71018E97946}">
      <dsp:nvSpPr>
        <dsp:cNvPr id="0" name=""/>
        <dsp:cNvSpPr/>
      </dsp:nvSpPr>
      <dsp:spPr>
        <a:xfrm>
          <a:off x="5202460" y="1609375"/>
          <a:ext cx="1580481" cy="627691"/>
        </a:xfrm>
        <a:prstGeom prst="roundRect">
          <a:avLst>
            <a:gd name="adj" fmla="val 10000"/>
          </a:avLst>
        </a:prstGeom>
        <a:solidFill>
          <a:sysClr val="window" lastClr="FFFFFF">
            <a:alpha val="90000"/>
            <a:hueOff val="0"/>
            <a:satOff val="0"/>
            <a:lumOff val="0"/>
            <a:alphaOff val="0"/>
          </a:sysClr>
        </a:solidFill>
        <a:ln w="25400" cap="flat" cmpd="sng" algn="ctr">
          <a:solidFill>
            <a:srgbClr val="6EA0B0">
              <a:shade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r" defTabSz="577850" rtl="1">
            <a:lnSpc>
              <a:spcPct val="90000"/>
            </a:lnSpc>
            <a:spcBef>
              <a:spcPct val="0"/>
            </a:spcBef>
            <a:spcAft>
              <a:spcPct val="15000"/>
            </a:spcAft>
            <a:buChar char="••"/>
          </a:pPr>
          <a:r>
            <a:rPr lang="ar-SA" sz="1300" kern="1200" dirty="0">
              <a:solidFill>
                <a:sysClr val="windowText" lastClr="000000">
                  <a:hueOff val="0"/>
                  <a:satOff val="0"/>
                  <a:lumOff val="0"/>
                  <a:alphaOff val="0"/>
                </a:sysClr>
              </a:solidFill>
              <a:latin typeface="Calibri"/>
              <a:ea typeface="+mn-ea"/>
              <a:cs typeface="Arial" panose="020B0604020202020204" pitchFamily="34" charset="0"/>
            </a:rPr>
            <a:t>افتراضات محتملة</a:t>
          </a:r>
          <a:endParaRPr lang="en-US" sz="1300" kern="1200" dirty="0">
            <a:solidFill>
              <a:sysClr val="windowText" lastClr="000000">
                <a:hueOff val="0"/>
                <a:satOff val="0"/>
                <a:lumOff val="0"/>
                <a:alphaOff val="0"/>
              </a:sysClr>
            </a:solidFill>
            <a:latin typeface="Calibri"/>
            <a:ea typeface="+mn-ea"/>
            <a:cs typeface="+mn-cs"/>
          </a:endParaRPr>
        </a:p>
      </dsp:txBody>
      <dsp:txXfrm>
        <a:off x="5220844" y="1627759"/>
        <a:ext cx="1543713" cy="590923"/>
      </dsp:txXfrm>
    </dsp:sp>
    <dsp:sp modelId="{FED162BC-4AFB-441B-9CEF-1C44F95BD80A}">
      <dsp:nvSpPr>
        <dsp:cNvPr id="0" name=""/>
        <dsp:cNvSpPr/>
      </dsp:nvSpPr>
      <dsp:spPr>
        <a:xfrm rot="10775146">
          <a:off x="4737026" y="911827"/>
          <a:ext cx="522450" cy="393494"/>
        </a:xfrm>
        <a:prstGeom prst="rightArrow">
          <a:avLst>
            <a:gd name="adj1" fmla="val 60000"/>
            <a:gd name="adj2" fmla="val 50000"/>
          </a:avLst>
        </a:prstGeom>
        <a:solidFill>
          <a:srgbClr val="6EA0B0">
            <a:shade val="9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buNone/>
          </a:pPr>
          <a:endParaRPr lang="en-US" sz="1300" kern="1200">
            <a:solidFill>
              <a:sysClr val="window" lastClr="FFFFFF"/>
            </a:solidFill>
            <a:latin typeface="Calibri"/>
            <a:ea typeface="+mn-ea"/>
            <a:cs typeface="+mn-cs"/>
          </a:endParaRPr>
        </a:p>
      </dsp:txBody>
      <dsp:txXfrm rot="10800000">
        <a:off x="4855072" y="990099"/>
        <a:ext cx="404402" cy="236096"/>
      </dsp:txXfrm>
    </dsp:sp>
    <dsp:sp modelId="{2B5072A5-535A-4968-8AB0-9380F6ECBB65}">
      <dsp:nvSpPr>
        <dsp:cNvPr id="0" name=""/>
        <dsp:cNvSpPr/>
      </dsp:nvSpPr>
      <dsp:spPr>
        <a:xfrm>
          <a:off x="2901607" y="682900"/>
          <a:ext cx="1580481" cy="1307436"/>
        </a:xfrm>
        <a:prstGeom prst="roundRect">
          <a:avLst>
            <a:gd name="adj" fmla="val 10000"/>
          </a:avLst>
        </a:prstGeom>
        <a:solidFill>
          <a:schemeClr val="accent5">
            <a:lumMod val="60000"/>
            <a:lumOff val="4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r" defTabSz="800100" rtl="1">
            <a:lnSpc>
              <a:spcPct val="90000"/>
            </a:lnSpc>
            <a:spcBef>
              <a:spcPct val="0"/>
            </a:spcBef>
            <a:spcAft>
              <a:spcPct val="35000"/>
            </a:spcAft>
            <a:buNone/>
          </a:pPr>
          <a:r>
            <a:rPr lang="ar-SA" sz="1800" b="1" kern="1200" dirty="0">
              <a:solidFill>
                <a:sysClr val="window" lastClr="FFFFFF"/>
              </a:solidFill>
              <a:latin typeface="Calibri"/>
              <a:ea typeface="+mn-ea"/>
              <a:cs typeface="Arial" panose="020B0604020202020204" pitchFamily="34" charset="0"/>
            </a:rPr>
            <a:t>نواتج مرحلية إلى نواتج نهائية</a:t>
          </a:r>
          <a:endParaRPr lang="en-US" sz="1800" b="1" kern="1200" dirty="0">
            <a:solidFill>
              <a:sysClr val="window" lastClr="FFFFFF"/>
            </a:solidFill>
            <a:latin typeface="Calibri"/>
            <a:ea typeface="+mn-ea"/>
            <a:cs typeface="+mn-cs"/>
          </a:endParaRPr>
        </a:p>
      </dsp:txBody>
      <dsp:txXfrm>
        <a:off x="2965163" y="708372"/>
        <a:ext cx="1529537" cy="818744"/>
      </dsp:txXfrm>
    </dsp:sp>
    <dsp:sp modelId="{A1209222-6142-4731-81B3-E17660F397F9}">
      <dsp:nvSpPr>
        <dsp:cNvPr id="0" name=""/>
        <dsp:cNvSpPr/>
      </dsp:nvSpPr>
      <dsp:spPr>
        <a:xfrm>
          <a:off x="2695349" y="1626833"/>
          <a:ext cx="1580481" cy="591988"/>
        </a:xfrm>
        <a:prstGeom prst="roundRect">
          <a:avLst>
            <a:gd name="adj" fmla="val 10000"/>
          </a:avLst>
        </a:prstGeom>
        <a:solidFill>
          <a:sysClr val="window" lastClr="FFFFFF">
            <a:alpha val="90000"/>
            <a:hueOff val="0"/>
            <a:satOff val="0"/>
            <a:lumOff val="0"/>
            <a:alphaOff val="0"/>
          </a:sysClr>
        </a:solidFill>
        <a:ln w="25400" cap="flat" cmpd="sng" algn="ctr">
          <a:solidFill>
            <a:srgbClr val="6EA0B0">
              <a:shade val="50000"/>
              <a:hueOff val="95086"/>
              <a:satOff val="-694"/>
              <a:lumOff val="26467"/>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r" defTabSz="577850" rtl="1">
            <a:lnSpc>
              <a:spcPct val="90000"/>
            </a:lnSpc>
            <a:spcBef>
              <a:spcPct val="0"/>
            </a:spcBef>
            <a:spcAft>
              <a:spcPct val="15000"/>
            </a:spcAft>
            <a:buChar char="••"/>
          </a:pPr>
          <a:r>
            <a:rPr lang="ar-SA" sz="1300" kern="1200">
              <a:solidFill>
                <a:sysClr val="windowText" lastClr="000000">
                  <a:hueOff val="0"/>
                  <a:satOff val="0"/>
                  <a:lumOff val="0"/>
                  <a:alphaOff val="0"/>
                </a:sysClr>
              </a:solidFill>
              <a:latin typeface="Calibri"/>
              <a:ea typeface="+mn-ea"/>
              <a:cs typeface="Arial" panose="020B0604020202020204" pitchFamily="34" charset="0"/>
            </a:rPr>
            <a:t>افتراضات أقل احتمالا</a:t>
          </a:r>
          <a:endParaRPr lang="en-US" sz="1300" kern="1200">
            <a:solidFill>
              <a:sysClr val="windowText" lastClr="000000">
                <a:hueOff val="0"/>
                <a:satOff val="0"/>
                <a:lumOff val="0"/>
                <a:alphaOff val="0"/>
              </a:sysClr>
            </a:solidFill>
            <a:latin typeface="Calibri"/>
            <a:ea typeface="+mn-ea"/>
            <a:cs typeface="+mn-cs"/>
          </a:endParaRPr>
        </a:p>
      </dsp:txBody>
      <dsp:txXfrm>
        <a:off x="2712688" y="1644172"/>
        <a:ext cx="1545803" cy="557310"/>
      </dsp:txXfrm>
    </dsp:sp>
    <dsp:sp modelId="{6AD838EC-D3D3-4BB8-BC16-87D370ACE1F2}">
      <dsp:nvSpPr>
        <dsp:cNvPr id="0" name=""/>
        <dsp:cNvSpPr/>
      </dsp:nvSpPr>
      <dsp:spPr>
        <a:xfrm rot="10879932">
          <a:off x="2192085" y="891142"/>
          <a:ext cx="508079" cy="393494"/>
        </a:xfrm>
        <a:prstGeom prst="rightArrow">
          <a:avLst>
            <a:gd name="adj1" fmla="val 60000"/>
            <a:gd name="adj2" fmla="val 50000"/>
          </a:avLst>
        </a:prstGeom>
        <a:solidFill>
          <a:srgbClr val="6EA0B0">
            <a:shade val="90000"/>
            <a:hueOff val="150230"/>
            <a:satOff val="-4172"/>
            <a:lumOff val="28967"/>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buNone/>
          </a:pPr>
          <a:endParaRPr lang="en-US" sz="1300" kern="1200">
            <a:solidFill>
              <a:sysClr val="window" lastClr="FFFFFF"/>
            </a:solidFill>
            <a:latin typeface="Calibri"/>
            <a:ea typeface="+mn-ea"/>
            <a:cs typeface="+mn-cs"/>
          </a:endParaRPr>
        </a:p>
      </dsp:txBody>
      <dsp:txXfrm rot="10800000">
        <a:off x="2310117" y="971213"/>
        <a:ext cx="390031" cy="236096"/>
      </dsp:txXfrm>
    </dsp:sp>
    <dsp:sp modelId="{13D87E7F-DA54-434E-8396-1E2691053FAA}">
      <dsp:nvSpPr>
        <dsp:cNvPr id="0" name=""/>
        <dsp:cNvSpPr/>
      </dsp:nvSpPr>
      <dsp:spPr>
        <a:xfrm>
          <a:off x="362744" y="828926"/>
          <a:ext cx="1580481" cy="950400"/>
        </a:xfrm>
        <a:prstGeom prst="roundRect">
          <a:avLst>
            <a:gd name="adj" fmla="val 10000"/>
          </a:avLst>
        </a:prstGeom>
        <a:solidFill>
          <a:schemeClr val="accent5">
            <a:lumMod val="60000"/>
            <a:lumOff val="4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r" defTabSz="711200" rtl="1">
            <a:lnSpc>
              <a:spcPct val="90000"/>
            </a:lnSpc>
            <a:spcBef>
              <a:spcPct val="0"/>
            </a:spcBef>
            <a:spcAft>
              <a:spcPct val="35000"/>
            </a:spcAft>
            <a:buNone/>
          </a:pPr>
          <a:r>
            <a:rPr lang="ar-SA" sz="1600" b="1" kern="1200" dirty="0">
              <a:solidFill>
                <a:sysClr val="window" lastClr="FFFFFF"/>
              </a:solidFill>
              <a:latin typeface="Calibri"/>
              <a:ea typeface="+mn-ea"/>
              <a:cs typeface="Arial" panose="020B0604020202020204" pitchFamily="34" charset="0"/>
            </a:rPr>
            <a:t>نواتج إلى أثر</a:t>
          </a:r>
          <a:endParaRPr lang="en-US" sz="1600" b="1" kern="1200" dirty="0">
            <a:solidFill>
              <a:sysClr val="window" lastClr="FFFFFF"/>
            </a:solidFill>
            <a:latin typeface="Calibri"/>
            <a:ea typeface="+mn-ea"/>
            <a:cs typeface="+mn-cs"/>
          </a:endParaRPr>
        </a:p>
      </dsp:txBody>
      <dsp:txXfrm>
        <a:off x="414288" y="842386"/>
        <a:ext cx="1553561" cy="432632"/>
      </dsp:txXfrm>
    </dsp:sp>
    <dsp:sp modelId="{0CCF3A63-DF1B-4D0E-94A9-6EABC494EC04}">
      <dsp:nvSpPr>
        <dsp:cNvPr id="0" name=""/>
        <dsp:cNvSpPr/>
      </dsp:nvSpPr>
      <dsp:spPr>
        <a:xfrm>
          <a:off x="156502" y="1548856"/>
          <a:ext cx="1580481" cy="710202"/>
        </a:xfrm>
        <a:prstGeom prst="roundRect">
          <a:avLst>
            <a:gd name="adj" fmla="val 10000"/>
          </a:avLst>
        </a:prstGeom>
        <a:solidFill>
          <a:sysClr val="window" lastClr="FFFFFF">
            <a:alpha val="90000"/>
            <a:hueOff val="0"/>
            <a:satOff val="0"/>
            <a:lumOff val="0"/>
            <a:alphaOff val="0"/>
          </a:sysClr>
        </a:solidFill>
        <a:ln w="25400" cap="flat" cmpd="sng" algn="ctr">
          <a:solidFill>
            <a:srgbClr val="6EA0B0">
              <a:shade val="50000"/>
              <a:hueOff val="95086"/>
              <a:satOff val="-694"/>
              <a:lumOff val="26467"/>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r" defTabSz="711200" rtl="1">
            <a:lnSpc>
              <a:spcPct val="90000"/>
            </a:lnSpc>
            <a:spcBef>
              <a:spcPct val="0"/>
            </a:spcBef>
            <a:spcAft>
              <a:spcPct val="15000"/>
            </a:spcAft>
            <a:buChar char="••"/>
          </a:pPr>
          <a:r>
            <a:rPr lang="ar-SA" sz="1600" kern="1200">
              <a:solidFill>
                <a:sysClr val="windowText" lastClr="000000">
                  <a:hueOff val="0"/>
                  <a:satOff val="0"/>
                  <a:lumOff val="0"/>
                  <a:alphaOff val="0"/>
                </a:sysClr>
              </a:solidFill>
              <a:latin typeface="Calibri"/>
              <a:ea typeface="+mn-ea"/>
              <a:cs typeface="Arial" panose="020B0604020202020204" pitchFamily="34" charset="0"/>
            </a:rPr>
            <a:t>غالبا افتراضات غير متوقعة</a:t>
          </a:r>
          <a:endParaRPr lang="en-US" sz="1600" kern="1200">
            <a:solidFill>
              <a:sysClr val="windowText" lastClr="000000">
                <a:hueOff val="0"/>
                <a:satOff val="0"/>
                <a:lumOff val="0"/>
                <a:alphaOff val="0"/>
              </a:sysClr>
            </a:solidFill>
            <a:latin typeface="Calibri"/>
            <a:ea typeface="+mn-ea"/>
            <a:cs typeface="+mn-cs"/>
          </a:endParaRPr>
        </a:p>
      </dsp:txBody>
      <dsp:txXfrm>
        <a:off x="177303" y="1569657"/>
        <a:ext cx="1538879" cy="6686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17261-9C82-4330-A2E3-9C912DA146B4}">
      <dsp:nvSpPr>
        <dsp:cNvPr id="0" name=""/>
        <dsp:cNvSpPr/>
      </dsp:nvSpPr>
      <dsp:spPr>
        <a:xfrm>
          <a:off x="912794" y="505005"/>
          <a:ext cx="3366032" cy="3366032"/>
        </a:xfrm>
        <a:prstGeom prst="blockArc">
          <a:avLst>
            <a:gd name="adj1" fmla="val 16200000"/>
            <a:gd name="adj2" fmla="val 0"/>
            <a:gd name="adj3" fmla="val 4641"/>
          </a:avLst>
        </a:prstGeom>
        <a:solidFill>
          <a:schemeClr val="accent2">
            <a:hueOff val="-838123"/>
            <a:satOff val="-9658"/>
            <a:lumOff val="21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C62CCD-2053-4804-8DF5-BF2AF9322CC8}">
      <dsp:nvSpPr>
        <dsp:cNvPr id="0" name=""/>
        <dsp:cNvSpPr/>
      </dsp:nvSpPr>
      <dsp:spPr>
        <a:xfrm>
          <a:off x="912820" y="495831"/>
          <a:ext cx="3366032" cy="3366032"/>
        </a:xfrm>
        <a:prstGeom prst="blockArc">
          <a:avLst>
            <a:gd name="adj1" fmla="val 19185"/>
            <a:gd name="adj2" fmla="val 5361265"/>
            <a:gd name="adj3" fmla="val 4641"/>
          </a:avLst>
        </a:prstGeom>
        <a:solidFill>
          <a:schemeClr val="accent2">
            <a:hueOff val="-558749"/>
            <a:satOff val="-6439"/>
            <a:lumOff val="14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B59D2B-015A-42B4-9247-1281C556AD8A}">
      <dsp:nvSpPr>
        <dsp:cNvPr id="0" name=""/>
        <dsp:cNvSpPr/>
      </dsp:nvSpPr>
      <dsp:spPr>
        <a:xfrm>
          <a:off x="912768" y="495831"/>
          <a:ext cx="3366032" cy="3366032"/>
        </a:xfrm>
        <a:prstGeom prst="blockArc">
          <a:avLst>
            <a:gd name="adj1" fmla="val 5361158"/>
            <a:gd name="adj2" fmla="val 10780817"/>
            <a:gd name="adj3" fmla="val 4641"/>
          </a:avLst>
        </a:prstGeom>
        <a:solidFill>
          <a:schemeClr val="accent2">
            <a:hueOff val="-279374"/>
            <a:satOff val="-3219"/>
            <a:lumOff val="72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A2FD07-07C0-4A5C-9282-8AA755AC6E21}">
      <dsp:nvSpPr>
        <dsp:cNvPr id="0" name=""/>
        <dsp:cNvSpPr/>
      </dsp:nvSpPr>
      <dsp:spPr>
        <a:xfrm>
          <a:off x="912794" y="505005"/>
          <a:ext cx="3366032" cy="3366032"/>
        </a:xfrm>
        <a:prstGeom prst="blockArc">
          <a:avLst>
            <a:gd name="adj1" fmla="val 10800000"/>
            <a:gd name="adj2" fmla="val 16200000"/>
            <a:gd name="adj3" fmla="val 464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468D91-544E-41BA-9E80-4B81D5EF3506}">
      <dsp:nvSpPr>
        <dsp:cNvPr id="0" name=""/>
        <dsp:cNvSpPr/>
      </dsp:nvSpPr>
      <dsp:spPr>
        <a:xfrm>
          <a:off x="1832592" y="1413065"/>
          <a:ext cx="1549911" cy="15499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ar-SA" sz="1200" b="1" kern="1200"/>
            <a:t>إطار النتائج</a:t>
          </a:r>
          <a:endParaRPr lang="en-US" sz="1200" b="1" kern="1200"/>
        </a:p>
      </dsp:txBody>
      <dsp:txXfrm>
        <a:off x="2059571" y="1640044"/>
        <a:ext cx="1095953" cy="1095953"/>
      </dsp:txXfrm>
    </dsp:sp>
    <dsp:sp modelId="{E1C6D50E-F6DA-4962-B5BC-7D52E3AC1090}">
      <dsp:nvSpPr>
        <dsp:cNvPr id="0" name=""/>
        <dsp:cNvSpPr/>
      </dsp:nvSpPr>
      <dsp:spPr>
        <a:xfrm>
          <a:off x="1945444" y="1594"/>
          <a:ext cx="1300732" cy="108493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SA" sz="1600" b="1" kern="1200"/>
            <a:t>مصفوفة النتائج</a:t>
          </a:r>
          <a:endParaRPr lang="en-US" sz="1600" b="1" kern="1200"/>
        </a:p>
      </dsp:txBody>
      <dsp:txXfrm>
        <a:off x="2135932" y="160479"/>
        <a:ext cx="919756" cy="767167"/>
      </dsp:txXfrm>
    </dsp:sp>
    <dsp:sp modelId="{C5C804B4-5D34-4262-BC61-5B10568245E9}">
      <dsp:nvSpPr>
        <dsp:cNvPr id="0" name=""/>
        <dsp:cNvSpPr/>
      </dsp:nvSpPr>
      <dsp:spPr>
        <a:xfrm>
          <a:off x="334815" y="1645552"/>
          <a:ext cx="1234073" cy="1084937"/>
        </a:xfrm>
        <a:prstGeom prst="ellipse">
          <a:avLst/>
        </a:prstGeom>
        <a:solidFill>
          <a:schemeClr val="accent2">
            <a:hueOff val="-279374"/>
            <a:satOff val="-3219"/>
            <a:lumOff val="7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SA" sz="1600" b="1" kern="1200"/>
            <a:t>وثيقة الاستراتيجية</a:t>
          </a:r>
          <a:endParaRPr lang="en-US" sz="1600" b="1" kern="1200"/>
        </a:p>
      </dsp:txBody>
      <dsp:txXfrm>
        <a:off x="515541" y="1804437"/>
        <a:ext cx="872621" cy="767167"/>
      </dsp:txXfrm>
    </dsp:sp>
    <dsp:sp modelId="{7E503AA5-BD82-4EEC-B925-096369884F4A}">
      <dsp:nvSpPr>
        <dsp:cNvPr id="0" name=""/>
        <dsp:cNvSpPr/>
      </dsp:nvSpPr>
      <dsp:spPr>
        <a:xfrm>
          <a:off x="1977777" y="3280232"/>
          <a:ext cx="1273163" cy="1084937"/>
        </a:xfrm>
        <a:prstGeom prst="ellipse">
          <a:avLst/>
        </a:prstGeom>
        <a:solidFill>
          <a:schemeClr val="accent2">
            <a:hueOff val="-558749"/>
            <a:satOff val="-6439"/>
            <a:lumOff val="14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SA" sz="1600" b="1" kern="1200"/>
            <a:t>الخطط التشغيلية</a:t>
          </a:r>
          <a:endParaRPr lang="en-US" sz="1600" b="1" kern="1200"/>
        </a:p>
      </dsp:txBody>
      <dsp:txXfrm>
        <a:off x="2164227" y="3439117"/>
        <a:ext cx="900263" cy="767167"/>
      </dsp:txXfrm>
    </dsp:sp>
    <dsp:sp modelId="{5127C8E1-59A5-4166-98CE-F17D4E9B8391}">
      <dsp:nvSpPr>
        <dsp:cNvPr id="0" name=""/>
        <dsp:cNvSpPr/>
      </dsp:nvSpPr>
      <dsp:spPr>
        <a:xfrm>
          <a:off x="3610716" y="1645552"/>
          <a:ext cx="1258104" cy="1084937"/>
        </a:xfrm>
        <a:prstGeom prst="ellipse">
          <a:avLst/>
        </a:prstGeom>
        <a:solidFill>
          <a:schemeClr val="accent2">
            <a:hueOff val="-838123"/>
            <a:satOff val="-9658"/>
            <a:lumOff val="2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SA" sz="1600" b="1" kern="1200"/>
            <a:t>مصفوفة الرصد والتقييم</a:t>
          </a:r>
          <a:endParaRPr lang="en-US" sz="1600" b="1" kern="1200"/>
        </a:p>
      </dsp:txBody>
      <dsp:txXfrm>
        <a:off x="3794961" y="1804437"/>
        <a:ext cx="889614" cy="76716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3E828-2F54-413D-AFB2-93BA1588A6D2}">
      <dsp:nvSpPr>
        <dsp:cNvPr id="0" name=""/>
        <dsp:cNvSpPr/>
      </dsp:nvSpPr>
      <dsp:spPr>
        <a:xfrm>
          <a:off x="1601675" y="59546"/>
          <a:ext cx="2858236" cy="285823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ar-QA" sz="3200" b="1" kern="1200" dirty="0">
              <a:latin typeface="Open Sans"/>
            </a:rPr>
            <a:t>الأداء</a:t>
          </a:r>
          <a:endParaRPr lang="en-US" sz="3200" kern="1200" dirty="0">
            <a:latin typeface="Open Sans"/>
          </a:endParaRPr>
        </a:p>
      </dsp:txBody>
      <dsp:txXfrm>
        <a:off x="1982773" y="559738"/>
        <a:ext cx="2096040" cy="1286206"/>
      </dsp:txXfrm>
    </dsp:sp>
    <dsp:sp modelId="{732BBE65-2C40-47C0-90C9-50491EF48134}">
      <dsp:nvSpPr>
        <dsp:cNvPr id="0" name=""/>
        <dsp:cNvSpPr/>
      </dsp:nvSpPr>
      <dsp:spPr>
        <a:xfrm>
          <a:off x="2633022" y="1845944"/>
          <a:ext cx="2858236" cy="2858236"/>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ar-QA" sz="3200" b="1" kern="1200" dirty="0">
              <a:latin typeface="Open Sans"/>
            </a:rPr>
            <a:t>المسائلة</a:t>
          </a:r>
          <a:endParaRPr lang="en-US" sz="3200" kern="1200" dirty="0">
            <a:latin typeface="Open Sans"/>
          </a:endParaRPr>
        </a:p>
      </dsp:txBody>
      <dsp:txXfrm>
        <a:off x="3507166" y="2584322"/>
        <a:ext cx="1714942" cy="1572030"/>
      </dsp:txXfrm>
    </dsp:sp>
    <dsp:sp modelId="{56312DE8-E294-42C0-90A1-F102C68A5D28}">
      <dsp:nvSpPr>
        <dsp:cNvPr id="0" name=""/>
        <dsp:cNvSpPr/>
      </dsp:nvSpPr>
      <dsp:spPr>
        <a:xfrm>
          <a:off x="570327" y="1845944"/>
          <a:ext cx="2858236" cy="2858236"/>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ar-QA" sz="3200" b="1" kern="1200" dirty="0">
              <a:latin typeface="Open Sans"/>
            </a:rPr>
            <a:t>التعلم المنظم</a:t>
          </a:r>
          <a:endParaRPr lang="en-US" sz="3200" kern="1200" dirty="0">
            <a:latin typeface="Open Sans"/>
          </a:endParaRPr>
        </a:p>
      </dsp:txBody>
      <dsp:txXfrm>
        <a:off x="839478" y="2584322"/>
        <a:ext cx="1714942" cy="15720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17751-CAF2-4CA1-AC31-50325AD9073E}">
      <dsp:nvSpPr>
        <dsp:cNvPr id="0" name=""/>
        <dsp:cNvSpPr/>
      </dsp:nvSpPr>
      <dsp:spPr>
        <a:xfrm>
          <a:off x="943494" y="60179"/>
          <a:ext cx="5346469" cy="126396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QA" sz="2000" b="0" kern="1200" dirty="0">
              <a:latin typeface="Open Sans"/>
            </a:rPr>
            <a:t>عملية </a:t>
          </a:r>
          <a:r>
            <a:rPr lang="ar-QA" sz="2000" b="1" kern="1200" dirty="0">
              <a:latin typeface="Open Sans"/>
            </a:rPr>
            <a:t>بقيادة وطنية وشاملة</a:t>
          </a:r>
          <a:endParaRPr lang="en-US" sz="2000" b="1" kern="1200" dirty="0">
            <a:latin typeface="Open Sans"/>
          </a:endParaRPr>
        </a:p>
      </dsp:txBody>
      <dsp:txXfrm>
        <a:off x="2322788" y="97199"/>
        <a:ext cx="3930155" cy="1189922"/>
      </dsp:txXfrm>
    </dsp:sp>
    <dsp:sp modelId="{BD7858E5-B694-441A-8FD4-D8045862FB86}">
      <dsp:nvSpPr>
        <dsp:cNvPr id="0" name=""/>
        <dsp:cNvSpPr/>
      </dsp:nvSpPr>
      <dsp:spPr>
        <a:xfrm>
          <a:off x="261497" y="1474031"/>
          <a:ext cx="5458371" cy="13417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endParaRPr lang="ar-SA" sz="2000" kern="1200" dirty="0">
            <a:latin typeface="Open Sans"/>
          </a:endParaRPr>
        </a:p>
        <a:p>
          <a:pPr lvl="0" algn="ctr" defTabSz="889000" rtl="1">
            <a:lnSpc>
              <a:spcPct val="90000"/>
            </a:lnSpc>
            <a:spcBef>
              <a:spcPct val="0"/>
            </a:spcBef>
            <a:spcAft>
              <a:spcPct val="35000"/>
            </a:spcAft>
          </a:pPr>
          <a:r>
            <a:rPr lang="ar-QA" sz="2000" kern="1200" dirty="0">
              <a:latin typeface="Open Sans"/>
            </a:rPr>
            <a:t>عملية </a:t>
          </a:r>
          <a:r>
            <a:rPr lang="ar-SA" sz="2000" b="1" kern="1200" dirty="0"/>
            <a:t>منظمة بشكل جيد</a:t>
          </a:r>
          <a:r>
            <a:rPr lang="ar-QA" sz="2000" kern="1200" dirty="0">
              <a:latin typeface="Open Sans"/>
            </a:rPr>
            <a:t>، و</a:t>
          </a:r>
          <a:r>
            <a:rPr lang="ar-SA" sz="2000" b="1" kern="1200" dirty="0"/>
            <a:t>مساءلة متبادلة </a:t>
          </a:r>
          <a:r>
            <a:rPr lang="ar-SA" sz="2000" b="0" kern="1200" dirty="0"/>
            <a:t>متزايدة</a:t>
          </a:r>
          <a:r>
            <a:rPr lang="ar-SA" sz="2000" b="1" kern="1200" dirty="0"/>
            <a:t> </a:t>
          </a:r>
          <a:endParaRPr lang="en-US" sz="2000" b="1" kern="1200" dirty="0">
            <a:latin typeface="Open Sans"/>
          </a:endParaRPr>
        </a:p>
      </dsp:txBody>
      <dsp:txXfrm>
        <a:off x="1666524" y="1513329"/>
        <a:ext cx="4014046" cy="1263144"/>
      </dsp:txXfrm>
    </dsp:sp>
    <dsp:sp modelId="{6222585E-B942-4CDA-AB4F-413D4219D6A2}">
      <dsp:nvSpPr>
        <dsp:cNvPr id="0" name=""/>
        <dsp:cNvSpPr/>
      </dsp:nvSpPr>
      <dsp:spPr>
        <a:xfrm>
          <a:off x="0" y="3062519"/>
          <a:ext cx="5155440" cy="112228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endParaRPr lang="ar-SA" sz="2000" kern="1200" dirty="0">
            <a:latin typeface="Open Sans"/>
          </a:endParaRPr>
        </a:p>
        <a:p>
          <a:pPr lvl="0" algn="ctr" defTabSz="889000" rtl="1">
            <a:lnSpc>
              <a:spcPct val="90000"/>
            </a:lnSpc>
            <a:spcBef>
              <a:spcPct val="0"/>
            </a:spcBef>
            <a:spcAft>
              <a:spcPct val="35000"/>
            </a:spcAft>
          </a:pPr>
          <a:r>
            <a:rPr lang="ar-QA" sz="2000" kern="1200" dirty="0">
              <a:latin typeface="Open Sans"/>
            </a:rPr>
            <a:t>عملية </a:t>
          </a:r>
          <a:r>
            <a:rPr lang="ar-QA" sz="2000" b="1" kern="1200" dirty="0">
              <a:latin typeface="Open Sans"/>
            </a:rPr>
            <a:t>تنمية قدرات</a:t>
          </a:r>
          <a:r>
            <a:rPr lang="ar-QA" sz="2000" kern="1200" dirty="0">
              <a:latin typeface="Open Sans"/>
            </a:rPr>
            <a:t>، تعكس </a:t>
          </a:r>
          <a:r>
            <a:rPr lang="ar-SA" sz="2000" b="1" kern="1200" dirty="0"/>
            <a:t>الدور المتميز</a:t>
          </a:r>
          <a:r>
            <a:rPr lang="ar-SA" sz="2000" kern="1200" dirty="0"/>
            <a:t> </a:t>
          </a:r>
          <a:r>
            <a:rPr lang="ar-QA" sz="2000" kern="1200" dirty="0">
              <a:latin typeface="Open Sans"/>
            </a:rPr>
            <a:t>لليونسكو في مجال إحصاءات التعليم</a:t>
          </a:r>
          <a:endParaRPr lang="en-US" sz="2000" kern="1200" dirty="0">
            <a:latin typeface="Open Sans"/>
          </a:endParaRPr>
        </a:p>
      </dsp:txBody>
      <dsp:txXfrm>
        <a:off x="1322804" y="3095390"/>
        <a:ext cx="3799764" cy="1056545"/>
      </dsp:txXfrm>
    </dsp:sp>
    <dsp:sp modelId="{6495FDD3-8AD6-437F-9046-A7A7EA68042A}">
      <dsp:nvSpPr>
        <dsp:cNvPr id="0" name=""/>
        <dsp:cNvSpPr/>
      </dsp:nvSpPr>
      <dsp:spPr>
        <a:xfrm>
          <a:off x="976956" y="951928"/>
          <a:ext cx="865982" cy="86598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latin typeface="Open Sans"/>
          </a:endParaRPr>
        </a:p>
      </dsp:txBody>
      <dsp:txXfrm>
        <a:off x="1171802" y="951928"/>
        <a:ext cx="476290" cy="651651"/>
      </dsp:txXfrm>
    </dsp:sp>
    <dsp:sp modelId="{556C16D2-4ACD-4CBD-A446-956016899D91}">
      <dsp:nvSpPr>
        <dsp:cNvPr id="0" name=""/>
        <dsp:cNvSpPr/>
      </dsp:nvSpPr>
      <dsp:spPr>
        <a:xfrm>
          <a:off x="333830" y="2571971"/>
          <a:ext cx="865982" cy="865982"/>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latin typeface="Open Sans"/>
          </a:endParaRPr>
        </a:p>
      </dsp:txBody>
      <dsp:txXfrm>
        <a:off x="528676" y="2571971"/>
        <a:ext cx="476290" cy="6516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1195A-93A2-41F1-8E10-BA66F3D8F90B}">
      <dsp:nvSpPr>
        <dsp:cNvPr id="0" name=""/>
        <dsp:cNvSpPr/>
      </dsp:nvSpPr>
      <dsp:spPr>
        <a:xfrm>
          <a:off x="2453128" y="2160822"/>
          <a:ext cx="2641005" cy="2641005"/>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QA" sz="2000" b="1" kern="1200" dirty="0">
              <a:latin typeface="Open Sans"/>
            </a:rPr>
            <a:t>التغييرات مستمدة من علاقة السبب والتأثير</a:t>
          </a:r>
          <a:r>
            <a:rPr lang="ar-SA" sz="2000" b="1" kern="1200" dirty="0">
              <a:latin typeface="Open Sans"/>
            </a:rPr>
            <a:t> (والنتيجة)</a:t>
          </a:r>
          <a:endParaRPr lang="en-US" sz="2000" b="1" kern="1200" dirty="0">
            <a:latin typeface="Open Sans"/>
          </a:endParaRPr>
        </a:p>
      </dsp:txBody>
      <dsp:txXfrm>
        <a:off x="2984087" y="2779465"/>
        <a:ext cx="1579087" cy="1357531"/>
      </dsp:txXfrm>
    </dsp:sp>
    <dsp:sp modelId="{E1BDF9AA-F37F-4911-87F7-15DF41709553}">
      <dsp:nvSpPr>
        <dsp:cNvPr id="0" name=""/>
        <dsp:cNvSpPr/>
      </dsp:nvSpPr>
      <dsp:spPr>
        <a:xfrm>
          <a:off x="916543" y="1536584"/>
          <a:ext cx="1920731" cy="1920731"/>
        </a:xfrm>
        <a:prstGeom prst="gear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QA" sz="2000" b="1" kern="1200" dirty="0">
              <a:latin typeface="Open Sans"/>
            </a:rPr>
            <a:t>التسلسل = سلسلة النتائج</a:t>
          </a:r>
          <a:endParaRPr lang="en-US" sz="2000" b="1" kern="1200" dirty="0">
            <a:latin typeface="Open Sans"/>
          </a:endParaRPr>
        </a:p>
      </dsp:txBody>
      <dsp:txXfrm>
        <a:off x="1400093" y="2023056"/>
        <a:ext cx="953631" cy="947787"/>
      </dsp:txXfrm>
    </dsp:sp>
    <dsp:sp modelId="{EB098535-7436-4140-91A5-3CE34A84FF1A}">
      <dsp:nvSpPr>
        <dsp:cNvPr id="0" name=""/>
        <dsp:cNvSpPr/>
      </dsp:nvSpPr>
      <dsp:spPr>
        <a:xfrm rot="20700000">
          <a:off x="1992348" y="211476"/>
          <a:ext cx="1881924" cy="1881924"/>
        </a:xfrm>
        <a:prstGeom prst="gear6">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QA" sz="2000" b="1" kern="1200" dirty="0">
              <a:latin typeface="Open Sans"/>
            </a:rPr>
            <a:t>لا تنسَ المدخلات والأنشطة!</a:t>
          </a:r>
          <a:endParaRPr lang="en-US" sz="2000" b="1" kern="1200" dirty="0">
            <a:latin typeface="Open Sans"/>
          </a:endParaRPr>
        </a:p>
      </dsp:txBody>
      <dsp:txXfrm rot="-20700000">
        <a:off x="2405109" y="624237"/>
        <a:ext cx="1056402" cy="1056402"/>
      </dsp:txXfrm>
    </dsp:sp>
    <dsp:sp modelId="{1222CA82-602A-423C-845E-8B4FDC19A9F1}">
      <dsp:nvSpPr>
        <dsp:cNvPr id="0" name=""/>
        <dsp:cNvSpPr/>
      </dsp:nvSpPr>
      <dsp:spPr>
        <a:xfrm>
          <a:off x="2256777" y="1758464"/>
          <a:ext cx="3380486" cy="3380486"/>
        </a:xfrm>
        <a:prstGeom prst="circularArrow">
          <a:avLst>
            <a:gd name="adj1" fmla="val 4688"/>
            <a:gd name="adj2" fmla="val 299029"/>
            <a:gd name="adj3" fmla="val 2528984"/>
            <a:gd name="adj4" fmla="val 15833935"/>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0DC78E-BC5D-43F3-9269-69D471F872D5}">
      <dsp:nvSpPr>
        <dsp:cNvPr id="0" name=""/>
        <dsp:cNvSpPr/>
      </dsp:nvSpPr>
      <dsp:spPr>
        <a:xfrm>
          <a:off x="576385" y="1108992"/>
          <a:ext cx="2456135" cy="2456135"/>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EFD817-6480-489B-8387-333A6BC355ED}">
      <dsp:nvSpPr>
        <dsp:cNvPr id="0" name=""/>
        <dsp:cNvSpPr/>
      </dsp:nvSpPr>
      <dsp:spPr>
        <a:xfrm>
          <a:off x="1557040" y="-203343"/>
          <a:ext cx="2648208" cy="2648208"/>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EC2D0-A30B-4611-8060-445F8678A692}">
      <dsp:nvSpPr>
        <dsp:cNvPr id="0" name=""/>
        <dsp:cNvSpPr/>
      </dsp:nvSpPr>
      <dsp:spPr>
        <a:xfrm rot="16200000">
          <a:off x="1101" y="532668"/>
          <a:ext cx="2551141" cy="2551141"/>
        </a:xfrm>
        <a:prstGeom prst="downArrow">
          <a:avLst>
            <a:gd name="adj1" fmla="val 50000"/>
            <a:gd name="adj2" fmla="val 3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r" defTabSz="800100" rtl="1">
            <a:lnSpc>
              <a:spcPct val="90000"/>
            </a:lnSpc>
            <a:spcBef>
              <a:spcPct val="0"/>
            </a:spcBef>
            <a:spcAft>
              <a:spcPct val="35000"/>
            </a:spcAft>
          </a:pPr>
          <a:r>
            <a:rPr lang="ar-QA" sz="1800" b="1" i="0" kern="1200" baseline="0" dirty="0">
              <a:latin typeface="Open Sans"/>
            </a:rPr>
            <a:t>مصفوفة النتائج</a:t>
          </a:r>
          <a:endParaRPr lang="en-US" sz="1800" b="1" i="0" kern="1200" baseline="0" dirty="0">
            <a:latin typeface="Open Sans"/>
          </a:endParaRPr>
        </a:p>
        <a:p>
          <a:pPr lvl="0" algn="r" defTabSz="800100" rtl="1">
            <a:lnSpc>
              <a:spcPct val="150000"/>
            </a:lnSpc>
            <a:spcBef>
              <a:spcPct val="0"/>
            </a:spcBef>
            <a:spcAft>
              <a:spcPts val="0"/>
            </a:spcAft>
          </a:pPr>
          <a:r>
            <a:rPr lang="ar-QA" sz="2000" b="1" kern="1200" baseline="0" dirty="0">
              <a:solidFill>
                <a:schemeClr val="tx1"/>
              </a:solidFill>
              <a:latin typeface="Open Sans"/>
            </a:rPr>
            <a:t>الأداة الثانية</a:t>
          </a:r>
          <a:endParaRPr lang="en-US" sz="2000" kern="1200" dirty="0">
            <a:solidFill>
              <a:schemeClr val="tx1"/>
            </a:solidFill>
            <a:latin typeface="Open Sans"/>
          </a:endParaRPr>
        </a:p>
      </dsp:txBody>
      <dsp:txXfrm rot="5400000">
        <a:off x="1101" y="1170453"/>
        <a:ext cx="2104691" cy="1275571"/>
      </dsp:txXfrm>
    </dsp:sp>
    <dsp:sp modelId="{148256AA-7C63-4196-AD02-9B164FB73886}">
      <dsp:nvSpPr>
        <dsp:cNvPr id="0" name=""/>
        <dsp:cNvSpPr/>
      </dsp:nvSpPr>
      <dsp:spPr>
        <a:xfrm rot="5400000">
          <a:off x="2730605" y="532668"/>
          <a:ext cx="2551141" cy="2551141"/>
        </a:xfrm>
        <a:prstGeom prst="downArrow">
          <a:avLst>
            <a:gd name="adj1" fmla="val 50000"/>
            <a:gd name="adj2" fmla="val 35000"/>
          </a:avLst>
        </a:prstGeom>
        <a:solidFill>
          <a:schemeClr val="accent5">
            <a:hueOff val="-1837137"/>
            <a:satOff val="270"/>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150000"/>
            </a:lnSpc>
            <a:spcBef>
              <a:spcPct val="0"/>
            </a:spcBef>
            <a:spcAft>
              <a:spcPts val="0"/>
            </a:spcAft>
          </a:pPr>
          <a:r>
            <a:rPr lang="ar-QA" sz="1800" b="1" i="0" kern="1200" baseline="0" dirty="0">
              <a:latin typeface="Open Sans"/>
            </a:rPr>
            <a:t>مصفوفة الرصد والتقييم</a:t>
          </a:r>
          <a:endParaRPr lang="en-US" sz="1800" b="1" i="0" kern="1200" baseline="0" dirty="0">
            <a:solidFill>
              <a:schemeClr val="tx1"/>
            </a:solidFill>
            <a:latin typeface="Open Sans"/>
          </a:endParaRPr>
        </a:p>
        <a:p>
          <a:pPr lvl="0" algn="ctr" defTabSz="800100" rtl="0">
            <a:lnSpc>
              <a:spcPct val="150000"/>
            </a:lnSpc>
            <a:spcBef>
              <a:spcPct val="0"/>
            </a:spcBef>
            <a:spcAft>
              <a:spcPts val="0"/>
            </a:spcAft>
          </a:pPr>
          <a:r>
            <a:rPr lang="ar-QA" sz="2000" b="1" kern="1200" baseline="0" dirty="0">
              <a:solidFill>
                <a:schemeClr val="tx1"/>
              </a:solidFill>
              <a:latin typeface="Open Sans"/>
            </a:rPr>
            <a:t>الأداة الرابعة</a:t>
          </a:r>
          <a:endParaRPr lang="en-US" sz="2000" b="1" kern="1200" baseline="0" dirty="0">
            <a:latin typeface="Open Sans"/>
          </a:endParaRPr>
        </a:p>
      </dsp:txBody>
      <dsp:txXfrm rot="-5400000">
        <a:off x="3177055" y="1170453"/>
        <a:ext cx="2104691" cy="12755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2FEC0-AB58-4BBD-8A35-E961CDAE8DF0}">
      <dsp:nvSpPr>
        <dsp:cNvPr id="0" name=""/>
        <dsp:cNvSpPr/>
      </dsp:nvSpPr>
      <dsp:spPr>
        <a:xfrm rot="10800000">
          <a:off x="5336559" y="76438"/>
          <a:ext cx="1975246" cy="790098"/>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24003" rIns="72009" bIns="24003" numCol="1" spcCol="1270" anchor="ctr" anchorCtr="0">
          <a:noAutofit/>
        </a:bodyPr>
        <a:lstStyle/>
        <a:p>
          <a:pPr lvl="0" algn="ctr" defTabSz="800100">
            <a:lnSpc>
              <a:spcPct val="90000"/>
            </a:lnSpc>
            <a:spcBef>
              <a:spcPct val="0"/>
            </a:spcBef>
            <a:spcAft>
              <a:spcPct val="35000"/>
            </a:spcAft>
          </a:pPr>
          <a:r>
            <a:rPr lang="ar-SA" sz="1800" kern="1200" dirty="0"/>
            <a:t>حدد الظرف "الجديد"</a:t>
          </a:r>
          <a:endParaRPr lang="fr-FR" sz="1800" kern="1200" dirty="0"/>
        </a:p>
      </dsp:txBody>
      <dsp:txXfrm rot="10800000">
        <a:off x="5731608" y="76438"/>
        <a:ext cx="1185148" cy="790098"/>
      </dsp:txXfrm>
    </dsp:sp>
    <dsp:sp modelId="{9A6955B0-BCF2-4CB4-8A1E-A3E809BCEEE6}">
      <dsp:nvSpPr>
        <dsp:cNvPr id="0" name=""/>
        <dsp:cNvSpPr/>
      </dsp:nvSpPr>
      <dsp:spPr>
        <a:xfrm rot="10800000">
          <a:off x="3558837" y="76438"/>
          <a:ext cx="1975246" cy="790098"/>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24003" rIns="72009" bIns="24003" numCol="1" spcCol="1270" anchor="ctr" anchorCtr="0">
          <a:noAutofit/>
        </a:bodyPr>
        <a:lstStyle/>
        <a:p>
          <a:pPr lvl="0" algn="ctr" defTabSz="800100">
            <a:lnSpc>
              <a:spcPct val="90000"/>
            </a:lnSpc>
            <a:spcBef>
              <a:spcPct val="0"/>
            </a:spcBef>
            <a:spcAft>
              <a:spcPct val="35000"/>
            </a:spcAft>
          </a:pPr>
          <a:r>
            <a:rPr lang="ar-SA" sz="1800" kern="1200"/>
            <a:t>كن محددا: "من" و"ماذا"؟</a:t>
          </a:r>
          <a:endParaRPr lang="fr-FR" sz="1800" kern="1200"/>
        </a:p>
      </dsp:txBody>
      <dsp:txXfrm rot="10800000">
        <a:off x="3953886" y="76438"/>
        <a:ext cx="1185148" cy="790098"/>
      </dsp:txXfrm>
    </dsp:sp>
    <dsp:sp modelId="{69677562-268B-4E7D-9CFF-B31F343F253C}">
      <dsp:nvSpPr>
        <dsp:cNvPr id="0" name=""/>
        <dsp:cNvSpPr/>
      </dsp:nvSpPr>
      <dsp:spPr>
        <a:xfrm rot="10800000">
          <a:off x="1781115" y="76438"/>
          <a:ext cx="1975246" cy="790098"/>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24003" rIns="72009" bIns="24003" numCol="1" spcCol="1270" anchor="ctr" anchorCtr="0">
          <a:noAutofit/>
        </a:bodyPr>
        <a:lstStyle/>
        <a:p>
          <a:pPr lvl="0" algn="ctr" defTabSz="800100">
            <a:lnSpc>
              <a:spcPct val="90000"/>
            </a:lnSpc>
            <a:spcBef>
              <a:spcPct val="0"/>
            </a:spcBef>
            <a:spcAft>
              <a:spcPct val="35000"/>
            </a:spcAft>
          </a:pPr>
          <a:r>
            <a:rPr lang="ar-SA" sz="1800" kern="1200" dirty="0"/>
            <a:t>لا تدرج معلومات عن "كيف"</a:t>
          </a:r>
          <a:endParaRPr lang="fr-FR" sz="1800" kern="1200" dirty="0"/>
        </a:p>
      </dsp:txBody>
      <dsp:txXfrm rot="10800000">
        <a:off x="2176164" y="76438"/>
        <a:ext cx="1185148" cy="790098"/>
      </dsp:txXfrm>
    </dsp:sp>
    <dsp:sp modelId="{26DB34B5-7A2D-490B-839A-971BC615C1AB}">
      <dsp:nvSpPr>
        <dsp:cNvPr id="0" name=""/>
        <dsp:cNvSpPr/>
      </dsp:nvSpPr>
      <dsp:spPr>
        <a:xfrm rot="10800000">
          <a:off x="3393" y="76438"/>
          <a:ext cx="1975246" cy="790098"/>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24003" rIns="72009" bIns="24003" numCol="1" spcCol="1270" anchor="ctr" anchorCtr="0">
          <a:noAutofit/>
        </a:bodyPr>
        <a:lstStyle/>
        <a:p>
          <a:pPr lvl="0" algn="ctr" defTabSz="800100">
            <a:lnSpc>
              <a:spcPct val="90000"/>
            </a:lnSpc>
            <a:spcBef>
              <a:spcPct val="0"/>
            </a:spcBef>
            <a:spcAft>
              <a:spcPct val="35000"/>
            </a:spcAft>
          </a:pPr>
          <a:r>
            <a:rPr lang="ar-SA" sz="1800" kern="1200"/>
            <a:t>استخدم لغة </a:t>
          </a:r>
          <a:r>
            <a:rPr lang="ar-QA" sz="1800" kern="1200"/>
            <a:t>معرفة</a:t>
          </a:r>
          <a:r>
            <a:rPr lang="ar-SA" sz="1800" kern="1200"/>
            <a:t> وليس </a:t>
          </a:r>
          <a:r>
            <a:rPr lang="ar-QA" sz="1800" kern="1200"/>
            <a:t>مبنية للمجهول</a:t>
          </a:r>
          <a:endParaRPr lang="fr-FR" sz="1800" kern="1200"/>
        </a:p>
      </dsp:txBody>
      <dsp:txXfrm rot="10800000">
        <a:off x="398442" y="76438"/>
        <a:ext cx="1185148" cy="7900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ED689-EF5D-4EC7-814A-D03C10AE661B}">
      <dsp:nvSpPr>
        <dsp:cNvPr id="0" name=""/>
        <dsp:cNvSpPr/>
      </dsp:nvSpPr>
      <dsp:spPr>
        <a:xfrm>
          <a:off x="618741" y="63437"/>
          <a:ext cx="6152985" cy="147508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ts val="0"/>
            </a:spcAft>
            <a:tabLst/>
          </a:pPr>
          <a:r>
            <a:rPr lang="ar-QA" sz="1800" b="1" kern="1200" dirty="0">
              <a:solidFill>
                <a:schemeClr val="tx2"/>
              </a:solidFill>
              <a:latin typeface="Open Sans"/>
              <a:cs typeface="+mj-cs"/>
            </a:rPr>
            <a:t>توصيات تقي</a:t>
          </a:r>
          <a:r>
            <a:rPr lang="ar-SA" sz="1800" b="1" kern="1200" dirty="0">
              <a:solidFill>
                <a:schemeClr val="tx2"/>
              </a:solidFill>
              <a:latin typeface="Open Sans"/>
              <a:cs typeface="+mj-cs"/>
            </a:rPr>
            <a:t>ي</a:t>
          </a:r>
          <a:r>
            <a:rPr lang="ar-QA" sz="1800" b="1" kern="1200" dirty="0">
              <a:solidFill>
                <a:schemeClr val="tx2"/>
              </a:solidFill>
              <a:latin typeface="Open Sans"/>
              <a:cs typeface="+mj-cs"/>
            </a:rPr>
            <a:t>م جودة البيانات:</a:t>
          </a:r>
          <a:r>
            <a:rPr lang="en-US" sz="1800" b="1" kern="1200" dirty="0">
              <a:latin typeface="Open Sans"/>
              <a:cs typeface="+mj-cs"/>
            </a:rPr>
            <a:t> </a:t>
          </a:r>
          <a:r>
            <a:rPr lang="ar-SA" sz="1800" b="1" kern="1200" dirty="0">
              <a:cs typeface="+mj-cs"/>
            </a:rPr>
            <a:t>تقوم الهيأة المسؤولة </a:t>
          </a:r>
          <a:r>
            <a:rPr lang="ar-QA" sz="1800" b="1" kern="1200" dirty="0">
              <a:cs typeface="+mj-cs"/>
            </a:rPr>
            <a:t>على </a:t>
          </a:r>
          <a:r>
            <a:rPr lang="ar-SA" sz="1800" b="1" kern="1200" dirty="0">
              <a:cs typeface="+mj-cs"/>
            </a:rPr>
            <a:t>تطوير سياسة نظام إدارة معلومات</a:t>
          </a:r>
          <a:r>
            <a:rPr lang="ar-QA" sz="1800" b="1" kern="1200" dirty="0">
              <a:cs typeface="+mj-cs"/>
            </a:rPr>
            <a:t> </a:t>
          </a:r>
          <a:r>
            <a:rPr lang="ar-SA" sz="1800" b="1" kern="1200" dirty="0">
              <a:cs typeface="+mj-cs"/>
            </a:rPr>
            <a:t>التعليم</a:t>
          </a:r>
          <a:r>
            <a:rPr lang="ar-SA" sz="1800" b="1" kern="1200" dirty="0">
              <a:latin typeface="Open Sans"/>
              <a:cs typeface="+mj-cs"/>
            </a:rPr>
            <a:t>؛</a:t>
          </a:r>
          <a:r>
            <a:rPr lang="en-US" sz="1800" b="1" kern="1200" dirty="0">
              <a:latin typeface="Open Sans"/>
              <a:cs typeface="+mj-cs"/>
            </a:rPr>
            <a:t> </a:t>
          </a:r>
          <a:r>
            <a:rPr lang="ar-SA" sz="1800" b="1" kern="1200" dirty="0">
              <a:cs typeface="+mj-cs"/>
            </a:rPr>
            <a:t>التدابير التي تضمن التعامل مع البيانات الفردية بسرية متضمنة في القانون الإحصائي أو السياس</a:t>
          </a:r>
          <a:r>
            <a:rPr lang="ar-QA" sz="1800" b="1" kern="1200" dirty="0">
              <a:cs typeface="+mj-cs"/>
            </a:rPr>
            <a:t>ة الإحصائية</a:t>
          </a:r>
          <a:r>
            <a:rPr lang="en-US" sz="1800" b="1" kern="1200" dirty="0">
              <a:latin typeface="Open Sans"/>
              <a:cs typeface="+mj-cs"/>
            </a:rPr>
            <a:t>;  </a:t>
          </a:r>
          <a:r>
            <a:rPr lang="ar-SA" sz="1800" b="1" kern="1200" dirty="0">
              <a:cs typeface="+mj-cs"/>
            </a:rPr>
            <a:t>يتوفر نظام إدارة معلومات</a:t>
          </a:r>
          <a:r>
            <a:rPr lang="ar-QA" sz="1800" b="1" kern="1200" dirty="0">
              <a:cs typeface="+mj-cs"/>
            </a:rPr>
            <a:t> </a:t>
          </a:r>
          <a:r>
            <a:rPr lang="ar-SA" sz="1800" b="1" kern="1200" dirty="0">
              <a:cs typeface="+mj-cs"/>
            </a:rPr>
            <a:t>التعليم على ميزانية و</a:t>
          </a:r>
          <a:r>
            <a:rPr lang="ar-QA" sz="1800" b="1" kern="1200" dirty="0">
              <a:cs typeface="+mj-cs"/>
            </a:rPr>
            <a:t>يتمكن </a:t>
          </a:r>
          <a:r>
            <a:rPr lang="ar-SA" sz="1800" b="1" kern="1200" dirty="0">
              <a:cs typeface="+mj-cs"/>
            </a:rPr>
            <a:t>راعي البيانات </a:t>
          </a:r>
          <a:r>
            <a:rPr lang="ar-QA" sz="1800" b="1" kern="1200" dirty="0">
              <a:cs typeface="+mj-cs"/>
            </a:rPr>
            <a:t>من</a:t>
          </a:r>
          <a:r>
            <a:rPr lang="ar-SA" sz="1800" b="1" kern="1200" dirty="0">
              <a:cs typeface="+mj-cs"/>
            </a:rPr>
            <a:t> الوصول إليها</a:t>
          </a:r>
          <a:endParaRPr lang="en-US" sz="1800" b="1" kern="1200" dirty="0">
            <a:latin typeface="Open Sans"/>
            <a:cs typeface="+mj-cs"/>
          </a:endParaRPr>
        </a:p>
      </dsp:txBody>
      <dsp:txXfrm>
        <a:off x="2447706" y="106641"/>
        <a:ext cx="4280816" cy="1388672"/>
      </dsp:txXfrm>
    </dsp:sp>
    <dsp:sp modelId="{AD9998C1-FF3F-4405-9666-E339A41B588E}">
      <dsp:nvSpPr>
        <dsp:cNvPr id="0" name=""/>
        <dsp:cNvSpPr/>
      </dsp:nvSpPr>
      <dsp:spPr>
        <a:xfrm>
          <a:off x="0" y="1619171"/>
          <a:ext cx="5959849" cy="1980369"/>
        </a:xfrm>
        <a:prstGeom prst="roundRect">
          <a:avLst>
            <a:gd name="adj" fmla="val 10000"/>
          </a:avLst>
        </a:prstGeom>
        <a:solidFill>
          <a:schemeClr val="accent5">
            <a:hueOff val="-918568"/>
            <a:satOff val="135"/>
            <a:lumOff val="-3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ts val="0"/>
            </a:spcAft>
          </a:pPr>
          <a:r>
            <a:rPr lang="ar-QA" sz="2000" b="1" kern="1200" dirty="0">
              <a:solidFill>
                <a:schemeClr val="tx2"/>
              </a:solidFill>
              <a:latin typeface="Open Sans"/>
            </a:rPr>
            <a:t>الهدف الاستراتيجي: </a:t>
          </a:r>
          <a:r>
            <a:rPr lang="ar-SA" sz="2000" kern="1200" dirty="0"/>
            <a:t>ضمان أن تكون البيئة المؤسساتية من أجل إحصاءات التعليم الموثوقة والملائمة مساعدة فيما يتعلق بإطار السياسات الخاص بالتفويضات والأدوار والمسؤوليات والتنسيق، وأن تتوفر البرامج الإحصائية على موارد مالية كافية</a:t>
          </a:r>
          <a:endParaRPr lang="en-US" sz="2000" kern="1200" dirty="0">
            <a:latin typeface="Open Sans"/>
          </a:endParaRPr>
        </a:p>
      </dsp:txBody>
      <dsp:txXfrm>
        <a:off x="1699812" y="1677174"/>
        <a:ext cx="4202033" cy="1864363"/>
      </dsp:txXfrm>
    </dsp:sp>
    <dsp:sp modelId="{05395D39-89CB-496C-AA44-4BE8E24006C2}">
      <dsp:nvSpPr>
        <dsp:cNvPr id="0" name=""/>
        <dsp:cNvSpPr/>
      </dsp:nvSpPr>
      <dsp:spPr>
        <a:xfrm>
          <a:off x="-229296" y="3737896"/>
          <a:ext cx="5886332" cy="1601955"/>
        </a:xfrm>
        <a:prstGeom prst="roundRect">
          <a:avLst>
            <a:gd name="adj" fmla="val 10000"/>
          </a:avLst>
        </a:prstGeom>
        <a:solidFill>
          <a:schemeClr val="accent5">
            <a:hueOff val="-1837137"/>
            <a:satOff val="270"/>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QA" sz="2000" b="1" kern="1200" dirty="0">
              <a:solidFill>
                <a:schemeClr val="tx2"/>
              </a:solidFill>
              <a:latin typeface="Open Sans"/>
            </a:rPr>
            <a:t>الناتج</a:t>
          </a:r>
          <a:r>
            <a:rPr lang="en-US" sz="2000" b="1" kern="1200" dirty="0">
              <a:solidFill>
                <a:schemeClr val="tx2"/>
              </a:solidFill>
              <a:latin typeface="Open Sans"/>
            </a:rPr>
            <a:t>: </a:t>
          </a:r>
          <a:r>
            <a:rPr lang="ar-QA" sz="2000" b="1" kern="1200" dirty="0">
              <a:solidFill>
                <a:schemeClr val="tx2"/>
              </a:solidFill>
              <a:latin typeface="Open Sans"/>
            </a:rPr>
            <a:t> </a:t>
          </a:r>
          <a:r>
            <a:rPr lang="ar-QA" sz="2000" kern="1200" dirty="0">
              <a:latin typeface="Open Sans"/>
            </a:rPr>
            <a:t>تتوفرمنصة بيانات التعليم (</a:t>
          </a:r>
          <a:r>
            <a:rPr lang="en-GB" sz="2000" kern="1200" dirty="0">
              <a:latin typeface="Open Sans"/>
            </a:rPr>
            <a:t>EDP</a:t>
          </a:r>
          <a:r>
            <a:rPr lang="ar-QA" sz="2000" kern="1200" dirty="0">
              <a:latin typeface="Open Sans"/>
            </a:rPr>
            <a:t>) على </a:t>
          </a:r>
          <a:r>
            <a:rPr lang="en-GB" sz="2000" kern="1200" dirty="0">
              <a:latin typeface="Open Sans"/>
            </a:rPr>
            <a:t> </a:t>
          </a:r>
          <a:r>
            <a:rPr lang="ar-QA" sz="2000" kern="1200" dirty="0">
              <a:latin typeface="Open Sans"/>
            </a:rPr>
            <a:t>إطار سياسة من إجل إحصاءات التعليم موثوقة وملائمة، بما في ذلك الموارد المالية الكافية للبرامج الإحصائية</a:t>
          </a:r>
          <a:endParaRPr lang="en-US" sz="2000" kern="1200" dirty="0">
            <a:latin typeface="Open Sans"/>
          </a:endParaRPr>
        </a:p>
      </dsp:txBody>
      <dsp:txXfrm>
        <a:off x="1439180" y="3784816"/>
        <a:ext cx="4170934" cy="1508115"/>
      </dsp:txXfrm>
    </dsp:sp>
    <dsp:sp modelId="{8BD9B6BF-95D3-43F5-94A3-6A1C889BD43F}">
      <dsp:nvSpPr>
        <dsp:cNvPr id="0" name=""/>
        <dsp:cNvSpPr/>
      </dsp:nvSpPr>
      <dsp:spPr>
        <a:xfrm>
          <a:off x="763789" y="1113990"/>
          <a:ext cx="1041271" cy="1041271"/>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latin typeface="Open Sans"/>
          </a:endParaRPr>
        </a:p>
      </dsp:txBody>
      <dsp:txXfrm>
        <a:off x="998075" y="1113990"/>
        <a:ext cx="572699" cy="783556"/>
      </dsp:txXfrm>
    </dsp:sp>
    <dsp:sp modelId="{6518B059-9A42-40E2-A9AE-DF27988D9B9E}">
      <dsp:nvSpPr>
        <dsp:cNvPr id="0" name=""/>
        <dsp:cNvSpPr/>
      </dsp:nvSpPr>
      <dsp:spPr>
        <a:xfrm>
          <a:off x="226646" y="2907127"/>
          <a:ext cx="1041271" cy="1041271"/>
        </a:xfrm>
        <a:prstGeom prst="downArrow">
          <a:avLst>
            <a:gd name="adj1" fmla="val 55000"/>
            <a:gd name="adj2" fmla="val 45000"/>
          </a:avLst>
        </a:prstGeom>
        <a:solidFill>
          <a:schemeClr val="accent5">
            <a:tint val="40000"/>
            <a:alpha val="90000"/>
            <a:hueOff val="-1769133"/>
            <a:satOff val="-2316"/>
            <a:lumOff val="-113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latin typeface="Open Sans"/>
          </a:endParaRPr>
        </a:p>
      </dsp:txBody>
      <dsp:txXfrm>
        <a:off x="460932" y="2907127"/>
        <a:ext cx="572699" cy="7835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867CE-7F3F-4F6D-AB7B-F95B62613F3B}">
      <dsp:nvSpPr>
        <dsp:cNvPr id="0" name=""/>
        <dsp:cNvSpPr/>
      </dsp:nvSpPr>
      <dsp:spPr>
        <a:xfrm>
          <a:off x="2484" y="145584"/>
          <a:ext cx="2422076" cy="96883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1">
            <a:lnSpc>
              <a:spcPct val="90000"/>
            </a:lnSpc>
            <a:spcBef>
              <a:spcPct val="0"/>
            </a:spcBef>
            <a:spcAft>
              <a:spcPct val="35000"/>
            </a:spcAft>
          </a:pPr>
          <a:r>
            <a:rPr lang="ar-QA" sz="2000" b="1" kern="1200" dirty="0">
              <a:latin typeface="Open Sans"/>
            </a:rPr>
            <a:t>تحسين التوافق والعمل الجماعي</a:t>
          </a:r>
          <a:endParaRPr lang="en-US" sz="2000" b="1" kern="1200" dirty="0">
            <a:latin typeface="Open Sans"/>
          </a:endParaRPr>
        </a:p>
      </dsp:txBody>
      <dsp:txXfrm>
        <a:off x="2484" y="145584"/>
        <a:ext cx="2422076" cy="968830"/>
      </dsp:txXfrm>
    </dsp:sp>
    <dsp:sp modelId="{278C5B08-BC8F-46C3-A514-788DF2DE3789}">
      <dsp:nvSpPr>
        <dsp:cNvPr id="0" name=""/>
        <dsp:cNvSpPr/>
      </dsp:nvSpPr>
      <dsp:spPr>
        <a:xfrm>
          <a:off x="2484" y="1114415"/>
          <a:ext cx="2422076" cy="285480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r" defTabSz="889000" rtl="1">
            <a:lnSpc>
              <a:spcPct val="90000"/>
            </a:lnSpc>
            <a:spcBef>
              <a:spcPct val="0"/>
            </a:spcBef>
            <a:spcAft>
              <a:spcPct val="15000"/>
            </a:spcAft>
            <a:buChar char="••"/>
          </a:pPr>
          <a:r>
            <a:rPr lang="ar-QA" sz="2000" kern="1200" dirty="0">
              <a:latin typeface="Open Sans"/>
            </a:rPr>
            <a:t>تنسيق</a:t>
          </a:r>
          <a:endParaRPr lang="en-US" sz="2000" kern="1200" dirty="0">
            <a:latin typeface="Open Sans"/>
          </a:endParaRPr>
        </a:p>
        <a:p>
          <a:pPr marL="228600" lvl="1" indent="-228600" algn="r" defTabSz="889000" rtl="1">
            <a:lnSpc>
              <a:spcPct val="90000"/>
            </a:lnSpc>
            <a:spcBef>
              <a:spcPct val="0"/>
            </a:spcBef>
            <a:spcAft>
              <a:spcPct val="15000"/>
            </a:spcAft>
            <a:buChar char="••"/>
          </a:pPr>
          <a:r>
            <a:rPr lang="ar-QA" sz="2000" kern="1200" dirty="0">
              <a:latin typeface="Open Sans"/>
            </a:rPr>
            <a:t>عمليات للتعاون</a:t>
          </a:r>
          <a:endParaRPr lang="en-GB" sz="2000" kern="1200" dirty="0">
            <a:latin typeface="Open Sans"/>
          </a:endParaRPr>
        </a:p>
        <a:p>
          <a:pPr marL="228600" lvl="1" indent="-228600" algn="r" defTabSz="889000" rtl="1">
            <a:lnSpc>
              <a:spcPct val="90000"/>
            </a:lnSpc>
            <a:spcBef>
              <a:spcPct val="0"/>
            </a:spcBef>
            <a:spcAft>
              <a:spcPct val="15000"/>
            </a:spcAft>
            <a:buChar char="••"/>
          </a:pPr>
          <a:r>
            <a:rPr lang="ar-QA" sz="2000" kern="1200" dirty="0">
              <a:latin typeface="Open Sans"/>
            </a:rPr>
            <a:t>تواصل وتشبيك</a:t>
          </a:r>
          <a:endParaRPr lang="en-GB" sz="2000" kern="1200" dirty="0">
            <a:latin typeface="Open Sans"/>
          </a:endParaRPr>
        </a:p>
      </dsp:txBody>
      <dsp:txXfrm>
        <a:off x="2484" y="1114415"/>
        <a:ext cx="2422076" cy="2854800"/>
      </dsp:txXfrm>
    </dsp:sp>
    <dsp:sp modelId="{9471EB37-9850-453D-8710-22CF2848047B}">
      <dsp:nvSpPr>
        <dsp:cNvPr id="0" name=""/>
        <dsp:cNvSpPr/>
      </dsp:nvSpPr>
      <dsp:spPr>
        <a:xfrm>
          <a:off x="2763651" y="145584"/>
          <a:ext cx="2422076" cy="968830"/>
        </a:xfrm>
        <a:prstGeom prst="rect">
          <a:avLst/>
        </a:prstGeom>
        <a:solidFill>
          <a:schemeClr val="accent5">
            <a:hueOff val="-918568"/>
            <a:satOff val="135"/>
            <a:lumOff val="-3236"/>
            <a:alphaOff val="0"/>
          </a:schemeClr>
        </a:solidFill>
        <a:ln w="12700" cap="flat" cmpd="sng" algn="ctr">
          <a:solidFill>
            <a:schemeClr val="accent5">
              <a:hueOff val="-918568"/>
              <a:satOff val="135"/>
              <a:lumOff val="-32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1">
            <a:lnSpc>
              <a:spcPct val="90000"/>
            </a:lnSpc>
            <a:spcBef>
              <a:spcPct val="0"/>
            </a:spcBef>
            <a:spcAft>
              <a:spcPct val="35000"/>
            </a:spcAft>
          </a:pPr>
          <a:r>
            <a:rPr lang="ar-QA" sz="2000" b="1" kern="1200" dirty="0">
              <a:latin typeface="Open Sans"/>
            </a:rPr>
            <a:t>زيادة الوعي</a:t>
          </a:r>
          <a:endParaRPr lang="en-US" sz="2000" b="1" kern="1200" dirty="0">
            <a:latin typeface="Open Sans"/>
          </a:endParaRPr>
        </a:p>
      </dsp:txBody>
      <dsp:txXfrm>
        <a:off x="2763651" y="145584"/>
        <a:ext cx="2422076" cy="968830"/>
      </dsp:txXfrm>
    </dsp:sp>
    <dsp:sp modelId="{10667A72-261E-445A-AF6D-5DA6B8C06F91}">
      <dsp:nvSpPr>
        <dsp:cNvPr id="0" name=""/>
        <dsp:cNvSpPr/>
      </dsp:nvSpPr>
      <dsp:spPr>
        <a:xfrm>
          <a:off x="2763651" y="1114415"/>
          <a:ext cx="2422076" cy="2854800"/>
        </a:xfrm>
        <a:prstGeom prst="rect">
          <a:avLst/>
        </a:prstGeom>
        <a:solidFill>
          <a:schemeClr val="accent5">
            <a:tint val="40000"/>
            <a:alpha val="90000"/>
            <a:hueOff val="-884566"/>
            <a:satOff val="-1158"/>
            <a:lumOff val="-569"/>
            <a:alphaOff val="0"/>
          </a:schemeClr>
        </a:solidFill>
        <a:ln w="12700" cap="flat" cmpd="sng" algn="ctr">
          <a:solidFill>
            <a:schemeClr val="accent5">
              <a:tint val="40000"/>
              <a:alpha val="90000"/>
              <a:hueOff val="-884566"/>
              <a:satOff val="-1158"/>
              <a:lumOff val="-5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0" algn="r" defTabSz="889000" rtl="1">
            <a:lnSpc>
              <a:spcPct val="90000"/>
            </a:lnSpc>
            <a:spcBef>
              <a:spcPct val="0"/>
            </a:spcBef>
            <a:spcAft>
              <a:spcPct val="15000"/>
            </a:spcAft>
            <a:buChar char="••"/>
          </a:pPr>
          <a:r>
            <a:rPr lang="ar-SA" sz="2000" kern="1200" dirty="0">
              <a:latin typeface="Open Sans"/>
            </a:rPr>
            <a:t>فهم</a:t>
          </a:r>
          <a:endParaRPr lang="en-US" sz="2000" kern="1200" dirty="0">
            <a:latin typeface="Open Sans"/>
          </a:endParaRPr>
        </a:p>
        <a:p>
          <a:pPr marL="228600" lvl="1" indent="0" algn="r" defTabSz="889000" rtl="1">
            <a:lnSpc>
              <a:spcPct val="90000"/>
            </a:lnSpc>
            <a:spcBef>
              <a:spcPct val="0"/>
            </a:spcBef>
            <a:spcAft>
              <a:spcPct val="15000"/>
            </a:spcAft>
            <a:buChar char="••"/>
          </a:pPr>
          <a:r>
            <a:rPr lang="ar-QA" sz="2000" kern="1200" dirty="0">
              <a:solidFill>
                <a:srgbClr val="000000">
                  <a:hueOff val="0"/>
                  <a:satOff val="0"/>
                  <a:lumOff val="0"/>
                  <a:alphaOff val="0"/>
                </a:srgbClr>
              </a:solidFill>
              <a:latin typeface="Open Sans"/>
              <a:ea typeface="+mn-ea"/>
              <a:cs typeface="Times New Roman" panose="02020603050405020304" pitchFamily="18" charset="0"/>
            </a:rPr>
            <a:t>موقف</a:t>
          </a:r>
          <a:endParaRPr lang="en-GB" sz="2000" kern="1200" dirty="0">
            <a:solidFill>
              <a:srgbClr val="000000">
                <a:hueOff val="0"/>
                <a:satOff val="0"/>
                <a:lumOff val="0"/>
                <a:alphaOff val="0"/>
              </a:srgbClr>
            </a:solidFill>
            <a:latin typeface="Open Sans"/>
            <a:ea typeface="+mn-ea"/>
            <a:cs typeface="Times New Roman" panose="02020603050405020304" pitchFamily="18" charset="0"/>
          </a:endParaRPr>
        </a:p>
        <a:p>
          <a:pPr marL="228600" lvl="1" indent="0" algn="r" defTabSz="889000" rtl="1">
            <a:lnSpc>
              <a:spcPct val="90000"/>
            </a:lnSpc>
            <a:spcBef>
              <a:spcPct val="0"/>
            </a:spcBef>
            <a:spcAft>
              <a:spcPct val="15000"/>
            </a:spcAft>
            <a:buChar char="••"/>
          </a:pPr>
          <a:r>
            <a:rPr lang="ar-QA" sz="2000" kern="1200" dirty="0">
              <a:solidFill>
                <a:srgbClr val="000000">
                  <a:hueOff val="0"/>
                  <a:satOff val="0"/>
                  <a:lumOff val="0"/>
                  <a:alphaOff val="0"/>
                </a:srgbClr>
              </a:solidFill>
              <a:latin typeface="Open Sans"/>
              <a:ea typeface="+mn-ea"/>
              <a:cs typeface="Times New Roman" panose="02020603050405020304" pitchFamily="18" charset="0"/>
            </a:rPr>
            <a:t>تحفيز</a:t>
          </a:r>
          <a:endParaRPr lang="en-GB" sz="2000" kern="1200" dirty="0">
            <a:solidFill>
              <a:srgbClr val="000000">
                <a:hueOff val="0"/>
                <a:satOff val="0"/>
                <a:lumOff val="0"/>
                <a:alphaOff val="0"/>
              </a:srgbClr>
            </a:solidFill>
            <a:latin typeface="Open Sans"/>
            <a:ea typeface="+mn-ea"/>
            <a:cs typeface="Times New Roman" panose="02020603050405020304" pitchFamily="18" charset="0"/>
          </a:endParaRPr>
        </a:p>
      </dsp:txBody>
      <dsp:txXfrm>
        <a:off x="2763651" y="1114415"/>
        <a:ext cx="2422076" cy="2854800"/>
      </dsp:txXfrm>
    </dsp:sp>
    <dsp:sp modelId="{DEC6DAEF-802A-4CA8-B9F1-856FB4F40A42}">
      <dsp:nvSpPr>
        <dsp:cNvPr id="0" name=""/>
        <dsp:cNvSpPr/>
      </dsp:nvSpPr>
      <dsp:spPr>
        <a:xfrm>
          <a:off x="5524818" y="145584"/>
          <a:ext cx="2422076" cy="968830"/>
        </a:xfrm>
        <a:prstGeom prst="rect">
          <a:avLst/>
        </a:prstGeom>
        <a:solidFill>
          <a:schemeClr val="accent5">
            <a:hueOff val="-1837137"/>
            <a:satOff val="270"/>
            <a:lumOff val="-6471"/>
            <a:alphaOff val="0"/>
          </a:schemeClr>
        </a:solidFill>
        <a:ln w="12700" cap="flat" cmpd="sng" algn="ctr">
          <a:solidFill>
            <a:schemeClr val="accent5">
              <a:hueOff val="-1837137"/>
              <a:satOff val="270"/>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1">
            <a:lnSpc>
              <a:spcPct val="90000"/>
            </a:lnSpc>
            <a:spcBef>
              <a:spcPct val="0"/>
            </a:spcBef>
            <a:spcAft>
              <a:spcPct val="35000"/>
            </a:spcAft>
          </a:pPr>
          <a:r>
            <a:rPr lang="en-US" sz="2000" b="1" kern="1200" dirty="0">
              <a:latin typeface="Open Sans"/>
              <a:cs typeface="+mj-cs"/>
            </a:rPr>
            <a:t> </a:t>
          </a:r>
          <a:r>
            <a:rPr lang="ar-QA" sz="2000" b="1" kern="1200" dirty="0">
              <a:latin typeface="Open Sans"/>
              <a:cs typeface="+mj-cs"/>
            </a:rPr>
            <a:t>تعزيز المهارات ومعرفة </a:t>
          </a:r>
          <a:r>
            <a:rPr lang="ar-SA" sz="2000" b="1" kern="1200" dirty="0">
              <a:latin typeface="Open Sans"/>
              <a:cs typeface="+mj-cs"/>
            </a:rPr>
            <a:t> الفعل</a:t>
          </a:r>
          <a:endParaRPr lang="en-US" sz="2000" kern="1200" dirty="0">
            <a:highlight>
              <a:srgbClr val="FFFF00"/>
            </a:highlight>
            <a:latin typeface="Open Sans"/>
            <a:cs typeface="+mj-cs"/>
          </a:endParaRPr>
        </a:p>
      </dsp:txBody>
      <dsp:txXfrm>
        <a:off x="5524818" y="145584"/>
        <a:ext cx="2422076" cy="968830"/>
      </dsp:txXfrm>
    </dsp:sp>
    <dsp:sp modelId="{355A9C65-176D-434E-B1D2-7647AB322440}">
      <dsp:nvSpPr>
        <dsp:cNvPr id="0" name=""/>
        <dsp:cNvSpPr/>
      </dsp:nvSpPr>
      <dsp:spPr>
        <a:xfrm>
          <a:off x="5524818" y="1114415"/>
          <a:ext cx="2422076" cy="2854800"/>
        </a:xfrm>
        <a:prstGeom prst="rect">
          <a:avLst/>
        </a:prstGeom>
        <a:solidFill>
          <a:schemeClr val="accent5">
            <a:tint val="40000"/>
            <a:alpha val="90000"/>
            <a:hueOff val="-1769133"/>
            <a:satOff val="-2316"/>
            <a:lumOff val="-1137"/>
            <a:alphaOff val="0"/>
          </a:schemeClr>
        </a:solidFill>
        <a:ln w="12700" cap="flat" cmpd="sng" algn="ctr">
          <a:solidFill>
            <a:schemeClr val="accent5">
              <a:tint val="40000"/>
              <a:alpha val="90000"/>
              <a:hueOff val="-1769133"/>
              <a:satOff val="-2316"/>
              <a:lumOff val="-11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r" defTabSz="889000" rtl="1">
            <a:lnSpc>
              <a:spcPct val="90000"/>
            </a:lnSpc>
            <a:spcBef>
              <a:spcPct val="0"/>
            </a:spcBef>
            <a:spcAft>
              <a:spcPct val="15000"/>
            </a:spcAft>
            <a:buChar char="••"/>
          </a:pPr>
          <a:r>
            <a:rPr lang="ar-QA" sz="2000" kern="1200" dirty="0">
              <a:latin typeface="Open Sans"/>
            </a:rPr>
            <a:t>اكتساب معارف أو مهارات جديدة</a:t>
          </a:r>
          <a:endParaRPr lang="en-US" sz="2000" kern="1200" dirty="0">
            <a:latin typeface="Open Sans"/>
          </a:endParaRPr>
        </a:p>
        <a:p>
          <a:pPr marL="228600" lvl="1" indent="-228600" algn="r" defTabSz="889000" rtl="1">
            <a:lnSpc>
              <a:spcPct val="90000"/>
            </a:lnSpc>
            <a:spcBef>
              <a:spcPct val="0"/>
            </a:spcBef>
            <a:spcAft>
              <a:spcPct val="15000"/>
            </a:spcAft>
            <a:buChar char="••"/>
          </a:pPr>
          <a:r>
            <a:rPr lang="ar-QA" sz="2000" kern="1200" dirty="0">
              <a:latin typeface="Open Sans"/>
            </a:rPr>
            <a:t>تطبيق معرفة أو مهارات جديدة</a:t>
          </a:r>
          <a:endParaRPr lang="en-GB" sz="2000" kern="1200" dirty="0">
            <a:latin typeface="Open Sans"/>
          </a:endParaRPr>
        </a:p>
      </dsp:txBody>
      <dsp:txXfrm>
        <a:off x="5524818" y="1114415"/>
        <a:ext cx="2422076" cy="28548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930C4-6A8D-4F11-91E5-68C1F5B00DF5}">
      <dsp:nvSpPr>
        <dsp:cNvPr id="0" name=""/>
        <dsp:cNvSpPr/>
      </dsp:nvSpPr>
      <dsp:spPr>
        <a:xfrm rot="5400000">
          <a:off x="1489161" y="-1225396"/>
          <a:ext cx="1403055" cy="4190901"/>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171450" lvl="1" indent="-171450" algn="r" defTabSz="800100" rtl="1">
            <a:lnSpc>
              <a:spcPct val="90000"/>
            </a:lnSpc>
            <a:spcBef>
              <a:spcPct val="0"/>
            </a:spcBef>
            <a:spcAft>
              <a:spcPct val="15000"/>
            </a:spcAft>
            <a:buChar char="••"/>
          </a:pPr>
          <a:r>
            <a:rPr lang="ar-QA" sz="1800" kern="1200" dirty="0">
              <a:solidFill>
                <a:srgbClr val="000000">
                  <a:hueOff val="0"/>
                  <a:satOff val="0"/>
                  <a:lumOff val="0"/>
                  <a:alphaOff val="0"/>
                </a:srgbClr>
              </a:solidFill>
              <a:latin typeface="Open Sans"/>
              <a:ea typeface="+mn-ea"/>
              <a:cs typeface="Times New Roman" panose="02020603050405020304" pitchFamily="18" charset="0"/>
            </a:rPr>
            <a:t>النتائج التي يجب أن يحققها البرنامج أو المشروع  بالموارد المقدمة وفي إطار الفترة الزمنية المحددة</a:t>
          </a:r>
          <a:endParaRPr lang="en-US" sz="1800" kern="1200" dirty="0">
            <a:solidFill>
              <a:srgbClr val="000000">
                <a:hueOff val="0"/>
                <a:satOff val="0"/>
                <a:lumOff val="0"/>
                <a:alphaOff val="0"/>
              </a:srgbClr>
            </a:solidFill>
            <a:latin typeface="Open Sans"/>
            <a:ea typeface="+mn-ea"/>
            <a:cs typeface="Times New Roman" panose="02020603050405020304" pitchFamily="18" charset="0"/>
          </a:endParaRPr>
        </a:p>
        <a:p>
          <a:pPr marL="171450" lvl="1" indent="-171450" algn="r" defTabSz="800100" rtl="1">
            <a:lnSpc>
              <a:spcPct val="90000"/>
            </a:lnSpc>
            <a:spcBef>
              <a:spcPct val="0"/>
            </a:spcBef>
            <a:spcAft>
              <a:spcPct val="15000"/>
            </a:spcAft>
            <a:buChar char="••"/>
          </a:pPr>
          <a:r>
            <a:rPr lang="ar-QA" sz="1800" kern="1200" dirty="0">
              <a:solidFill>
                <a:srgbClr val="000000">
                  <a:hueOff val="0"/>
                  <a:satOff val="0"/>
                  <a:lumOff val="0"/>
                  <a:alphaOff val="0"/>
                </a:srgbClr>
              </a:solidFill>
              <a:latin typeface="Open Sans"/>
              <a:ea typeface="+mn-ea"/>
              <a:cs typeface="Times New Roman" panose="02020603050405020304" pitchFamily="18" charset="0"/>
            </a:rPr>
            <a:t>يتمتع مديرو البرامج بدرجة عالية من التأثير على المخرجات</a:t>
          </a:r>
          <a:endParaRPr lang="en-GB" sz="1800" kern="1200" dirty="0">
            <a:solidFill>
              <a:srgbClr val="000000">
                <a:hueOff val="0"/>
                <a:satOff val="0"/>
                <a:lumOff val="0"/>
                <a:alphaOff val="0"/>
              </a:srgbClr>
            </a:solidFill>
            <a:latin typeface="Open Sans"/>
            <a:ea typeface="+mn-ea"/>
            <a:cs typeface="Times New Roman" panose="02020603050405020304" pitchFamily="18" charset="0"/>
          </a:endParaRPr>
        </a:p>
      </dsp:txBody>
      <dsp:txXfrm rot="-5400000">
        <a:off x="95239" y="237017"/>
        <a:ext cx="4122410" cy="1266073"/>
      </dsp:txXfrm>
    </dsp:sp>
    <dsp:sp modelId="{F6CB9AD7-BE3C-4AA4-9D57-940339477311}">
      <dsp:nvSpPr>
        <dsp:cNvPr id="0" name=""/>
        <dsp:cNvSpPr/>
      </dsp:nvSpPr>
      <dsp:spPr>
        <a:xfrm>
          <a:off x="4158464" y="0"/>
          <a:ext cx="2357382" cy="17538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1">
            <a:lnSpc>
              <a:spcPct val="90000"/>
            </a:lnSpc>
            <a:spcBef>
              <a:spcPct val="0"/>
            </a:spcBef>
            <a:spcAft>
              <a:spcPct val="35000"/>
            </a:spcAft>
          </a:pPr>
          <a:r>
            <a:rPr lang="ar-QA" sz="2800" b="1" i="0" kern="1200" dirty="0">
              <a:latin typeface="Open Sans"/>
            </a:rPr>
            <a:t>التزام</a:t>
          </a:r>
          <a:endParaRPr lang="en-US" sz="2800" kern="1200" dirty="0">
            <a:latin typeface="Open Sans"/>
          </a:endParaRPr>
        </a:p>
      </dsp:txBody>
      <dsp:txXfrm>
        <a:off x="4244078" y="85614"/>
        <a:ext cx="2186154" cy="1582591"/>
      </dsp:txXfrm>
    </dsp:sp>
    <dsp:sp modelId="{C8D9CB3B-9020-4FD0-82EF-CB804639F39E}">
      <dsp:nvSpPr>
        <dsp:cNvPr id="0" name=""/>
        <dsp:cNvSpPr/>
      </dsp:nvSpPr>
      <dsp:spPr>
        <a:xfrm rot="5400000">
          <a:off x="1568148" y="568479"/>
          <a:ext cx="1230465" cy="4190901"/>
        </a:xfrm>
        <a:prstGeom prst="round2SameRect">
          <a:avLst/>
        </a:prstGeom>
        <a:solidFill>
          <a:schemeClr val="accent5">
            <a:tint val="40000"/>
            <a:alpha val="90000"/>
            <a:hueOff val="-884566"/>
            <a:satOff val="-1158"/>
            <a:lumOff val="-569"/>
            <a:alphaOff val="0"/>
          </a:schemeClr>
        </a:solidFill>
        <a:ln w="12700" cap="flat" cmpd="sng" algn="ctr">
          <a:solidFill>
            <a:schemeClr val="accent5">
              <a:tint val="40000"/>
              <a:alpha val="90000"/>
              <a:hueOff val="-884566"/>
              <a:satOff val="-1158"/>
              <a:lumOff val="-5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171450" lvl="1" indent="-171450" algn="r" defTabSz="800100" rtl="1">
            <a:lnSpc>
              <a:spcPct val="90000"/>
            </a:lnSpc>
            <a:spcBef>
              <a:spcPct val="0"/>
            </a:spcBef>
            <a:spcAft>
              <a:spcPct val="15000"/>
            </a:spcAft>
            <a:buChar char="••"/>
          </a:pPr>
          <a:r>
            <a:rPr lang="ar-QA" sz="1800" kern="1200" dirty="0">
              <a:latin typeface="Open Sans"/>
            </a:rPr>
            <a:t>منتجات وخدمات جديدة</a:t>
          </a:r>
          <a:endParaRPr lang="en-US" sz="1800" kern="1200" dirty="0">
            <a:latin typeface="Open Sans"/>
          </a:endParaRPr>
        </a:p>
        <a:p>
          <a:pPr marL="171450" lvl="1" indent="-171450" algn="r" defTabSz="800100" rtl="1">
            <a:lnSpc>
              <a:spcPct val="90000"/>
            </a:lnSpc>
            <a:spcBef>
              <a:spcPct val="0"/>
            </a:spcBef>
            <a:spcAft>
              <a:spcPct val="15000"/>
            </a:spcAft>
            <a:buChar char="••"/>
          </a:pPr>
          <a:r>
            <a:rPr lang="ar-QA" sz="1800" kern="1200" dirty="0">
              <a:latin typeface="Open Sans"/>
            </a:rPr>
            <a:t>المخرج الوحيد يكاد ألا يكون </a:t>
          </a:r>
          <a:r>
            <a:rPr lang="ar-QA" sz="1800" kern="1200" dirty="0">
              <a:solidFill>
                <a:srgbClr val="000000">
                  <a:hueOff val="0"/>
                  <a:satOff val="0"/>
                  <a:lumOff val="0"/>
                  <a:alphaOff val="0"/>
                </a:srgbClr>
              </a:solidFill>
              <a:latin typeface="Open Sans"/>
              <a:ea typeface="+mn-ea"/>
              <a:cs typeface="Times New Roman" panose="02020603050405020304" pitchFamily="18" charset="0"/>
            </a:rPr>
            <a:t>كافيا لتحقيق </a:t>
          </a:r>
          <a:r>
            <a:rPr lang="ar-QA" sz="1800" kern="1200" dirty="0">
              <a:latin typeface="Open Sans"/>
            </a:rPr>
            <a:t>الناتج</a:t>
          </a:r>
          <a:endParaRPr lang="en-GB" sz="1800" kern="1200" dirty="0">
            <a:latin typeface="Open Sans"/>
          </a:endParaRPr>
        </a:p>
        <a:p>
          <a:pPr marL="171450" lvl="1" indent="-171450" algn="r" defTabSz="800100" rtl="1">
            <a:lnSpc>
              <a:spcPct val="90000"/>
            </a:lnSpc>
            <a:spcBef>
              <a:spcPct val="0"/>
            </a:spcBef>
            <a:spcAft>
              <a:spcPct val="15000"/>
            </a:spcAft>
            <a:buChar char="••"/>
          </a:pPr>
          <a:r>
            <a:rPr lang="ar-QA" sz="1800" kern="1200" dirty="0">
              <a:latin typeface="Open Sans"/>
            </a:rPr>
            <a:t>لكن البرنامج الذي يحتوي على الكثير من المخرجات قد يفقد التركيز ويكون صعبً الإدارة.</a:t>
          </a:r>
          <a:endParaRPr lang="en-GB" sz="1800" kern="1200" dirty="0">
            <a:latin typeface="Open Sans"/>
          </a:endParaRPr>
        </a:p>
      </dsp:txBody>
      <dsp:txXfrm rot="-5400000">
        <a:off x="87930" y="2108763"/>
        <a:ext cx="4130835" cy="1110333"/>
      </dsp:txXfrm>
    </dsp:sp>
    <dsp:sp modelId="{D6075529-3BB7-4F4B-B0E6-E48CBD4EC4DD}">
      <dsp:nvSpPr>
        <dsp:cNvPr id="0" name=""/>
        <dsp:cNvSpPr/>
      </dsp:nvSpPr>
      <dsp:spPr>
        <a:xfrm>
          <a:off x="4190901" y="1815597"/>
          <a:ext cx="2357382" cy="1753819"/>
        </a:xfrm>
        <a:prstGeom prst="roundRect">
          <a:avLst/>
        </a:prstGeom>
        <a:solidFill>
          <a:schemeClr val="accent5">
            <a:hueOff val="-918568"/>
            <a:satOff val="135"/>
            <a:lumOff val="-3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1">
            <a:lnSpc>
              <a:spcPct val="90000"/>
            </a:lnSpc>
            <a:spcBef>
              <a:spcPct val="0"/>
            </a:spcBef>
            <a:spcAft>
              <a:spcPct val="35000"/>
            </a:spcAft>
          </a:pPr>
          <a:r>
            <a:rPr lang="ar-QA" sz="2800" b="1" i="0" kern="1200" dirty="0">
              <a:latin typeface="Open Sans"/>
            </a:rPr>
            <a:t>متسلم</a:t>
          </a:r>
          <a:endParaRPr lang="en-US" sz="2800" i="0" kern="1200" dirty="0">
            <a:latin typeface="Open Sans"/>
          </a:endParaRPr>
        </a:p>
      </dsp:txBody>
      <dsp:txXfrm>
        <a:off x="4276515" y="1901211"/>
        <a:ext cx="2186154" cy="1582591"/>
      </dsp:txXfrm>
    </dsp:sp>
    <dsp:sp modelId="{4B69DA2E-B4C8-4005-BEEF-AB8CF25394F1}">
      <dsp:nvSpPr>
        <dsp:cNvPr id="0" name=""/>
        <dsp:cNvSpPr/>
      </dsp:nvSpPr>
      <dsp:spPr>
        <a:xfrm rot="5400000">
          <a:off x="1481853" y="2438556"/>
          <a:ext cx="1403055" cy="4190901"/>
        </a:xfrm>
        <a:prstGeom prst="round2SameRect">
          <a:avLst/>
        </a:prstGeom>
        <a:solidFill>
          <a:schemeClr val="accent5">
            <a:tint val="40000"/>
            <a:alpha val="90000"/>
            <a:hueOff val="-1769133"/>
            <a:satOff val="-2316"/>
            <a:lumOff val="-1137"/>
            <a:alphaOff val="0"/>
          </a:schemeClr>
        </a:solidFill>
        <a:ln w="12700" cap="flat" cmpd="sng" algn="ctr">
          <a:solidFill>
            <a:schemeClr val="accent5">
              <a:tint val="40000"/>
              <a:alpha val="90000"/>
              <a:hueOff val="-1769133"/>
              <a:satOff val="-2316"/>
              <a:lumOff val="-11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r" defTabSz="844550" rtl="1">
            <a:lnSpc>
              <a:spcPct val="90000"/>
            </a:lnSpc>
            <a:spcBef>
              <a:spcPct val="0"/>
            </a:spcBef>
            <a:spcAft>
              <a:spcPct val="15000"/>
            </a:spcAft>
            <a:buChar char="••"/>
          </a:pPr>
          <a:r>
            <a:rPr lang="ar-QA" sz="1900" kern="1200" dirty="0">
              <a:latin typeface="Open Sans"/>
            </a:rPr>
            <a:t>توخي الحذر عند استخدام كلمات مثل "معتمد" أو "ممكَّن</a:t>
          </a:r>
          <a:r>
            <a:rPr lang="ar-SA" sz="1900" kern="1200" dirty="0">
              <a:latin typeface="Open Sans"/>
            </a:rPr>
            <a:t> </a:t>
          </a:r>
          <a:r>
            <a:rPr lang="ar-QA" sz="1900" kern="1200" dirty="0">
              <a:latin typeface="Open Sans"/>
            </a:rPr>
            <a:t>"</a:t>
          </a:r>
          <a:endParaRPr lang="en-US" sz="1900" kern="1200" dirty="0">
            <a:latin typeface="Open Sans"/>
          </a:endParaRPr>
        </a:p>
        <a:p>
          <a:pPr marL="171450" lvl="1" indent="-171450" algn="r" defTabSz="844550" rtl="1">
            <a:lnSpc>
              <a:spcPct val="90000"/>
            </a:lnSpc>
            <a:spcBef>
              <a:spcPct val="0"/>
            </a:spcBef>
            <a:spcAft>
              <a:spcPct val="15000"/>
            </a:spcAft>
            <a:buChar char="••"/>
          </a:pPr>
          <a:r>
            <a:rPr lang="ar-QA" sz="1900" kern="1200" dirty="0">
              <a:latin typeface="Open Sans"/>
            </a:rPr>
            <a:t>لا تذكر أشياء مثل </a:t>
          </a:r>
          <a:r>
            <a:rPr lang="ar-SA" sz="1900" kern="1200" dirty="0">
              <a:latin typeface="Open Sans"/>
            </a:rPr>
            <a:t>الأوراش </a:t>
          </a:r>
          <a:r>
            <a:rPr lang="ar-QA" sz="1900" kern="1200" dirty="0">
              <a:latin typeface="Open Sans"/>
            </a:rPr>
            <a:t>والندوات كمخرجات؛ المخرجات ليست مجرد أنشطة </a:t>
          </a:r>
          <a:r>
            <a:rPr lang="ar-SA" sz="1900" kern="1200" dirty="0">
              <a:latin typeface="Open Sans"/>
            </a:rPr>
            <a:t>منجزة</a:t>
          </a:r>
          <a:endParaRPr lang="en-GB" sz="1900" kern="1200" dirty="0">
            <a:latin typeface="Open Sans"/>
          </a:endParaRPr>
        </a:p>
      </dsp:txBody>
      <dsp:txXfrm rot="-5400000">
        <a:off x="87931" y="3900970"/>
        <a:ext cx="4122410" cy="1266073"/>
      </dsp:txXfrm>
    </dsp:sp>
    <dsp:sp modelId="{9F021F47-D751-4D22-9DF5-B8045A5455B7}">
      <dsp:nvSpPr>
        <dsp:cNvPr id="0" name=""/>
        <dsp:cNvSpPr/>
      </dsp:nvSpPr>
      <dsp:spPr>
        <a:xfrm>
          <a:off x="4190901" y="3688334"/>
          <a:ext cx="2357382" cy="1753819"/>
        </a:xfrm>
        <a:prstGeom prst="roundRect">
          <a:avLst/>
        </a:prstGeom>
        <a:solidFill>
          <a:schemeClr val="accent5">
            <a:hueOff val="-1837137"/>
            <a:satOff val="270"/>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1">
            <a:lnSpc>
              <a:spcPct val="90000"/>
            </a:lnSpc>
            <a:spcBef>
              <a:spcPct val="0"/>
            </a:spcBef>
            <a:spcAft>
              <a:spcPct val="35000"/>
            </a:spcAft>
          </a:pPr>
          <a:r>
            <a:rPr lang="ar-QA" sz="2800" b="1" kern="1200" dirty="0">
              <a:latin typeface="Open Sans"/>
            </a:rPr>
            <a:t>ملموس</a:t>
          </a:r>
          <a:r>
            <a:rPr lang="en-US" sz="2800" b="1" kern="1200" dirty="0">
              <a:latin typeface="Open Sans"/>
            </a:rPr>
            <a:t> </a:t>
          </a:r>
        </a:p>
      </dsp:txBody>
      <dsp:txXfrm>
        <a:off x="4276515" y="3773948"/>
        <a:ext cx="2186154" cy="15825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C3208-5DFC-4E8C-944C-0EE0206FE9B0}">
      <dsp:nvSpPr>
        <dsp:cNvPr id="0" name=""/>
        <dsp:cNvSpPr/>
      </dsp:nvSpPr>
      <dsp:spPr>
        <a:xfrm rot="5400000">
          <a:off x="5499619" y="215035"/>
          <a:ext cx="1430006" cy="1001004"/>
        </a:xfrm>
        <a:prstGeom prst="chevron">
          <a:avLst/>
        </a:prstGeom>
        <a:solidFill>
          <a:srgbClr val="6EA0B0">
            <a:hueOff val="0"/>
            <a:satOff val="0"/>
            <a:lumOff val="0"/>
            <a:alphaOff val="0"/>
          </a:srgbClr>
        </a:solidFill>
        <a:ln w="25400" cap="flat" cmpd="sng" algn="ctr">
          <a:solidFill>
            <a:srgbClr val="6EA0B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None/>
          </a:pPr>
          <a:r>
            <a:rPr lang="ar-SA" sz="2800" kern="1200">
              <a:solidFill>
                <a:sysClr val="window" lastClr="FFFFFF"/>
              </a:solidFill>
              <a:latin typeface="Calibri"/>
              <a:ea typeface="+mn-ea"/>
              <a:cs typeface="+mj-cs"/>
            </a:rPr>
            <a:t>أ</a:t>
          </a:r>
          <a:endParaRPr lang="en-US" sz="2800" kern="1200">
            <a:solidFill>
              <a:sysClr val="window" lastClr="FFFFFF"/>
            </a:solidFill>
            <a:latin typeface="Calibri"/>
            <a:ea typeface="+mn-ea"/>
            <a:cs typeface="+mj-cs"/>
          </a:endParaRPr>
        </a:p>
      </dsp:txBody>
      <dsp:txXfrm rot="-5400000">
        <a:off x="5714120" y="501036"/>
        <a:ext cx="1001004" cy="429002"/>
      </dsp:txXfrm>
    </dsp:sp>
    <dsp:sp modelId="{5F502204-DE86-473C-A784-1069FA4DD845}">
      <dsp:nvSpPr>
        <dsp:cNvPr id="0" name=""/>
        <dsp:cNvSpPr/>
      </dsp:nvSpPr>
      <dsp:spPr>
        <a:xfrm rot="16200000">
          <a:off x="2392308" y="-2391774"/>
          <a:ext cx="929503" cy="5714120"/>
        </a:xfrm>
        <a:prstGeom prst="round2SameRect">
          <a:avLst/>
        </a:prstGeom>
        <a:solidFill>
          <a:sysClr val="window" lastClr="FFFFFF">
            <a:alpha val="90000"/>
            <a:hueOff val="0"/>
            <a:satOff val="0"/>
            <a:lumOff val="0"/>
            <a:alphaOff val="0"/>
          </a:sysClr>
        </a:solidFill>
        <a:ln w="25400" cap="flat" cmpd="sng" algn="ctr">
          <a:solidFill>
            <a:srgbClr val="6EA0B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13792" bIns="10160" numCol="1" spcCol="1270" anchor="ctr" anchorCtr="0">
          <a:noAutofit/>
        </a:bodyPr>
        <a:lstStyle/>
        <a:p>
          <a:pPr marL="171450" lvl="1" indent="-171450" algn="r" defTabSz="711200" rtl="1">
            <a:lnSpc>
              <a:spcPct val="90000"/>
            </a:lnSpc>
            <a:spcBef>
              <a:spcPct val="0"/>
            </a:spcBef>
            <a:spcAft>
              <a:spcPct val="15000"/>
            </a:spcAft>
            <a:buChar char="••"/>
          </a:pPr>
          <a:r>
            <a:rPr lang="ar-SA" sz="1600" kern="1200">
              <a:solidFill>
                <a:sysClr val="windowText" lastClr="000000">
                  <a:hueOff val="0"/>
                  <a:satOff val="0"/>
                  <a:lumOff val="0"/>
                  <a:alphaOff val="0"/>
                </a:sysClr>
              </a:solidFill>
              <a:latin typeface="Calibri"/>
              <a:ea typeface="+mn-ea"/>
              <a:cs typeface="+mj-cs"/>
            </a:rPr>
            <a:t>استخدم لغة النتائج للتأكيد على الوضعية المستقبلية</a:t>
          </a:r>
          <a:endParaRPr lang="en-US" sz="1600" kern="1200">
            <a:solidFill>
              <a:sysClr val="windowText" lastClr="000000">
                <a:hueOff val="0"/>
                <a:satOff val="0"/>
                <a:lumOff val="0"/>
                <a:alphaOff val="0"/>
              </a:sysClr>
            </a:solidFill>
            <a:latin typeface="Calibri"/>
            <a:ea typeface="+mn-ea"/>
            <a:cs typeface="+mj-cs"/>
          </a:endParaRPr>
        </a:p>
        <a:p>
          <a:pPr marL="171450" lvl="1" indent="-171450" algn="r" defTabSz="711200" rtl="1">
            <a:lnSpc>
              <a:spcPct val="90000"/>
            </a:lnSpc>
            <a:spcBef>
              <a:spcPct val="0"/>
            </a:spcBef>
            <a:spcAft>
              <a:spcPct val="15000"/>
            </a:spcAft>
            <a:buChar char="••"/>
          </a:pPr>
          <a:r>
            <a:rPr lang="ar-SA" sz="1600" kern="1200">
              <a:solidFill>
                <a:sysClr val="windowText" lastClr="000000">
                  <a:hueOff val="0"/>
                  <a:satOff val="0"/>
                  <a:lumOff val="0"/>
                  <a:alphaOff val="0"/>
                </a:sysClr>
              </a:solidFill>
              <a:latin typeface="Calibri"/>
              <a:ea typeface="+mn-ea"/>
              <a:cs typeface="+mj-cs"/>
            </a:rPr>
            <a:t>مثلا، </a:t>
          </a:r>
          <a:r>
            <a:rPr lang="ar-SA" sz="1600" i="1" kern="1200">
              <a:solidFill>
                <a:sysClr val="windowText" lastClr="000000">
                  <a:hueOff val="0"/>
                  <a:satOff val="0"/>
                  <a:lumOff val="0"/>
                  <a:alphaOff val="0"/>
                </a:sysClr>
              </a:solidFill>
              <a:latin typeface="Calibri"/>
              <a:ea typeface="+mn-ea"/>
              <a:cs typeface="+mj-cs"/>
            </a:rPr>
            <a:t>قدرة معززة للإحصائيين على القيام ب</a:t>
          </a:r>
          <a:r>
            <a:rPr lang="en-US" sz="1600" i="1" kern="1200">
              <a:solidFill>
                <a:sysClr val="windowText" lastClr="000000">
                  <a:hueOff val="0"/>
                  <a:satOff val="0"/>
                  <a:lumOff val="0"/>
                  <a:alphaOff val="0"/>
                </a:sysClr>
              </a:solidFill>
              <a:latin typeface="Calibri"/>
              <a:ea typeface="+mn-ea"/>
              <a:cs typeface="+mj-cs"/>
            </a:rPr>
            <a:t>X </a:t>
          </a:r>
          <a:r>
            <a:rPr lang="ar-SA" sz="1600" i="1" kern="1200">
              <a:solidFill>
                <a:sysClr val="windowText" lastClr="000000">
                  <a:hueOff val="0"/>
                  <a:satOff val="0"/>
                  <a:lumOff val="0"/>
                  <a:alphaOff val="0"/>
                </a:sysClr>
              </a:solidFill>
              <a:latin typeface="Calibri"/>
              <a:ea typeface="+mn-ea"/>
              <a:cs typeface="+mj-cs"/>
            </a:rPr>
            <a:t> من خلال إنجاز</a:t>
          </a:r>
          <a:r>
            <a:rPr lang="en-US" sz="1600" i="1" kern="1200">
              <a:solidFill>
                <a:sysClr val="windowText" lastClr="000000">
                  <a:hueOff val="0"/>
                  <a:satOff val="0"/>
                  <a:lumOff val="0"/>
                  <a:alphaOff val="0"/>
                </a:sysClr>
              </a:solidFill>
              <a:latin typeface="Calibri"/>
              <a:ea typeface="+mn-ea"/>
              <a:cs typeface="+mj-cs"/>
            </a:rPr>
            <a:t> Y </a:t>
          </a:r>
        </a:p>
      </dsp:txBody>
      <dsp:txXfrm rot="5400000">
        <a:off x="45375" y="45909"/>
        <a:ext cx="5668745" cy="838753"/>
      </dsp:txXfrm>
    </dsp:sp>
    <dsp:sp modelId="{ADA89C08-413D-4D93-83C8-5638A4FC53FE}">
      <dsp:nvSpPr>
        <dsp:cNvPr id="0" name=""/>
        <dsp:cNvSpPr/>
      </dsp:nvSpPr>
      <dsp:spPr>
        <a:xfrm rot="5400000">
          <a:off x="5499619" y="1500135"/>
          <a:ext cx="1430006" cy="1001004"/>
        </a:xfrm>
        <a:prstGeom prst="chevron">
          <a:avLst/>
        </a:prstGeom>
        <a:solidFill>
          <a:srgbClr val="6EA0B0">
            <a:hueOff val="0"/>
            <a:satOff val="0"/>
            <a:lumOff val="0"/>
            <a:alphaOff val="0"/>
          </a:srgbClr>
        </a:solidFill>
        <a:ln w="25400" cap="flat" cmpd="sng" algn="ctr">
          <a:solidFill>
            <a:srgbClr val="6EA0B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None/>
          </a:pPr>
          <a:r>
            <a:rPr lang="ar-SA" sz="2800" kern="1200">
              <a:solidFill>
                <a:sysClr val="window" lastClr="FFFFFF"/>
              </a:solidFill>
              <a:latin typeface="Calibri"/>
              <a:ea typeface="+mn-ea"/>
              <a:cs typeface="+mj-cs"/>
            </a:rPr>
            <a:t>ب</a:t>
          </a:r>
          <a:endParaRPr lang="en-US" sz="2800" kern="1200">
            <a:solidFill>
              <a:sysClr val="window" lastClr="FFFFFF"/>
            </a:solidFill>
            <a:latin typeface="Calibri"/>
            <a:ea typeface="+mn-ea"/>
            <a:cs typeface="+mj-cs"/>
          </a:endParaRPr>
        </a:p>
      </dsp:txBody>
      <dsp:txXfrm rot="-5400000">
        <a:off x="5714120" y="1786136"/>
        <a:ext cx="1001004" cy="429002"/>
      </dsp:txXfrm>
    </dsp:sp>
    <dsp:sp modelId="{FD5D549A-FF09-4D6E-8AF3-7450974E5FD6}">
      <dsp:nvSpPr>
        <dsp:cNvPr id="0" name=""/>
        <dsp:cNvSpPr/>
      </dsp:nvSpPr>
      <dsp:spPr>
        <a:xfrm rot="16200000">
          <a:off x="2392308" y="-1106673"/>
          <a:ext cx="929503" cy="5714120"/>
        </a:xfrm>
        <a:prstGeom prst="round2SameRect">
          <a:avLst/>
        </a:prstGeom>
        <a:solidFill>
          <a:sysClr val="window" lastClr="FFFFFF">
            <a:alpha val="90000"/>
            <a:hueOff val="0"/>
            <a:satOff val="0"/>
            <a:lumOff val="0"/>
            <a:alphaOff val="0"/>
          </a:sysClr>
        </a:solidFill>
        <a:ln w="25400" cap="flat" cmpd="sng" algn="ctr">
          <a:solidFill>
            <a:srgbClr val="6EA0B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13792" bIns="10160" numCol="1" spcCol="1270" anchor="ctr" anchorCtr="0">
          <a:noAutofit/>
        </a:bodyPr>
        <a:lstStyle/>
        <a:p>
          <a:pPr marL="171450" lvl="1" indent="-171450" algn="r" defTabSz="711200" rtl="1">
            <a:lnSpc>
              <a:spcPct val="90000"/>
            </a:lnSpc>
            <a:spcBef>
              <a:spcPct val="0"/>
            </a:spcBef>
            <a:spcAft>
              <a:spcPct val="15000"/>
            </a:spcAft>
            <a:buChar char="••"/>
          </a:pPr>
          <a:r>
            <a:rPr lang="ar-SA" sz="1600" kern="1200" dirty="0">
              <a:solidFill>
                <a:sysClr val="windowText" lastClr="000000">
                  <a:hueOff val="0"/>
                  <a:satOff val="0"/>
                  <a:lumOff val="0"/>
                  <a:alphaOff val="0"/>
                </a:sysClr>
              </a:solidFill>
              <a:latin typeface="Calibri"/>
              <a:ea typeface="+mn-ea"/>
              <a:cs typeface="+mj-cs"/>
            </a:rPr>
            <a:t>كن دقيقا؛ ھل ھﻧﺎك ﻣﺟﻣوﻋﺎت </a:t>
          </a:r>
          <a:r>
            <a:rPr lang="ar-QA" sz="1600" kern="1200" dirty="0">
              <a:solidFill>
                <a:sysClr val="windowText" lastClr="000000">
                  <a:hueOff val="0"/>
                  <a:satOff val="0"/>
                  <a:lumOff val="0"/>
                  <a:alphaOff val="0"/>
                </a:sysClr>
              </a:solidFill>
              <a:latin typeface="Calibri"/>
              <a:ea typeface="+mn-ea"/>
              <a:cs typeface="+mj-cs"/>
            </a:rPr>
            <a:t>أطراف </a:t>
          </a:r>
          <a:r>
            <a:rPr lang="ar-SA" sz="1600" kern="1200" dirty="0">
              <a:solidFill>
                <a:sysClr val="windowText" lastClr="000000">
                  <a:hueOff val="0"/>
                  <a:satOff val="0"/>
                  <a:lumOff val="0"/>
                  <a:alphaOff val="0"/>
                </a:sysClr>
              </a:solidFill>
              <a:latin typeface="Calibri"/>
              <a:ea typeface="+mn-ea"/>
              <a:cs typeface="+mj-cs"/>
            </a:rPr>
            <a:t>معنية ﺿﻌﯾﻔﺔ أو قليلة اﻟﻣوارد بشكل خاص؟</a:t>
          </a:r>
          <a:endParaRPr lang="en-US" sz="1600" kern="1200" dirty="0">
            <a:solidFill>
              <a:sysClr val="windowText" lastClr="000000">
                <a:hueOff val="0"/>
                <a:satOff val="0"/>
                <a:lumOff val="0"/>
                <a:alphaOff val="0"/>
              </a:sysClr>
            </a:solidFill>
            <a:latin typeface="Calibri"/>
            <a:ea typeface="+mn-ea"/>
            <a:cs typeface="+mj-cs"/>
          </a:endParaRPr>
        </a:p>
        <a:p>
          <a:pPr marL="171450" lvl="1" indent="-171450" algn="r" defTabSz="711200" rtl="1">
            <a:lnSpc>
              <a:spcPct val="90000"/>
            </a:lnSpc>
            <a:spcBef>
              <a:spcPct val="0"/>
            </a:spcBef>
            <a:spcAft>
              <a:spcPct val="15000"/>
            </a:spcAft>
            <a:buChar char="••"/>
          </a:pPr>
          <a:r>
            <a:rPr lang="ar-SA" sz="1600" kern="1200" dirty="0">
              <a:solidFill>
                <a:sysClr val="windowText" lastClr="000000">
                  <a:hueOff val="0"/>
                  <a:satOff val="0"/>
                  <a:lumOff val="0"/>
                  <a:alphaOff val="0"/>
                </a:sysClr>
              </a:solidFill>
              <a:latin typeface="Calibri"/>
              <a:ea typeface="+mn-ea"/>
              <a:cs typeface="+mj-cs"/>
            </a:rPr>
            <a:t>مثلا، </a:t>
          </a:r>
          <a:r>
            <a:rPr lang="ar-SA" sz="1600" i="1" kern="1200" dirty="0">
              <a:solidFill>
                <a:sysClr val="windowText" lastClr="000000">
                  <a:hueOff val="0"/>
                  <a:satOff val="0"/>
                  <a:lumOff val="0"/>
                  <a:alphaOff val="0"/>
                </a:sysClr>
              </a:solidFill>
              <a:latin typeface="Calibri"/>
              <a:ea typeface="+mn-ea"/>
              <a:cs typeface="+mj-cs"/>
            </a:rPr>
            <a:t>قدرة معززة للإحصائيين في </a:t>
          </a:r>
          <a:r>
            <a:rPr lang="ar-QA" sz="1600" i="1" kern="1200" dirty="0">
              <a:solidFill>
                <a:sysClr val="windowText" lastClr="000000">
                  <a:hueOff val="0"/>
                  <a:satOff val="0"/>
                  <a:lumOff val="0"/>
                  <a:alphaOff val="0"/>
                </a:sysClr>
              </a:solidFill>
              <a:latin typeface="Calibri"/>
              <a:ea typeface="+mn-ea"/>
              <a:cs typeface="+mj-cs"/>
            </a:rPr>
            <a:t>ال</a:t>
          </a:r>
          <a:r>
            <a:rPr lang="ar-SA" sz="1600" i="1" kern="1200" dirty="0">
              <a:solidFill>
                <a:sysClr val="windowText" lastClr="000000">
                  <a:hueOff val="0"/>
                  <a:satOff val="0"/>
                  <a:lumOff val="0"/>
                  <a:alphaOff val="0"/>
                </a:sysClr>
              </a:solidFill>
              <a:latin typeface="Calibri"/>
              <a:ea typeface="+mn-ea"/>
              <a:cs typeface="+mj-cs"/>
            </a:rPr>
            <a:t>تطبيقات</a:t>
          </a:r>
          <a:r>
            <a:rPr lang="ar-QA" sz="1600" i="1" kern="1200" dirty="0">
              <a:solidFill>
                <a:sysClr val="windowText" lastClr="000000">
                  <a:hueOff val="0"/>
                  <a:satOff val="0"/>
                  <a:lumOff val="0"/>
                  <a:alphaOff val="0"/>
                </a:sysClr>
              </a:solidFill>
              <a:latin typeface="Calibri"/>
              <a:ea typeface="+mn-ea"/>
              <a:cs typeface="+mj-cs"/>
            </a:rPr>
            <a:t> </a:t>
          </a:r>
          <a:r>
            <a:rPr lang="ar-SA" sz="1600" i="1" kern="1200" dirty="0" err="1">
              <a:solidFill>
                <a:sysClr val="windowText" lastClr="000000">
                  <a:hueOff val="0"/>
                  <a:satOff val="0"/>
                  <a:lumOff val="0"/>
                  <a:alphaOff val="0"/>
                </a:sysClr>
              </a:solidFill>
              <a:latin typeface="Calibri"/>
              <a:ea typeface="+mn-ea"/>
              <a:cs typeface="+mj-cs"/>
            </a:rPr>
            <a:t>الثلات</a:t>
          </a:r>
          <a:r>
            <a:rPr lang="ar-SA" sz="1600" i="1" kern="1200" dirty="0">
              <a:solidFill>
                <a:sysClr val="windowText" lastClr="000000">
                  <a:hueOff val="0"/>
                  <a:satOff val="0"/>
                  <a:lumOff val="0"/>
                  <a:alphaOff val="0"/>
                </a:sysClr>
              </a:solidFill>
              <a:latin typeface="Calibri"/>
              <a:ea typeface="+mn-ea"/>
              <a:cs typeface="+mj-cs"/>
            </a:rPr>
            <a:t> المستهدفة لإدارة البيانات </a:t>
          </a:r>
          <a:r>
            <a:rPr lang="en-US" sz="1600" b="1" i="1" kern="1200" dirty="0">
              <a:solidFill>
                <a:sysClr val="windowText" lastClr="000000">
                  <a:hueOff val="0"/>
                  <a:satOff val="0"/>
                  <a:lumOff val="0"/>
                  <a:alphaOff val="0"/>
                </a:sysClr>
              </a:solidFill>
              <a:latin typeface="Calibri"/>
              <a:ea typeface="+mn-ea"/>
              <a:cs typeface="+mj-cs"/>
            </a:rPr>
            <a:t>MDAs</a:t>
          </a:r>
          <a:r>
            <a:rPr lang="en-US" sz="1600" i="1" kern="1200" dirty="0">
              <a:solidFill>
                <a:sysClr val="windowText" lastClr="000000">
                  <a:hueOff val="0"/>
                  <a:satOff val="0"/>
                  <a:lumOff val="0"/>
                  <a:alphaOff val="0"/>
                </a:sysClr>
              </a:solidFill>
              <a:latin typeface="Calibri"/>
              <a:ea typeface="+mn-ea"/>
              <a:cs typeface="+mj-cs"/>
            </a:rPr>
            <a:t> </a:t>
          </a:r>
          <a:r>
            <a:rPr lang="ar-SA" sz="1600" i="1" kern="1200" dirty="0">
              <a:solidFill>
                <a:sysClr val="windowText" lastClr="000000">
                  <a:hueOff val="0"/>
                  <a:satOff val="0"/>
                  <a:lumOff val="0"/>
                  <a:alphaOff val="0"/>
                </a:sysClr>
              </a:solidFill>
              <a:latin typeface="Calibri"/>
              <a:ea typeface="+mn-ea"/>
              <a:cs typeface="+mj-cs"/>
            </a:rPr>
            <a:t> للقيام</a:t>
          </a:r>
          <a:r>
            <a:rPr lang="ar-SA" sz="1600" b="1" i="1" kern="1200" dirty="0">
              <a:solidFill>
                <a:sysClr val="windowText" lastClr="000000">
                  <a:hueOff val="0"/>
                  <a:satOff val="0"/>
                  <a:lumOff val="0"/>
                  <a:alphaOff val="0"/>
                </a:sysClr>
              </a:solidFill>
              <a:latin typeface="Calibri"/>
              <a:ea typeface="+mn-ea"/>
              <a:cs typeface="+mj-cs"/>
            </a:rPr>
            <a:t> </a:t>
          </a:r>
          <a:r>
            <a:rPr lang="ar-SA" sz="1600" i="1" kern="1200" dirty="0">
              <a:solidFill>
                <a:sysClr val="windowText" lastClr="000000">
                  <a:hueOff val="0"/>
                  <a:satOff val="0"/>
                  <a:lumOff val="0"/>
                  <a:alphaOff val="0"/>
                </a:sysClr>
              </a:solidFill>
              <a:latin typeface="Calibri"/>
              <a:ea typeface="+mn-ea"/>
              <a:cs typeface="+mj-cs"/>
            </a:rPr>
            <a:t>ب</a:t>
          </a:r>
          <a:r>
            <a:rPr lang="ar-SA" sz="1600" b="1" i="1" kern="1200" dirty="0">
              <a:solidFill>
                <a:sysClr val="windowText" lastClr="000000">
                  <a:hueOff val="0"/>
                  <a:satOff val="0"/>
                  <a:lumOff val="0"/>
                  <a:alphaOff val="0"/>
                </a:sysClr>
              </a:solidFill>
              <a:latin typeface="Calibri"/>
              <a:ea typeface="+mn-ea"/>
              <a:cs typeface="+mj-cs"/>
            </a:rPr>
            <a:t> </a:t>
          </a:r>
          <a:r>
            <a:rPr lang="en-US" sz="1600" b="1" i="1" kern="1200" dirty="0">
              <a:solidFill>
                <a:sysClr val="windowText" lastClr="000000">
                  <a:hueOff val="0"/>
                  <a:satOff val="0"/>
                  <a:lumOff val="0"/>
                  <a:alphaOff val="0"/>
                </a:sysClr>
              </a:solidFill>
              <a:latin typeface="Calibri"/>
              <a:ea typeface="+mn-ea"/>
              <a:cs typeface="+mj-cs"/>
            </a:rPr>
            <a:t>X</a:t>
          </a:r>
          <a:r>
            <a:rPr lang="en-US" sz="1600" i="1" kern="1200" dirty="0">
              <a:solidFill>
                <a:sysClr val="windowText" lastClr="000000">
                  <a:hueOff val="0"/>
                  <a:satOff val="0"/>
                  <a:lumOff val="0"/>
                  <a:alphaOff val="0"/>
                </a:sysClr>
              </a:solidFill>
              <a:latin typeface="Calibri"/>
              <a:ea typeface="+mn-ea"/>
              <a:cs typeface="+mj-cs"/>
            </a:rPr>
            <a:t> </a:t>
          </a:r>
          <a:r>
            <a:rPr lang="ar-QA" sz="1600" i="1" kern="1200" dirty="0">
              <a:solidFill>
                <a:sysClr val="windowText" lastClr="000000">
                  <a:hueOff val="0"/>
                  <a:satOff val="0"/>
                  <a:lumOff val="0"/>
                  <a:alphaOff val="0"/>
                </a:sysClr>
              </a:solidFill>
              <a:latin typeface="Calibri"/>
              <a:ea typeface="+mn-ea"/>
              <a:cs typeface="+mj-cs"/>
            </a:rPr>
            <a:t> </a:t>
          </a:r>
          <a:r>
            <a:rPr lang="ar-SA" sz="1600" i="1" kern="1200" dirty="0">
              <a:solidFill>
                <a:sysClr val="windowText" lastClr="000000">
                  <a:hueOff val="0"/>
                  <a:satOff val="0"/>
                  <a:lumOff val="0"/>
                  <a:alphaOff val="0"/>
                </a:sysClr>
              </a:solidFill>
              <a:latin typeface="Calibri"/>
              <a:ea typeface="+mn-ea"/>
              <a:cs typeface="+mj-cs"/>
            </a:rPr>
            <a:t>من خلال إنجاز </a:t>
          </a:r>
          <a:r>
            <a:rPr lang="en-US" sz="1600" b="1" i="1" kern="1200" dirty="0">
              <a:solidFill>
                <a:sysClr val="windowText" lastClr="000000">
                  <a:hueOff val="0"/>
                  <a:satOff val="0"/>
                  <a:lumOff val="0"/>
                  <a:alphaOff val="0"/>
                </a:sysClr>
              </a:solidFill>
              <a:latin typeface="Calibri"/>
              <a:ea typeface="+mn-ea"/>
              <a:cs typeface="+mj-cs"/>
            </a:rPr>
            <a:t>Y</a:t>
          </a:r>
          <a:endParaRPr lang="en-US" sz="1600" i="1" kern="1200" dirty="0">
            <a:solidFill>
              <a:sysClr val="windowText" lastClr="000000">
                <a:hueOff val="0"/>
                <a:satOff val="0"/>
                <a:lumOff val="0"/>
                <a:alphaOff val="0"/>
              </a:sysClr>
            </a:solidFill>
            <a:latin typeface="Calibri"/>
            <a:ea typeface="+mn-ea"/>
            <a:cs typeface="+mj-cs"/>
          </a:endParaRPr>
        </a:p>
      </dsp:txBody>
      <dsp:txXfrm rot="5400000">
        <a:off x="45375" y="1331010"/>
        <a:ext cx="5668745" cy="838753"/>
      </dsp:txXfrm>
    </dsp:sp>
    <dsp:sp modelId="{81F450D2-8335-4E57-A0BD-31E68B564A32}">
      <dsp:nvSpPr>
        <dsp:cNvPr id="0" name=""/>
        <dsp:cNvSpPr/>
      </dsp:nvSpPr>
      <dsp:spPr>
        <a:xfrm rot="5400000">
          <a:off x="5499619" y="2785236"/>
          <a:ext cx="1430006" cy="1001004"/>
        </a:xfrm>
        <a:prstGeom prst="chevron">
          <a:avLst/>
        </a:prstGeom>
        <a:solidFill>
          <a:srgbClr val="6EA0B0">
            <a:hueOff val="0"/>
            <a:satOff val="0"/>
            <a:lumOff val="0"/>
            <a:alphaOff val="0"/>
          </a:srgbClr>
        </a:solidFill>
        <a:ln w="25400" cap="flat" cmpd="sng" algn="ctr">
          <a:solidFill>
            <a:srgbClr val="6EA0B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None/>
          </a:pPr>
          <a:r>
            <a:rPr lang="ar-QA" sz="2800" kern="1200">
              <a:solidFill>
                <a:sysClr val="window" lastClr="FFFFFF"/>
              </a:solidFill>
              <a:latin typeface="Calibri"/>
              <a:ea typeface="+mn-ea"/>
              <a:cs typeface="+mj-cs"/>
            </a:rPr>
            <a:t>ج</a:t>
          </a:r>
          <a:endParaRPr lang="en-US" sz="2800" kern="1200">
            <a:solidFill>
              <a:sysClr val="window" lastClr="FFFFFF"/>
            </a:solidFill>
            <a:latin typeface="Calibri"/>
            <a:ea typeface="+mn-ea"/>
            <a:cs typeface="+mj-cs"/>
          </a:endParaRPr>
        </a:p>
      </dsp:txBody>
      <dsp:txXfrm rot="-5400000">
        <a:off x="5714120" y="3071237"/>
        <a:ext cx="1001004" cy="429002"/>
      </dsp:txXfrm>
    </dsp:sp>
    <dsp:sp modelId="{1010C0D6-8C8F-4534-B7E7-5AE200B136EB}">
      <dsp:nvSpPr>
        <dsp:cNvPr id="0" name=""/>
        <dsp:cNvSpPr/>
      </dsp:nvSpPr>
      <dsp:spPr>
        <a:xfrm rot="16200000">
          <a:off x="2392308" y="178426"/>
          <a:ext cx="929503" cy="5714120"/>
        </a:xfrm>
        <a:prstGeom prst="round2SameRect">
          <a:avLst/>
        </a:prstGeom>
        <a:solidFill>
          <a:sysClr val="window" lastClr="FFFFFF">
            <a:alpha val="90000"/>
            <a:hueOff val="0"/>
            <a:satOff val="0"/>
            <a:lumOff val="0"/>
            <a:alphaOff val="0"/>
          </a:sysClr>
        </a:solidFill>
        <a:ln w="25400" cap="flat" cmpd="sng" algn="ctr">
          <a:solidFill>
            <a:srgbClr val="6EA0B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13792" bIns="10160" numCol="1" spcCol="1270" anchor="ctr" anchorCtr="0">
          <a:noAutofit/>
        </a:bodyPr>
        <a:lstStyle/>
        <a:p>
          <a:pPr marL="171450" lvl="1" indent="-171450" algn="r" defTabSz="711200" rtl="1">
            <a:lnSpc>
              <a:spcPct val="90000"/>
            </a:lnSpc>
            <a:spcBef>
              <a:spcPct val="0"/>
            </a:spcBef>
            <a:spcAft>
              <a:spcPct val="15000"/>
            </a:spcAft>
            <a:buChar char="••"/>
          </a:pPr>
          <a:r>
            <a:rPr lang="ar-SA" sz="1600" kern="1200" dirty="0">
              <a:solidFill>
                <a:sysClr val="windowText" lastClr="000000">
                  <a:hueOff val="0"/>
                  <a:satOff val="0"/>
                  <a:lumOff val="0"/>
                  <a:alphaOff val="0"/>
                </a:sysClr>
              </a:solidFill>
              <a:latin typeface="Calibri"/>
              <a:ea typeface="+mn-ea"/>
              <a:cs typeface="+mj-cs"/>
            </a:rPr>
            <a:t>احذف المعلومات التي تتعلق إما بالاستراتيجية أو الأنشطة</a:t>
          </a:r>
          <a:endParaRPr lang="en-US" sz="1600" kern="1200" dirty="0">
            <a:solidFill>
              <a:sysClr val="windowText" lastClr="000000">
                <a:hueOff val="0"/>
                <a:satOff val="0"/>
                <a:lumOff val="0"/>
                <a:alphaOff val="0"/>
              </a:sysClr>
            </a:solidFill>
            <a:latin typeface="Calibri"/>
            <a:ea typeface="+mn-ea"/>
            <a:cs typeface="+mj-cs"/>
          </a:endParaRPr>
        </a:p>
        <a:p>
          <a:pPr marL="171450" lvl="1" indent="-171450" algn="r" defTabSz="711200" rtl="1">
            <a:lnSpc>
              <a:spcPct val="90000"/>
            </a:lnSpc>
            <a:spcBef>
              <a:spcPct val="0"/>
            </a:spcBef>
            <a:spcAft>
              <a:spcPct val="15000"/>
            </a:spcAft>
            <a:buChar char="••"/>
          </a:pPr>
          <a:r>
            <a:rPr lang="ar-SA" sz="1600" kern="1200" dirty="0">
              <a:solidFill>
                <a:sysClr val="windowText" lastClr="000000">
                  <a:hueOff val="0"/>
                  <a:satOff val="0"/>
                  <a:lumOff val="0"/>
                  <a:alphaOff val="0"/>
                </a:sysClr>
              </a:solidFill>
              <a:latin typeface="Calibri"/>
              <a:ea typeface="+mn-ea"/>
              <a:cs typeface="+mj-cs"/>
            </a:rPr>
            <a:t>مثلا،  </a:t>
          </a:r>
          <a:r>
            <a:rPr lang="ar-SA" sz="1600" i="1" kern="1200" dirty="0">
              <a:solidFill>
                <a:sysClr val="windowText" lastClr="000000">
                  <a:hueOff val="0"/>
                  <a:satOff val="0"/>
                  <a:lumOff val="0"/>
                  <a:alphaOff val="0"/>
                </a:sysClr>
              </a:solidFill>
              <a:latin typeface="Calibri"/>
              <a:ea typeface="+mn-ea"/>
              <a:cs typeface="+mj-cs"/>
            </a:rPr>
            <a:t>قدرة معززة للإحصائيين في </a:t>
          </a:r>
          <a:r>
            <a:rPr lang="ar-QA" sz="1600" i="1" kern="1200" dirty="0">
              <a:solidFill>
                <a:sysClr val="windowText" lastClr="000000">
                  <a:hueOff val="0"/>
                  <a:satOff val="0"/>
                  <a:lumOff val="0"/>
                  <a:alphaOff val="0"/>
                </a:sysClr>
              </a:solidFill>
              <a:latin typeface="Calibri"/>
              <a:ea typeface="+mn-ea"/>
              <a:cs typeface="+mj-cs"/>
            </a:rPr>
            <a:t>ال</a:t>
          </a:r>
          <a:r>
            <a:rPr lang="ar-SA" sz="1600" i="1" kern="1200" dirty="0">
              <a:solidFill>
                <a:sysClr val="windowText" lastClr="000000">
                  <a:hueOff val="0"/>
                  <a:satOff val="0"/>
                  <a:lumOff val="0"/>
                  <a:alphaOff val="0"/>
                </a:sysClr>
              </a:solidFill>
              <a:latin typeface="Calibri"/>
              <a:ea typeface="+mn-ea"/>
              <a:cs typeface="+mj-cs"/>
            </a:rPr>
            <a:t>تطبيقات</a:t>
          </a:r>
          <a:r>
            <a:rPr lang="ar-QA" sz="1600" i="1" kern="1200" dirty="0">
              <a:solidFill>
                <a:sysClr val="windowText" lastClr="000000">
                  <a:hueOff val="0"/>
                  <a:satOff val="0"/>
                  <a:lumOff val="0"/>
                  <a:alphaOff val="0"/>
                </a:sysClr>
              </a:solidFill>
              <a:latin typeface="Calibri"/>
              <a:ea typeface="+mn-ea"/>
              <a:cs typeface="+mj-cs"/>
            </a:rPr>
            <a:t> </a:t>
          </a:r>
          <a:r>
            <a:rPr lang="ar-SA" sz="1600" i="1" kern="1200" dirty="0" err="1">
              <a:solidFill>
                <a:sysClr val="windowText" lastClr="000000">
                  <a:hueOff val="0"/>
                  <a:satOff val="0"/>
                  <a:lumOff val="0"/>
                  <a:alphaOff val="0"/>
                </a:sysClr>
              </a:solidFill>
              <a:latin typeface="Calibri"/>
              <a:ea typeface="+mn-ea"/>
              <a:cs typeface="+mj-cs"/>
            </a:rPr>
            <a:t>الثلات</a:t>
          </a:r>
          <a:r>
            <a:rPr lang="ar-SA" sz="1600" i="1" kern="1200" dirty="0">
              <a:solidFill>
                <a:sysClr val="windowText" lastClr="000000">
                  <a:hueOff val="0"/>
                  <a:satOff val="0"/>
                  <a:lumOff val="0"/>
                  <a:alphaOff val="0"/>
                </a:sysClr>
              </a:solidFill>
              <a:latin typeface="Calibri"/>
              <a:ea typeface="+mn-ea"/>
              <a:cs typeface="+mj-cs"/>
            </a:rPr>
            <a:t> المستهدفة لإدارة البيانات </a:t>
          </a:r>
          <a:r>
            <a:rPr lang="en-US" sz="1600" b="1" i="1" kern="1200" dirty="0">
              <a:solidFill>
                <a:sysClr val="windowText" lastClr="000000">
                  <a:hueOff val="0"/>
                  <a:satOff val="0"/>
                  <a:lumOff val="0"/>
                  <a:alphaOff val="0"/>
                </a:sysClr>
              </a:solidFill>
              <a:latin typeface="Calibri"/>
              <a:ea typeface="+mn-ea"/>
              <a:cs typeface="+mj-cs"/>
            </a:rPr>
            <a:t>MDAs</a:t>
          </a:r>
          <a:r>
            <a:rPr lang="ar-SA" sz="1600" i="1" kern="1200" dirty="0">
              <a:solidFill>
                <a:sysClr val="windowText" lastClr="000000">
                  <a:hueOff val="0"/>
                  <a:satOff val="0"/>
                  <a:lumOff val="0"/>
                  <a:alphaOff val="0"/>
                </a:sysClr>
              </a:solidFill>
              <a:latin typeface="Calibri"/>
              <a:ea typeface="+mn-ea"/>
              <a:cs typeface="+mj-cs"/>
            </a:rPr>
            <a:t> للقيام ب</a:t>
          </a:r>
          <a:r>
            <a:rPr lang="en-US" sz="1600" b="1" i="1" kern="1200" dirty="0">
              <a:solidFill>
                <a:sysClr val="windowText" lastClr="000000">
                  <a:hueOff val="0"/>
                  <a:satOff val="0"/>
                  <a:lumOff val="0"/>
                  <a:alphaOff val="0"/>
                </a:sysClr>
              </a:solidFill>
              <a:latin typeface="Calibri"/>
              <a:ea typeface="+mn-ea"/>
              <a:cs typeface="+mj-cs"/>
            </a:rPr>
            <a:t>X</a:t>
          </a:r>
          <a:endParaRPr lang="en-US" sz="1600" i="1" kern="1200" dirty="0">
            <a:solidFill>
              <a:sysClr val="windowText" lastClr="000000">
                <a:hueOff val="0"/>
                <a:satOff val="0"/>
                <a:lumOff val="0"/>
                <a:alphaOff val="0"/>
              </a:sysClr>
            </a:solidFill>
            <a:latin typeface="Calibri"/>
            <a:ea typeface="+mn-ea"/>
            <a:cs typeface="+mj-cs"/>
          </a:endParaRPr>
        </a:p>
      </dsp:txBody>
      <dsp:txXfrm rot="5400000">
        <a:off x="45375" y="2616110"/>
        <a:ext cx="5668745" cy="838753"/>
      </dsp:txXfrm>
    </dsp:sp>
    <dsp:sp modelId="{C6660491-E93B-46F7-B520-BAE828C96689}">
      <dsp:nvSpPr>
        <dsp:cNvPr id="0" name=""/>
        <dsp:cNvSpPr/>
      </dsp:nvSpPr>
      <dsp:spPr>
        <a:xfrm rot="5400000">
          <a:off x="5499619" y="4070336"/>
          <a:ext cx="1430006" cy="1001004"/>
        </a:xfrm>
        <a:prstGeom prst="chevron">
          <a:avLst/>
        </a:prstGeom>
        <a:solidFill>
          <a:srgbClr val="6EA0B0">
            <a:hueOff val="0"/>
            <a:satOff val="0"/>
            <a:lumOff val="0"/>
            <a:alphaOff val="0"/>
          </a:srgbClr>
        </a:solidFill>
        <a:ln w="25400" cap="flat" cmpd="sng" algn="ctr">
          <a:solidFill>
            <a:srgbClr val="6EA0B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None/>
          </a:pPr>
          <a:r>
            <a:rPr lang="ar-QA" sz="2800" kern="1200">
              <a:solidFill>
                <a:sysClr val="window" lastClr="FFFFFF"/>
              </a:solidFill>
              <a:latin typeface="Calibri"/>
              <a:ea typeface="+mn-ea"/>
              <a:cs typeface="+mj-cs"/>
            </a:rPr>
            <a:t>د</a:t>
          </a:r>
          <a:endParaRPr lang="en-US" sz="2800" kern="1200">
            <a:solidFill>
              <a:sysClr val="window" lastClr="FFFFFF"/>
            </a:solidFill>
            <a:latin typeface="Calibri"/>
            <a:ea typeface="+mn-ea"/>
            <a:cs typeface="+mj-cs"/>
          </a:endParaRPr>
        </a:p>
      </dsp:txBody>
      <dsp:txXfrm rot="-5400000">
        <a:off x="5714120" y="4356337"/>
        <a:ext cx="1001004" cy="429002"/>
      </dsp:txXfrm>
    </dsp:sp>
    <dsp:sp modelId="{E90DB9E8-E986-41DC-B88C-13610680F085}">
      <dsp:nvSpPr>
        <dsp:cNvPr id="0" name=""/>
        <dsp:cNvSpPr/>
      </dsp:nvSpPr>
      <dsp:spPr>
        <a:xfrm rot="16200000">
          <a:off x="2392308" y="1463527"/>
          <a:ext cx="929503" cy="5714120"/>
        </a:xfrm>
        <a:prstGeom prst="round2SameRect">
          <a:avLst/>
        </a:prstGeom>
        <a:solidFill>
          <a:sysClr val="window" lastClr="FFFFFF">
            <a:alpha val="90000"/>
            <a:hueOff val="0"/>
            <a:satOff val="0"/>
            <a:lumOff val="0"/>
            <a:alphaOff val="0"/>
          </a:sysClr>
        </a:solidFill>
        <a:ln w="25400" cap="flat" cmpd="sng" algn="ctr">
          <a:solidFill>
            <a:srgbClr val="6EA0B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13792" bIns="10160" numCol="1" spcCol="1270" anchor="ctr" anchorCtr="0">
          <a:noAutofit/>
        </a:bodyPr>
        <a:lstStyle/>
        <a:p>
          <a:pPr marL="171450" lvl="1" indent="-171450" algn="r" defTabSz="711200" rtl="1">
            <a:lnSpc>
              <a:spcPct val="90000"/>
            </a:lnSpc>
            <a:spcBef>
              <a:spcPct val="0"/>
            </a:spcBef>
            <a:spcAft>
              <a:spcPct val="15000"/>
            </a:spcAft>
            <a:buChar char="••"/>
          </a:pPr>
          <a:r>
            <a:rPr lang="ar-SA" sz="1600" kern="1200">
              <a:solidFill>
                <a:sysClr val="windowText" lastClr="000000">
                  <a:hueOff val="0"/>
                  <a:satOff val="0"/>
                  <a:lumOff val="0"/>
                  <a:alphaOff val="0"/>
                </a:sysClr>
              </a:solidFill>
              <a:latin typeface="Calibri"/>
              <a:ea typeface="+mn-ea"/>
              <a:cs typeface="+mj-cs"/>
            </a:rPr>
            <a:t>أكد على التغيير؛ حول من لغة </a:t>
          </a:r>
          <a:r>
            <a:rPr lang="ar-QA" sz="1600" kern="1200">
              <a:solidFill>
                <a:sysClr val="windowText" lastClr="000000">
                  <a:hueOff val="0"/>
                  <a:satOff val="0"/>
                  <a:lumOff val="0"/>
                  <a:alphaOff val="0"/>
                </a:sysClr>
              </a:solidFill>
              <a:latin typeface="Calibri"/>
              <a:ea typeface="+mn-ea"/>
              <a:cs typeface="+mj-cs"/>
            </a:rPr>
            <a:t>مبنية للمجهول </a:t>
          </a:r>
          <a:r>
            <a:rPr lang="ar-SA" sz="1600" kern="1200">
              <a:solidFill>
                <a:sysClr val="windowText" lastClr="000000">
                  <a:hueOff val="0"/>
                  <a:satOff val="0"/>
                  <a:lumOff val="0"/>
                  <a:alphaOff val="0"/>
                </a:sysClr>
              </a:solidFill>
              <a:latin typeface="Calibri"/>
              <a:ea typeface="+mn-ea"/>
              <a:cs typeface="+mj-cs"/>
            </a:rPr>
            <a:t>إلى لغة </a:t>
          </a:r>
          <a:r>
            <a:rPr lang="ar-QA" sz="1600" kern="1200">
              <a:solidFill>
                <a:sysClr val="windowText" lastClr="000000">
                  <a:hueOff val="0"/>
                  <a:satOff val="0"/>
                  <a:lumOff val="0"/>
                  <a:alphaOff val="0"/>
                </a:sysClr>
              </a:solidFill>
              <a:latin typeface="Calibri"/>
              <a:ea typeface="+mn-ea"/>
              <a:cs typeface="+mj-cs"/>
            </a:rPr>
            <a:t>معرفة</a:t>
          </a:r>
          <a:endParaRPr lang="en-US" sz="1600" kern="1200">
            <a:solidFill>
              <a:sysClr val="windowText" lastClr="000000">
                <a:hueOff val="0"/>
                <a:satOff val="0"/>
                <a:lumOff val="0"/>
                <a:alphaOff val="0"/>
              </a:sysClr>
            </a:solidFill>
            <a:latin typeface="Calibri"/>
            <a:ea typeface="+mn-ea"/>
            <a:cs typeface="+mj-cs"/>
          </a:endParaRPr>
        </a:p>
        <a:p>
          <a:pPr marL="171450" lvl="1" indent="-171450" algn="r" defTabSz="711200" rtl="1">
            <a:lnSpc>
              <a:spcPct val="90000"/>
            </a:lnSpc>
            <a:spcBef>
              <a:spcPct val="0"/>
            </a:spcBef>
            <a:spcAft>
              <a:spcPct val="15000"/>
            </a:spcAft>
            <a:buChar char="••"/>
          </a:pPr>
          <a:r>
            <a:rPr lang="en-US" sz="1600" i="1" kern="1200" dirty="0">
              <a:solidFill>
                <a:sysClr val="windowText" lastClr="000000">
                  <a:hueOff val="0"/>
                  <a:satOff val="0"/>
                  <a:lumOff val="0"/>
                  <a:alphaOff val="0"/>
                </a:sysClr>
              </a:solidFill>
              <a:latin typeface="Calibri"/>
              <a:ea typeface="+mn-ea"/>
              <a:cs typeface="+mj-cs"/>
            </a:rPr>
            <a:t> </a:t>
          </a:r>
          <a:r>
            <a:rPr lang="ar-SA" sz="1600" kern="1200" dirty="0">
              <a:solidFill>
                <a:sysClr val="windowText" lastClr="000000">
                  <a:hueOff val="0"/>
                  <a:satOff val="0"/>
                  <a:lumOff val="0"/>
                  <a:alphaOff val="0"/>
                </a:sysClr>
              </a:solidFill>
              <a:latin typeface="Calibri"/>
              <a:ea typeface="+mn-ea"/>
              <a:cs typeface="+mj-cs"/>
            </a:rPr>
            <a:t>مثلا، </a:t>
          </a:r>
          <a:r>
            <a:rPr lang="ar-SA" sz="1600" i="1" kern="1200" dirty="0">
              <a:solidFill>
                <a:sysClr val="windowText" lastClr="000000">
                  <a:hueOff val="0"/>
                  <a:satOff val="0"/>
                  <a:lumOff val="0"/>
                  <a:alphaOff val="0"/>
                </a:sysClr>
              </a:solidFill>
              <a:latin typeface="Calibri"/>
              <a:ea typeface="+mn-ea"/>
              <a:cs typeface="+mj-cs"/>
            </a:rPr>
            <a:t>يتوفر</a:t>
          </a:r>
          <a:r>
            <a:rPr lang="ar-QA" sz="1600" i="1" kern="1200" dirty="0">
              <a:solidFill>
                <a:sysClr val="windowText" lastClr="000000">
                  <a:hueOff val="0"/>
                  <a:satOff val="0"/>
                  <a:lumOff val="0"/>
                  <a:alphaOff val="0"/>
                </a:sysClr>
              </a:solidFill>
              <a:latin typeface="Calibri"/>
              <a:ea typeface="+mn-ea"/>
              <a:cs typeface="+mj-cs"/>
            </a:rPr>
            <a:t>ال</a:t>
          </a:r>
          <a:r>
            <a:rPr lang="ar-SA" sz="1600" i="1" kern="1200" dirty="0">
              <a:solidFill>
                <a:sysClr val="windowText" lastClr="000000">
                  <a:hueOff val="0"/>
                  <a:satOff val="0"/>
                  <a:lumOff val="0"/>
                  <a:alphaOff val="0"/>
                </a:sysClr>
              </a:solidFill>
              <a:latin typeface="Calibri"/>
              <a:ea typeface="+mn-ea"/>
              <a:cs typeface="+mj-cs"/>
            </a:rPr>
            <a:t>إحصائيون في </a:t>
          </a:r>
          <a:r>
            <a:rPr lang="ar-QA" sz="1600" i="1" kern="1200" dirty="0">
              <a:solidFill>
                <a:sysClr val="windowText" lastClr="000000">
                  <a:hueOff val="0"/>
                  <a:satOff val="0"/>
                  <a:lumOff val="0"/>
                  <a:alphaOff val="0"/>
                </a:sysClr>
              </a:solidFill>
              <a:latin typeface="Calibri"/>
              <a:ea typeface="+mn-ea"/>
              <a:cs typeface="+mj-cs"/>
            </a:rPr>
            <a:t>ال</a:t>
          </a:r>
          <a:r>
            <a:rPr lang="ar-SA" sz="1600" i="1" kern="1200" dirty="0">
              <a:solidFill>
                <a:sysClr val="windowText" lastClr="000000">
                  <a:hueOff val="0"/>
                  <a:satOff val="0"/>
                  <a:lumOff val="0"/>
                  <a:alphaOff val="0"/>
                </a:sysClr>
              </a:solidFill>
              <a:latin typeface="Calibri"/>
              <a:ea typeface="+mn-ea"/>
              <a:cs typeface="+mj-cs"/>
            </a:rPr>
            <a:t>تطبيقات</a:t>
          </a:r>
          <a:r>
            <a:rPr lang="ar-QA" sz="1600" i="1" kern="1200" dirty="0">
              <a:solidFill>
                <a:sysClr val="windowText" lastClr="000000">
                  <a:hueOff val="0"/>
                  <a:satOff val="0"/>
                  <a:lumOff val="0"/>
                  <a:alphaOff val="0"/>
                </a:sysClr>
              </a:solidFill>
              <a:latin typeface="Calibri"/>
              <a:ea typeface="+mn-ea"/>
              <a:cs typeface="+mj-cs"/>
            </a:rPr>
            <a:t> </a:t>
          </a:r>
          <a:r>
            <a:rPr lang="ar-SA" sz="1600" i="1" kern="1200" dirty="0">
              <a:solidFill>
                <a:sysClr val="windowText" lastClr="000000">
                  <a:hueOff val="0"/>
                  <a:satOff val="0"/>
                  <a:lumOff val="0"/>
                  <a:alphaOff val="0"/>
                </a:sysClr>
              </a:solidFill>
              <a:latin typeface="Calibri"/>
              <a:ea typeface="+mn-ea"/>
              <a:cs typeface="+mj-cs"/>
            </a:rPr>
            <a:t>الثلات المستهدفة لإدارة البيانات على القدرة للقيام ب</a:t>
          </a:r>
          <a:r>
            <a:rPr lang="en-US" sz="1600" b="1" i="1" kern="1200" dirty="0">
              <a:solidFill>
                <a:sysClr val="windowText" lastClr="000000">
                  <a:hueOff val="0"/>
                  <a:satOff val="0"/>
                  <a:lumOff val="0"/>
                  <a:alphaOff val="0"/>
                </a:sysClr>
              </a:solidFill>
              <a:latin typeface="Calibri"/>
              <a:ea typeface="+mn-ea"/>
              <a:cs typeface="+mj-cs"/>
            </a:rPr>
            <a:t> X</a:t>
          </a:r>
          <a:endParaRPr lang="en-US" sz="1600" i="1" kern="1200" dirty="0">
            <a:solidFill>
              <a:sysClr val="windowText" lastClr="000000">
                <a:hueOff val="0"/>
                <a:satOff val="0"/>
                <a:lumOff val="0"/>
                <a:alphaOff val="0"/>
              </a:sysClr>
            </a:solidFill>
            <a:latin typeface="Calibri"/>
            <a:ea typeface="+mn-ea"/>
            <a:cs typeface="+mj-cs"/>
          </a:endParaRPr>
        </a:p>
      </dsp:txBody>
      <dsp:txXfrm rot="5400000">
        <a:off x="45375" y="3901211"/>
        <a:ext cx="5668745" cy="83875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50141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6737" y="0"/>
            <a:ext cx="2950475" cy="501412"/>
          </a:xfrm>
          <a:prstGeom prst="rect">
            <a:avLst/>
          </a:prstGeom>
        </p:spPr>
        <p:txBody>
          <a:bodyPr vert="horz" lIns="91440" tIns="45720" rIns="91440" bIns="45720" rtlCol="0"/>
          <a:lstStyle>
            <a:lvl1pPr algn="r">
              <a:defRPr sz="1200"/>
            </a:lvl1pPr>
          </a:lstStyle>
          <a:p>
            <a:fld id="{33821F90-5585-4DEE-B5BB-2226C39E3CB1}" type="datetimeFigureOut">
              <a:rPr lang="en-US" smtClean="0"/>
              <a:pPr/>
              <a:t>4/16/2019</a:t>
            </a:fld>
            <a:endParaRPr lang="en-US" dirty="0"/>
          </a:p>
        </p:txBody>
      </p:sp>
      <p:sp>
        <p:nvSpPr>
          <p:cNvPr id="4" name="Footer Placeholder 3"/>
          <p:cNvSpPr>
            <a:spLocks noGrp="1"/>
          </p:cNvSpPr>
          <p:nvPr>
            <p:ph type="ftr" sz="quarter" idx="2"/>
          </p:nvPr>
        </p:nvSpPr>
        <p:spPr>
          <a:xfrm>
            <a:off x="0" y="9525086"/>
            <a:ext cx="2950475" cy="5014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6737" y="9525086"/>
            <a:ext cx="2950475" cy="501412"/>
          </a:xfrm>
          <a:prstGeom prst="rect">
            <a:avLst/>
          </a:prstGeom>
        </p:spPr>
        <p:txBody>
          <a:bodyPr vert="horz" lIns="91440" tIns="45720" rIns="91440" bIns="45720" rtlCol="0" anchor="b"/>
          <a:lstStyle>
            <a:lvl1pPr algn="r">
              <a:defRPr sz="1200"/>
            </a:lvl1pPr>
          </a:lstStyle>
          <a:p>
            <a:fld id="{1DD116C2-77BA-4187-827B-2DFEC36F398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50315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6737" y="1"/>
            <a:ext cx="2950475" cy="503153"/>
          </a:xfrm>
          <a:prstGeom prst="rect">
            <a:avLst/>
          </a:prstGeom>
        </p:spPr>
        <p:txBody>
          <a:bodyPr vert="horz" lIns="91440" tIns="45720" rIns="91440" bIns="45720" rtlCol="0"/>
          <a:lstStyle>
            <a:lvl1pPr algn="r">
              <a:defRPr sz="1200"/>
            </a:lvl1pPr>
          </a:lstStyle>
          <a:p>
            <a:fld id="{7186AD0C-F3E4-D848-8673-6F3EB5C4AA76}" type="datetimeFigureOut">
              <a:rPr lang="en-US" smtClean="0"/>
              <a:pPr/>
              <a:t>4/16/2019</a:t>
            </a:fld>
            <a:endParaRPr lang="en-US" dirty="0"/>
          </a:p>
        </p:txBody>
      </p:sp>
      <p:sp>
        <p:nvSpPr>
          <p:cNvPr id="4" name="Slide Image Placeholder 3"/>
          <p:cNvSpPr>
            <a:spLocks noGrp="1" noRot="1" noChangeAspect="1"/>
          </p:cNvSpPr>
          <p:nvPr>
            <p:ph type="sldImg" idx="2"/>
          </p:nvPr>
        </p:nvSpPr>
        <p:spPr>
          <a:xfrm>
            <a:off x="1149350" y="1254125"/>
            <a:ext cx="4510088" cy="33845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879" y="4826089"/>
            <a:ext cx="5447030" cy="394862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25086"/>
            <a:ext cx="2950475" cy="50315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7" y="9525086"/>
            <a:ext cx="2950475" cy="503152"/>
          </a:xfrm>
          <a:prstGeom prst="rect">
            <a:avLst/>
          </a:prstGeom>
        </p:spPr>
        <p:txBody>
          <a:bodyPr vert="horz" lIns="91440" tIns="45720" rIns="91440" bIns="45720" rtlCol="0" anchor="b"/>
          <a:lstStyle>
            <a:lvl1pPr algn="r">
              <a:defRPr sz="1200"/>
            </a:lvl1pPr>
          </a:lstStyle>
          <a:p>
            <a:fld id="{2E2EAEFF-E1BB-5340-B92D-E672CD8D157F}" type="slidenum">
              <a:rPr lang="en-US" smtClean="0"/>
              <a:pPr/>
              <a:t>‹#›</a:t>
            </a:fld>
            <a:endParaRPr lang="en-US" dirty="0"/>
          </a:p>
        </p:txBody>
      </p:sp>
    </p:spTree>
    <p:extLst>
      <p:ext uri="{BB962C8B-B14F-4D97-AF65-F5344CB8AC3E}">
        <p14:creationId xmlns:p14="http://schemas.microsoft.com/office/powerpoint/2010/main" val="1625785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spcBef>
                <a:spcPts val="600"/>
              </a:spcBef>
              <a:spcAft>
                <a:spcPts val="600"/>
              </a:spcAft>
            </a:pPr>
            <a:r>
              <a:rPr lang="en-US" sz="1050" b="1" dirty="0"/>
              <a:t>Result level 1. Impact</a:t>
            </a:r>
            <a:r>
              <a:rPr lang="en-US" sz="1050" dirty="0"/>
              <a:t>: long-term change in social or economic conditions.</a:t>
            </a:r>
          </a:p>
          <a:p>
            <a:pPr>
              <a:lnSpc>
                <a:spcPct val="100000"/>
              </a:lnSpc>
              <a:spcBef>
                <a:spcPts val="600"/>
              </a:spcBef>
              <a:spcAft>
                <a:spcPts val="600"/>
              </a:spcAft>
            </a:pPr>
            <a:r>
              <a:rPr lang="en-US" sz="1050" b="1" dirty="0"/>
              <a:t>Result level 2. Outcome</a:t>
            </a:r>
            <a:r>
              <a:rPr lang="en-US" sz="1050" dirty="0"/>
              <a:t>: medium-term change in development conditions, measured in terms of institutional performance and/or changes in the behavior of a specific group of people or organization. </a:t>
            </a:r>
            <a:r>
              <a:rPr lang="en-US" sz="1050" b="1" dirty="0"/>
              <a:t>Intermediate outcomes</a:t>
            </a:r>
            <a:r>
              <a:rPr lang="en-US" sz="1050" dirty="0"/>
              <a:t> are sometimes used to specify results proximate to an intended final outcome, but </a:t>
            </a:r>
            <a:r>
              <a:rPr lang="en-US" sz="1050" i="1" dirty="0"/>
              <a:t>more measurable and achievable in the lifetime of a programme</a:t>
            </a:r>
            <a:r>
              <a:rPr lang="en-US" sz="1050" dirty="0"/>
              <a:t> than the intended final outcome.</a:t>
            </a:r>
          </a:p>
          <a:p>
            <a:pPr>
              <a:lnSpc>
                <a:spcPct val="100000"/>
              </a:lnSpc>
              <a:spcBef>
                <a:spcPts val="600"/>
              </a:spcBef>
              <a:spcAft>
                <a:spcPts val="600"/>
              </a:spcAft>
            </a:pPr>
            <a:r>
              <a:rPr lang="en-US" sz="1050" b="1" dirty="0"/>
              <a:t>Result level 3. Outputs</a:t>
            </a:r>
            <a:r>
              <a:rPr lang="en-US" sz="1050" dirty="0"/>
              <a:t>: the supply-side deliverables, including the events, products, or services that result from a development intervention in the short-medium term. </a:t>
            </a:r>
          </a:p>
          <a:p>
            <a:pPr>
              <a:spcBef>
                <a:spcPts val="600"/>
              </a:spcBef>
              <a:spcAft>
                <a:spcPts val="600"/>
              </a:spcAft>
            </a:pPr>
            <a:r>
              <a:rPr lang="en-US" sz="1050" dirty="0"/>
              <a:t>The </a:t>
            </a:r>
            <a:r>
              <a:rPr lang="en-US" sz="1050" b="1" dirty="0"/>
              <a:t>key distinction between an output </a:t>
            </a:r>
            <a:r>
              <a:rPr lang="en-US" sz="1050" dirty="0"/>
              <a:t>(a specific good or service) </a:t>
            </a:r>
            <a:r>
              <a:rPr lang="en-US" sz="1050" b="1" dirty="0"/>
              <a:t>and an outcome </a:t>
            </a:r>
            <a:r>
              <a:rPr lang="en-US" sz="1050" dirty="0"/>
              <a:t>is that the output typically is a change in the supply of goods and services (supply side), whereas the outcome reflects changes in the utilization of goods and services (demand side).</a:t>
            </a:r>
          </a:p>
          <a:p>
            <a:pPr>
              <a:lnSpc>
                <a:spcPct val="100000"/>
              </a:lnSpc>
              <a:spcBef>
                <a:spcPts val="600"/>
              </a:spcBef>
              <a:spcAft>
                <a:spcPts val="600"/>
              </a:spcAft>
            </a:pPr>
            <a:endParaRPr lang="en-US" sz="1050" dirty="0"/>
          </a:p>
          <a:p>
            <a:endParaRPr lang="en-US" sz="1050"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highlight>
                  <a:srgbClr val="FFFF00"/>
                </a:highlight>
              </a:rPr>
              <a:t>Impact-outcome-output level changes are derived from a </a:t>
            </a:r>
            <a:r>
              <a:rPr lang="en-US" sz="1200" b="1" dirty="0">
                <a:highlight>
                  <a:srgbClr val="FFFF00"/>
                </a:highlight>
              </a:rPr>
              <a:t>cause-and-effect relationship, </a:t>
            </a:r>
            <a:r>
              <a:rPr lang="en-US" sz="1200" dirty="0">
                <a:highlight>
                  <a:srgbClr val="FFFF00"/>
                </a:highlight>
              </a:rPr>
              <a:t>which is set in motion by a development intervention or </a:t>
            </a:r>
            <a:r>
              <a:rPr lang="en-US" sz="1200" dirty="0" err="1">
                <a:highlight>
                  <a:srgbClr val="FFFF00"/>
                </a:highlight>
              </a:rPr>
              <a:t>programme</a:t>
            </a:r>
            <a:r>
              <a:rPr lang="en-US" sz="1200" dirty="0">
                <a:highlight>
                  <a:srgbClr val="FFFF00"/>
                </a:highlight>
              </a:rPr>
              <a:t>. </a:t>
            </a:r>
          </a:p>
          <a:p>
            <a:endParaRPr lang="en-US" sz="1200" dirty="0">
              <a:highlight>
                <a:srgbClr val="FFFF00"/>
              </a:highlight>
            </a:endParaRPr>
          </a:p>
          <a:p>
            <a:r>
              <a:rPr lang="en-US" sz="1200" dirty="0">
                <a:highlight>
                  <a:srgbClr val="FFFF00"/>
                </a:highlight>
              </a:rPr>
              <a:t>The cause-and-effect </a:t>
            </a:r>
            <a:r>
              <a:rPr lang="en-US" sz="1200" b="1" dirty="0">
                <a:highlight>
                  <a:srgbClr val="FFFF00"/>
                </a:highlight>
              </a:rPr>
              <a:t>sequence</a:t>
            </a:r>
            <a:r>
              <a:rPr lang="en-US" sz="1200" dirty="0">
                <a:highlight>
                  <a:srgbClr val="FFFF00"/>
                </a:highlight>
              </a:rPr>
              <a:t> is the </a:t>
            </a:r>
            <a:r>
              <a:rPr lang="en-US" sz="1200" b="1" dirty="0">
                <a:highlight>
                  <a:srgbClr val="FFFF00"/>
                </a:highlight>
              </a:rPr>
              <a:t>Results Chain</a:t>
            </a:r>
            <a:r>
              <a:rPr lang="en-US" sz="1200" dirty="0">
                <a:highlight>
                  <a:srgbClr val="FFFF00"/>
                </a:highlight>
              </a:rPr>
              <a:t>, sometimes referred to as the results logic, or intervention logic, or logic model. </a:t>
            </a:r>
          </a:p>
          <a:p>
            <a:endParaRPr lang="en-US" sz="1200" dirty="0">
              <a:highlight>
                <a:srgbClr val="FFFF00"/>
              </a:highlight>
            </a:endParaRPr>
          </a:p>
          <a:p>
            <a:r>
              <a:rPr lang="en-US" sz="1200" dirty="0">
                <a:highlight>
                  <a:srgbClr val="FFFF00"/>
                </a:highlight>
              </a:rPr>
              <a:t>The causality between results also extends further. A results chain should also clearly represent the change achieved through the cause-and-effect relationship between inputs-activities and the results. </a:t>
            </a:r>
          </a:p>
          <a:p>
            <a:endParaRPr lang="en-US" sz="1200" dirty="0">
              <a:highlight>
                <a:srgbClr val="FFFF00"/>
              </a:highlight>
            </a:endParaRPr>
          </a:p>
          <a:p>
            <a:r>
              <a:rPr lang="en-US" sz="1200" dirty="0">
                <a:highlight>
                  <a:srgbClr val="FFFF00"/>
                </a:highlight>
              </a:rPr>
              <a:t>Generally, results-oriented planning</a:t>
            </a:r>
            <a:r>
              <a:rPr lang="en-US" sz="1200" i="1" dirty="0">
                <a:highlight>
                  <a:srgbClr val="FFFF00"/>
                </a:highlight>
              </a:rPr>
              <a:t> </a:t>
            </a:r>
            <a:r>
              <a:rPr lang="en-US" sz="1200" dirty="0">
                <a:highlight>
                  <a:srgbClr val="FFFF00"/>
                </a:highlight>
              </a:rPr>
              <a:t>requires</a:t>
            </a:r>
            <a:r>
              <a:rPr lang="en-US" sz="1200" i="1" dirty="0">
                <a:highlight>
                  <a:srgbClr val="FFFF00"/>
                </a:highlight>
              </a:rPr>
              <a:t> a shift in the direction of thinking about how to achieve results</a:t>
            </a:r>
            <a:r>
              <a:rPr lang="en-US" sz="1200" dirty="0">
                <a:highlight>
                  <a:srgbClr val="FFFF00"/>
                </a:highlight>
              </a:rPr>
              <a:t>. </a:t>
            </a:r>
          </a:p>
          <a:p>
            <a:endParaRPr lang="en-US" sz="1200" dirty="0">
              <a:highlight>
                <a:srgbClr val="FFFF00"/>
              </a:highlight>
            </a:endParaRPr>
          </a:p>
          <a:p>
            <a:pPr marL="52388" indent="-52388">
              <a:buFont typeface="Wingdings" pitchFamily="2" charset="2"/>
              <a:buChar char="§"/>
            </a:pPr>
            <a:r>
              <a:rPr lang="en-US" sz="1200" dirty="0">
                <a:highlight>
                  <a:srgbClr val="FFFF00"/>
                </a:highlight>
              </a:rPr>
              <a:t>Conventional planning approaches often start with the interventions and required resources: "if X activities are implemented, using Y resources, then Z result will be achieved"; the focus here is on implementation. </a:t>
            </a:r>
          </a:p>
          <a:p>
            <a:pPr marL="52388" indent="-52388">
              <a:buFont typeface="Wingdings" pitchFamily="2" charset="2"/>
              <a:buChar char="§"/>
            </a:pPr>
            <a:endParaRPr lang="en-US" sz="1200" dirty="0">
              <a:highlight>
                <a:srgbClr val="FFFF00"/>
              </a:highlight>
            </a:endParaRPr>
          </a:p>
          <a:p>
            <a:pPr marL="52388" indent="-52388">
              <a:buFont typeface="Wingdings" pitchFamily="2" charset="2"/>
              <a:buChar char="§"/>
            </a:pPr>
            <a:r>
              <a:rPr lang="en-US" sz="1200" dirty="0">
                <a:highlight>
                  <a:srgbClr val="FFFF00"/>
                </a:highlight>
              </a:rPr>
              <a:t>Using RBM entails planning "in reverse"; that is, we begin with the impact-level result (goal) and move to the objective-level results (outcomes) before detailing the interventions. The focus  here is on the results of implementation.</a:t>
            </a:r>
          </a:p>
        </p:txBody>
      </p:sp>
      <p:sp>
        <p:nvSpPr>
          <p:cNvPr id="4" name="Slide Number Placeholder 3"/>
          <p:cNvSpPr>
            <a:spLocks noGrp="1"/>
          </p:cNvSpPr>
          <p:nvPr>
            <p:ph type="sldNum" sz="quarter" idx="10"/>
          </p:nvPr>
        </p:nvSpPr>
        <p:spPr/>
        <p:txBody>
          <a:bodyPr/>
          <a:lstStyle/>
          <a:p>
            <a:fld id="{2E2EAEFF-E1BB-5340-B92D-E672CD8D157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dirty="0"/>
              <a:t>It is important to note that the terminology and level of detail used to describe the elements of a results chain </a:t>
            </a:r>
            <a:r>
              <a:rPr lang="en-US" sz="1050" b="1" dirty="0"/>
              <a:t>differs from programme to programme</a:t>
            </a:r>
            <a:r>
              <a:rPr lang="en-US" sz="1050" dirty="0"/>
              <a:t>, depending on the scope of the intervention. n the case of the NSDES, the results chain :</a:t>
            </a:r>
          </a:p>
          <a:p>
            <a:r>
              <a:rPr lang="en-US" sz="1050" dirty="0"/>
              <a:t>Needs to take into account the </a:t>
            </a:r>
            <a:r>
              <a:rPr lang="en-US" sz="1050" b="1" dirty="0"/>
              <a:t>capacity-building function of the strategy </a:t>
            </a:r>
            <a:r>
              <a:rPr lang="en-US" sz="1050" dirty="0"/>
              <a:t>to develop education statistics in a given country. </a:t>
            </a:r>
          </a:p>
          <a:p>
            <a:pPr marL="52388" indent="-52388"/>
            <a:r>
              <a:rPr lang="en-US" sz="1050" dirty="0"/>
              <a:t>Needs to anticipate the eventual </a:t>
            </a:r>
            <a:r>
              <a:rPr lang="en-US" sz="1050" b="1" dirty="0"/>
              <a:t>integration of the NSDES into broader strategic planning frameworks</a:t>
            </a:r>
            <a:r>
              <a:rPr lang="en-US" sz="1050" dirty="0"/>
              <a:t> such as the country's ESP and the umbrella multi-sector NSDS. </a:t>
            </a:r>
          </a:p>
          <a:p>
            <a:endParaRPr lang="en-US" sz="1050" b="1" dirty="0"/>
          </a:p>
          <a:p>
            <a:r>
              <a:rPr lang="en-US" sz="1050" dirty="0">
                <a:solidFill>
                  <a:srgbClr val="FF0000"/>
                </a:solidFill>
              </a:rPr>
              <a:t>Please see the Handout  1. </a:t>
            </a:r>
            <a:r>
              <a:rPr lang="en-US" sz="1050" dirty="0"/>
              <a:t>This shows the corresponding elements in the NSDES results chain and the generic logic model. </a:t>
            </a:r>
          </a:p>
          <a:p>
            <a:endParaRPr lang="en-US" sz="1050" dirty="0"/>
          </a:p>
          <a:p>
            <a:r>
              <a:rPr lang="en-US" sz="1050" dirty="0"/>
              <a:t>A results chain will always be embedded in a given context that reflects the overall situation, needs, issues, priorities and aspirations of key rights-holders. A range of factors – economic, political, social, environmental or cultural – will affect the achievement of results. </a:t>
            </a:r>
          </a:p>
          <a:p>
            <a:endParaRPr lang="en-US" sz="1050" dirty="0"/>
          </a:p>
          <a:p>
            <a:r>
              <a:rPr lang="en-US" sz="1050" dirty="0"/>
              <a:t>The general rule is that </a:t>
            </a:r>
            <a:r>
              <a:rPr lang="en-US" sz="1050" b="1" dirty="0"/>
              <a:t>one size does not fit all </a:t>
            </a:r>
            <a:r>
              <a:rPr lang="en-US" sz="1050" dirty="0"/>
              <a:t>and results chains will vary from country to country. In this sense, the NSDES results chain outlined above is itself a generic logic model, and open to modification. For example, in some country contexts the intermediate outcome results-level may not be required, while </a:t>
            </a:r>
            <a:r>
              <a:rPr lang="en-US" sz="1050" i="1" dirty="0"/>
              <a:t>in other more complex situations</a:t>
            </a:r>
            <a:r>
              <a:rPr lang="en-US" sz="1050" dirty="0"/>
              <a:t> it is. </a:t>
            </a:r>
          </a:p>
          <a:p>
            <a:endParaRPr lang="en-US" sz="1050" dirty="0"/>
          </a:p>
          <a:p>
            <a:endParaRPr lang="en-US" sz="1050"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dirty="0"/>
              <a:t>Two matrices together make up the NSDES Results Framework : </a:t>
            </a:r>
          </a:p>
          <a:p>
            <a:pPr marL="117475" indent="-117475">
              <a:buFont typeface="Wingdings" pitchFamily="2" charset="2"/>
              <a:buChar char="§"/>
            </a:pPr>
            <a:r>
              <a:rPr lang="en-US" sz="1050" dirty="0"/>
              <a:t>The Results Matrix ; and</a:t>
            </a:r>
          </a:p>
          <a:p>
            <a:pPr marL="117475" indent="-117475">
              <a:buFont typeface="Wingdings" pitchFamily="2" charset="2"/>
              <a:buChar char="§"/>
            </a:pPr>
            <a:r>
              <a:rPr lang="en-US" sz="1050" dirty="0"/>
              <a:t>The M&amp;E matrix</a:t>
            </a:r>
          </a:p>
          <a:p>
            <a:endParaRPr lang="en-US" sz="1050" b="0" dirty="0"/>
          </a:p>
          <a:p>
            <a:r>
              <a:rPr lang="en-US" sz="1050" dirty="0"/>
              <a:t>The Results  matrix </a:t>
            </a:r>
            <a:r>
              <a:rPr lang="en-US" sz="1050" b="0" dirty="0"/>
              <a:t>shows the different levels of results expected from the development strategy.</a:t>
            </a:r>
          </a:p>
          <a:p>
            <a:r>
              <a:rPr lang="en-US" sz="1050" dirty="0"/>
              <a:t>The M&amp;E matrix shows how the progress towards achieving the result is measured. </a:t>
            </a:r>
            <a:endParaRPr lang="en-US" sz="1050" b="0" dirty="0"/>
          </a:p>
          <a:p>
            <a:endParaRPr lang="en-US" sz="1050" dirty="0"/>
          </a:p>
          <a:p>
            <a:r>
              <a:rPr lang="en-US" sz="1050" dirty="0"/>
              <a:t>Similar conceptual tools, also designed to organize information regarding intended outcomes and results, are used across different agencies: log-frames, logic models, theories of change, results chains, and outcome mapping. </a:t>
            </a:r>
          </a:p>
          <a:p>
            <a:endParaRPr lang="en-US" sz="1050" dirty="0"/>
          </a:p>
          <a:p>
            <a:r>
              <a:rPr lang="en-US" sz="1050" dirty="0"/>
              <a:t>Let’s take a quick look  at the Results Matrix template (Tool  1) and the M&amp;E Matrix template (Tool 4). We will be reviewing and using these tools in more detail in a later session.</a:t>
            </a:r>
          </a:p>
        </p:txBody>
      </p:sp>
      <p:sp>
        <p:nvSpPr>
          <p:cNvPr id="4" name="Slide Number Placeholder 3"/>
          <p:cNvSpPr>
            <a:spLocks noGrp="1"/>
          </p:cNvSpPr>
          <p:nvPr>
            <p:ph type="sldNum" sz="quarter" idx="10"/>
          </p:nvPr>
        </p:nvSpPr>
        <p:spPr/>
        <p:txBody>
          <a:bodyPr/>
          <a:lstStyle/>
          <a:p>
            <a:fld id="{2E2EAEFF-E1BB-5340-B92D-E672CD8D157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dirty="0"/>
              <a:t>We begin by reflecting on the relevant  broad national and international policy frameworks for  a country’s NSDES</a:t>
            </a:r>
          </a:p>
        </p:txBody>
      </p:sp>
      <p:sp>
        <p:nvSpPr>
          <p:cNvPr id="4" name="Slide Number Placeholder 3"/>
          <p:cNvSpPr>
            <a:spLocks noGrp="1"/>
          </p:cNvSpPr>
          <p:nvPr>
            <p:ph type="sldNum" sz="quarter" idx="10"/>
          </p:nvPr>
        </p:nvSpPr>
        <p:spPr/>
        <p:txBody>
          <a:bodyPr/>
          <a:lstStyle/>
          <a:p>
            <a:fld id="{2E2EAEFF-E1BB-5340-B92D-E672CD8D157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kern="1200" dirty="0">
                <a:solidFill>
                  <a:schemeClr val="tx1"/>
                </a:solidFill>
                <a:latin typeface="+mn-lt"/>
                <a:ea typeface="+mn-ea"/>
                <a:cs typeface="+mn-cs"/>
              </a:rPr>
              <a:t>To reach consensus on the NSDES goal you </a:t>
            </a:r>
            <a:r>
              <a:rPr lang="en-US" sz="1050" dirty="0"/>
              <a:t>can </a:t>
            </a:r>
            <a:r>
              <a:rPr lang="en-US" sz="1050" kern="1200" dirty="0">
                <a:solidFill>
                  <a:schemeClr val="tx1"/>
                </a:solidFill>
                <a:latin typeface="+mn-lt"/>
                <a:ea typeface="+mn-ea"/>
                <a:cs typeface="+mn-cs"/>
              </a:rPr>
              <a:t>follow this process. </a:t>
            </a:r>
          </a:p>
          <a:p>
            <a:r>
              <a:rPr lang="en-US" sz="1050" dirty="0"/>
              <a:t>You should record the results of the discussion in a table, like this …</a:t>
            </a:r>
          </a:p>
        </p:txBody>
      </p:sp>
      <p:sp>
        <p:nvSpPr>
          <p:cNvPr id="4" name="Slide Number Placeholder 3"/>
          <p:cNvSpPr>
            <a:spLocks noGrp="1"/>
          </p:cNvSpPr>
          <p:nvPr>
            <p:ph type="sldNum" sz="quarter" idx="10"/>
          </p:nvPr>
        </p:nvSpPr>
        <p:spPr/>
        <p:txBody>
          <a:bodyPr/>
          <a:lstStyle/>
          <a:p>
            <a:fld id="{2E2EAEFF-E1BB-5340-B92D-E672CD8D157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dirty="0"/>
              <a:t>Here, the final vision statement/goal reflect changes, marked in bold, that reflect stakeholders' inputs. </a:t>
            </a:r>
          </a:p>
          <a:p>
            <a:endParaRPr lang="en-US" sz="1050" dirty="0"/>
          </a:p>
          <a:p>
            <a:r>
              <a:rPr lang="en-US" sz="1050" dirty="0"/>
              <a:t>For example, the Ministry of Health and Social Welfare is particularly concerned with 'school readiness'; the President's Office for Regional Administration and Local government is concerned with 'inclusive basic education', and the Ministries of Community Development and Labour are particularly concerned with "skills development"; and all stakeholders are invested in "lifelong learning opportunities for all".</a:t>
            </a:r>
          </a:p>
          <a:p>
            <a:endParaRPr lang="en-US" sz="1050"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Before preparation of the NSDES begins, </a:t>
            </a:r>
            <a:r>
              <a:rPr lang="en-US" sz="1050" b="1" dirty="0"/>
              <a:t>Data Quality Assessment (DQA) </a:t>
            </a:r>
            <a:r>
              <a:rPr lang="en-US" sz="1050" dirty="0"/>
              <a:t>will have been conducted at country level. The DQA(s) will generate a set of </a:t>
            </a:r>
            <a:r>
              <a:rPr lang="en-US" sz="1050" b="1" dirty="0"/>
              <a:t>recommendations</a:t>
            </a:r>
            <a:r>
              <a:rPr lang="en-US" sz="1050" dirty="0"/>
              <a:t>. These can be </a:t>
            </a:r>
            <a:r>
              <a:rPr lang="en-US" sz="1050" b="1" dirty="0"/>
              <a:t>categorized</a:t>
            </a:r>
            <a:r>
              <a:rPr lang="en-US" sz="1050" dirty="0"/>
              <a:t> in terms of 4 components of the NSDES.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 Each component can be broken down into specific elements. These elements are a reference for you to </a:t>
            </a:r>
            <a:r>
              <a:rPr lang="en-US" sz="1050" i="1" kern="1200" dirty="0">
                <a:solidFill>
                  <a:schemeClr val="tx1"/>
                </a:solidFill>
                <a:latin typeface="+mn-lt"/>
                <a:ea typeface="+mn-ea"/>
                <a:cs typeface="+mn-cs"/>
              </a:rPr>
              <a:t>group recommendations</a:t>
            </a:r>
            <a:r>
              <a:rPr lang="en-US" sz="1050" kern="1200" dirty="0">
                <a:solidFill>
                  <a:schemeClr val="tx1"/>
                </a:solidFill>
                <a:latin typeface="+mn-lt"/>
                <a:ea typeface="+mn-ea"/>
                <a:cs typeface="+mn-cs"/>
              </a:rPr>
              <a:t> under each component. For example, the elements of Component 1 will guide the grouping of DQA recommendations related to the institutional and policy environment</a:t>
            </a:r>
            <a:r>
              <a:rPr lang="en-US" sz="105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As recommendations may emerge from additional sources besides the DQA, the table includes 'OTHER', in order that further elements may be incorporated into the categorization framework.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It is important to note that the above categorization is </a:t>
            </a:r>
            <a:r>
              <a:rPr lang="en-US" sz="1050" i="1" kern="1200" dirty="0">
                <a:solidFill>
                  <a:schemeClr val="tx1"/>
                </a:solidFill>
                <a:latin typeface="+mn-lt"/>
                <a:ea typeface="+mn-ea"/>
                <a:cs typeface="+mn-cs"/>
              </a:rPr>
              <a:t>indicative only</a:t>
            </a:r>
            <a:r>
              <a:rPr lang="en-US" sz="1050" kern="1200" dirty="0">
                <a:solidFill>
                  <a:schemeClr val="tx1"/>
                </a:solidFill>
                <a:latin typeface="+mn-lt"/>
                <a:ea typeface="+mn-ea"/>
                <a:cs typeface="+mn-cs"/>
              </a:rPr>
              <a:t>, as the grouping of recommendations may differ from one country context to another.</a:t>
            </a:r>
          </a:p>
          <a:p>
            <a:endParaRPr lang="en-US" sz="1050"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dirty="0"/>
              <a:t>You will use Tool 1 to prioritize DQA recommendations and set strategic objectives.</a:t>
            </a:r>
          </a:p>
          <a:p>
            <a:endParaRPr lang="en-US" sz="1050" dirty="0"/>
          </a:p>
          <a:p>
            <a:r>
              <a:rPr lang="en-US" sz="1050" dirty="0"/>
              <a:t>You can follow this process to complete the table in Tool 1.</a:t>
            </a:r>
          </a:p>
          <a:p>
            <a:endParaRPr lang="en-US" sz="1050" dirty="0"/>
          </a:p>
          <a:p>
            <a:r>
              <a:rPr lang="en-US" sz="1050" dirty="0"/>
              <a:t>Let’s look at Tool 1.</a:t>
            </a:r>
          </a:p>
        </p:txBody>
      </p:sp>
      <p:sp>
        <p:nvSpPr>
          <p:cNvPr id="4" name="Slide Number Placeholder 3"/>
          <p:cNvSpPr>
            <a:spLocks noGrp="1"/>
          </p:cNvSpPr>
          <p:nvPr>
            <p:ph type="sldNum" sz="quarter" idx="10"/>
          </p:nvPr>
        </p:nvSpPr>
        <p:spPr/>
        <p:txBody>
          <a:bodyPr/>
          <a:lstStyle/>
          <a:p>
            <a:fld id="{2E2EAEFF-E1BB-5340-B92D-E672CD8D157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By the end of the first stage of preparing a NSDES (Getting Started), you will have a the higher-order results of the strategy: the vision statement/goal and a set of strategic objectives. The task now is to define the following results in the NSDES results framework:  outcomes, intermediate outcomes and outputs.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Results are about change. To define results you will need to use 'change language' and not 'action language'. </a:t>
            </a:r>
          </a:p>
          <a:p>
            <a:r>
              <a:rPr lang="en-US" dirty="0"/>
              <a:t>You will</a:t>
            </a:r>
            <a:r>
              <a:rPr lang="en-US" baseline="0" dirty="0"/>
              <a:t> find some examples of change language in Tool 2: Results Matrix</a:t>
            </a:r>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You may find that the strategic objectives you have identified are expressed in 'action language'. If this is the case, you will need to formulate the objectives using 'change language'. In this way, the strategic objectives will represent the (final) outcomes of the NSDES.</a:t>
            </a:r>
          </a:p>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826089"/>
            <a:ext cx="5447030" cy="4698997"/>
          </a:xfrm>
        </p:spPr>
        <p:txBody>
          <a:bodyPr>
            <a:normAutofit/>
          </a:bodyPr>
          <a:lstStyle/>
          <a:p>
            <a:r>
              <a:rPr lang="en-US" sz="1050" dirty="0"/>
              <a:t>A </a:t>
            </a:r>
            <a:r>
              <a:rPr lang="en-US" sz="1050" b="1" dirty="0"/>
              <a:t>final outcome </a:t>
            </a:r>
            <a:r>
              <a:rPr lang="en-US" sz="1050" dirty="0"/>
              <a:t>is a </a:t>
            </a:r>
            <a:r>
              <a:rPr lang="en-US" sz="1050" i="1" dirty="0"/>
              <a:t>change in institutional performance or behaviour change </a:t>
            </a:r>
            <a:r>
              <a:rPr lang="en-US" sz="1050" dirty="0"/>
              <a:t>among the users of outputs. </a:t>
            </a:r>
          </a:p>
          <a:p>
            <a:endParaRPr lang="en-US" sz="1050" dirty="0"/>
          </a:p>
          <a:p>
            <a:r>
              <a:rPr lang="en-US" sz="1050" dirty="0"/>
              <a:t>An intermediate outcome specifies an interim result that leads to the final outcome but </a:t>
            </a:r>
            <a:r>
              <a:rPr lang="en-US" sz="1050" i="1" dirty="0"/>
              <a:t>is more measurable and achievable in the lifetime of the program. </a:t>
            </a:r>
          </a:p>
          <a:p>
            <a:endParaRPr lang="en-US" sz="1050" dirty="0"/>
          </a:p>
          <a:p>
            <a:r>
              <a:rPr lang="en-US" sz="1050" dirty="0"/>
              <a:t>It is an </a:t>
            </a:r>
            <a:r>
              <a:rPr lang="en-US" sz="1050" i="1" dirty="0"/>
              <a:t>improvement in the ability of stakeholders to take action</a:t>
            </a:r>
            <a:r>
              <a:rPr lang="en-US" sz="1050" dirty="0"/>
              <a:t>.  These can be abilities such as:</a:t>
            </a:r>
          </a:p>
          <a:p>
            <a:endParaRPr lang="en-US" sz="1050" dirty="0"/>
          </a:p>
          <a:p>
            <a:r>
              <a:rPr lang="en-US" sz="1050" b="1" kern="1200" dirty="0">
                <a:solidFill>
                  <a:schemeClr val="tx1"/>
                </a:solidFill>
                <a:latin typeface="+mn-lt"/>
                <a:ea typeface="+mn-ea"/>
                <a:cs typeface="+mn-cs"/>
              </a:rPr>
              <a:t>1. Enhanced skills and implementation know-how. </a:t>
            </a:r>
            <a:r>
              <a:rPr lang="en-US" sz="1050" kern="1200" dirty="0">
                <a:solidFill>
                  <a:schemeClr val="tx1"/>
                </a:solidFill>
                <a:latin typeface="+mn-lt"/>
                <a:ea typeface="+mn-ea"/>
                <a:cs typeface="+mn-cs"/>
              </a:rPr>
              <a:t>Increased ability to act through:</a:t>
            </a:r>
          </a:p>
          <a:p>
            <a:pPr lvl="0"/>
            <a:r>
              <a:rPr lang="en-US" sz="1050" kern="1200" dirty="0">
                <a:solidFill>
                  <a:schemeClr val="tx1"/>
                </a:solidFill>
                <a:latin typeface="+mn-lt"/>
                <a:ea typeface="+mn-ea"/>
                <a:cs typeface="+mn-cs"/>
              </a:rPr>
              <a:t>Acquisition of new knowledge or skills</a:t>
            </a:r>
          </a:p>
          <a:p>
            <a:pPr lvl="0"/>
            <a:r>
              <a:rPr lang="en-US" sz="1050" kern="1200" dirty="0">
                <a:solidFill>
                  <a:schemeClr val="tx1"/>
                </a:solidFill>
                <a:latin typeface="+mn-lt"/>
                <a:ea typeface="+mn-ea"/>
                <a:cs typeface="+mn-cs"/>
              </a:rPr>
              <a:t>Application of new knowledge or skills</a:t>
            </a:r>
          </a:p>
          <a:p>
            <a:endParaRPr lang="en-US" sz="1050" b="1" kern="1200" dirty="0">
              <a:solidFill>
                <a:schemeClr val="tx1"/>
              </a:solidFill>
              <a:latin typeface="+mn-lt"/>
              <a:ea typeface="+mn-ea"/>
              <a:cs typeface="+mn-cs"/>
            </a:endParaRPr>
          </a:p>
          <a:p>
            <a:r>
              <a:rPr lang="en-US" sz="1050" b="1" kern="1200" dirty="0">
                <a:solidFill>
                  <a:schemeClr val="tx1"/>
                </a:solidFill>
                <a:latin typeface="+mn-lt"/>
                <a:ea typeface="+mn-ea"/>
                <a:cs typeface="+mn-cs"/>
              </a:rPr>
              <a:t>2. Raised awareness.</a:t>
            </a:r>
            <a:r>
              <a:rPr lang="en-US" sz="1050" kern="1200" dirty="0">
                <a:solidFill>
                  <a:schemeClr val="tx1"/>
                </a:solidFill>
                <a:latin typeface="+mn-lt"/>
                <a:ea typeface="+mn-ea"/>
                <a:cs typeface="+mn-cs"/>
              </a:rPr>
              <a:t> Increased ability to act through improved:</a:t>
            </a:r>
          </a:p>
          <a:p>
            <a:pPr lvl="0"/>
            <a:r>
              <a:rPr lang="en-US" sz="1050" kern="1200" dirty="0">
                <a:solidFill>
                  <a:schemeClr val="tx1"/>
                </a:solidFill>
                <a:latin typeface="+mn-lt"/>
                <a:ea typeface="+mn-ea"/>
                <a:cs typeface="+mn-cs"/>
              </a:rPr>
              <a:t>Understanding</a:t>
            </a:r>
          </a:p>
          <a:p>
            <a:pPr lvl="0"/>
            <a:r>
              <a:rPr lang="en-US" sz="1050" kern="1200" dirty="0">
                <a:solidFill>
                  <a:schemeClr val="tx1"/>
                </a:solidFill>
                <a:latin typeface="+mn-lt"/>
                <a:ea typeface="+mn-ea"/>
                <a:cs typeface="+mn-cs"/>
              </a:rPr>
              <a:t>Attitude</a:t>
            </a:r>
          </a:p>
          <a:p>
            <a:pPr lvl="0"/>
            <a:r>
              <a:rPr lang="en-US" sz="1050" kern="1200" dirty="0">
                <a:solidFill>
                  <a:schemeClr val="tx1"/>
                </a:solidFill>
                <a:latin typeface="+mn-lt"/>
                <a:ea typeface="+mn-ea"/>
                <a:cs typeface="+mn-cs"/>
              </a:rPr>
              <a:t>Motivation</a:t>
            </a:r>
          </a:p>
          <a:p>
            <a:endParaRPr lang="en-US" sz="1050" b="1" kern="1200" dirty="0">
              <a:solidFill>
                <a:schemeClr val="tx1"/>
              </a:solidFill>
              <a:latin typeface="+mn-lt"/>
              <a:ea typeface="+mn-ea"/>
              <a:cs typeface="+mn-cs"/>
            </a:endParaRPr>
          </a:p>
          <a:p>
            <a:r>
              <a:rPr lang="en-US" sz="1050" b="1" kern="1200" dirty="0">
                <a:solidFill>
                  <a:schemeClr val="tx1"/>
                </a:solidFill>
                <a:latin typeface="+mn-lt"/>
                <a:ea typeface="+mn-ea"/>
                <a:cs typeface="+mn-cs"/>
              </a:rPr>
              <a:t>3. Improved consensus and teamwork. </a:t>
            </a:r>
            <a:r>
              <a:rPr lang="en-US" sz="1050" kern="1200" dirty="0">
                <a:solidFill>
                  <a:schemeClr val="tx1"/>
                </a:solidFill>
                <a:latin typeface="+mn-lt"/>
                <a:ea typeface="+mn-ea"/>
                <a:cs typeface="+mn-cs"/>
              </a:rPr>
              <a:t>Increased ability to act through improved:</a:t>
            </a:r>
          </a:p>
          <a:p>
            <a:pPr lvl="0"/>
            <a:r>
              <a:rPr lang="en-US" sz="1050" kern="1200" dirty="0">
                <a:solidFill>
                  <a:schemeClr val="tx1"/>
                </a:solidFill>
                <a:latin typeface="+mn-lt"/>
                <a:ea typeface="+mn-ea"/>
                <a:cs typeface="+mn-cs"/>
              </a:rPr>
              <a:t>Coordination</a:t>
            </a:r>
          </a:p>
          <a:p>
            <a:pPr lvl="0"/>
            <a:r>
              <a:rPr lang="en-US" sz="1050" kern="1200" dirty="0">
                <a:solidFill>
                  <a:schemeClr val="tx1"/>
                </a:solidFill>
                <a:latin typeface="+mn-lt"/>
                <a:ea typeface="+mn-ea"/>
                <a:cs typeface="+mn-cs"/>
              </a:rPr>
              <a:t>Processes for collaboration</a:t>
            </a:r>
          </a:p>
          <a:p>
            <a:pPr lvl="0"/>
            <a:r>
              <a:rPr lang="en-US" sz="1050" kern="1200" dirty="0">
                <a:solidFill>
                  <a:schemeClr val="tx1"/>
                </a:solidFill>
                <a:latin typeface="+mn-lt"/>
                <a:ea typeface="+mn-ea"/>
                <a:cs typeface="+mn-cs"/>
              </a:rPr>
              <a:t>Communication and networking</a:t>
            </a:r>
          </a:p>
          <a:p>
            <a:endParaRPr lang="en-US" sz="1050" kern="1200" dirty="0">
              <a:solidFill>
                <a:schemeClr val="tx1"/>
              </a:solidFill>
              <a:latin typeface="+mn-lt"/>
              <a:ea typeface="+mn-ea"/>
              <a:cs typeface="+mn-cs"/>
            </a:endParaRPr>
          </a:p>
          <a:p>
            <a:r>
              <a:rPr lang="en-US" sz="1050" kern="1200" dirty="0">
                <a:solidFill>
                  <a:schemeClr val="tx1"/>
                </a:solidFill>
                <a:latin typeface="+mn-lt"/>
                <a:ea typeface="+mn-ea"/>
                <a:cs typeface="+mn-cs"/>
              </a:rPr>
              <a:t>You can  draw on this typology when formulating one or more intermediate capacity outcomes in relation to a specific (final) outcome. </a:t>
            </a:r>
          </a:p>
          <a:p>
            <a:endParaRPr lang="en-US" sz="1050"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3</a:t>
            </a:fld>
            <a:endParaRPr lang="en-US" dirty="0"/>
          </a:p>
        </p:txBody>
      </p:sp>
    </p:spTree>
    <p:extLst>
      <p:ext uri="{BB962C8B-B14F-4D97-AF65-F5344CB8AC3E}">
        <p14:creationId xmlns:p14="http://schemas.microsoft.com/office/powerpoint/2010/main" val="3336543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826090"/>
            <a:ext cx="5447030" cy="4479182"/>
          </a:xfrm>
        </p:spPr>
        <p:txBody>
          <a:bodyPr>
            <a:normAutofit/>
          </a:bodyPr>
          <a:lstStyle/>
          <a:p>
            <a:r>
              <a:rPr lang="en-US" sz="1050" kern="1200" dirty="0">
                <a:solidFill>
                  <a:schemeClr val="tx1"/>
                </a:solidFill>
                <a:latin typeface="+mn-lt"/>
                <a:ea typeface="+mn-ea"/>
                <a:cs typeface="+mn-cs"/>
              </a:rPr>
              <a:t>Outputs are </a:t>
            </a:r>
            <a:r>
              <a:rPr lang="en-US" sz="1050" b="1" i="1" kern="1200" dirty="0">
                <a:solidFill>
                  <a:schemeClr val="tx1"/>
                </a:solidFill>
                <a:latin typeface="+mn-lt"/>
                <a:ea typeface="+mn-ea"/>
                <a:cs typeface="+mn-cs"/>
              </a:rPr>
              <a:t>commitments</a:t>
            </a:r>
            <a:r>
              <a:rPr lang="en-US" sz="1050" kern="1200" dirty="0">
                <a:solidFill>
                  <a:schemeClr val="tx1"/>
                </a:solidFill>
                <a:latin typeface="+mn-lt"/>
                <a:ea typeface="+mn-ea"/>
                <a:cs typeface="+mn-cs"/>
              </a:rPr>
              <a:t>. They are results that a programme or project </a:t>
            </a:r>
            <a:r>
              <a:rPr lang="en-US" sz="1050" i="1" kern="1200" dirty="0">
                <a:solidFill>
                  <a:schemeClr val="tx1"/>
                </a:solidFill>
                <a:latin typeface="+mn-lt"/>
                <a:ea typeface="+mn-ea"/>
                <a:cs typeface="+mn-cs"/>
              </a:rPr>
              <a:t>must</a:t>
            </a:r>
            <a:r>
              <a:rPr lang="en-US" sz="1050" kern="1200" dirty="0">
                <a:solidFill>
                  <a:schemeClr val="tx1"/>
                </a:solidFill>
                <a:latin typeface="+mn-lt"/>
                <a:ea typeface="+mn-ea"/>
                <a:cs typeface="+mn-cs"/>
              </a:rPr>
              <a:t> achieve with the resources provided and within the time-period specified, usually less than 5 years. This makes outputs very different from outcomes or impacts, which are longer term changes that usually require the energy and resources of multiple partners. Outputs are the type of results over which programme managers have a high degree of influence and failure to deliver outputs may be viewed as a failure of the programme. In general, if the result is mostly beyond the control or influence of the programme or project, it </a:t>
            </a:r>
            <a:r>
              <a:rPr lang="en-US" sz="1050" i="1" kern="1200" dirty="0">
                <a:solidFill>
                  <a:schemeClr val="tx1"/>
                </a:solidFill>
                <a:latin typeface="+mn-lt"/>
                <a:ea typeface="+mn-ea"/>
                <a:cs typeface="+mn-cs"/>
              </a:rPr>
              <a:t>cannot</a:t>
            </a:r>
            <a:r>
              <a:rPr lang="en-US" sz="1050" kern="1200" dirty="0">
                <a:solidFill>
                  <a:schemeClr val="tx1"/>
                </a:solidFill>
                <a:latin typeface="+mn-lt"/>
                <a:ea typeface="+mn-ea"/>
                <a:cs typeface="+mn-cs"/>
              </a:rPr>
              <a:t> be an output. </a:t>
            </a:r>
          </a:p>
          <a:p>
            <a:endParaRPr lang="en-US" sz="1050" kern="1200" dirty="0">
              <a:solidFill>
                <a:schemeClr val="tx1"/>
              </a:solidFill>
              <a:latin typeface="+mn-lt"/>
              <a:ea typeface="+mn-ea"/>
              <a:cs typeface="+mn-cs"/>
            </a:endParaRPr>
          </a:p>
          <a:p>
            <a:r>
              <a:rPr lang="en-US" sz="1050" kern="1200" dirty="0">
                <a:solidFill>
                  <a:schemeClr val="tx1"/>
                </a:solidFill>
                <a:latin typeface="+mn-lt"/>
                <a:ea typeface="+mn-ea"/>
                <a:cs typeface="+mn-cs"/>
              </a:rPr>
              <a:t>Outputs are </a:t>
            </a:r>
            <a:r>
              <a:rPr lang="en-US" sz="1050" b="1" i="1" kern="1200" dirty="0">
                <a:solidFill>
                  <a:schemeClr val="tx1"/>
                </a:solidFill>
                <a:latin typeface="+mn-lt"/>
                <a:ea typeface="+mn-ea"/>
                <a:cs typeface="+mn-cs"/>
              </a:rPr>
              <a:t>deliverables</a:t>
            </a:r>
            <a:r>
              <a:rPr lang="en-US" sz="1050" kern="1200" dirty="0">
                <a:solidFill>
                  <a:schemeClr val="tx1"/>
                </a:solidFill>
                <a:latin typeface="+mn-lt"/>
                <a:ea typeface="+mn-ea"/>
                <a:cs typeface="+mn-cs"/>
              </a:rPr>
              <a:t> that relate to operational change: the availability of new products and services. A single output will almost never be sufficient to achieve the institutional or behavioural changes implicit at the outcome level. On the other hand, if a programme or project has too many outputs, it can lose focus and be difficult to manage.</a:t>
            </a:r>
          </a:p>
          <a:p>
            <a:endParaRPr lang="en-US" sz="1050" kern="1200" dirty="0">
              <a:solidFill>
                <a:schemeClr val="tx1"/>
              </a:solidFill>
              <a:latin typeface="+mn-lt"/>
              <a:ea typeface="+mn-ea"/>
              <a:cs typeface="+mn-cs"/>
            </a:endParaRPr>
          </a:p>
          <a:p>
            <a:r>
              <a:rPr lang="en-US" sz="1050" kern="1200" dirty="0">
                <a:solidFill>
                  <a:schemeClr val="tx1"/>
                </a:solidFill>
                <a:latin typeface="+mn-lt"/>
                <a:ea typeface="+mn-ea"/>
                <a:cs typeface="+mn-cs"/>
              </a:rPr>
              <a:t>A key feature of outputs is that they should be </a:t>
            </a:r>
            <a:r>
              <a:rPr lang="en-US" sz="1050" b="1" kern="1200" dirty="0">
                <a:solidFill>
                  <a:schemeClr val="tx1"/>
                </a:solidFill>
                <a:latin typeface="+mn-lt"/>
                <a:ea typeface="+mn-ea"/>
                <a:cs typeface="+mn-cs"/>
              </a:rPr>
              <a:t>tangible</a:t>
            </a:r>
            <a:r>
              <a:rPr lang="en-US" sz="1050" kern="1200" dirty="0">
                <a:solidFill>
                  <a:schemeClr val="tx1"/>
                </a:solidFill>
                <a:latin typeface="+mn-lt"/>
                <a:ea typeface="+mn-ea"/>
                <a:cs typeface="+mn-cs"/>
              </a:rPr>
              <a:t>. When defining outputs, be cautious about using words like "endorsed" or "empowered". Such words may be more appropriate at the outcome level, because they depend critically on the actions of others, outside the control of a programme or project. </a:t>
            </a:r>
          </a:p>
          <a:p>
            <a:endParaRPr lang="en-US" sz="1050" kern="1200" dirty="0">
              <a:solidFill>
                <a:schemeClr val="tx1"/>
              </a:solidFill>
              <a:latin typeface="+mn-lt"/>
              <a:ea typeface="+mn-ea"/>
              <a:cs typeface="+mn-cs"/>
            </a:endParaRPr>
          </a:p>
          <a:p>
            <a:r>
              <a:rPr lang="en-US" sz="1050" kern="1200" dirty="0">
                <a:solidFill>
                  <a:schemeClr val="tx1"/>
                </a:solidFill>
                <a:latin typeface="+mn-lt"/>
                <a:ea typeface="+mn-ea"/>
                <a:cs typeface="+mn-cs"/>
              </a:rPr>
              <a:t>You may be tempted to list things like workshops and seminars as outputs. After all, they are deliverable and some workshops can be strategic if they gather decision takers in one room to build consensus. But, in most cases, workshops and seminars are activities rather than outputs. And outputs are not simply completed activities; they are the tangible changes in products and services, new skills or abilities that result from the completion of several activities. </a:t>
            </a:r>
          </a:p>
          <a:p>
            <a:endParaRPr lang="en-US" sz="1050"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kern="1200" dirty="0">
                <a:solidFill>
                  <a:schemeClr val="tx1"/>
                </a:solidFill>
                <a:latin typeface="+mn-lt"/>
                <a:ea typeface="+mn-ea"/>
                <a:cs typeface="+mn-cs"/>
              </a:rPr>
              <a:t>A critically important element in the NSDES results matrix </a:t>
            </a:r>
            <a:r>
              <a:rPr lang="en-US" sz="1050" b="1" i="1" kern="1200" dirty="0">
                <a:solidFill>
                  <a:schemeClr val="tx1"/>
                </a:solidFill>
                <a:latin typeface="+mn-lt"/>
                <a:ea typeface="+mn-ea"/>
                <a:cs typeface="+mn-cs"/>
              </a:rPr>
              <a:t>who</a:t>
            </a:r>
            <a:r>
              <a:rPr lang="en-US" sz="1050" kern="1200" dirty="0">
                <a:solidFill>
                  <a:schemeClr val="tx1"/>
                </a:solidFill>
                <a:latin typeface="+mn-lt"/>
                <a:ea typeface="+mn-ea"/>
                <a:cs typeface="+mn-cs"/>
              </a:rPr>
              <a:t> is responsible for achieving specific results - i.e. outputs and intermediate outcome -  and the type of role they play. </a:t>
            </a:r>
          </a:p>
          <a:p>
            <a:endParaRPr lang="en-US" sz="1050" kern="1200" dirty="0">
              <a:solidFill>
                <a:schemeClr val="tx1"/>
              </a:solidFill>
              <a:latin typeface="+mn-lt"/>
              <a:ea typeface="+mn-ea"/>
              <a:cs typeface="+mn-cs"/>
            </a:endParaRPr>
          </a:p>
          <a:p>
            <a:r>
              <a:rPr lang="en-US" sz="1050" kern="1200" dirty="0">
                <a:solidFill>
                  <a:schemeClr val="tx1"/>
                </a:solidFill>
                <a:latin typeface="+mn-lt"/>
                <a:ea typeface="+mn-ea"/>
                <a:cs typeface="+mn-cs"/>
              </a:rPr>
              <a:t>Broadly, there are two types of partners: </a:t>
            </a:r>
          </a:p>
          <a:p>
            <a:pPr marL="117475" lvl="0" indent="-117475">
              <a:spcBef>
                <a:spcPts val="600"/>
              </a:spcBef>
              <a:spcAft>
                <a:spcPts val="600"/>
              </a:spcAft>
              <a:buFont typeface="Wingdings" pitchFamily="2" charset="2"/>
              <a:buChar char="§"/>
            </a:pPr>
            <a:r>
              <a:rPr lang="en-US" sz="1050" kern="1200" dirty="0">
                <a:solidFill>
                  <a:schemeClr val="tx1"/>
                </a:solidFill>
                <a:latin typeface="+mn-lt"/>
                <a:ea typeface="+mn-ea"/>
                <a:cs typeface="+mn-cs"/>
              </a:rPr>
              <a:t>The lead partner: the organization responsible for initiating and managing the process mapped out through the NSDES results chain; this organization will most likely be drawn from the education data platform;</a:t>
            </a:r>
          </a:p>
          <a:p>
            <a:pPr marL="117475" lvl="0" indent="-117475">
              <a:spcBef>
                <a:spcPts val="600"/>
              </a:spcBef>
              <a:spcAft>
                <a:spcPts val="600"/>
              </a:spcAft>
              <a:buFont typeface="Wingdings" pitchFamily="2" charset="2"/>
              <a:buChar char="§"/>
            </a:pPr>
            <a:r>
              <a:rPr lang="en-US" sz="1050" kern="1200" dirty="0">
                <a:solidFill>
                  <a:schemeClr val="tx1"/>
                </a:solidFill>
                <a:latin typeface="+mn-lt"/>
                <a:ea typeface="+mn-ea"/>
                <a:cs typeface="+mn-cs"/>
              </a:rPr>
              <a:t>Implementing partners: the organization(s) or group(s) - there may be more than one - responsible for implementing key action areas, which result in an output</a:t>
            </a:r>
          </a:p>
          <a:p>
            <a:endParaRPr lang="en-US" sz="1050"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826090"/>
            <a:ext cx="5447030" cy="4698996"/>
          </a:xfrm>
        </p:spPr>
        <p:txBody>
          <a:bodyPr>
            <a:normAutofit/>
          </a:bodyPr>
          <a:lstStyle/>
          <a:p>
            <a:r>
              <a:rPr lang="en-US" sz="1050" kern="1200" dirty="0">
                <a:solidFill>
                  <a:schemeClr val="tx1"/>
                </a:solidFill>
                <a:latin typeface="+mn-lt"/>
                <a:ea typeface="+mn-ea"/>
                <a:cs typeface="+mn-cs"/>
              </a:rPr>
              <a:t>While identifying partners and their roles in relation to intended results, it is important to bear in mind four simple points:</a:t>
            </a:r>
          </a:p>
          <a:p>
            <a:endParaRPr lang="en-US" sz="1050" kern="1200" dirty="0">
              <a:solidFill>
                <a:schemeClr val="tx1"/>
              </a:solidFill>
              <a:latin typeface="+mn-lt"/>
              <a:ea typeface="+mn-ea"/>
              <a:cs typeface="+mn-cs"/>
            </a:endParaRPr>
          </a:p>
          <a:p>
            <a:pPr marL="228600" lvl="0" indent="-228600">
              <a:buFont typeface="+mj-lt"/>
              <a:buAutoNum type="arabicPeriod"/>
            </a:pPr>
            <a:r>
              <a:rPr lang="en-US" sz="1050" kern="1200" dirty="0">
                <a:solidFill>
                  <a:schemeClr val="tx1"/>
                </a:solidFill>
                <a:latin typeface="+mn-lt"/>
                <a:ea typeface="+mn-ea"/>
                <a:cs typeface="+mn-cs"/>
              </a:rPr>
              <a:t>A 'learning by doing' capacity development approach implemented through the NSDES will mostly like target</a:t>
            </a:r>
            <a:r>
              <a:rPr lang="en-US" sz="1050" i="1" kern="1200" dirty="0">
                <a:solidFill>
                  <a:schemeClr val="tx1"/>
                </a:solidFill>
                <a:latin typeface="+mn-lt"/>
                <a:ea typeface="+mn-ea"/>
                <a:cs typeface="+mn-cs"/>
              </a:rPr>
              <a:t> partners themselves</a:t>
            </a:r>
            <a:r>
              <a:rPr lang="en-US" sz="1050" kern="1200" dirty="0">
                <a:solidFill>
                  <a:schemeClr val="tx1"/>
                </a:solidFill>
                <a:latin typeface="+mn-lt"/>
                <a:ea typeface="+mn-ea"/>
                <a:cs typeface="+mn-cs"/>
              </a:rPr>
              <a:t>; i.e. members of the Education Data Platform. In Figure 5 below, these are 'Lead Partners'. </a:t>
            </a:r>
          </a:p>
          <a:p>
            <a:pPr marL="228600" lvl="0" indent="-228600">
              <a:buFont typeface="+mj-lt"/>
              <a:buAutoNum type="arabicPeriod"/>
            </a:pPr>
            <a:endParaRPr lang="en-US" sz="1050" kern="1200" dirty="0">
              <a:solidFill>
                <a:schemeClr val="tx1"/>
              </a:solidFill>
              <a:latin typeface="+mn-lt"/>
              <a:ea typeface="+mn-ea"/>
              <a:cs typeface="+mn-cs"/>
            </a:endParaRPr>
          </a:p>
          <a:p>
            <a:pPr marL="228600" lvl="0" indent="-228600">
              <a:buFont typeface="+mj-lt"/>
              <a:buAutoNum type="arabicPeriod"/>
            </a:pPr>
            <a:r>
              <a:rPr lang="en-US" sz="1050" kern="1200" dirty="0">
                <a:solidFill>
                  <a:schemeClr val="tx1"/>
                </a:solidFill>
                <a:latin typeface="+mn-lt"/>
                <a:ea typeface="+mn-ea"/>
                <a:cs typeface="+mn-cs"/>
              </a:rPr>
              <a:t>Other </a:t>
            </a:r>
            <a:r>
              <a:rPr lang="en-US" sz="1050" i="1" kern="1200" dirty="0">
                <a:solidFill>
                  <a:schemeClr val="tx1"/>
                </a:solidFill>
                <a:latin typeface="+mn-lt"/>
                <a:ea typeface="+mn-ea"/>
                <a:cs typeface="+mn-cs"/>
              </a:rPr>
              <a:t>external individuals or groups </a:t>
            </a:r>
            <a:r>
              <a:rPr lang="en-US" sz="1050" kern="1200" dirty="0">
                <a:solidFill>
                  <a:schemeClr val="tx1"/>
                </a:solidFill>
                <a:latin typeface="+mn-lt"/>
                <a:ea typeface="+mn-ea"/>
                <a:cs typeface="+mn-cs"/>
              </a:rPr>
              <a:t>who are not part of the education data platform or NTT may also be the users of particular outputs, or beneficiaries of specific intermediate capacity outcomes; for example  Head teachers, school management boards, or consultancy groups providing targeted long-term technical support. In Figure 5 below, these are 'Implementing Partners'.</a:t>
            </a:r>
          </a:p>
          <a:p>
            <a:pPr marL="228600" lvl="0" indent="-228600">
              <a:buFont typeface="+mj-lt"/>
              <a:buAutoNum type="arabicPeriod"/>
            </a:pPr>
            <a:endParaRPr lang="en-US" sz="1050" kern="1200" dirty="0">
              <a:solidFill>
                <a:schemeClr val="tx1"/>
              </a:solidFill>
              <a:latin typeface="+mn-lt"/>
              <a:ea typeface="+mn-ea"/>
              <a:cs typeface="+mn-cs"/>
            </a:endParaRPr>
          </a:p>
          <a:p>
            <a:pPr marL="228600" lvl="0" indent="-228600">
              <a:buFont typeface="+mj-lt"/>
              <a:buAutoNum type="arabicPeriod"/>
            </a:pPr>
            <a:r>
              <a:rPr lang="en-US" sz="1050" kern="1200" dirty="0">
                <a:solidFill>
                  <a:schemeClr val="tx1"/>
                </a:solidFill>
                <a:latin typeface="+mn-lt"/>
                <a:ea typeface="+mn-ea"/>
                <a:cs typeface="+mn-cs"/>
              </a:rPr>
              <a:t>It may not be possible to identify in advance all NSDES partners responsible for managing, implementing and monitoring the strategic program plan; as the program evolves over time, so will the partnerships underlying the NSDES. In Figure 5 below, these are 'New Partners'.</a:t>
            </a:r>
          </a:p>
          <a:p>
            <a:pPr marL="228600" lvl="0" indent="-228600">
              <a:buFont typeface="+mj-lt"/>
              <a:buAutoNum type="arabicPeriod"/>
            </a:pPr>
            <a:endParaRPr lang="en-US" sz="1050" kern="1200" dirty="0">
              <a:solidFill>
                <a:schemeClr val="tx1"/>
              </a:solidFill>
              <a:latin typeface="+mn-lt"/>
              <a:ea typeface="+mn-ea"/>
              <a:cs typeface="+mn-cs"/>
            </a:endParaRPr>
          </a:p>
          <a:p>
            <a:pPr marL="228600" lvl="0" indent="-228600">
              <a:buFont typeface="+mj-lt"/>
              <a:buAutoNum type="arabicPeriod"/>
            </a:pPr>
            <a:r>
              <a:rPr lang="en-US" sz="1050" kern="1200" dirty="0">
                <a:solidFill>
                  <a:schemeClr val="tx1"/>
                </a:solidFill>
                <a:latin typeface="+mn-lt"/>
                <a:ea typeface="+mn-ea"/>
                <a:cs typeface="+mn-cs"/>
              </a:rPr>
              <a:t>Risks to the change process should be clearly identified, with suitable provision for monitoring and adaptation. A key question, which is addressed in the following section is this: How will the NSDES design team ensure that the work environment of identified implementation partners is conducive for using newly acquired skills</a:t>
            </a:r>
          </a:p>
          <a:p>
            <a:pPr marL="228600" indent="-228600">
              <a:buFont typeface="+mj-lt"/>
              <a:buAutoNum type="arabicPeriod"/>
            </a:pPr>
            <a:endParaRPr lang="en-US" sz="1050"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1" kern="1200" dirty="0">
                <a:solidFill>
                  <a:schemeClr val="tx1"/>
                </a:solidFill>
                <a:latin typeface="+mn-lt"/>
                <a:ea typeface="+mn-ea"/>
                <a:cs typeface="+mn-cs"/>
              </a:rPr>
              <a:t>Assumptions</a:t>
            </a:r>
            <a:r>
              <a:rPr lang="en-CA" sz="1200" kern="1200" dirty="0">
                <a:solidFill>
                  <a:schemeClr val="tx1"/>
                </a:solidFill>
                <a:latin typeface="+mn-lt"/>
                <a:ea typeface="+mn-ea"/>
                <a:cs typeface="+mn-cs"/>
              </a:rPr>
              <a:t> describe the </a:t>
            </a:r>
            <a:r>
              <a:rPr lang="en-CA" sz="1200" i="1" kern="1200" dirty="0">
                <a:solidFill>
                  <a:schemeClr val="tx1"/>
                </a:solidFill>
                <a:latin typeface="+mn-lt"/>
                <a:ea typeface="+mn-ea"/>
                <a:cs typeface="+mn-cs"/>
              </a:rPr>
              <a:t>conditions which must exist</a:t>
            </a:r>
            <a:r>
              <a:rPr lang="en-CA" sz="1200" kern="1200" dirty="0">
                <a:solidFill>
                  <a:schemeClr val="tx1"/>
                </a:solidFill>
                <a:latin typeface="+mn-lt"/>
                <a:ea typeface="+mn-ea"/>
                <a:cs typeface="+mn-cs"/>
              </a:rPr>
              <a:t> for the 'if-then' relationship between the different levels of results to behave as expected. As such, they are the linkages that bind together elements in the results chain. </a:t>
            </a:r>
            <a:r>
              <a:rPr lang="en-US" sz="1200" kern="1200" dirty="0">
                <a:solidFill>
                  <a:schemeClr val="tx1"/>
                </a:solidFill>
                <a:latin typeface="+mn-lt"/>
                <a:ea typeface="+mn-ea"/>
                <a:cs typeface="+mn-cs"/>
              </a:rPr>
              <a:t>Assumptions may be internal or external to the development intervention itself. </a:t>
            </a:r>
          </a:p>
          <a:p>
            <a:endParaRPr lang="en-US" b="1" i="1" dirty="0"/>
          </a:p>
          <a:p>
            <a:r>
              <a:rPr lang="en-CA" sz="1200" b="1" i="1" kern="1200" dirty="0">
                <a:solidFill>
                  <a:schemeClr val="tx1"/>
                </a:solidFill>
                <a:latin typeface="+mn-lt"/>
                <a:ea typeface="+mn-ea"/>
                <a:cs typeface="+mn-cs"/>
              </a:rPr>
              <a:t>Risks</a:t>
            </a:r>
            <a:r>
              <a:rPr lang="en-CA" sz="1200" kern="1200" dirty="0">
                <a:solidFill>
                  <a:schemeClr val="tx1"/>
                </a:solidFill>
                <a:latin typeface="+mn-lt"/>
                <a:ea typeface="+mn-ea"/>
                <a:cs typeface="+mn-cs"/>
              </a:rPr>
              <a:t> on the other hand are future</a:t>
            </a:r>
            <a:r>
              <a:rPr lang="en-CA" sz="1200" i="1" kern="1200" dirty="0">
                <a:solidFill>
                  <a:schemeClr val="tx1"/>
                </a:solidFill>
                <a:latin typeface="+mn-lt"/>
                <a:ea typeface="+mn-ea"/>
                <a:cs typeface="+mn-cs"/>
              </a:rPr>
              <a:t> external negative events </a:t>
            </a:r>
            <a:r>
              <a:rPr lang="en-CA" sz="1200" kern="1200" dirty="0">
                <a:solidFill>
                  <a:schemeClr val="tx1"/>
                </a:solidFill>
                <a:latin typeface="+mn-lt"/>
                <a:ea typeface="+mn-ea"/>
                <a:cs typeface="+mn-cs"/>
              </a:rPr>
              <a:t>which can potentially alter the achievement of desired results. These may </a:t>
            </a:r>
            <a:r>
              <a:rPr lang="en-US" sz="1200" kern="1200" dirty="0">
                <a:solidFill>
                  <a:schemeClr val="tx1"/>
                </a:solidFill>
                <a:latin typeface="+mn-lt"/>
                <a:ea typeface="+mn-ea"/>
                <a:cs typeface="+mn-cs"/>
              </a:rPr>
              <a:t>include strategic, environmental, financial, operational, organizational, political and regulatory risks. </a:t>
            </a:r>
            <a:r>
              <a:rPr lang="en-CA" sz="1200" kern="1200" dirty="0">
                <a:solidFill>
                  <a:schemeClr val="tx1"/>
                </a:solidFill>
                <a:latin typeface="+mn-lt"/>
                <a:ea typeface="+mn-ea"/>
                <a:cs typeface="+mn-cs"/>
              </a:rPr>
              <a:t>As such, risks are important in that they provide an opportunity to anticipate and specify reasons why a programme may </a:t>
            </a:r>
            <a:r>
              <a:rPr lang="en-CA" sz="1200" i="1" kern="1200" dirty="0">
                <a:solidFill>
                  <a:schemeClr val="tx1"/>
                </a:solidFill>
                <a:latin typeface="+mn-lt"/>
                <a:ea typeface="+mn-ea"/>
                <a:cs typeface="+mn-cs"/>
              </a:rPr>
              <a:t>not</a:t>
            </a:r>
            <a:r>
              <a:rPr lang="en-CA" sz="1200" kern="1200" dirty="0">
                <a:solidFill>
                  <a:schemeClr val="tx1"/>
                </a:solidFill>
                <a:latin typeface="+mn-lt"/>
                <a:ea typeface="+mn-ea"/>
                <a:cs typeface="+mn-cs"/>
              </a:rPr>
              <a:t> work out as intended.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country's NSDES will inevitably rely on some assumptions about factors that are beyond the control of the planners and implementers. Generally, results frameworks should not be based on critical assumptions that are perceived to have a low probability of holding true over the implementation period. If the risks are high, the entire strategy needs to be reconsidered.</a:t>
            </a:r>
          </a:p>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As we see here, at the </a:t>
            </a:r>
            <a:r>
              <a:rPr lang="en-US" sz="1200" b="1" i="1" kern="1200" dirty="0">
                <a:solidFill>
                  <a:schemeClr val="tx1"/>
                </a:solidFill>
                <a:latin typeface="+mn-lt"/>
                <a:ea typeface="+mn-ea"/>
                <a:cs typeface="+mn-cs"/>
              </a:rPr>
              <a:t>output-level </a:t>
            </a:r>
            <a:r>
              <a:rPr lang="en-US" sz="1200" kern="1200" dirty="0">
                <a:solidFill>
                  <a:schemeClr val="tx1"/>
                </a:solidFill>
                <a:latin typeface="+mn-lt"/>
                <a:ea typeface="+mn-ea"/>
                <a:cs typeface="+mn-cs"/>
              </a:rPr>
              <a:t>assumptions about the transformation of activities into outputs are usually highly probable; that is, they can be expected to come true in most cases. Remember, outputs are commitments, so NSDES partners should have a high level of control over their achievement. </a:t>
            </a:r>
          </a:p>
          <a:p>
            <a:endParaRPr lang="en-US" dirty="0"/>
          </a:p>
          <a:p>
            <a:r>
              <a:rPr lang="en-US" sz="1200" kern="1200" dirty="0">
                <a:solidFill>
                  <a:schemeClr val="tx1"/>
                </a:solidFill>
                <a:latin typeface="+mn-lt"/>
                <a:ea typeface="+mn-ea"/>
                <a:cs typeface="+mn-cs"/>
              </a:rPr>
              <a:t>But assumptions at the</a:t>
            </a:r>
            <a:r>
              <a:rPr lang="en-US" sz="1200" b="1" i="1" kern="1200" dirty="0">
                <a:solidFill>
                  <a:schemeClr val="tx1"/>
                </a:solidFill>
                <a:latin typeface="+mn-lt"/>
                <a:ea typeface="+mn-ea"/>
                <a:cs typeface="+mn-cs"/>
              </a:rPr>
              <a:t> higher levels</a:t>
            </a:r>
            <a:r>
              <a:rPr lang="en-US" sz="1200" kern="1200" dirty="0">
                <a:solidFill>
                  <a:schemeClr val="tx1"/>
                </a:solidFill>
                <a:latin typeface="+mn-lt"/>
                <a:ea typeface="+mn-ea"/>
                <a:cs typeface="+mn-cs"/>
              </a:rPr>
              <a:t> - for example, relating to the transformation of outputs into outcomes -  can be expected to be less probable. New skills and abilities, or new services and products can be developed, but the NSDES partners have little control over whether these operational changes lead to changes in institutional performance and behaviour. </a:t>
            </a:r>
          </a:p>
          <a:p>
            <a:endParaRPr lang="en-US" dirty="0"/>
          </a:p>
          <a:p>
            <a:r>
              <a:rPr lang="en-US" sz="1200" kern="1200" dirty="0">
                <a:solidFill>
                  <a:schemeClr val="tx1"/>
                </a:solidFill>
                <a:latin typeface="+mn-lt"/>
                <a:ea typeface="+mn-ea"/>
                <a:cs typeface="+mn-cs"/>
              </a:rPr>
              <a:t>Because NSDES partners can influence these actions, but not control them, assumptions are most important at: </a:t>
            </a:r>
          </a:p>
          <a:p>
            <a:pPr lvl="0">
              <a:buFont typeface="Wingdings" pitchFamily="2" charset="2"/>
              <a:buChar char="§"/>
            </a:pPr>
            <a:r>
              <a:rPr lang="en-CA" sz="1200" kern="1200" dirty="0">
                <a:solidFill>
                  <a:schemeClr val="tx1"/>
                </a:solidFill>
                <a:latin typeface="+mn-lt"/>
                <a:ea typeface="+mn-ea"/>
                <a:cs typeface="+mn-cs"/>
              </a:rPr>
              <a:t>the interface between National goals and NSDES outcomes; and</a:t>
            </a:r>
            <a:endParaRPr lang="en-US" sz="1200" kern="1200" dirty="0">
              <a:solidFill>
                <a:schemeClr val="tx1"/>
              </a:solidFill>
              <a:latin typeface="+mn-lt"/>
              <a:ea typeface="+mn-ea"/>
              <a:cs typeface="+mn-cs"/>
            </a:endParaRPr>
          </a:p>
          <a:p>
            <a:pPr lvl="0">
              <a:buFont typeface="Wingdings" pitchFamily="2" charset="2"/>
              <a:buChar char="§"/>
            </a:pPr>
            <a:r>
              <a:rPr lang="en-CA" sz="1200" kern="1200" dirty="0">
                <a:solidFill>
                  <a:schemeClr val="tx1"/>
                </a:solidFill>
                <a:latin typeface="+mn-lt"/>
                <a:ea typeface="+mn-ea"/>
                <a:cs typeface="+mn-cs"/>
              </a:rPr>
              <a:t>the interface between final outcomes and intermediate outcomes.</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To identify critical assumptions and risks, you may follow this process. </a:t>
            </a:r>
          </a:p>
          <a:p>
            <a:r>
              <a:rPr lang="en-US" sz="1200" kern="1200" dirty="0">
                <a:solidFill>
                  <a:schemeClr val="tx1"/>
                </a:solidFill>
                <a:latin typeface="+mn-lt"/>
                <a:ea typeface="+mn-ea"/>
                <a:cs typeface="+mn-cs"/>
              </a:rPr>
              <a:t>1. For each outcome and output considered critical in the results chain, identify conditions that are essential in order that the respective result is achieved. </a:t>
            </a:r>
          </a:p>
          <a:p>
            <a:r>
              <a:rPr lang="en-US" sz="1200" kern="1200" dirty="0">
                <a:solidFill>
                  <a:schemeClr val="tx1"/>
                </a:solidFill>
                <a:latin typeface="+mn-lt"/>
                <a:ea typeface="+mn-ea"/>
                <a:cs typeface="+mn-cs"/>
              </a:rPr>
              <a:t>The expectation is that if the outputs have been delivered and the assumptions in the programme document still hold true, then the outcome will be achieved. Assumptions should be stated in positive language. </a:t>
            </a:r>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dirty="0"/>
              <a:t>Let’s look at Tool 3, the Risk Matrix … </a:t>
            </a:r>
          </a:p>
        </p:txBody>
      </p:sp>
      <p:sp>
        <p:nvSpPr>
          <p:cNvPr id="4" name="Slide Number Placeholder 3"/>
          <p:cNvSpPr>
            <a:spLocks noGrp="1"/>
          </p:cNvSpPr>
          <p:nvPr>
            <p:ph type="sldNum" sz="quarter" idx="10"/>
          </p:nvPr>
        </p:nvSpPr>
        <p:spPr/>
        <p:txBody>
          <a:bodyPr/>
          <a:lstStyle/>
          <a:p>
            <a:fld id="{2E2EAEFF-E1BB-5340-B92D-E672CD8D157F}"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8357" y="4826090"/>
            <a:ext cx="6164856" cy="4910631"/>
          </a:xfrm>
        </p:spPr>
        <p:txBody>
          <a:bodyPr>
            <a:noAutofit/>
          </a:bodyPr>
          <a:lstStyle/>
          <a:p>
            <a:r>
              <a:rPr lang="en-US" sz="1050" b="1" dirty="0"/>
              <a:t>1.</a:t>
            </a:r>
            <a:r>
              <a:rPr lang="en-US" sz="1050" dirty="0"/>
              <a:t> The medium-term results matrix is a tool not only for financial resource planning over a 3-5 year period but is also the basis for coordinated medium-term </a:t>
            </a:r>
            <a:r>
              <a:rPr lang="en-US" sz="1050" b="1" i="1" dirty="0"/>
              <a:t>joint resource mobilization</a:t>
            </a:r>
            <a:r>
              <a:rPr lang="en-US" sz="1050" dirty="0"/>
              <a:t>. The matrix includes best estimates of the total funding required to deliver the NSDES outcomes; breakdown of the available funding disaggregated by source (core and non-core); and  any funding gaps that require resource mobilization. </a:t>
            </a:r>
          </a:p>
          <a:p>
            <a:endParaRPr lang="en-US" sz="1050" b="1" dirty="0"/>
          </a:p>
          <a:p>
            <a:r>
              <a:rPr lang="en-US" sz="1050" b="1" dirty="0"/>
              <a:t>2. </a:t>
            </a:r>
            <a:r>
              <a:rPr lang="en-US" sz="1050" b="1" i="1" dirty="0"/>
              <a:t>Sources of funding for the NSDES</a:t>
            </a:r>
            <a:r>
              <a:rPr lang="en-US" sz="1050" dirty="0"/>
              <a:t> may be categorized as follows</a:t>
            </a:r>
          </a:p>
          <a:p>
            <a:pPr lvl="0"/>
            <a:r>
              <a:rPr lang="en-US" sz="1050" i="1" dirty="0"/>
              <a:t>Core funding</a:t>
            </a:r>
            <a:r>
              <a:rPr lang="en-US" sz="1050" b="1" dirty="0"/>
              <a:t> </a:t>
            </a:r>
            <a:r>
              <a:rPr lang="en-US" sz="1050" dirty="0"/>
              <a:t>are those government resources that are allocated without restrictions. Their use and application are directly linked to national education sector plans that are approved by the ministry of finance as part of an established intergovernmental process. </a:t>
            </a:r>
          </a:p>
          <a:p>
            <a:pPr lvl="0"/>
            <a:r>
              <a:rPr lang="en-US" sz="1050" i="1" dirty="0"/>
              <a:t>Non-core</a:t>
            </a:r>
            <a:r>
              <a:rPr lang="en-US" sz="1050" b="1" dirty="0"/>
              <a:t> </a:t>
            </a:r>
            <a:r>
              <a:rPr lang="en-US" sz="1050" dirty="0"/>
              <a:t>resources are mostly external and are usually earmarked and thus restricted in their use and application. They are normally earmarked to a specific theme or geographical area, or to a specific project. These resources can originate from the country level or be allocated from head­quarters or regional levels and include resources received from global funds and vertical funds. </a:t>
            </a:r>
          </a:p>
          <a:p>
            <a:pPr lvl="0"/>
            <a:r>
              <a:rPr lang="en-US" sz="1050" i="1" dirty="0"/>
              <a:t>To be mobilized (funding gap)</a:t>
            </a:r>
            <a:r>
              <a:rPr lang="en-US" sz="1050" dirty="0"/>
              <a:t> is the difference between resources already secured and firmly committed and the required resources to implement the NSDES. </a:t>
            </a:r>
          </a:p>
          <a:p>
            <a:r>
              <a:rPr lang="en-US" sz="1050" dirty="0"/>
              <a:t>Medium-term programming and annual operational planning are discussed in section 2.3. below. The results framework is operationalized using Tool 5 (Programme planning template) in the </a:t>
            </a:r>
            <a:r>
              <a:rPr lang="en-US" sz="1050" b="1" dirty="0"/>
              <a:t>Annex</a:t>
            </a:r>
            <a:r>
              <a:rPr lang="en-US" sz="1050" dirty="0"/>
              <a:t>, 'Tool-kit'.</a:t>
            </a:r>
          </a:p>
          <a:p>
            <a:endParaRPr lang="en-US" sz="1050" b="1" dirty="0"/>
          </a:p>
          <a:p>
            <a:r>
              <a:rPr lang="en-US" sz="1050" b="1" dirty="0"/>
              <a:t>3.</a:t>
            </a:r>
            <a:r>
              <a:rPr lang="en-US" sz="1050" dirty="0"/>
              <a:t> The costing and required budget projection should be developed in collaboration with staff from budget/finance sections or departments of relevant NSDES stakeholder organizations. The estimation of funding requirements for results can be based on different budgeting approaches. </a:t>
            </a:r>
          </a:p>
          <a:p>
            <a:endParaRPr lang="en-US" sz="1050" b="1" dirty="0"/>
          </a:p>
          <a:p>
            <a:r>
              <a:rPr lang="en-US" sz="1050" b="1" dirty="0"/>
              <a:t>4.</a:t>
            </a:r>
            <a:r>
              <a:rPr lang="en-US" sz="1050" dirty="0"/>
              <a:t> Last but not least, the results matrix offers an </a:t>
            </a:r>
            <a:r>
              <a:rPr lang="en-US" sz="1050" b="1" i="1" dirty="0"/>
              <a:t>opportunity for a 'reality check'</a:t>
            </a:r>
            <a:r>
              <a:rPr lang="en-US" sz="1050" dirty="0"/>
              <a:t>, ensuring that the NSDES has a reasonable chance of mobilizing the resources required to achieve the defined results. If the funding gap is not realistic, you may need to review the results matrix. </a:t>
            </a:r>
          </a:p>
          <a:p>
            <a:endParaRPr lang="en-US" sz="1050" dirty="0"/>
          </a:p>
          <a:p>
            <a:endParaRPr lang="en-US" sz="1050"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826089"/>
            <a:ext cx="5447030" cy="4698997"/>
          </a:xfrm>
        </p:spPr>
        <p:txBody>
          <a:bodyPr>
            <a:noAutofit/>
          </a:bodyPr>
          <a:lstStyle/>
          <a:p>
            <a:pPr>
              <a:tabLst>
                <a:tab pos="0" algn="l"/>
              </a:tabLst>
            </a:pPr>
            <a:r>
              <a:rPr lang="en-US" sz="1050" dirty="0"/>
              <a:t>1. Assign indicators for each of the following results: strategic objective/Outcomes; Intermediate outcomes; and outputs. </a:t>
            </a:r>
            <a:r>
              <a:rPr lang="en-US" sz="1050" i="1" dirty="0"/>
              <a:t>An objective or intermediate outcome could need more than one indicator </a:t>
            </a:r>
            <a:r>
              <a:rPr lang="en-US" sz="1050" dirty="0"/>
              <a:t>to measure both its qualitative and quantitative aspects.</a:t>
            </a:r>
            <a:r>
              <a:rPr lang="en-US" sz="1050" i="1" dirty="0"/>
              <a:t> </a:t>
            </a:r>
            <a:r>
              <a:rPr lang="en-US" sz="1050" b="1" dirty="0"/>
              <a:t>BUT</a:t>
            </a:r>
            <a:r>
              <a:rPr lang="en-US" sz="1050" i="1" dirty="0"/>
              <a:t> a minimal number of indicators should be selected</a:t>
            </a:r>
            <a:r>
              <a:rPr lang="en-US" sz="1050" dirty="0"/>
              <a:t>. More information is not necessarily better. </a:t>
            </a:r>
          </a:p>
          <a:p>
            <a:pPr>
              <a:tabLst>
                <a:tab pos="0" algn="l"/>
              </a:tabLst>
            </a:pPr>
            <a:endParaRPr lang="en-US" sz="1050" dirty="0"/>
          </a:p>
          <a:p>
            <a:pPr>
              <a:tabLst>
                <a:tab pos="0" algn="l"/>
              </a:tabLst>
            </a:pPr>
            <a:r>
              <a:rPr lang="en-US" sz="1050" dirty="0"/>
              <a:t>There is no correct number of indicators to assign per outcome, but the following are useful questions to ask: </a:t>
            </a:r>
            <a:r>
              <a:rPr lang="en-US" sz="1050" i="1" dirty="0"/>
              <a:t>Is this indicator absolutely</a:t>
            </a:r>
            <a:r>
              <a:rPr lang="en-US" sz="1050" dirty="0"/>
              <a:t> </a:t>
            </a:r>
            <a:r>
              <a:rPr lang="en-US" sz="1050" i="1" dirty="0"/>
              <a:t>necessary to measure whether progress toward the strategic objective is</a:t>
            </a:r>
            <a:r>
              <a:rPr lang="en-US" sz="1050" dirty="0"/>
              <a:t> </a:t>
            </a:r>
            <a:r>
              <a:rPr lang="en-US" sz="1050" i="1" dirty="0"/>
              <a:t>being achieved? Will it create additional burdens on the respondents</a:t>
            </a:r>
            <a:r>
              <a:rPr lang="en-US" sz="1050" dirty="0"/>
              <a:t> </a:t>
            </a:r>
            <a:r>
              <a:rPr lang="en-US" sz="1050" i="1" dirty="0"/>
              <a:t>or on the staff collecting the data? How will this indicator help</a:t>
            </a:r>
            <a:r>
              <a:rPr lang="en-US" sz="1050" dirty="0"/>
              <a:t> </a:t>
            </a:r>
            <a:r>
              <a:rPr lang="en-US" sz="1050" i="1" dirty="0"/>
              <a:t>with monitoring, management, and evaluation? </a:t>
            </a:r>
          </a:p>
          <a:p>
            <a:pPr>
              <a:tabLst>
                <a:tab pos="0" algn="l"/>
              </a:tabLst>
            </a:pPr>
            <a:endParaRPr lang="en-US" sz="1050" i="1" dirty="0"/>
          </a:p>
          <a:p>
            <a:pPr>
              <a:tabLst>
                <a:tab pos="0" algn="l"/>
              </a:tabLst>
            </a:pPr>
            <a:r>
              <a:rPr lang="en-US" sz="1050" dirty="0"/>
              <a:t>2. When identifying data sources (the means of verification) bear in mind that sophisticated statistical tools aren’t usually necessary to develop or track indicators. Whenever possible, indicators should rely on existing operational information or publicly available sets of data (e.g. National, sub-national or UN statistics). The use of secondary data, when available and appropriate, is preferable owing to the higher costs associated with primary data collection. </a:t>
            </a:r>
          </a:p>
          <a:p>
            <a:pPr>
              <a:tabLst>
                <a:tab pos="0" algn="l"/>
              </a:tabLst>
            </a:pPr>
            <a:endParaRPr lang="en-US" sz="1050" dirty="0"/>
          </a:p>
          <a:p>
            <a:r>
              <a:rPr lang="en-US" sz="1050" dirty="0"/>
              <a:t>3. All indicators must be accompanied by baselines and targets and should lend themselves to aggregation at all levels. Without baselines and targets, measurement of change over time is not possible.</a:t>
            </a:r>
          </a:p>
          <a:p>
            <a:pPr lvl="0"/>
            <a:r>
              <a:rPr lang="en-US" sz="1050" dirty="0"/>
              <a:t>Baselines establish the value of the indicator at the beginning of the planning period; </a:t>
            </a:r>
          </a:p>
          <a:p>
            <a:pPr lvl="0"/>
            <a:r>
              <a:rPr lang="en-US" sz="1050" dirty="0"/>
              <a:t>Targets describe expected values upon completion of the plan;</a:t>
            </a:r>
          </a:p>
          <a:p>
            <a:pPr lvl="0"/>
            <a:r>
              <a:rPr lang="en-US" sz="1050" dirty="0"/>
              <a:t>Performance monitoring of the indicator tells us about actual achievement, against the original target. </a:t>
            </a:r>
          </a:p>
          <a:p>
            <a:pPr lvl="0"/>
            <a:endParaRPr lang="en-US" sz="1050" dirty="0"/>
          </a:p>
          <a:p>
            <a:pPr lvl="0"/>
            <a:r>
              <a:rPr lang="en-US" sz="1050" dirty="0"/>
              <a:t>Let’s take a look at Tool 4, The M&amp;E Matrix …</a:t>
            </a:r>
          </a:p>
          <a:p>
            <a:endParaRPr lang="en-US" sz="1050"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826089"/>
            <a:ext cx="5695102" cy="4968935"/>
          </a:xfrm>
        </p:spPr>
        <p:txBody>
          <a:bodyPr>
            <a:normAutofit/>
          </a:bodyPr>
          <a:lstStyle/>
          <a:p>
            <a:pPr>
              <a:tabLst>
                <a:tab pos="0" algn="l"/>
              </a:tabLst>
            </a:pPr>
            <a:endParaRPr lang="en-US" dirty="0"/>
          </a:p>
          <a:p>
            <a:pPr>
              <a:tabLst>
                <a:tab pos="0" algn="l"/>
              </a:tabLst>
            </a:pPr>
            <a:endParaRPr lang="en-US" i="1" dirty="0"/>
          </a:p>
          <a:p>
            <a:pPr marL="228600" indent="4763"/>
            <a:endParaRPr lang="en-US" i="1" dirty="0"/>
          </a:p>
          <a:p>
            <a:pPr marL="228600" indent="4763">
              <a:buFont typeface="+mj-lt"/>
              <a:buAutoNum type="arabicPeriod"/>
            </a:pPr>
            <a:endParaRPr lang="en-US" dirty="0"/>
          </a:p>
          <a:p>
            <a:pPr marL="228600" indent="-228600">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b="1" dirty="0"/>
              <a:t>Context</a:t>
            </a:r>
            <a:r>
              <a:rPr lang="en-GB" sz="1100" dirty="0"/>
              <a:t>. The Capacity Development for Education (CapEd) programme is one of UNESCO's responses to the challenges raised by the "holistic, ambitious and transformative vision" of the Education 2030 development agenda. The programme supports countries in integrating the Sustainable Goal for Education (SDG 4) into education plans and monitoring systems.</a:t>
            </a:r>
            <a:endParaRPr lang="en-US" sz="1100" dirty="0"/>
          </a:p>
          <a:p>
            <a:endParaRPr lang="en-GB" sz="1100" dirty="0"/>
          </a:p>
          <a:p>
            <a:r>
              <a:rPr lang="en-GB" sz="1100" dirty="0"/>
              <a:t>Component 2 of the CapEd programme specifically answers the call made by member states at Incheon, designed by UIS to assist countries in aligning and strengthening national data and education management information systems to monitor progress towards SDG 4 targets. Component 2 promotes a coherent medium-term (3-5 years) approach for sustainably building capacities of national education statistical systems (NESS) by supporting: </a:t>
            </a:r>
            <a:endParaRPr lang="en-US" sz="1100" dirty="0"/>
          </a:p>
          <a:p>
            <a:pPr lvl="0"/>
            <a:endParaRPr lang="en-GB" sz="1100" dirty="0"/>
          </a:p>
          <a:p>
            <a:pPr lvl="0" indent="117475">
              <a:spcBef>
                <a:spcPts val="600"/>
              </a:spcBef>
              <a:spcAft>
                <a:spcPts val="600"/>
              </a:spcAft>
              <a:buFont typeface="Wingdings" pitchFamily="2" charset="2"/>
              <a:buChar char="§"/>
            </a:pPr>
            <a:r>
              <a:rPr lang="en-GB" sz="1100" dirty="0"/>
              <a:t>The setting up of an </a:t>
            </a:r>
            <a:r>
              <a:rPr lang="en-GB" sz="1100" b="1" dirty="0"/>
              <a:t>education data platform</a:t>
            </a:r>
            <a:r>
              <a:rPr lang="en-GB" sz="1100" dirty="0"/>
              <a:t> - comprising a Steering Committee made up of multiple stakeholders of the SDG 4 and a national technical team (NTT) - to develop and implement a sector-wide vision of education statistics;</a:t>
            </a:r>
            <a:endParaRPr lang="en-US" sz="1100" dirty="0"/>
          </a:p>
          <a:p>
            <a:pPr lvl="0" indent="117475">
              <a:spcBef>
                <a:spcPts val="600"/>
              </a:spcBef>
              <a:spcAft>
                <a:spcPts val="600"/>
              </a:spcAft>
              <a:buFont typeface="Wingdings" pitchFamily="2" charset="2"/>
              <a:buChar char="§"/>
            </a:pPr>
            <a:r>
              <a:rPr lang="en-GB" sz="1100" dirty="0"/>
              <a:t>The design, implementation and monitoring of a country-level </a:t>
            </a:r>
            <a:r>
              <a:rPr lang="en-GB" sz="1100" b="1" dirty="0"/>
              <a:t>national strategy for the development of education statistics (NSDES)</a:t>
            </a:r>
            <a:r>
              <a:rPr lang="en-GB" sz="1100" dirty="0"/>
              <a:t>.</a:t>
            </a:r>
            <a:endParaRPr lang="en-US" sz="1100" dirty="0"/>
          </a:p>
          <a:p>
            <a:endParaRPr lang="en-US" sz="1100"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826088"/>
            <a:ext cx="5447030" cy="4887310"/>
          </a:xfrm>
        </p:spPr>
        <p:txBody>
          <a:bodyPr>
            <a:normAutofit/>
          </a:bodyPr>
          <a:lstStyle/>
          <a:p>
            <a:r>
              <a:rPr lang="en-US" sz="1050" kern="1200" dirty="0">
                <a:solidFill>
                  <a:schemeClr val="tx1"/>
                </a:solidFill>
                <a:latin typeface="+mn-lt"/>
                <a:ea typeface="+mn-ea"/>
                <a:cs typeface="+mn-cs"/>
              </a:rPr>
              <a:t>Without good programme management it is unlikely that results will be achieved; but the 'M' in RBM is sometimes neglected. </a:t>
            </a:r>
            <a:endParaRPr lang="en-US" sz="1050" dirty="0"/>
          </a:p>
          <a:p>
            <a:endParaRPr lang="en-US" sz="1050" dirty="0"/>
          </a:p>
          <a:p>
            <a:r>
              <a:rPr lang="en-US" sz="1050" kern="1200" dirty="0">
                <a:solidFill>
                  <a:schemeClr val="tx1"/>
                </a:solidFill>
                <a:latin typeface="+mn-lt"/>
                <a:ea typeface="+mn-ea"/>
                <a:cs typeface="+mn-cs"/>
              </a:rPr>
              <a:t>As we have seen, in addition to functioning as a planning instrument, the NSDES results framework is a management tool. The results framework - including both the results matrix and its complement, the M&amp;E matrix - can be used in several ways </a:t>
            </a:r>
          </a:p>
          <a:p>
            <a:pPr lvl="0"/>
            <a:endParaRPr lang="en-US" sz="1050" kern="1200" dirty="0">
              <a:solidFill>
                <a:schemeClr val="tx1"/>
              </a:solidFill>
              <a:latin typeface="+mn-lt"/>
              <a:ea typeface="+mn-ea"/>
              <a:cs typeface="+mn-cs"/>
            </a:endParaRPr>
          </a:p>
          <a:p>
            <a:pPr marL="169863" lvl="0" indent="-169863">
              <a:buFont typeface="Wingdings" pitchFamily="2" charset="2"/>
              <a:buChar char="§"/>
            </a:pPr>
            <a:r>
              <a:rPr lang="en-US" sz="1050" kern="1200" dirty="0">
                <a:solidFill>
                  <a:schemeClr val="tx1"/>
                </a:solidFill>
                <a:latin typeface="+mn-lt"/>
                <a:ea typeface="+mn-ea"/>
                <a:cs typeface="+mn-cs"/>
              </a:rPr>
              <a:t>It is the heart of </a:t>
            </a:r>
            <a:r>
              <a:rPr lang="en-US" sz="1050" b="1" kern="1200" dirty="0">
                <a:solidFill>
                  <a:schemeClr val="tx1"/>
                </a:solidFill>
                <a:latin typeface="+mn-lt"/>
                <a:ea typeface="+mn-ea"/>
                <a:cs typeface="+mn-cs"/>
              </a:rPr>
              <a:t>operational medium-term planning</a:t>
            </a:r>
            <a:r>
              <a:rPr lang="en-US" sz="1050" kern="1200" dirty="0">
                <a:solidFill>
                  <a:schemeClr val="tx1"/>
                </a:solidFill>
                <a:latin typeface="+mn-lt"/>
                <a:ea typeface="+mn-ea"/>
                <a:cs typeface="+mn-cs"/>
              </a:rPr>
              <a:t>, as well as </a:t>
            </a:r>
            <a:r>
              <a:rPr lang="en-US" sz="1050" b="1" kern="1200" dirty="0">
                <a:solidFill>
                  <a:schemeClr val="tx1"/>
                </a:solidFill>
                <a:latin typeface="+mn-lt"/>
                <a:ea typeface="+mn-ea"/>
                <a:cs typeface="+mn-cs"/>
              </a:rPr>
              <a:t>annual planning </a:t>
            </a:r>
            <a:r>
              <a:rPr lang="en-US" sz="1050" kern="1200" dirty="0">
                <a:solidFill>
                  <a:schemeClr val="tx1"/>
                </a:solidFill>
                <a:latin typeface="+mn-lt"/>
                <a:ea typeface="+mn-ea"/>
                <a:cs typeface="+mn-cs"/>
              </a:rPr>
              <a:t>and implementation</a:t>
            </a:r>
          </a:p>
          <a:p>
            <a:pPr marL="169863" lvl="0" indent="-169863">
              <a:buFont typeface="Wingdings" pitchFamily="2" charset="2"/>
              <a:buChar char="§"/>
            </a:pPr>
            <a:endParaRPr lang="en-US" sz="1050" kern="1200" dirty="0">
              <a:solidFill>
                <a:schemeClr val="tx1"/>
              </a:solidFill>
              <a:latin typeface="+mn-lt"/>
              <a:ea typeface="+mn-ea"/>
              <a:cs typeface="+mn-cs"/>
            </a:endParaRPr>
          </a:p>
          <a:p>
            <a:pPr marL="169863" lvl="0" indent="-169863">
              <a:buFont typeface="Wingdings" pitchFamily="2" charset="2"/>
              <a:buChar char="§"/>
            </a:pPr>
            <a:r>
              <a:rPr lang="en-US" sz="1050" kern="1200" dirty="0">
                <a:solidFill>
                  <a:schemeClr val="tx1"/>
                </a:solidFill>
                <a:latin typeface="+mn-lt"/>
                <a:ea typeface="+mn-ea"/>
                <a:cs typeface="+mn-cs"/>
              </a:rPr>
              <a:t>It guides the </a:t>
            </a:r>
            <a:r>
              <a:rPr lang="en-US" sz="1050" b="1" kern="1200" dirty="0">
                <a:solidFill>
                  <a:schemeClr val="tx1"/>
                </a:solidFill>
                <a:latin typeface="+mn-lt"/>
                <a:ea typeface="+mn-ea"/>
                <a:cs typeface="+mn-cs"/>
              </a:rPr>
              <a:t>production, analysis and use of data </a:t>
            </a:r>
            <a:r>
              <a:rPr lang="en-US" sz="1050" kern="1200" dirty="0">
                <a:solidFill>
                  <a:schemeClr val="tx1"/>
                </a:solidFill>
                <a:latin typeface="+mn-lt"/>
                <a:ea typeface="+mn-ea"/>
                <a:cs typeface="+mn-cs"/>
              </a:rPr>
              <a:t>to track the performance of a NSDES strategy and/or operational programme; and </a:t>
            </a:r>
          </a:p>
          <a:p>
            <a:pPr marL="169863" lvl="0" indent="-169863">
              <a:buFont typeface="Wingdings" pitchFamily="2" charset="2"/>
              <a:buChar char="§"/>
            </a:pPr>
            <a:endParaRPr lang="en-US" sz="1050" kern="1200" dirty="0">
              <a:solidFill>
                <a:schemeClr val="tx1"/>
              </a:solidFill>
              <a:latin typeface="+mn-lt"/>
              <a:ea typeface="+mn-ea"/>
              <a:cs typeface="+mn-cs"/>
            </a:endParaRPr>
          </a:p>
          <a:p>
            <a:pPr marL="169863" lvl="0" indent="-169863">
              <a:buFont typeface="Wingdings" pitchFamily="2" charset="2"/>
              <a:buChar char="§"/>
            </a:pPr>
            <a:r>
              <a:rPr lang="en-US" sz="1050" kern="1200" dirty="0">
                <a:solidFill>
                  <a:schemeClr val="tx1"/>
                </a:solidFill>
                <a:latin typeface="+mn-lt"/>
                <a:ea typeface="+mn-ea"/>
                <a:cs typeface="+mn-cs"/>
              </a:rPr>
              <a:t>It is a reference point for programme managers to make decisions based on performance information and to </a:t>
            </a:r>
            <a:r>
              <a:rPr lang="en-US" sz="1050" b="1" kern="1200" dirty="0">
                <a:solidFill>
                  <a:schemeClr val="tx1"/>
                </a:solidFill>
                <a:latin typeface="+mn-lt"/>
                <a:ea typeface="+mn-ea"/>
                <a:cs typeface="+mn-cs"/>
              </a:rPr>
              <a:t>change strategies</a:t>
            </a:r>
            <a:r>
              <a:rPr lang="en-US" sz="1050" kern="1200" dirty="0">
                <a:solidFill>
                  <a:schemeClr val="tx1"/>
                </a:solidFill>
                <a:latin typeface="+mn-lt"/>
                <a:ea typeface="+mn-ea"/>
                <a:cs typeface="+mn-cs"/>
              </a:rPr>
              <a:t> and activities if and when needed. </a:t>
            </a:r>
            <a:r>
              <a:rPr lang="en-US" sz="1050" dirty="0"/>
              <a:t>While the planning phase with NSDES stakeholders serves to prepare a framework for joint collaboration, the NTT must also pay attention on managing and monitoring the NSDES. It is critically important that a </a:t>
            </a:r>
            <a:r>
              <a:rPr lang="en-US" sz="1050" b="1" i="1" dirty="0"/>
              <a:t>flow and consistency of results is maintained among the various programming instruments</a:t>
            </a:r>
            <a:r>
              <a:rPr lang="en-US" sz="1050" dirty="0"/>
              <a:t>. </a:t>
            </a:r>
            <a:endParaRPr lang="en-US" sz="1050" b="1" dirty="0"/>
          </a:p>
          <a:p>
            <a:endParaRPr lang="en-US" sz="1050" b="1" dirty="0"/>
          </a:p>
          <a:p>
            <a:r>
              <a:rPr lang="en-US" sz="1050" b="1" dirty="0"/>
              <a:t>Here</a:t>
            </a:r>
            <a:r>
              <a:rPr lang="en-US" sz="1050" dirty="0"/>
              <a:t>, we see  the relationship and flows between the NSDES results framework (results matrix and M&amp;E matrix), the country strategic programme plan, and the annual work plans. </a:t>
            </a:r>
          </a:p>
          <a:p>
            <a:endParaRPr lang="en-US" sz="1050" dirty="0"/>
          </a:p>
          <a:p>
            <a:r>
              <a:rPr lang="en-US" sz="1050" dirty="0"/>
              <a:t>Let’s take a look at the operational programming tools ….</a:t>
            </a:r>
          </a:p>
          <a:p>
            <a:r>
              <a:rPr lang="en-US" sz="1050" b="1" dirty="0"/>
              <a:t>Tool 5a</a:t>
            </a:r>
            <a:r>
              <a:rPr lang="en-US" sz="1050" dirty="0"/>
              <a:t>: the operational medium-term plan template</a:t>
            </a:r>
          </a:p>
          <a:p>
            <a:r>
              <a:rPr lang="en-US" sz="1050" b="1" dirty="0"/>
              <a:t>Tool 5b</a:t>
            </a:r>
            <a:r>
              <a:rPr lang="en-US" sz="1050" dirty="0"/>
              <a:t>: the annual workplan template.</a:t>
            </a:r>
          </a:p>
          <a:p>
            <a:pPr lvl="0"/>
            <a:endParaRPr lang="en-US" sz="1050" kern="1200" dirty="0">
              <a:solidFill>
                <a:schemeClr val="tx1"/>
              </a:solidFill>
              <a:latin typeface="+mn-lt"/>
              <a:ea typeface="+mn-ea"/>
              <a:cs typeface="+mn-cs"/>
            </a:endParaRPr>
          </a:p>
          <a:p>
            <a:endParaRPr lang="en-US" sz="1050"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An operational strategic (medium-term) programme 'zooms in' on the intended results </a:t>
            </a:r>
            <a:r>
              <a:rPr lang="en-US" sz="1050" i="1" kern="1200" dirty="0">
                <a:solidFill>
                  <a:schemeClr val="tx1"/>
                </a:solidFill>
                <a:latin typeface="+mn-lt"/>
                <a:ea typeface="+mn-ea"/>
                <a:cs typeface="+mn-cs"/>
              </a:rPr>
              <a:t>(intermediate outcomes and outputs) </a:t>
            </a:r>
            <a:r>
              <a:rPr lang="en-US" sz="1050" kern="1200" dirty="0">
                <a:solidFill>
                  <a:schemeClr val="tx1"/>
                </a:solidFill>
                <a:latin typeface="+mn-lt"/>
                <a:ea typeface="+mn-ea"/>
                <a:cs typeface="+mn-cs"/>
              </a:rPr>
              <a:t>as they have been mapped out in the NSDES results matrix.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This focus is in terms of:</a:t>
            </a:r>
          </a:p>
          <a:p>
            <a:pPr marL="0" marR="0" indent="0" algn="l" defTabSz="914400" rtl="0" eaLnBrk="1" fontAlgn="auto" latinLnBrk="0" hangingPunct="1">
              <a:lnSpc>
                <a:spcPct val="100000"/>
              </a:lnSpc>
              <a:spcBef>
                <a:spcPts val="600"/>
              </a:spcBef>
              <a:spcAft>
                <a:spcPts val="0"/>
              </a:spcAft>
              <a:buClrTx/>
              <a:buSzTx/>
              <a:buFont typeface="Wingdings" pitchFamily="2" charset="2"/>
              <a:buChar char="§"/>
              <a:tabLst/>
              <a:defRPr/>
            </a:pPr>
            <a:r>
              <a:rPr lang="en-US" sz="1050" kern="1200" dirty="0">
                <a:solidFill>
                  <a:schemeClr val="tx1"/>
                </a:solidFill>
                <a:latin typeface="+mn-lt"/>
                <a:ea typeface="+mn-ea"/>
                <a:cs typeface="+mn-cs"/>
              </a:rPr>
              <a:t> the year-by-year time-frame for each result; </a:t>
            </a:r>
          </a:p>
          <a:p>
            <a:pPr marL="0" marR="0" indent="0" algn="l" defTabSz="914400" rtl="0" eaLnBrk="1" fontAlgn="auto" latinLnBrk="0" hangingPunct="1">
              <a:lnSpc>
                <a:spcPct val="100000"/>
              </a:lnSpc>
              <a:spcBef>
                <a:spcPts val="600"/>
              </a:spcBef>
              <a:spcAft>
                <a:spcPts val="0"/>
              </a:spcAft>
              <a:buClrTx/>
              <a:buSzTx/>
              <a:buFont typeface="Wingdings" pitchFamily="2" charset="2"/>
              <a:buChar char="§"/>
              <a:tabLst/>
              <a:defRPr/>
            </a:pPr>
            <a:r>
              <a:rPr lang="en-US" sz="1050" kern="1200" dirty="0">
                <a:solidFill>
                  <a:schemeClr val="tx1"/>
                </a:solidFill>
                <a:latin typeface="+mn-lt"/>
                <a:ea typeface="+mn-ea"/>
                <a:cs typeface="+mn-cs"/>
              </a:rPr>
              <a:t>the partner(s) who are responsible for delivering the result; </a:t>
            </a:r>
          </a:p>
          <a:p>
            <a:pPr marL="0" marR="0" indent="0" algn="l" defTabSz="914400" rtl="0" eaLnBrk="1" fontAlgn="auto" latinLnBrk="0" hangingPunct="1">
              <a:lnSpc>
                <a:spcPct val="100000"/>
              </a:lnSpc>
              <a:spcBef>
                <a:spcPts val="600"/>
              </a:spcBef>
              <a:spcAft>
                <a:spcPts val="0"/>
              </a:spcAft>
              <a:buClrTx/>
              <a:buSzTx/>
              <a:buFont typeface="Wingdings" pitchFamily="2" charset="2"/>
              <a:buChar char="§"/>
              <a:tabLst/>
              <a:defRPr/>
            </a:pPr>
            <a:r>
              <a:rPr lang="en-US" sz="1050" kern="1200" dirty="0">
                <a:solidFill>
                  <a:schemeClr val="tx1"/>
                </a:solidFill>
                <a:latin typeface="+mn-lt"/>
                <a:ea typeface="+mn-ea"/>
                <a:cs typeface="+mn-cs"/>
              </a:rPr>
              <a:t>and the yearly budget for the specific result.</a:t>
            </a:r>
          </a:p>
          <a:p>
            <a:endParaRPr lang="en-US" sz="1050"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kern="1200" dirty="0">
                <a:solidFill>
                  <a:schemeClr val="tx1"/>
                </a:solidFill>
                <a:latin typeface="+mn-lt"/>
                <a:ea typeface="+mn-ea"/>
                <a:cs typeface="+mn-cs"/>
              </a:rPr>
              <a:t>An annual work plan focuses in even more detail on the intended results (</a:t>
            </a:r>
            <a:r>
              <a:rPr lang="en-US" sz="1050" i="1" kern="1200" dirty="0">
                <a:solidFill>
                  <a:schemeClr val="tx1"/>
                </a:solidFill>
                <a:latin typeface="+mn-lt"/>
                <a:ea typeface="+mn-ea"/>
                <a:cs typeface="+mn-cs"/>
              </a:rPr>
              <a:t>outputs only</a:t>
            </a:r>
            <a:r>
              <a:rPr lang="en-US" sz="1050" kern="1200" dirty="0">
                <a:solidFill>
                  <a:schemeClr val="tx1"/>
                </a:solidFill>
                <a:latin typeface="+mn-lt"/>
                <a:ea typeface="+mn-ea"/>
                <a:cs typeface="+mn-cs"/>
              </a:rPr>
              <a:t>), in terms of: </a:t>
            </a:r>
          </a:p>
          <a:p>
            <a:pPr>
              <a:spcBef>
                <a:spcPts val="600"/>
              </a:spcBef>
              <a:buFont typeface="Wingdings" pitchFamily="2" charset="2"/>
              <a:buChar char="§"/>
            </a:pPr>
            <a:r>
              <a:rPr lang="en-US" sz="1050" kern="1200" dirty="0">
                <a:solidFill>
                  <a:schemeClr val="tx1"/>
                </a:solidFill>
                <a:latin typeface="+mn-lt"/>
                <a:ea typeface="+mn-ea"/>
                <a:cs typeface="+mn-cs"/>
              </a:rPr>
              <a:t>the indicators and targets for each output; </a:t>
            </a:r>
          </a:p>
          <a:p>
            <a:pPr>
              <a:spcBef>
                <a:spcPts val="600"/>
              </a:spcBef>
              <a:buFont typeface="Wingdings" pitchFamily="2" charset="2"/>
              <a:buChar char="§"/>
            </a:pPr>
            <a:r>
              <a:rPr lang="en-US" sz="1050" kern="1200" dirty="0">
                <a:solidFill>
                  <a:schemeClr val="tx1"/>
                </a:solidFill>
                <a:latin typeface="+mn-lt"/>
                <a:ea typeface="+mn-ea"/>
                <a:cs typeface="+mn-cs"/>
              </a:rPr>
              <a:t>the activities required to produce the output; </a:t>
            </a:r>
          </a:p>
          <a:p>
            <a:pPr>
              <a:spcBef>
                <a:spcPts val="600"/>
              </a:spcBef>
              <a:buFont typeface="Wingdings" pitchFamily="2" charset="2"/>
              <a:buChar char="§"/>
            </a:pPr>
            <a:r>
              <a:rPr lang="en-US" sz="1050" kern="1200" dirty="0">
                <a:solidFill>
                  <a:schemeClr val="tx1"/>
                </a:solidFill>
                <a:latin typeface="+mn-lt"/>
                <a:ea typeface="+mn-ea"/>
                <a:cs typeface="+mn-cs"/>
              </a:rPr>
              <a:t>the quarterly time-frame for the activities/output; </a:t>
            </a:r>
          </a:p>
          <a:p>
            <a:pPr>
              <a:spcBef>
                <a:spcPts val="600"/>
              </a:spcBef>
              <a:buFont typeface="Wingdings" pitchFamily="2" charset="2"/>
              <a:buChar char="§"/>
            </a:pPr>
            <a:r>
              <a:rPr lang="en-US" sz="1050" kern="1200" dirty="0">
                <a:solidFill>
                  <a:schemeClr val="tx1"/>
                </a:solidFill>
                <a:latin typeface="+mn-lt"/>
                <a:ea typeface="+mn-ea"/>
                <a:cs typeface="+mn-cs"/>
              </a:rPr>
              <a:t>the responsible partner(s;) and </a:t>
            </a:r>
          </a:p>
          <a:p>
            <a:pPr>
              <a:spcBef>
                <a:spcPts val="600"/>
              </a:spcBef>
              <a:buFont typeface="Wingdings" pitchFamily="2" charset="2"/>
              <a:buChar char="§"/>
            </a:pPr>
            <a:r>
              <a:rPr lang="en-US" sz="1050" kern="1200" dirty="0">
                <a:solidFill>
                  <a:schemeClr val="tx1"/>
                </a:solidFill>
                <a:latin typeface="+mn-lt"/>
                <a:ea typeface="+mn-ea"/>
                <a:cs typeface="+mn-cs"/>
              </a:rPr>
              <a:t>the quarterly budget for the activities/output.</a:t>
            </a:r>
          </a:p>
          <a:p>
            <a:endParaRPr lang="en-US" sz="1050"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826089"/>
            <a:ext cx="5642321" cy="4698997"/>
          </a:xfrm>
        </p:spPr>
        <p:txBody>
          <a:bodyPr>
            <a:normAutofit/>
          </a:bodyPr>
          <a:lstStyle/>
          <a:p>
            <a:r>
              <a:rPr lang="en-US" sz="1050" dirty="0"/>
              <a:t>Monitoring is an essential element in the NSDES programme life-cycle. It involves regular and systematic assessment based on participation, reflection, feedback, data collection, analysis of actual performance and regular reporting. As mentioned earlier, the M&amp;E matrix - accompanying the results matrix - is a key tool for monitoring the NSDES. </a:t>
            </a:r>
          </a:p>
          <a:p>
            <a:r>
              <a:rPr lang="en-US" sz="1050" b="1" dirty="0"/>
              <a:t>Here</a:t>
            </a:r>
            <a:r>
              <a:rPr lang="en-US" sz="1050" dirty="0"/>
              <a:t>, we see what using an RBM approach enables the Education Data Platform to do.</a:t>
            </a:r>
          </a:p>
          <a:p>
            <a:endParaRPr lang="en-US" sz="1050" dirty="0"/>
          </a:p>
          <a:p>
            <a:r>
              <a:rPr lang="en-US" sz="1050" b="1" dirty="0"/>
              <a:t>Note</a:t>
            </a:r>
            <a:r>
              <a:rPr lang="en-US" sz="1050" dirty="0"/>
              <a:t>: in using the M&amp;E matrix (indicators, baselines, targets, and means of verification), you may also need to reflect further on the </a:t>
            </a:r>
            <a:r>
              <a:rPr lang="en-US" sz="1050" i="1" dirty="0"/>
              <a:t>methodology for baseline data collection</a:t>
            </a:r>
            <a:r>
              <a:rPr lang="en-US" sz="1050" dirty="0"/>
              <a:t>. The methods used will depend on the time and resources available and the depth required to adequately complete the monitoring or evaluation of the programme or project. </a:t>
            </a:r>
          </a:p>
          <a:p>
            <a:endParaRPr lang="en-US" sz="1050" dirty="0"/>
          </a:p>
          <a:p>
            <a:r>
              <a:rPr lang="en-US" sz="1050" dirty="0"/>
              <a:t>To operationalize the M&amp;E matrix itself, you may need to put together an M&amp;E calendar, </a:t>
            </a:r>
            <a:r>
              <a:rPr lang="en-US" sz="1050" i="1" dirty="0"/>
              <a:t>integrating this into the operational strategic plan</a:t>
            </a:r>
            <a:r>
              <a:rPr lang="en-US" sz="1050" dirty="0"/>
              <a:t> for the NSDES. Activities and outputs that focus specifically on monitoring and evaluation should include, for example :</a:t>
            </a:r>
          </a:p>
          <a:p>
            <a:pPr lvl="0">
              <a:spcBef>
                <a:spcPts val="600"/>
              </a:spcBef>
              <a:buFont typeface="Arial" pitchFamily="34" charset="0"/>
              <a:buChar char="•"/>
            </a:pPr>
            <a:r>
              <a:rPr lang="en-US" sz="1050" dirty="0"/>
              <a:t>six-monthly and/or annual reviews;</a:t>
            </a:r>
          </a:p>
          <a:p>
            <a:pPr lvl="0">
              <a:spcBef>
                <a:spcPts val="600"/>
              </a:spcBef>
              <a:buFont typeface="Arial" pitchFamily="34" charset="0"/>
              <a:buChar char="•"/>
            </a:pPr>
            <a:r>
              <a:rPr lang="en-US" sz="1050" dirty="0"/>
              <a:t>formative (mid-line) evaluation; and summative (end-line) evaluation; </a:t>
            </a:r>
          </a:p>
          <a:p>
            <a:pPr lvl="0">
              <a:spcBef>
                <a:spcPts val="600"/>
              </a:spcBef>
              <a:buFont typeface="Arial" pitchFamily="34" charset="0"/>
              <a:buChar char="•"/>
            </a:pPr>
            <a:r>
              <a:rPr lang="en-US" sz="1050" dirty="0"/>
              <a:t>regular and routine results-based reports. </a:t>
            </a:r>
          </a:p>
          <a:p>
            <a:pPr lvl="0">
              <a:spcBef>
                <a:spcPts val="600"/>
              </a:spcBef>
              <a:buFont typeface="Arial" pitchFamily="34" charset="0"/>
              <a:buChar char="•"/>
            </a:pPr>
            <a:r>
              <a:rPr lang="en-US" sz="1050" b="1" i="1" dirty="0"/>
              <a:t>Results-based reporting</a:t>
            </a:r>
            <a:r>
              <a:rPr lang="en-US" sz="1050" dirty="0"/>
              <a:t> tells the story of the effects that interventions are having. This shifts attention from reporting on activities to communicating important results that the NSDES programme has achieved.</a:t>
            </a:r>
          </a:p>
          <a:p>
            <a:endParaRPr lang="en-US" sz="1050"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8" y="4826088"/>
            <a:ext cx="5684547" cy="5003919"/>
          </a:xfrm>
        </p:spPr>
        <p:txBody>
          <a:bodyPr>
            <a:normAutofit/>
          </a:bodyPr>
          <a:lstStyle/>
          <a:p>
            <a:r>
              <a:rPr lang="en-US" sz="1050" dirty="0"/>
              <a:t>Evaluation is a critical element of the NSDES life cycle. It depends on important inter-linkages with planning and monitoring. Without proper planning and clear articulation of intended results, it is not clear what should be monitored and how, and monitoring cannot be done well. Without careful monitoring, the necessary data is not collected and evaluation cannot be done well. </a:t>
            </a:r>
          </a:p>
          <a:p>
            <a:r>
              <a:rPr lang="en-US" sz="1050" dirty="0"/>
              <a:t>Note that monitoring is necessary but </a:t>
            </a:r>
            <a:r>
              <a:rPr lang="en-US" sz="1050" i="1" dirty="0"/>
              <a:t>not sufficient</a:t>
            </a:r>
            <a:r>
              <a:rPr lang="en-US" sz="1050" dirty="0"/>
              <a:t> for evaluation; evaluation uses additional new data collection and different frameworks for analysis. </a:t>
            </a:r>
          </a:p>
          <a:p>
            <a:endParaRPr lang="en-US" sz="1050" dirty="0"/>
          </a:p>
          <a:p>
            <a:r>
              <a:rPr lang="en-US" sz="1050" b="1" dirty="0"/>
              <a:t>Here</a:t>
            </a:r>
            <a:r>
              <a:rPr lang="en-US" sz="1050" dirty="0"/>
              <a:t>, we see that generally, evaluation has three key dimensions.</a:t>
            </a:r>
          </a:p>
          <a:p>
            <a:pPr marL="117475" lvl="0" indent="-65088">
              <a:lnSpc>
                <a:spcPct val="110000"/>
              </a:lnSpc>
              <a:spcBef>
                <a:spcPts val="600"/>
              </a:spcBef>
              <a:buFont typeface="Arial" pitchFamily="34" charset="0"/>
              <a:buChar char="•"/>
            </a:pPr>
            <a:r>
              <a:rPr lang="en-US" sz="1050" b="1" dirty="0"/>
              <a:t>Performance.</a:t>
            </a:r>
            <a:r>
              <a:rPr lang="en-US" sz="1050" dirty="0"/>
              <a:t> Evaluation provides decision-makers with evidence and objective information about performance and good practices that can help them to improve programmes. It allows programme managers to make informed decisions and plan strategically. </a:t>
            </a:r>
          </a:p>
          <a:p>
            <a:pPr marL="117475" lvl="0" indent="-65088">
              <a:lnSpc>
                <a:spcPct val="110000"/>
              </a:lnSpc>
              <a:spcBef>
                <a:spcPts val="600"/>
              </a:spcBef>
              <a:buFont typeface="Arial" pitchFamily="34" charset="0"/>
              <a:buChar char="•"/>
            </a:pPr>
            <a:r>
              <a:rPr lang="en-US" sz="1050" b="1" dirty="0"/>
              <a:t>Accountability.</a:t>
            </a:r>
            <a:r>
              <a:rPr lang="en-US" sz="1050" dirty="0"/>
              <a:t> </a:t>
            </a:r>
            <a:r>
              <a:rPr lang="en-US" sz="1050" i="1" dirty="0"/>
              <a:t>Objective</a:t>
            </a:r>
            <a:r>
              <a:rPr lang="en-US" sz="1050" dirty="0"/>
              <a:t> and </a:t>
            </a:r>
            <a:r>
              <a:rPr lang="en-US" sz="1050" i="1" dirty="0"/>
              <a:t>independent</a:t>
            </a:r>
            <a:r>
              <a:rPr lang="en-US" sz="1050" dirty="0"/>
              <a:t> evaluations help those responsible for a strategy or strategic programme to be held accountable to their national partners, development partners, beneficiaries and the general public.</a:t>
            </a:r>
          </a:p>
          <a:p>
            <a:pPr marL="117475" lvl="0" indent="-65088">
              <a:lnSpc>
                <a:spcPct val="110000"/>
              </a:lnSpc>
              <a:spcBef>
                <a:spcPts val="600"/>
              </a:spcBef>
              <a:buFont typeface="Arial" pitchFamily="34" charset="0"/>
              <a:buChar char="•"/>
            </a:pPr>
            <a:r>
              <a:rPr lang="en-US" sz="1050" b="1" dirty="0"/>
              <a:t>Organizational Learning:</a:t>
            </a:r>
            <a:r>
              <a:rPr lang="en-US" sz="1050" dirty="0"/>
              <a:t> Evaluation builds knowledge for institutional learning, policy making, development effectiveness and organizational effectiveness. It is an important means of capacity development and sustainability of results. </a:t>
            </a:r>
          </a:p>
          <a:p>
            <a:endParaRPr lang="en-US" sz="1050" dirty="0"/>
          </a:p>
          <a:p>
            <a:r>
              <a:rPr lang="en-US" sz="1050" dirty="0"/>
              <a:t>All three dimensions are particularly important </a:t>
            </a:r>
            <a:r>
              <a:rPr lang="en-US" sz="1050" b="1" i="1" dirty="0"/>
              <a:t>when an evaluation is</a:t>
            </a:r>
            <a:r>
              <a:rPr lang="en-US" sz="1050" dirty="0"/>
              <a:t> </a:t>
            </a:r>
            <a:r>
              <a:rPr lang="en-US" sz="1050" b="1" i="1" dirty="0"/>
              <a:t>aimed at developing knowledge for global use and for generalization to other contexts and situations</a:t>
            </a:r>
            <a:r>
              <a:rPr lang="en-US" sz="1050" dirty="0"/>
              <a:t>. A rigorous evaluation methodology is required in this case, to ensure a higher level of accuracy to allow for wider application beyond a particular context. Moreover, although evaluation generates information to improve programming, it is an </a:t>
            </a:r>
            <a:r>
              <a:rPr lang="en-US" sz="1050" i="1" dirty="0"/>
              <a:t>external function</a:t>
            </a:r>
            <a:r>
              <a:rPr lang="en-US" sz="1050" dirty="0"/>
              <a:t>, which should be separated from programme management.</a:t>
            </a:r>
          </a:p>
          <a:p>
            <a:endParaRPr lang="en-US" sz="1050" dirty="0"/>
          </a:p>
          <a:p>
            <a:endParaRPr lang="en-US" sz="1050" dirty="0"/>
          </a:p>
          <a:p>
            <a:endParaRPr lang="en-US" sz="1050" dirty="0"/>
          </a:p>
          <a:p>
            <a:endParaRPr lang="en-US" sz="1050"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It is beyond the scope of these Guidelines to provide in-depth guidance on evaluations. (The United Nations Development Group (UNDG) website provides comprehensive evaluation guidance, based on norms and standards used by the United Nations system; see also the NSDS Guidelines (April 2016) available on the Paris 21 website).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But these questions may help you decide on the potential use - or uses - of an evaluation (UNDP 2009). </a:t>
            </a:r>
          </a:p>
          <a:p>
            <a:endParaRPr lang="en-US" sz="1050"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56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a:t>Following a preparation phase during which the education data platform will be initiated, design of the NSDES will take place in the following phases. The diagram here shows the process. </a:t>
            </a:r>
            <a:endParaRPr lang="en-US" sz="1100" dirty="0"/>
          </a:p>
          <a:p>
            <a:pPr lvl="0">
              <a:spcBef>
                <a:spcPts val="600"/>
              </a:spcBef>
              <a:spcAft>
                <a:spcPts val="600"/>
              </a:spcAft>
              <a:buFont typeface="Wingdings" pitchFamily="2" charset="2"/>
              <a:buChar char="§"/>
            </a:pPr>
            <a:r>
              <a:rPr lang="en-GB" sz="1100" dirty="0"/>
              <a:t>Mapping relevant data sources and identifying data gaps against the contextualised SDG 4 indicators framework;</a:t>
            </a:r>
            <a:endParaRPr lang="en-US" sz="1100" dirty="0"/>
          </a:p>
          <a:p>
            <a:pPr lvl="0">
              <a:spcBef>
                <a:spcPts val="600"/>
              </a:spcBef>
              <a:spcAft>
                <a:spcPts val="600"/>
              </a:spcAft>
              <a:buFont typeface="Wingdings" pitchFamily="2" charset="2"/>
              <a:buChar char="§"/>
            </a:pPr>
            <a:r>
              <a:rPr lang="en-GB" sz="1100" dirty="0"/>
              <a:t>Conducting a situation analysis through a series of Data Quality Assessment (DQA) for various required data sources and producing the DQA Report, including recommendations; </a:t>
            </a:r>
            <a:endParaRPr lang="en-US" sz="1100" dirty="0"/>
          </a:p>
          <a:p>
            <a:pPr lvl="0">
              <a:spcBef>
                <a:spcPts val="600"/>
              </a:spcBef>
              <a:spcAft>
                <a:spcPts val="600"/>
              </a:spcAft>
              <a:buFont typeface="Wingdings" pitchFamily="2" charset="2"/>
              <a:buChar char="§"/>
            </a:pPr>
            <a:r>
              <a:rPr lang="en-GB" sz="1100" dirty="0"/>
              <a:t> Developing and validating the NSDES. </a:t>
            </a:r>
          </a:p>
          <a:p>
            <a:r>
              <a:rPr lang="en-GB" sz="1100" dirty="0"/>
              <a:t>The Guide will take you through the final phase: the process of designing a NSDES and strategic program plan. </a:t>
            </a:r>
          </a:p>
          <a:p>
            <a:endParaRPr lang="en-GB" sz="1100" dirty="0"/>
          </a:p>
          <a:p>
            <a:r>
              <a:rPr lang="en-GB" sz="1100" dirty="0"/>
              <a:t>The diagram also indicates the relevant tools corresponding to the stages in the 'learning by doing' approach.</a:t>
            </a:r>
            <a:endParaRPr lang="en-US" sz="1100" dirty="0"/>
          </a:p>
          <a:p>
            <a:endParaRPr lang="en-US" sz="1100"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826088"/>
            <a:ext cx="5768996" cy="4968935"/>
          </a:xfrm>
        </p:spPr>
        <p:txBody>
          <a:bodyPr>
            <a:noAutofit/>
          </a:bodyPr>
          <a:lstStyle/>
          <a:p>
            <a:r>
              <a:rPr lang="en-GB" sz="1000" dirty="0"/>
              <a:t>The essential characteristics of a results-oriented NSDES are as follows:</a:t>
            </a:r>
            <a:endParaRPr lang="en-US" sz="1000" dirty="0"/>
          </a:p>
          <a:p>
            <a:pPr lvl="0">
              <a:spcBef>
                <a:spcPts val="600"/>
              </a:spcBef>
              <a:spcAft>
                <a:spcPts val="600"/>
              </a:spcAft>
              <a:buFont typeface="Wingdings" pitchFamily="2" charset="2"/>
              <a:buChar char="§"/>
            </a:pPr>
            <a:r>
              <a:rPr lang="en-GB" sz="1000" b="1" dirty="0"/>
              <a:t>It contributes to the country's development vision</a:t>
            </a:r>
            <a:r>
              <a:rPr lang="en-GB" sz="1000" dirty="0"/>
              <a:t>. The NSDES aligns with the government’s international commitments and overall national development framework, the mission statement of its ESP, and the overall NSDS goal. As such, it is a living-document, responding to the country's evolving education development context</a:t>
            </a:r>
            <a:endParaRPr lang="en-US" sz="1000" dirty="0"/>
          </a:p>
          <a:p>
            <a:pPr lvl="0">
              <a:spcBef>
                <a:spcPts val="600"/>
              </a:spcBef>
              <a:spcAft>
                <a:spcPts val="600"/>
              </a:spcAft>
              <a:buFont typeface="Wingdings" pitchFamily="2" charset="2"/>
              <a:buChar char="§"/>
            </a:pPr>
            <a:r>
              <a:rPr lang="en-GB" sz="1000" b="1" dirty="0"/>
              <a:t>It is sector-wide</a:t>
            </a:r>
            <a:r>
              <a:rPr lang="en-GB" sz="1000" dirty="0"/>
              <a:t>. The NSDES covers all subsectors (early childhood education, primary, secondary, TVET, and higher education) and should also include non-formal education, as well as adult literacy in line with SDG4 targets. It recognizes the need for a sector-wide approach and reflects an awareness of equitable, quality lifelong learning </a:t>
            </a:r>
            <a:endParaRPr lang="en-US" sz="1000" dirty="0"/>
          </a:p>
          <a:p>
            <a:pPr lvl="0">
              <a:spcBef>
                <a:spcPts val="600"/>
              </a:spcBef>
              <a:spcAft>
                <a:spcPts val="600"/>
              </a:spcAft>
              <a:buFont typeface="Wingdings" pitchFamily="2" charset="2"/>
              <a:buChar char="§"/>
            </a:pPr>
            <a:r>
              <a:rPr lang="en-GB" sz="1000" b="1" dirty="0"/>
              <a:t>It is strategic</a:t>
            </a:r>
            <a:r>
              <a:rPr lang="en-GB" sz="1000" dirty="0"/>
              <a:t>. By definition, the NSDES prioritizes intended results, including human, technical, and financial capacities, in order to achieve the development vision: the NSDES results framework shows a focus on specific, objectively measurable results and a clear intervention logic, ensuring planned results are realistic.</a:t>
            </a:r>
            <a:endParaRPr lang="en-US" sz="1000" dirty="0"/>
          </a:p>
          <a:p>
            <a:pPr lvl="0">
              <a:spcBef>
                <a:spcPts val="600"/>
              </a:spcBef>
              <a:spcAft>
                <a:spcPts val="600"/>
              </a:spcAft>
              <a:buFont typeface="Wingdings" pitchFamily="2" charset="2"/>
              <a:buChar char="§"/>
            </a:pPr>
            <a:r>
              <a:rPr lang="en-GB" sz="1000" b="1" dirty="0"/>
              <a:t>It is achievable</a:t>
            </a:r>
            <a:r>
              <a:rPr lang="en-GB" sz="1000" dirty="0"/>
              <a:t>. Responding to actual financial, technical, and political constraints in the area of education statistics, the NSDES provides a framework for budget and management decisions; the extent to which the strategy is owned by key stakeholders largely determines NSDES feasibility.</a:t>
            </a:r>
            <a:endParaRPr lang="en-US" sz="1000" dirty="0"/>
          </a:p>
          <a:p>
            <a:pPr lvl="0">
              <a:spcBef>
                <a:spcPts val="600"/>
              </a:spcBef>
              <a:spcAft>
                <a:spcPts val="600"/>
              </a:spcAft>
              <a:buFont typeface="Wingdings" pitchFamily="2" charset="2"/>
              <a:buChar char="§"/>
            </a:pPr>
            <a:r>
              <a:rPr lang="en-GB" sz="1000" b="1" dirty="0"/>
              <a:t>It is evidence-based and pays attention to a country's specific data-related challenges</a:t>
            </a:r>
            <a:r>
              <a:rPr lang="en-GB" sz="1000" dirty="0"/>
              <a:t>. The process of developing the NSDES begins with an education data quality assessment (DQA), providing an information base to guide design of the NSDES. In addition to the DQA, the NSDES is informed by various surveys and consultations undertaken to assess the readiness of country's to engage with the SDG 4 agenda (</a:t>
            </a:r>
            <a:r>
              <a:rPr lang="en-GB" sz="1000" b="1" dirty="0"/>
              <a:t>Box 1</a:t>
            </a:r>
            <a:r>
              <a:rPr lang="en-GB" sz="1000" dirty="0"/>
              <a:t>). </a:t>
            </a:r>
            <a:endParaRPr lang="en-US" sz="1000" dirty="0"/>
          </a:p>
          <a:p>
            <a:pPr lvl="0">
              <a:spcBef>
                <a:spcPts val="600"/>
              </a:spcBef>
              <a:spcAft>
                <a:spcPts val="600"/>
              </a:spcAft>
              <a:buFont typeface="Wingdings" pitchFamily="2" charset="2"/>
              <a:buChar char="§"/>
            </a:pPr>
            <a:r>
              <a:rPr lang="en-GB" sz="1000" b="1" dirty="0"/>
              <a:t>It is sensitive to the country context</a:t>
            </a:r>
            <a:r>
              <a:rPr lang="en-GB" sz="1000" dirty="0"/>
              <a:t>. The NSDES should be in line with other ESP strategies to strengthen the education system at all level; these are typically based on an analysis of the vulnerabilities specific to a country (e.g. conflicts, disasters, and economic crises) and address preparedness, prevention, and risk mitigation.</a:t>
            </a:r>
            <a:endParaRPr lang="en-US" sz="1000" dirty="0"/>
          </a:p>
          <a:p>
            <a:endParaRPr lang="en-US" sz="1000"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80" y="4826090"/>
            <a:ext cx="5716215" cy="4698996"/>
          </a:xfrm>
        </p:spPr>
        <p:txBody>
          <a:bodyPr>
            <a:noAutofit/>
          </a:bodyPr>
          <a:lstStyle/>
          <a:p>
            <a:r>
              <a:rPr lang="en-GB" sz="1050" dirty="0"/>
              <a:t>The </a:t>
            </a:r>
            <a:r>
              <a:rPr lang="en-GB" sz="1050" b="1" dirty="0"/>
              <a:t>process of preparing</a:t>
            </a:r>
            <a:r>
              <a:rPr lang="en-GB" sz="1050" dirty="0"/>
              <a:t> the NSDES includes the following features : </a:t>
            </a:r>
          </a:p>
          <a:p>
            <a:endParaRPr lang="en-US" sz="1050" dirty="0"/>
          </a:p>
          <a:p>
            <a:pPr lvl="0">
              <a:spcBef>
                <a:spcPts val="600"/>
              </a:spcBef>
              <a:spcAft>
                <a:spcPts val="600"/>
              </a:spcAft>
              <a:buFont typeface="Wingdings" pitchFamily="2" charset="2"/>
              <a:buChar char="§"/>
            </a:pPr>
            <a:r>
              <a:rPr lang="en-GB" sz="1050" dirty="0"/>
              <a:t>It is a </a:t>
            </a:r>
            <a:r>
              <a:rPr lang="en-GB" sz="1050" b="1" dirty="0"/>
              <a:t>country-led process</a:t>
            </a:r>
            <a:r>
              <a:rPr lang="en-GB" sz="1050" dirty="0"/>
              <a:t>. The NSDES is the responsibility of the national government, which has to make the final decisions in terms of  committing resources, as well as for its implementation. The strategy must be grounded in a government's commitment to the preparation process, and this commitment should deepen through the process.  </a:t>
            </a:r>
            <a:r>
              <a:rPr lang="en-US" sz="1050" dirty="0"/>
              <a:t> And i</a:t>
            </a:r>
            <a:r>
              <a:rPr lang="en-GB" sz="1050" dirty="0"/>
              <a:t>t is an </a:t>
            </a:r>
            <a:r>
              <a:rPr lang="en-GB" sz="1050" b="1" dirty="0"/>
              <a:t>inclusive process</a:t>
            </a:r>
            <a:r>
              <a:rPr lang="en-GB" sz="1050" dirty="0"/>
              <a:t>. The strategic planning process should be accompanied by a participatory policy dialogue among multiple stakeholders that builds consensus on, and commitment to, the development of strategy; existing mechanisms for such policy dialogue between the government and its development partners include the Sector Working Group (sometimes called the Local Education Group). </a:t>
            </a:r>
            <a:endParaRPr lang="en-US" sz="1050" dirty="0"/>
          </a:p>
          <a:p>
            <a:pPr lvl="0">
              <a:spcBef>
                <a:spcPts val="600"/>
              </a:spcBef>
              <a:spcAft>
                <a:spcPts val="600"/>
              </a:spcAft>
              <a:buFont typeface="Wingdings" pitchFamily="2" charset="2"/>
              <a:buChar char="§"/>
            </a:pPr>
            <a:r>
              <a:rPr lang="en-GB" sz="1050" dirty="0"/>
              <a:t>It is a</a:t>
            </a:r>
            <a:r>
              <a:rPr lang="en-GB" sz="1050" b="1" dirty="0"/>
              <a:t> well-organized process</a:t>
            </a:r>
            <a:r>
              <a:rPr lang="en-GB" sz="1050" dirty="0"/>
              <a:t>. Clarity is required on the roles and responsibilities of the multiple stakeholders, especially those who lead and coordinate; NSDES structures may include; a steering committee to oversee and guide the process; a National Technical Team (NTT) to coordinate the technical work, bringing together all ministry directorates and departments; and selected working groups to focus on specific themes or subsectors. </a:t>
            </a:r>
            <a:r>
              <a:rPr lang="en-US" sz="1050" dirty="0"/>
              <a:t>And </a:t>
            </a:r>
            <a:r>
              <a:rPr lang="en-GB" sz="1050" dirty="0"/>
              <a:t>it is a </a:t>
            </a:r>
            <a:r>
              <a:rPr lang="en-GB" sz="1050" b="1" dirty="0"/>
              <a:t>process of growing mutual accountability for education statistics</a:t>
            </a:r>
            <a:r>
              <a:rPr lang="en-GB" sz="1050" dirty="0"/>
              <a:t>. This entails the respective accountability of multiple-stakeholders working together toward shared outcomes, where each stakeholder is accountable for its own contribution. </a:t>
            </a:r>
            <a:endParaRPr lang="en-US" sz="1050" dirty="0"/>
          </a:p>
          <a:p>
            <a:pPr lvl="0">
              <a:spcBef>
                <a:spcPts val="600"/>
              </a:spcBef>
              <a:spcAft>
                <a:spcPts val="600"/>
              </a:spcAft>
              <a:buFont typeface="Wingdings" pitchFamily="2" charset="2"/>
              <a:buChar char="§"/>
            </a:pPr>
            <a:r>
              <a:rPr lang="en-GB" sz="1050" dirty="0"/>
              <a:t>It is a </a:t>
            </a:r>
            <a:r>
              <a:rPr lang="en-GB" sz="1050" b="1" dirty="0"/>
              <a:t>capacity-development process</a:t>
            </a:r>
            <a:r>
              <a:rPr lang="en-GB" sz="1050" dirty="0"/>
              <a:t>. Plan preparation is itself a form of 'learning by doing' capacity development, making the process of NSDES preparation as important as the strategy itself. </a:t>
            </a:r>
            <a:r>
              <a:rPr lang="en-US" sz="1050" dirty="0"/>
              <a:t>And i</a:t>
            </a:r>
            <a:r>
              <a:rPr lang="en-GB" sz="1050" dirty="0"/>
              <a:t>t is a process that reflects the </a:t>
            </a:r>
            <a:r>
              <a:rPr lang="en-GB" sz="1050" b="1" dirty="0"/>
              <a:t>comparative advantage</a:t>
            </a:r>
            <a:r>
              <a:rPr lang="en-GB" sz="1050" dirty="0"/>
              <a:t> of UNESCO and its partners in addressing the systemic constraints and capacity gaps related to education statistics. </a:t>
            </a:r>
            <a:endParaRPr lang="en-US" sz="1050" dirty="0"/>
          </a:p>
          <a:p>
            <a:endParaRPr lang="en-US" sz="1050" dirty="0"/>
          </a:p>
        </p:txBody>
      </p:sp>
      <p:sp>
        <p:nvSpPr>
          <p:cNvPr id="4" name="Slide Number Placeholder 3"/>
          <p:cNvSpPr>
            <a:spLocks noGrp="1"/>
          </p:cNvSpPr>
          <p:nvPr>
            <p:ph type="sldNum" sz="quarter" idx="10"/>
          </p:nvPr>
        </p:nvSpPr>
        <p:spPr/>
        <p:txBody>
          <a:bodyPr/>
          <a:lstStyle/>
          <a:p>
            <a:fld id="{2E2EAEFF-E1BB-5340-B92D-E672CD8D157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hyperlink" Target="http://uis.unesco.org/"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 PAG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20070"/>
            <a:ext cx="9143998" cy="3437929"/>
          </a:xfrm>
          <a:prstGeom prst="rect">
            <a:avLst/>
          </a:prstGeom>
        </p:spPr>
      </p:pic>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75135"/>
            <a:ext cx="9144000" cy="3437930"/>
          </a:xfrm>
          <a:prstGeom prst="rect">
            <a:avLst/>
          </a:prstGeom>
        </p:spPr>
      </p:pic>
      <p:pic>
        <p:nvPicPr>
          <p:cNvPr id="7" name="pasted-image.pdf"/>
          <p:cNvPicPr>
            <a:picLocks noChangeAspect="1"/>
          </p:cNvPicPr>
          <p:nvPr userDrawn="1"/>
        </p:nvPicPr>
        <p:blipFill>
          <a:blip r:embed="rId4">
            <a:extLst/>
          </a:blip>
          <a:stretch>
            <a:fillRect/>
          </a:stretch>
        </p:blipFill>
        <p:spPr>
          <a:xfrm>
            <a:off x="393700" y="381000"/>
            <a:ext cx="2651722" cy="1317550"/>
          </a:xfrm>
          <a:prstGeom prst="rect">
            <a:avLst/>
          </a:prstGeom>
          <a:ln w="12700">
            <a:miter lim="400000"/>
          </a:ln>
        </p:spPr>
      </p:pic>
      <p:sp>
        <p:nvSpPr>
          <p:cNvPr id="16" name="Text Placeholder 15"/>
          <p:cNvSpPr>
            <a:spLocks noGrp="1" noChangeAspect="1"/>
          </p:cNvSpPr>
          <p:nvPr>
            <p:ph type="body" sz="quarter" idx="13"/>
          </p:nvPr>
        </p:nvSpPr>
        <p:spPr>
          <a:xfrm>
            <a:off x="3571902" y="2247899"/>
            <a:ext cx="4962498" cy="1333501"/>
          </a:xfrm>
        </p:spPr>
        <p:txBody>
          <a:bodyPr>
            <a:noAutofit/>
          </a:bodyPr>
          <a:lstStyle>
            <a:lvl1pPr marL="0" indent="0">
              <a:lnSpc>
                <a:spcPts val="2880"/>
              </a:lnSpc>
              <a:buFontTx/>
              <a:buNone/>
              <a:defRPr sz="2400" b="1" i="0" baseline="0">
                <a:solidFill>
                  <a:schemeClr val="bg1"/>
                </a:solidFill>
                <a:latin typeface="Open Sans Bold" charset="0"/>
              </a:defRPr>
            </a:lvl1pPr>
          </a:lstStyle>
          <a:p>
            <a:pPr lvl="0"/>
            <a:r>
              <a:rPr lang="en-US" noProof="0"/>
              <a:t>Click to edit Master text styles</a:t>
            </a:r>
          </a:p>
        </p:txBody>
      </p:sp>
      <p:sp>
        <p:nvSpPr>
          <p:cNvPr id="18" name="Text Placeholder 17"/>
          <p:cNvSpPr>
            <a:spLocks noGrp="1"/>
          </p:cNvSpPr>
          <p:nvPr>
            <p:ph type="body" sz="quarter" idx="14"/>
          </p:nvPr>
        </p:nvSpPr>
        <p:spPr>
          <a:xfrm>
            <a:off x="3571875" y="3581400"/>
            <a:ext cx="4962525" cy="364571"/>
          </a:xfrm>
        </p:spPr>
        <p:txBody>
          <a:bodyPr>
            <a:noAutofit/>
          </a:bodyPr>
          <a:lstStyle>
            <a:lvl1pPr marL="0" indent="0">
              <a:buFontTx/>
              <a:buNone/>
              <a:defRPr sz="1800" b="0" i="0" baseline="0">
                <a:solidFill>
                  <a:schemeClr val="bg1"/>
                </a:solidFill>
                <a:latin typeface="Open Sans" charset="0"/>
                <a:ea typeface="Open Sans" charset="0"/>
                <a:cs typeface="Open Sans" charset="0"/>
              </a:defRPr>
            </a:lvl1pPr>
          </a:lstStyle>
          <a:p>
            <a:pPr lvl="0"/>
            <a:r>
              <a:rPr lang="en-US" noProof="0"/>
              <a:t>Click to edit Master text styles</a:t>
            </a:r>
          </a:p>
        </p:txBody>
      </p:sp>
      <p:sp>
        <p:nvSpPr>
          <p:cNvPr id="19" name="Text Placeholder 17"/>
          <p:cNvSpPr>
            <a:spLocks noGrp="1"/>
          </p:cNvSpPr>
          <p:nvPr>
            <p:ph type="body" sz="quarter" idx="15"/>
          </p:nvPr>
        </p:nvSpPr>
        <p:spPr>
          <a:xfrm>
            <a:off x="3571875" y="3945971"/>
            <a:ext cx="4962525" cy="364571"/>
          </a:xfrm>
        </p:spPr>
        <p:txBody>
          <a:bodyPr>
            <a:noAutofit/>
          </a:bodyPr>
          <a:lstStyle>
            <a:lvl1pPr marL="0" indent="0">
              <a:buFontTx/>
              <a:buNone/>
              <a:defRPr sz="1200" baseline="0">
                <a:solidFill>
                  <a:schemeClr val="bg1"/>
                </a:solidFill>
                <a:latin typeface="Open Sans" charset="0"/>
                <a:ea typeface="Open Sans" charset="0"/>
                <a:cs typeface="Open Sans" charset="0"/>
              </a:defRPr>
            </a:lvl1pPr>
          </a:lstStyle>
          <a:p>
            <a:pPr lvl="0"/>
            <a:r>
              <a:rPr lang="en-US" noProof="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3180DE"/>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512930" y="2247579"/>
            <a:ext cx="1989814" cy="357712"/>
          </a:xfrm>
        </p:spPr>
        <p:txBody>
          <a:bodyPr>
            <a:noAutofit/>
          </a:bodyPr>
          <a:lstStyle>
            <a:lvl1pPr marL="0" indent="0" algn="l">
              <a:buNone/>
              <a:defRPr sz="2000" baseline="0">
                <a:solidFill>
                  <a:schemeClr val="bg1"/>
                </a:solidFill>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Section 2</a:t>
            </a:r>
          </a:p>
        </p:txBody>
      </p:sp>
      <p:pic>
        <p:nvPicPr>
          <p:cNvPr id="7" name="eng-uis-logo.png"/>
          <p:cNvPicPr>
            <a:picLocks noChangeAspect="1"/>
          </p:cNvPicPr>
          <p:nvPr userDrawn="1"/>
        </p:nvPicPr>
        <p:blipFill>
          <a:blip r:embed="rId2">
            <a:extLst/>
          </a:blip>
          <a:stretch>
            <a:fillRect/>
          </a:stretch>
        </p:blipFill>
        <p:spPr>
          <a:xfrm>
            <a:off x="-114300" y="-80360"/>
            <a:ext cx="1976814" cy="1098128"/>
          </a:xfrm>
          <a:prstGeom prst="rect">
            <a:avLst/>
          </a:prstGeom>
          <a:ln w="12700">
            <a:miter lim="400000"/>
          </a:ln>
        </p:spPr>
      </p:pic>
      <p:sp>
        <p:nvSpPr>
          <p:cNvPr id="17" name="Title 16"/>
          <p:cNvSpPr>
            <a:spLocks noGrp="1"/>
          </p:cNvSpPr>
          <p:nvPr>
            <p:ph type="title"/>
          </p:nvPr>
        </p:nvSpPr>
        <p:spPr>
          <a:xfrm>
            <a:off x="3512929" y="2605291"/>
            <a:ext cx="4628985" cy="1325563"/>
          </a:xfrm>
        </p:spPr>
        <p:txBody>
          <a:bodyPr anchor="t" anchorCtr="0">
            <a:noAutofit/>
          </a:bodyPr>
          <a:lstStyle>
            <a:lvl1pPr>
              <a:defRPr sz="3400" b="1" i="0" baseline="0">
                <a:ln>
                  <a:solidFill>
                    <a:schemeClr val="bg1"/>
                  </a:solidFill>
                </a:ln>
                <a:solidFill>
                  <a:schemeClr val="bg1"/>
                </a:solidFill>
                <a:latin typeface="Open Sans Bold" charset="0"/>
              </a:defRPr>
            </a:lvl1pPr>
          </a:lstStyle>
          <a:p>
            <a:r>
              <a:rPr lang="en-US" noProof="0"/>
              <a:t>Click to edit Master title style</a:t>
            </a:r>
            <a:endParaRPr lang="en-US" noProof="0" dirty="0"/>
          </a:p>
        </p:txBody>
      </p:sp>
      <p:sp>
        <p:nvSpPr>
          <p:cNvPr id="6" name="Text Placeholder 22"/>
          <p:cNvSpPr>
            <a:spLocks noGrp="1"/>
          </p:cNvSpPr>
          <p:nvPr>
            <p:ph type="body" sz="quarter" idx="12"/>
          </p:nvPr>
        </p:nvSpPr>
        <p:spPr>
          <a:xfrm>
            <a:off x="3513965" y="333311"/>
            <a:ext cx="5630034" cy="270786"/>
          </a:xfrm>
        </p:spPr>
        <p:txBody>
          <a:bodyPr>
            <a:noAutofit/>
          </a:bodyPr>
          <a:lstStyle>
            <a:lvl1pPr marL="0" indent="0">
              <a:buFontTx/>
              <a:buNone/>
              <a:defRPr sz="1200" baseline="0">
                <a:solidFill>
                  <a:schemeClr val="bg1"/>
                </a:solidFill>
                <a:latin typeface="Open Sans" charset="0"/>
              </a:defRPr>
            </a:lvl1pPr>
          </a:lstStyle>
          <a:p>
            <a:pPr lvl="0"/>
            <a:r>
              <a:rPr lang="en-US" noProof="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61406" y="1709739"/>
            <a:ext cx="2542194" cy="1500187"/>
          </a:xfrm>
        </p:spPr>
        <p:txBody>
          <a:bodyPr>
            <a:noAutofit/>
          </a:bodyPr>
          <a:lstStyle>
            <a:lvl1pPr marL="0" indent="0">
              <a:lnSpc>
                <a:spcPts val="2400"/>
              </a:lnSpc>
              <a:buNone/>
              <a:defRPr sz="1800" b="1" i="0" baseline="0">
                <a:solidFill>
                  <a:srgbClr val="424242"/>
                </a:solidFill>
                <a:latin typeface="Open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Click to edit Master text styles</a:t>
            </a:r>
          </a:p>
        </p:txBody>
      </p:sp>
      <p:sp>
        <p:nvSpPr>
          <p:cNvPr id="7" name="Shape 125"/>
          <p:cNvSpPr/>
          <p:nvPr userDrawn="1"/>
        </p:nvSpPr>
        <p:spPr>
          <a:xfrm>
            <a:off x="0" y="0"/>
            <a:ext cx="9143999" cy="930303"/>
          </a:xfrm>
          <a:prstGeom prst="rect">
            <a:avLst/>
          </a:prstGeom>
          <a:solidFill>
            <a:srgbClr val="3180DE"/>
          </a:solidFill>
          <a:ln w="12700">
            <a:miter lim="400000"/>
          </a:ln>
        </p:spPr>
        <p:txBody>
          <a:bodyPr lIns="50800" tIns="50800" rIns="50800" bIns="50800" anchor="ctr"/>
          <a:lstStyle/>
          <a:p>
            <a:pPr>
              <a:defRPr sz="2200">
                <a:solidFill>
                  <a:srgbClr val="FFFFFF"/>
                </a:solidFill>
              </a:defRPr>
            </a:pPr>
            <a:endParaRPr dirty="0"/>
          </a:p>
        </p:txBody>
      </p:sp>
      <p:pic>
        <p:nvPicPr>
          <p:cNvPr id="10" name="eng-uis-logo.png"/>
          <p:cNvPicPr>
            <a:picLocks noChangeAspect="1"/>
          </p:cNvPicPr>
          <p:nvPr userDrawn="1"/>
        </p:nvPicPr>
        <p:blipFill>
          <a:blip r:embed="rId2">
            <a:extLst/>
          </a:blip>
          <a:stretch>
            <a:fillRect/>
          </a:stretch>
        </p:blipFill>
        <p:spPr>
          <a:xfrm>
            <a:off x="-114300" y="-80360"/>
            <a:ext cx="1976814" cy="1098128"/>
          </a:xfrm>
          <a:prstGeom prst="rect">
            <a:avLst/>
          </a:prstGeom>
          <a:ln w="12700">
            <a:miter lim="400000"/>
          </a:ln>
        </p:spPr>
      </p:pic>
      <p:sp>
        <p:nvSpPr>
          <p:cNvPr id="14" name="Text Placeholder 13"/>
          <p:cNvSpPr>
            <a:spLocks noGrp="1"/>
          </p:cNvSpPr>
          <p:nvPr>
            <p:ph type="body" sz="quarter" idx="10"/>
          </p:nvPr>
        </p:nvSpPr>
        <p:spPr>
          <a:xfrm>
            <a:off x="3530599" y="1722438"/>
            <a:ext cx="4749801" cy="4259261"/>
          </a:xfrm>
        </p:spPr>
        <p:txBody>
          <a:bodyPr>
            <a:noAutofit/>
          </a:bodyPr>
          <a:lstStyle>
            <a:lvl1pPr>
              <a:lnSpc>
                <a:spcPts val="2300"/>
              </a:lnSpc>
              <a:spcBef>
                <a:spcPts val="2000"/>
              </a:spcBef>
              <a:defRPr sz="1600" baseline="0">
                <a:solidFill>
                  <a:srgbClr val="424242"/>
                </a:solidFill>
                <a:latin typeface="open sans" charset="0"/>
              </a:defRPr>
            </a:lvl1pPr>
            <a:lvl2pPr>
              <a:lnSpc>
                <a:spcPts val="2300"/>
              </a:lnSpc>
              <a:spcBef>
                <a:spcPts val="2000"/>
              </a:spcBef>
              <a:defRPr sz="1600" baseline="0">
                <a:solidFill>
                  <a:srgbClr val="424242"/>
                </a:solidFill>
                <a:latin typeface="open sans" charset="0"/>
              </a:defRPr>
            </a:lvl2pPr>
            <a:lvl3pPr>
              <a:lnSpc>
                <a:spcPts val="2300"/>
              </a:lnSpc>
              <a:spcBef>
                <a:spcPts val="2000"/>
              </a:spcBef>
              <a:defRPr sz="1600" baseline="0">
                <a:solidFill>
                  <a:srgbClr val="424242"/>
                </a:solidFill>
                <a:latin typeface="open sans" charset="0"/>
              </a:defRPr>
            </a:lvl3pPr>
            <a:lvl4pPr>
              <a:lnSpc>
                <a:spcPts val="2300"/>
              </a:lnSpc>
              <a:spcBef>
                <a:spcPts val="2000"/>
              </a:spcBef>
              <a:defRPr sz="1600" baseline="0">
                <a:solidFill>
                  <a:srgbClr val="424242"/>
                </a:solidFill>
                <a:latin typeface="open sans" charset="0"/>
              </a:defRPr>
            </a:lvl4pPr>
            <a:lvl5pPr>
              <a:lnSpc>
                <a:spcPts val="2300"/>
              </a:lnSpc>
              <a:spcBef>
                <a:spcPts val="2000"/>
              </a:spcBef>
              <a:defRPr sz="1600" baseline="0">
                <a:solidFill>
                  <a:srgbClr val="424242"/>
                </a:solidFill>
                <a:latin typeface="open sans"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 Placeholder 22"/>
          <p:cNvSpPr>
            <a:spLocks noGrp="1"/>
          </p:cNvSpPr>
          <p:nvPr>
            <p:ph type="body" sz="quarter" idx="12" hasCustomPrompt="1"/>
          </p:nvPr>
        </p:nvSpPr>
        <p:spPr>
          <a:xfrm>
            <a:off x="3513965" y="333311"/>
            <a:ext cx="5630034" cy="270786"/>
          </a:xfrm>
        </p:spPr>
        <p:txBody>
          <a:bodyPr>
            <a:noAutofit/>
          </a:bodyPr>
          <a:lstStyle>
            <a:lvl1pPr marL="0" indent="0">
              <a:buFontTx/>
              <a:buNone/>
              <a:defRPr sz="1200" baseline="0">
                <a:solidFill>
                  <a:schemeClr val="bg1"/>
                </a:solidFill>
                <a:latin typeface="Open Sans" charset="0"/>
              </a:defRPr>
            </a:lvl1pPr>
          </a:lstStyle>
          <a:p>
            <a:pPr lvl="0"/>
            <a:r>
              <a:rPr lang="en-US" noProof="0" dirty="0"/>
              <a:t>NSDES Guidelines</a:t>
            </a:r>
          </a:p>
        </p:txBody>
      </p:sp>
      <p:sp>
        <p:nvSpPr>
          <p:cNvPr id="2" name="TextBox 1"/>
          <p:cNvSpPr txBox="1"/>
          <p:nvPr userDrawn="1"/>
        </p:nvSpPr>
        <p:spPr>
          <a:xfrm>
            <a:off x="230737" y="6320546"/>
            <a:ext cx="709301" cy="276999"/>
          </a:xfrm>
          <a:prstGeom prst="rect">
            <a:avLst/>
          </a:prstGeom>
          <a:noFill/>
        </p:spPr>
        <p:txBody>
          <a:bodyPr wrap="square" rtlCol="0">
            <a:spAutoFit/>
          </a:bodyPr>
          <a:lstStyle/>
          <a:p>
            <a:fld id="{E617D378-5311-4052-9A6C-30D0CDABEE0A}" type="slidenum">
              <a:rPr lang="en-US" sz="1200" smtClean="0">
                <a:latin typeface="Open Sans" panose="020B0606030504020204" pitchFamily="34" charset="0"/>
                <a:ea typeface="Open Sans" panose="020B0606030504020204" pitchFamily="34" charset="0"/>
                <a:cs typeface="Open Sans" panose="020B0606030504020204" pitchFamily="34" charset="0"/>
              </a:rPr>
              <a:pPr/>
              <a:t>‹#›</a:t>
            </a:fld>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normal text">
    <p:spTree>
      <p:nvGrpSpPr>
        <p:cNvPr id="1" name=""/>
        <p:cNvGrpSpPr/>
        <p:nvPr/>
      </p:nvGrpSpPr>
      <p:grpSpPr>
        <a:xfrm>
          <a:off x="0" y="0"/>
          <a:ext cx="0" cy="0"/>
          <a:chOff x="0" y="0"/>
          <a:chExt cx="0" cy="0"/>
        </a:xfrm>
      </p:grpSpPr>
      <p:sp>
        <p:nvSpPr>
          <p:cNvPr id="7" name="Shape 125"/>
          <p:cNvSpPr/>
          <p:nvPr userDrawn="1"/>
        </p:nvSpPr>
        <p:spPr>
          <a:xfrm>
            <a:off x="0" y="0"/>
            <a:ext cx="9143999" cy="930303"/>
          </a:xfrm>
          <a:prstGeom prst="rect">
            <a:avLst/>
          </a:prstGeom>
          <a:solidFill>
            <a:srgbClr val="3180DE"/>
          </a:solidFill>
          <a:ln w="12700">
            <a:miter lim="400000"/>
          </a:ln>
        </p:spPr>
        <p:txBody>
          <a:bodyPr lIns="50800" tIns="50800" rIns="50800" bIns="50800" anchor="ctr"/>
          <a:lstStyle/>
          <a:p>
            <a:pPr>
              <a:defRPr sz="2200">
                <a:solidFill>
                  <a:srgbClr val="FFFFFF"/>
                </a:solidFill>
              </a:defRPr>
            </a:pPr>
            <a:endParaRPr dirty="0"/>
          </a:p>
        </p:txBody>
      </p:sp>
      <p:pic>
        <p:nvPicPr>
          <p:cNvPr id="10" name="eng-uis-logo.png"/>
          <p:cNvPicPr>
            <a:picLocks noChangeAspect="1"/>
          </p:cNvPicPr>
          <p:nvPr userDrawn="1"/>
        </p:nvPicPr>
        <p:blipFill>
          <a:blip r:embed="rId2">
            <a:extLst/>
          </a:blip>
          <a:stretch>
            <a:fillRect/>
          </a:stretch>
        </p:blipFill>
        <p:spPr>
          <a:xfrm>
            <a:off x="-114300" y="-80360"/>
            <a:ext cx="1976814" cy="1098128"/>
          </a:xfrm>
          <a:prstGeom prst="rect">
            <a:avLst/>
          </a:prstGeom>
          <a:ln w="12700">
            <a:miter lim="400000"/>
          </a:ln>
        </p:spPr>
      </p:pic>
      <p:sp>
        <p:nvSpPr>
          <p:cNvPr id="8" name="Text Placeholder 3"/>
          <p:cNvSpPr>
            <a:spLocks noGrp="1"/>
          </p:cNvSpPr>
          <p:nvPr>
            <p:ph type="body" sz="half" idx="2"/>
          </p:nvPr>
        </p:nvSpPr>
        <p:spPr>
          <a:xfrm>
            <a:off x="3530599" y="1697039"/>
            <a:ext cx="4749801" cy="4246560"/>
          </a:xfrm>
        </p:spPr>
        <p:txBody>
          <a:bodyPr>
            <a:noAutofit/>
          </a:bodyPr>
          <a:lstStyle>
            <a:lvl1pPr marL="0" indent="0">
              <a:lnSpc>
                <a:spcPts val="2300"/>
              </a:lnSpc>
              <a:buNone/>
              <a:defRPr sz="1600" baseline="0">
                <a:solidFill>
                  <a:srgbClr val="424242"/>
                </a:solidFill>
                <a:latin typeface="open sans"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6" name="Text Placeholder 22"/>
          <p:cNvSpPr>
            <a:spLocks noGrp="1"/>
          </p:cNvSpPr>
          <p:nvPr>
            <p:ph type="body" sz="quarter" idx="12"/>
          </p:nvPr>
        </p:nvSpPr>
        <p:spPr>
          <a:xfrm>
            <a:off x="3513965" y="333311"/>
            <a:ext cx="5630034" cy="270786"/>
          </a:xfrm>
        </p:spPr>
        <p:txBody>
          <a:bodyPr>
            <a:noAutofit/>
          </a:bodyPr>
          <a:lstStyle>
            <a:lvl1pPr marL="0" indent="0">
              <a:buFontTx/>
              <a:buNone/>
              <a:defRPr sz="1200" baseline="0">
                <a:solidFill>
                  <a:schemeClr val="bg1"/>
                </a:solidFill>
                <a:latin typeface="Open Sans" charset="0"/>
              </a:defRPr>
            </a:lvl1pPr>
          </a:lstStyle>
          <a:p>
            <a:pPr lvl="0"/>
            <a:r>
              <a:rPr lang="en-US" noProof="0"/>
              <a:t>Click to edit Master text styles</a:t>
            </a:r>
          </a:p>
        </p:txBody>
      </p:sp>
      <p:sp>
        <p:nvSpPr>
          <p:cNvPr id="9" name="Text Placeholder 2"/>
          <p:cNvSpPr>
            <a:spLocks noGrp="1"/>
          </p:cNvSpPr>
          <p:nvPr>
            <p:ph type="body" idx="1"/>
          </p:nvPr>
        </p:nvSpPr>
        <p:spPr>
          <a:xfrm>
            <a:off x="861406" y="1709739"/>
            <a:ext cx="2542194" cy="1500187"/>
          </a:xfrm>
        </p:spPr>
        <p:txBody>
          <a:bodyPr>
            <a:noAutofit/>
          </a:bodyPr>
          <a:lstStyle>
            <a:lvl1pPr marL="0" indent="0">
              <a:lnSpc>
                <a:spcPts val="2400"/>
              </a:lnSpc>
              <a:buNone/>
              <a:defRPr sz="1800" b="1" i="0" baseline="0">
                <a:solidFill>
                  <a:srgbClr val="424242"/>
                </a:solidFill>
                <a:latin typeface="Open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1" name="TextBox 10"/>
          <p:cNvSpPr txBox="1"/>
          <p:nvPr userDrawn="1"/>
        </p:nvSpPr>
        <p:spPr>
          <a:xfrm>
            <a:off x="230737" y="6320546"/>
            <a:ext cx="709301" cy="276999"/>
          </a:xfrm>
          <a:prstGeom prst="rect">
            <a:avLst/>
          </a:prstGeom>
          <a:noFill/>
        </p:spPr>
        <p:txBody>
          <a:bodyPr wrap="square" rtlCol="0">
            <a:spAutoFit/>
          </a:bodyPr>
          <a:lstStyle/>
          <a:p>
            <a:fld id="{E617D378-5311-4052-9A6C-30D0CDABEE0A}" type="slidenum">
              <a:rPr lang="en-US" sz="1200" smtClean="0">
                <a:latin typeface="Open Sans" panose="020B0606030504020204" pitchFamily="34" charset="0"/>
                <a:ea typeface="Open Sans" panose="020B0606030504020204" pitchFamily="34" charset="0"/>
                <a:cs typeface="Open Sans" panose="020B0606030504020204" pitchFamily="34" charset="0"/>
              </a:rPr>
              <a:pPr/>
              <a:t>‹#›</a:t>
            </a:fld>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bullet text graphic">
    <p:spTree>
      <p:nvGrpSpPr>
        <p:cNvPr id="1" name=""/>
        <p:cNvGrpSpPr/>
        <p:nvPr/>
      </p:nvGrpSpPr>
      <p:grpSpPr>
        <a:xfrm>
          <a:off x="0" y="0"/>
          <a:ext cx="0" cy="0"/>
          <a:chOff x="0" y="0"/>
          <a:chExt cx="0" cy="0"/>
        </a:xfrm>
      </p:grpSpPr>
      <p:sp>
        <p:nvSpPr>
          <p:cNvPr id="7" name="Shape 125"/>
          <p:cNvSpPr/>
          <p:nvPr userDrawn="1"/>
        </p:nvSpPr>
        <p:spPr>
          <a:xfrm>
            <a:off x="0" y="0"/>
            <a:ext cx="9143999" cy="930303"/>
          </a:xfrm>
          <a:prstGeom prst="rect">
            <a:avLst/>
          </a:prstGeom>
          <a:solidFill>
            <a:srgbClr val="3180DE"/>
          </a:solidFill>
          <a:ln w="12700">
            <a:miter lim="400000"/>
          </a:ln>
        </p:spPr>
        <p:txBody>
          <a:bodyPr lIns="50800" tIns="50800" rIns="50800" bIns="50800" anchor="ctr"/>
          <a:lstStyle/>
          <a:p>
            <a:pPr>
              <a:defRPr sz="2200">
                <a:solidFill>
                  <a:srgbClr val="FFFFFF"/>
                </a:solidFill>
              </a:defRPr>
            </a:pPr>
            <a:endParaRPr dirty="0"/>
          </a:p>
        </p:txBody>
      </p:sp>
      <p:pic>
        <p:nvPicPr>
          <p:cNvPr id="10" name="eng-uis-logo.png"/>
          <p:cNvPicPr>
            <a:picLocks noChangeAspect="1"/>
          </p:cNvPicPr>
          <p:nvPr userDrawn="1"/>
        </p:nvPicPr>
        <p:blipFill>
          <a:blip r:embed="rId2">
            <a:extLst/>
          </a:blip>
          <a:stretch>
            <a:fillRect/>
          </a:stretch>
        </p:blipFill>
        <p:spPr>
          <a:xfrm>
            <a:off x="-114300" y="-80360"/>
            <a:ext cx="1976814" cy="1098128"/>
          </a:xfrm>
          <a:prstGeom prst="rect">
            <a:avLst/>
          </a:prstGeom>
          <a:ln w="12700">
            <a:miter lim="400000"/>
          </a:ln>
        </p:spPr>
      </p:pic>
      <p:sp>
        <p:nvSpPr>
          <p:cNvPr id="14" name="Text Placeholder 13"/>
          <p:cNvSpPr>
            <a:spLocks noGrp="1"/>
          </p:cNvSpPr>
          <p:nvPr>
            <p:ph type="body" sz="quarter" idx="10"/>
          </p:nvPr>
        </p:nvSpPr>
        <p:spPr>
          <a:xfrm>
            <a:off x="3530599" y="1722438"/>
            <a:ext cx="4749801" cy="4259261"/>
          </a:xfrm>
        </p:spPr>
        <p:txBody>
          <a:bodyPr>
            <a:noAutofit/>
          </a:bodyPr>
          <a:lstStyle>
            <a:lvl1pPr>
              <a:lnSpc>
                <a:spcPts val="2300"/>
              </a:lnSpc>
              <a:spcBef>
                <a:spcPts val="2000"/>
              </a:spcBef>
              <a:defRPr sz="1600" baseline="0">
                <a:solidFill>
                  <a:srgbClr val="424242"/>
                </a:solidFill>
                <a:latin typeface="open sans" charset="0"/>
              </a:defRPr>
            </a:lvl1pPr>
            <a:lvl2pPr>
              <a:lnSpc>
                <a:spcPts val="2300"/>
              </a:lnSpc>
              <a:spcBef>
                <a:spcPts val="2000"/>
              </a:spcBef>
              <a:defRPr sz="1600" baseline="0">
                <a:solidFill>
                  <a:srgbClr val="424242"/>
                </a:solidFill>
                <a:latin typeface="open sans" charset="0"/>
              </a:defRPr>
            </a:lvl2pPr>
            <a:lvl3pPr>
              <a:lnSpc>
                <a:spcPts val="2300"/>
              </a:lnSpc>
              <a:spcBef>
                <a:spcPts val="2000"/>
              </a:spcBef>
              <a:defRPr sz="1600" baseline="0">
                <a:solidFill>
                  <a:srgbClr val="424242"/>
                </a:solidFill>
                <a:latin typeface="open sans" charset="0"/>
              </a:defRPr>
            </a:lvl3pPr>
            <a:lvl4pPr>
              <a:lnSpc>
                <a:spcPts val="2300"/>
              </a:lnSpc>
              <a:spcBef>
                <a:spcPts val="2000"/>
              </a:spcBef>
              <a:defRPr sz="1600" baseline="0">
                <a:solidFill>
                  <a:srgbClr val="424242"/>
                </a:solidFill>
                <a:latin typeface="open sans" charset="0"/>
              </a:defRPr>
            </a:lvl4pPr>
            <a:lvl5pPr>
              <a:lnSpc>
                <a:spcPts val="2300"/>
              </a:lnSpc>
              <a:spcBef>
                <a:spcPts val="2000"/>
              </a:spcBef>
              <a:defRPr sz="1600" baseline="0">
                <a:solidFill>
                  <a:srgbClr val="424242"/>
                </a:solidFill>
                <a:latin typeface="open sans"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Picture Placeholder 2"/>
          <p:cNvSpPr>
            <a:spLocks noGrp="1" noChangeAspect="1"/>
          </p:cNvSpPr>
          <p:nvPr>
            <p:ph type="pic" idx="11"/>
          </p:nvPr>
        </p:nvSpPr>
        <p:spPr>
          <a:xfrm>
            <a:off x="861405" y="1709739"/>
            <a:ext cx="2377093" cy="4271959"/>
          </a:xfrm>
        </p:spPr>
        <p:txBody>
          <a:bodyPr anchor="t">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6" name="Text Placeholder 22"/>
          <p:cNvSpPr>
            <a:spLocks noGrp="1"/>
          </p:cNvSpPr>
          <p:nvPr>
            <p:ph type="body" sz="quarter" idx="12"/>
          </p:nvPr>
        </p:nvSpPr>
        <p:spPr>
          <a:xfrm>
            <a:off x="3513965" y="333311"/>
            <a:ext cx="5630034" cy="270786"/>
          </a:xfrm>
        </p:spPr>
        <p:txBody>
          <a:bodyPr>
            <a:noAutofit/>
          </a:bodyPr>
          <a:lstStyle>
            <a:lvl1pPr marL="0" indent="0">
              <a:buFontTx/>
              <a:buNone/>
              <a:defRPr sz="1200" baseline="0">
                <a:solidFill>
                  <a:schemeClr val="bg1"/>
                </a:solidFill>
                <a:latin typeface="Open Sans" charset="0"/>
              </a:defRPr>
            </a:lvl1pPr>
          </a:lstStyle>
          <a:p>
            <a:pPr lvl="0"/>
            <a:r>
              <a:rPr lang="en-US" noProof="0"/>
              <a:t>Click to edit Master text styles</a:t>
            </a:r>
          </a:p>
        </p:txBody>
      </p:sp>
      <p:sp>
        <p:nvSpPr>
          <p:cNvPr id="9" name="TextBox 8"/>
          <p:cNvSpPr txBox="1"/>
          <p:nvPr userDrawn="1"/>
        </p:nvSpPr>
        <p:spPr>
          <a:xfrm>
            <a:off x="230737" y="6320546"/>
            <a:ext cx="709301" cy="276999"/>
          </a:xfrm>
          <a:prstGeom prst="rect">
            <a:avLst/>
          </a:prstGeom>
          <a:noFill/>
        </p:spPr>
        <p:txBody>
          <a:bodyPr wrap="square" rtlCol="0">
            <a:spAutoFit/>
          </a:bodyPr>
          <a:lstStyle/>
          <a:p>
            <a:fld id="{E617D378-5311-4052-9A6C-30D0CDABEE0A}" type="slidenum">
              <a:rPr lang="en-US" sz="1200" smtClean="0">
                <a:latin typeface="Open Sans" panose="020B0606030504020204" pitchFamily="34" charset="0"/>
                <a:ea typeface="Open Sans" panose="020B0606030504020204" pitchFamily="34" charset="0"/>
                <a:cs typeface="Open Sans" panose="020B0606030504020204" pitchFamily="34" charset="0"/>
              </a:rPr>
              <a:pPr/>
              <a:t>‹#›</a:t>
            </a:fld>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normal text graphic">
    <p:spTree>
      <p:nvGrpSpPr>
        <p:cNvPr id="1" name=""/>
        <p:cNvGrpSpPr/>
        <p:nvPr/>
      </p:nvGrpSpPr>
      <p:grpSpPr>
        <a:xfrm>
          <a:off x="0" y="0"/>
          <a:ext cx="0" cy="0"/>
          <a:chOff x="0" y="0"/>
          <a:chExt cx="0" cy="0"/>
        </a:xfrm>
      </p:grpSpPr>
      <p:sp>
        <p:nvSpPr>
          <p:cNvPr id="7" name="Shape 125"/>
          <p:cNvSpPr/>
          <p:nvPr userDrawn="1"/>
        </p:nvSpPr>
        <p:spPr>
          <a:xfrm>
            <a:off x="0" y="0"/>
            <a:ext cx="9143999" cy="930303"/>
          </a:xfrm>
          <a:prstGeom prst="rect">
            <a:avLst/>
          </a:prstGeom>
          <a:solidFill>
            <a:srgbClr val="3180DE"/>
          </a:solidFill>
          <a:ln w="12700">
            <a:miter lim="400000"/>
          </a:ln>
        </p:spPr>
        <p:txBody>
          <a:bodyPr lIns="50800" tIns="50800" rIns="50800" bIns="50800" anchor="ctr"/>
          <a:lstStyle/>
          <a:p>
            <a:pPr>
              <a:defRPr sz="2200">
                <a:solidFill>
                  <a:srgbClr val="FFFFFF"/>
                </a:solidFill>
              </a:defRPr>
            </a:pPr>
            <a:endParaRPr dirty="0"/>
          </a:p>
        </p:txBody>
      </p:sp>
      <p:pic>
        <p:nvPicPr>
          <p:cNvPr id="10" name="eng-uis-logo.png"/>
          <p:cNvPicPr>
            <a:picLocks noChangeAspect="1"/>
          </p:cNvPicPr>
          <p:nvPr userDrawn="1"/>
        </p:nvPicPr>
        <p:blipFill>
          <a:blip r:embed="rId2">
            <a:extLst/>
          </a:blip>
          <a:stretch>
            <a:fillRect/>
          </a:stretch>
        </p:blipFill>
        <p:spPr>
          <a:xfrm>
            <a:off x="-114300" y="-80360"/>
            <a:ext cx="1976814" cy="1098128"/>
          </a:xfrm>
          <a:prstGeom prst="rect">
            <a:avLst/>
          </a:prstGeom>
          <a:ln w="12700">
            <a:miter lim="400000"/>
          </a:ln>
        </p:spPr>
      </p:pic>
      <p:sp>
        <p:nvSpPr>
          <p:cNvPr id="8" name="Text Placeholder 3"/>
          <p:cNvSpPr>
            <a:spLocks noGrp="1"/>
          </p:cNvSpPr>
          <p:nvPr>
            <p:ph type="body" sz="half" idx="2"/>
          </p:nvPr>
        </p:nvSpPr>
        <p:spPr>
          <a:xfrm>
            <a:off x="3530599" y="1735139"/>
            <a:ext cx="4749801" cy="4246560"/>
          </a:xfrm>
        </p:spPr>
        <p:txBody>
          <a:bodyPr>
            <a:noAutofit/>
          </a:bodyPr>
          <a:lstStyle>
            <a:lvl1pPr marL="0" indent="0">
              <a:lnSpc>
                <a:spcPts val="2300"/>
              </a:lnSpc>
              <a:buNone/>
              <a:defRPr sz="1600" baseline="0">
                <a:solidFill>
                  <a:srgbClr val="424242"/>
                </a:solidFill>
                <a:latin typeface="open sans"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6" name="Picture Placeholder 2"/>
          <p:cNvSpPr>
            <a:spLocks noGrp="1" noChangeAspect="1"/>
          </p:cNvSpPr>
          <p:nvPr>
            <p:ph type="pic" idx="11"/>
          </p:nvPr>
        </p:nvSpPr>
        <p:spPr>
          <a:xfrm>
            <a:off x="861405" y="1709739"/>
            <a:ext cx="2377093" cy="4271959"/>
          </a:xfrm>
        </p:spPr>
        <p:txBody>
          <a:bodyPr anchor="t">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9" name="Text Placeholder 22"/>
          <p:cNvSpPr>
            <a:spLocks noGrp="1"/>
          </p:cNvSpPr>
          <p:nvPr>
            <p:ph type="body" sz="quarter" idx="12"/>
          </p:nvPr>
        </p:nvSpPr>
        <p:spPr>
          <a:xfrm>
            <a:off x="3513965" y="333311"/>
            <a:ext cx="5630034" cy="270786"/>
          </a:xfrm>
        </p:spPr>
        <p:txBody>
          <a:bodyPr>
            <a:noAutofit/>
          </a:bodyPr>
          <a:lstStyle>
            <a:lvl1pPr marL="0" indent="0">
              <a:buFontTx/>
              <a:buNone/>
              <a:defRPr sz="1200" baseline="0">
                <a:solidFill>
                  <a:schemeClr val="bg1"/>
                </a:solidFill>
                <a:latin typeface="Open Sans" charset="0"/>
              </a:defRPr>
            </a:lvl1pPr>
          </a:lstStyle>
          <a:p>
            <a:pPr lvl="0"/>
            <a:r>
              <a:rPr lang="en-US" noProof="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HOME PAGE">
    <p:spTree>
      <p:nvGrpSpPr>
        <p:cNvPr id="1" name=""/>
        <p:cNvGrpSpPr/>
        <p:nvPr/>
      </p:nvGrpSpPr>
      <p:grpSpPr>
        <a:xfrm>
          <a:off x="0" y="0"/>
          <a:ext cx="0" cy="0"/>
          <a:chOff x="0" y="0"/>
          <a:chExt cx="0" cy="0"/>
        </a:xfrm>
      </p:grpSpPr>
      <p:sp>
        <p:nvSpPr>
          <p:cNvPr id="2" name="Rectangle 1"/>
          <p:cNvSpPr/>
          <p:nvPr userDrawn="1"/>
        </p:nvSpPr>
        <p:spPr>
          <a:xfrm>
            <a:off x="0" y="3408842"/>
            <a:ext cx="9144000" cy="3449158"/>
          </a:xfrm>
          <a:prstGeom prst="rect">
            <a:avLst/>
          </a:prstGeom>
          <a:solidFill>
            <a:srgbClr val="318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49735"/>
            <a:ext cx="9144000" cy="3437929"/>
          </a:xfrm>
          <a:prstGeom prst="rect">
            <a:avLst/>
          </a:prstGeom>
        </p:spPr>
      </p:pic>
      <p:pic>
        <p:nvPicPr>
          <p:cNvPr id="7" name="pasted-image.pdf"/>
          <p:cNvPicPr>
            <a:picLocks noChangeAspect="1"/>
          </p:cNvPicPr>
          <p:nvPr userDrawn="1"/>
        </p:nvPicPr>
        <p:blipFill>
          <a:blip r:embed="rId3">
            <a:extLst/>
          </a:blip>
          <a:stretch>
            <a:fillRect/>
          </a:stretch>
        </p:blipFill>
        <p:spPr>
          <a:xfrm>
            <a:off x="393700" y="381000"/>
            <a:ext cx="2651722" cy="1317550"/>
          </a:xfrm>
          <a:prstGeom prst="rect">
            <a:avLst/>
          </a:prstGeom>
          <a:ln w="12700">
            <a:miter lim="400000"/>
          </a:ln>
        </p:spPr>
      </p:pic>
      <p:sp>
        <p:nvSpPr>
          <p:cNvPr id="16" name="Text Placeholder 15"/>
          <p:cNvSpPr>
            <a:spLocks noGrp="1"/>
          </p:cNvSpPr>
          <p:nvPr>
            <p:ph type="body" sz="quarter" idx="13"/>
          </p:nvPr>
        </p:nvSpPr>
        <p:spPr>
          <a:xfrm>
            <a:off x="3571902" y="2247899"/>
            <a:ext cx="4962498" cy="426735"/>
          </a:xfrm>
          <a:ln>
            <a:noFill/>
          </a:ln>
        </p:spPr>
        <p:txBody>
          <a:bodyPr>
            <a:noAutofit/>
          </a:bodyPr>
          <a:lstStyle>
            <a:lvl1pPr marL="0" indent="0">
              <a:buFontTx/>
              <a:buNone/>
              <a:defRPr sz="2400" b="1" i="0" baseline="0">
                <a:solidFill>
                  <a:srgbClr val="3180DE"/>
                </a:solidFill>
                <a:latin typeface="open sans" charset="0"/>
              </a:defRPr>
            </a:lvl1pPr>
          </a:lstStyle>
          <a:p>
            <a:pPr lvl="0"/>
            <a:r>
              <a:rPr lang="en-US" noProof="0" dirty="0"/>
              <a:t>Click to edit Master text styles</a:t>
            </a:r>
          </a:p>
        </p:txBody>
      </p:sp>
      <p:sp>
        <p:nvSpPr>
          <p:cNvPr id="6" name="TextBox 5"/>
          <p:cNvSpPr txBox="1"/>
          <p:nvPr userDrawn="1"/>
        </p:nvSpPr>
        <p:spPr>
          <a:xfrm>
            <a:off x="3571875" y="3692047"/>
            <a:ext cx="4200525" cy="759183"/>
          </a:xfrm>
          <a:prstGeom prst="rect">
            <a:avLst/>
          </a:prstGeom>
          <a:noFill/>
        </p:spPr>
        <p:txBody>
          <a:bodyPr wrap="square" rtlCol="0">
            <a:noAutofit/>
          </a:bodyPr>
          <a:lstStyle/>
          <a:p>
            <a:pPr marL="0" marR="0" lvl="0" indent="0" algn="l" defTabSz="914400" rtl="0" eaLnBrk="1" fontAlgn="auto" latinLnBrk="0" hangingPunct="1">
              <a:lnSpc>
                <a:spcPts val="2560"/>
              </a:lnSpc>
              <a:spcBef>
                <a:spcPts val="0"/>
              </a:spcBef>
              <a:spcAft>
                <a:spcPts val="0"/>
              </a:spcAft>
              <a:buClrTx/>
              <a:buSzTx/>
              <a:buFontTx/>
              <a:buNone/>
              <a:tabLst/>
              <a:defRPr/>
            </a:pPr>
            <a:r>
              <a:rPr lang="en-US" baseline="0" dirty="0">
                <a:solidFill>
                  <a:srgbClr val="3180DE"/>
                </a:solidFill>
                <a:latin typeface="Open Sans" charset="0"/>
              </a:rPr>
              <a:t>Learn more: </a:t>
            </a:r>
            <a:r>
              <a:rPr lang="en-US" baseline="0" dirty="0">
                <a:solidFill>
                  <a:srgbClr val="3180DE"/>
                </a:solidFill>
                <a:latin typeface="Open Sans" charset="0"/>
                <a:hlinkClick r:id="rId4"/>
              </a:rPr>
              <a:t>http://uis.unesco.org/</a:t>
            </a:r>
            <a:endParaRPr lang="en-US" baseline="0" dirty="0">
              <a:solidFill>
                <a:srgbClr val="3180DE"/>
              </a:solidFill>
              <a:latin typeface="Open Sans" charset="0"/>
            </a:endParaRPr>
          </a:p>
          <a:p>
            <a:pPr marL="0" marR="0" lvl="0" indent="0" algn="l" defTabSz="914400" rtl="0" eaLnBrk="1" fontAlgn="auto" latinLnBrk="0" hangingPunct="1">
              <a:lnSpc>
                <a:spcPts val="2560"/>
              </a:lnSpc>
              <a:spcBef>
                <a:spcPts val="0"/>
              </a:spcBef>
              <a:spcAft>
                <a:spcPts val="0"/>
              </a:spcAft>
              <a:buClrTx/>
              <a:buSzTx/>
              <a:buFontTx/>
              <a:buNone/>
              <a:tabLst/>
              <a:defRPr/>
            </a:pPr>
            <a:r>
              <a:rPr lang="en-US" baseline="0" dirty="0">
                <a:solidFill>
                  <a:srgbClr val="3180DE"/>
                </a:solidFill>
                <a:latin typeface="Open Sans" charset="0"/>
              </a:rPr>
              <a:t>       @UNESCOstat</a:t>
            </a:r>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87684" y="4112179"/>
            <a:ext cx="338216" cy="274967"/>
          </a:xfrm>
          <a:prstGeom prst="rect">
            <a:avLst/>
          </a:prstGeom>
        </p:spPr>
      </p:pic>
      <p:sp>
        <p:nvSpPr>
          <p:cNvPr id="8" name="Text Placeholder 7"/>
          <p:cNvSpPr>
            <a:spLocks noGrp="1"/>
          </p:cNvSpPr>
          <p:nvPr>
            <p:ph type="body" sz="quarter" idx="14" hasCustomPrompt="1"/>
          </p:nvPr>
        </p:nvSpPr>
        <p:spPr>
          <a:xfrm>
            <a:off x="3571875" y="2757398"/>
            <a:ext cx="4610100" cy="857400"/>
          </a:xfrm>
        </p:spPr>
        <p:txBody>
          <a:bodyPr>
            <a:noAutofit/>
          </a:bodyPr>
          <a:lstStyle>
            <a:lvl1pPr marL="0" indent="0">
              <a:buFontTx/>
              <a:buNone/>
              <a:defRPr sz="1800" baseline="0">
                <a:solidFill>
                  <a:srgbClr val="3180DE"/>
                </a:solidFill>
              </a:defRPr>
            </a:lvl1pPr>
          </a:lstStyle>
          <a:p>
            <a:pPr lvl="0"/>
            <a:r>
              <a:rPr lang="en-US" dirty="0"/>
              <a:t>Click to edit Master text styles </a:t>
            </a:r>
            <a:br>
              <a:rPr lang="en-US" dirty="0"/>
            </a:br>
            <a:r>
              <a:rPr lang="en-US" dirty="0"/>
              <a:t>Name and Title. Email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9" name="Title Placeholder 8"/>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_tradnl"/>
              <a:t>Clic para editar título</a:t>
            </a:r>
            <a:endParaRPr lang="en-US" dirty="0"/>
          </a:p>
        </p:txBody>
      </p:sp>
    </p:spTree>
    <p:extLst>
      <p:ext uri="{BB962C8B-B14F-4D97-AF65-F5344CB8AC3E}">
        <p14:creationId xmlns:p14="http://schemas.microsoft.com/office/powerpoint/2010/main" val="2016876770"/>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72" r:id="rId4"/>
    <p:sldLayoutId id="2147483673" r:id="rId5"/>
    <p:sldLayoutId id="2147483674" r:id="rId6"/>
    <p:sldLayoutId id="2147483675" r:id="rId7"/>
    <p:sldLayoutId id="2147483667"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Word_Document.docx"/></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package" Target="../embeddings/Microsoft_Word_Document1.docx"/></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71902" y="2247899"/>
            <a:ext cx="4962498" cy="1333501"/>
          </a:xfrm>
        </p:spPr>
        <p:txBody>
          <a:bodyPr>
            <a:normAutofit/>
          </a:bodyPr>
          <a:lstStyle/>
          <a:p>
            <a:pPr algn="ctr" rtl="1"/>
            <a:r>
              <a:rPr lang="ar-QA" dirty="0">
                <a:cs typeface="+mn-cs"/>
              </a:rPr>
              <a:t>المبادئ التوجيهية على المستوى الوطني: الاستراتيجية الوطنية لتطوير إحصاءات التعليم (</a:t>
            </a:r>
            <a:r>
              <a:rPr lang="en-GB" dirty="0">
                <a:cs typeface="+mn-cs"/>
              </a:rPr>
              <a:t>NSDES</a:t>
            </a:r>
            <a:r>
              <a:rPr lang="ar-QA" dirty="0">
                <a:cs typeface="+mn-cs"/>
              </a:rPr>
              <a:t>)</a:t>
            </a:r>
            <a:endParaRPr lang="en-US" dirty="0">
              <a:cs typeface="+mn-cs"/>
            </a:endParaRPr>
          </a:p>
        </p:txBody>
      </p:sp>
      <p:sp>
        <p:nvSpPr>
          <p:cNvPr id="3" name="Text Placeholder 2"/>
          <p:cNvSpPr>
            <a:spLocks noGrp="1"/>
          </p:cNvSpPr>
          <p:nvPr>
            <p:ph type="body" sz="quarter" idx="14"/>
          </p:nvPr>
        </p:nvSpPr>
        <p:spPr>
          <a:xfrm>
            <a:off x="3618555" y="3771789"/>
            <a:ext cx="4962525" cy="364571"/>
          </a:xfrm>
        </p:spPr>
        <p:txBody>
          <a:bodyPr/>
          <a:lstStyle/>
          <a:p>
            <a:pPr algn="r" rtl="1"/>
            <a:r>
              <a:rPr lang="en-US" dirty="0" err="1">
                <a:cs typeface="+mj-cs"/>
              </a:rPr>
              <a:t>Criana</a:t>
            </a:r>
            <a:r>
              <a:rPr lang="en-US" dirty="0">
                <a:cs typeface="+mj-cs"/>
              </a:rPr>
              <a:t> </a:t>
            </a:r>
            <a:r>
              <a:rPr lang="en-US" dirty="0" err="1">
                <a:cs typeface="+mj-cs"/>
              </a:rPr>
              <a:t>Connal</a:t>
            </a:r>
            <a:endParaRPr lang="ar-QA" dirty="0">
              <a:cs typeface="+mj-cs"/>
            </a:endParaRPr>
          </a:p>
          <a:p>
            <a:pPr algn="r" rtl="1"/>
            <a:r>
              <a:rPr lang="ar-QA" dirty="0">
                <a:cs typeface="+mj-cs"/>
              </a:rPr>
              <a:t>مستشارة معهد اليونسكو للإحصاء</a:t>
            </a:r>
            <a:endParaRPr lang="en-US" dirty="0">
              <a:cs typeface="+mj-cs"/>
            </a:endParaRPr>
          </a:p>
        </p:txBody>
      </p:sp>
      <p:sp>
        <p:nvSpPr>
          <p:cNvPr id="4" name="Text Placeholder 3"/>
          <p:cNvSpPr>
            <a:spLocks noGrp="1"/>
          </p:cNvSpPr>
          <p:nvPr>
            <p:ph type="body" sz="quarter" idx="15"/>
          </p:nvPr>
        </p:nvSpPr>
        <p:spPr>
          <a:xfrm>
            <a:off x="3674511" y="4550330"/>
            <a:ext cx="4962525" cy="364571"/>
          </a:xfrm>
        </p:spPr>
        <p:txBody>
          <a:bodyPr/>
          <a:lstStyle/>
          <a:p>
            <a:pPr algn="r" rtl="1"/>
            <a:r>
              <a:rPr lang="ar-QA" dirty="0"/>
              <a:t>5 مايو 2017</a:t>
            </a:r>
            <a:endParaRPr lang="en-US" dirty="0"/>
          </a:p>
        </p:txBody>
      </p:sp>
      <p:pic>
        <p:nvPicPr>
          <p:cNvPr id="5" name="Picture 4">
            <a:extLst>
              <a:ext uri="{FF2B5EF4-FFF2-40B4-BE49-F238E27FC236}">
                <a16:creationId xmlns:a16="http://schemas.microsoft.com/office/drawing/2014/main" id="{7B36C285-9425-4F8A-8A8D-A74F8479407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33210" y="96494"/>
            <a:ext cx="2278380" cy="1607820"/>
          </a:xfrm>
          <a:prstGeom prst="rect">
            <a:avLst/>
          </a:prstGeom>
          <a:noFill/>
          <a:ln>
            <a:noFill/>
          </a:ln>
        </p:spPr>
      </p:pic>
    </p:spTree>
    <p:extLst>
      <p:ext uri="{BB962C8B-B14F-4D97-AF65-F5344CB8AC3E}">
        <p14:creationId xmlns:p14="http://schemas.microsoft.com/office/powerpoint/2010/main" val="370557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46A3B6D-14A6-4843-B9F1-6049AE6921E2}"/>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
        <p:nvSpPr>
          <p:cNvPr id="10" name="Subtitle 1">
            <a:extLst>
              <a:ext uri="{FF2B5EF4-FFF2-40B4-BE49-F238E27FC236}">
                <a16:creationId xmlns:a16="http://schemas.microsoft.com/office/drawing/2014/main" id="{4DCB47B0-5850-4CFB-BECB-589C735819D5}"/>
              </a:ext>
            </a:extLst>
          </p:cNvPr>
          <p:cNvSpPr>
            <a:spLocks noGrp="1"/>
          </p:cNvSpPr>
          <p:nvPr>
            <p:ph type="subTitle" idx="1"/>
          </p:nvPr>
        </p:nvSpPr>
        <p:spPr>
          <a:xfrm>
            <a:off x="4763232" y="2052112"/>
            <a:ext cx="1989814" cy="357712"/>
          </a:xfrm>
        </p:spPr>
        <p:txBody>
          <a:bodyPr>
            <a:noAutofit/>
          </a:bodyPr>
          <a:lstStyle/>
          <a:p>
            <a:pPr algn="r" rtl="1"/>
            <a:r>
              <a:rPr lang="ar-QA" sz="2400" dirty="0">
                <a:cs typeface="+mj-cs"/>
              </a:rPr>
              <a:t>القسم الثاني</a:t>
            </a:r>
            <a:endParaRPr lang="en-US" sz="2400" dirty="0">
              <a:cs typeface="+mj-cs"/>
            </a:endParaRPr>
          </a:p>
        </p:txBody>
      </p:sp>
      <p:sp>
        <p:nvSpPr>
          <p:cNvPr id="11" name="Title 2">
            <a:extLst>
              <a:ext uri="{FF2B5EF4-FFF2-40B4-BE49-F238E27FC236}">
                <a16:creationId xmlns:a16="http://schemas.microsoft.com/office/drawing/2014/main" id="{2CB0D1A8-4DEC-41BE-832A-CA9F9DE36D58}"/>
              </a:ext>
            </a:extLst>
          </p:cNvPr>
          <p:cNvSpPr txBox="1">
            <a:spLocks/>
          </p:cNvSpPr>
          <p:nvPr/>
        </p:nvSpPr>
        <p:spPr>
          <a:xfrm>
            <a:off x="2189376" y="2598627"/>
            <a:ext cx="4628985" cy="132556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400" b="1" i="0" kern="1200" baseline="0">
                <a:ln>
                  <a:solidFill>
                    <a:schemeClr val="bg1"/>
                  </a:solidFill>
                </a:ln>
                <a:solidFill>
                  <a:schemeClr val="bg1"/>
                </a:solidFill>
                <a:latin typeface="Open Sans Bold" charset="0"/>
                <a:ea typeface="Open Sans" charset="0"/>
                <a:cs typeface="Open Sans" charset="0"/>
              </a:defRPr>
            </a:lvl1pPr>
          </a:lstStyle>
          <a:p>
            <a:pPr algn="r" rtl="1"/>
            <a:r>
              <a:rPr lang="ar-QA" sz="2800" dirty="0">
                <a:cs typeface="+mj-cs"/>
              </a:rPr>
              <a:t>استخدام </a:t>
            </a:r>
            <a:r>
              <a:rPr lang="ar-SA" sz="2800" dirty="0">
                <a:cs typeface="+mj-cs"/>
              </a:rPr>
              <a:t>الإدارة القائمة على النتائج</a:t>
            </a:r>
            <a:r>
              <a:rPr lang="ar-QA" sz="2800" dirty="0">
                <a:cs typeface="+mj-cs"/>
              </a:rPr>
              <a:t> </a:t>
            </a:r>
          </a:p>
          <a:p>
            <a:pPr algn="r" rtl="1"/>
            <a:r>
              <a:rPr lang="ar-QA" sz="2800" dirty="0">
                <a:cs typeface="+mj-cs"/>
              </a:rPr>
              <a:t>في الاستراتيجية الوطنية لتطوير إحصاءات التعليم</a:t>
            </a:r>
            <a:r>
              <a:rPr lang="ar-SA" sz="2800" dirty="0">
                <a:cs typeface="+mj-cs"/>
              </a:rPr>
              <a:t> </a:t>
            </a:r>
            <a:endParaRPr lang="en-US" sz="2800" dirty="0">
              <a:cs typeface="+mj-cs"/>
            </a:endParaRPr>
          </a:p>
        </p:txBody>
      </p:sp>
    </p:spTree>
    <p:extLst>
      <p:ext uri="{BB962C8B-B14F-4D97-AF65-F5344CB8AC3E}">
        <p14:creationId xmlns:p14="http://schemas.microsoft.com/office/powerpoint/2010/main" val="343908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948218" y="1163782"/>
            <a:ext cx="3015673" cy="4904508"/>
          </a:xfrm>
        </p:spPr>
        <p:txBody>
          <a:bodyPr/>
          <a:lstStyle/>
          <a:p>
            <a:pPr algn="r" rtl="1"/>
            <a:r>
              <a:rPr lang="ar-QA" sz="2800" dirty="0">
                <a:cs typeface="+mj-cs"/>
              </a:rPr>
              <a:t>1.2. ما</a:t>
            </a:r>
            <a:r>
              <a:rPr lang="ar-SA" sz="2800" dirty="0">
                <a:cs typeface="+mj-cs"/>
              </a:rPr>
              <a:t> هي</a:t>
            </a:r>
            <a:r>
              <a:rPr lang="ar-QA" sz="2800" dirty="0">
                <a:cs typeface="+mj-cs"/>
              </a:rPr>
              <a:t> الإدارة القائمة على النتائج؟</a:t>
            </a:r>
          </a:p>
          <a:p>
            <a:pPr algn="r" rtl="1"/>
            <a:r>
              <a:rPr lang="ar-SA" b="0" i="1" dirty="0">
                <a:cs typeface="+mj-cs"/>
              </a:rPr>
              <a:t>النتيجة هي التغيير الذي يمكن وصفه وقياسه. يمكن أن تكون النتائج تغييرات مقصودة أو غير مقصودة، إيجابية أو سلبية</a:t>
            </a:r>
            <a:r>
              <a:rPr lang="ar-SA" dirty="0">
                <a:cs typeface="+mj-cs"/>
              </a:rPr>
              <a:t>.</a:t>
            </a:r>
            <a:endParaRPr lang="en-US" sz="1600" b="0" i="1" dirty="0">
              <a:cs typeface="+mj-cs"/>
            </a:endParaRPr>
          </a:p>
        </p:txBody>
      </p:sp>
      <p:sp>
        <p:nvSpPr>
          <p:cNvPr id="6" name="Text Placeholder 5"/>
          <p:cNvSpPr>
            <a:spLocks noGrp="1"/>
          </p:cNvSpPr>
          <p:nvPr>
            <p:ph type="body" sz="quarter" idx="10"/>
          </p:nvPr>
        </p:nvSpPr>
        <p:spPr>
          <a:xfrm>
            <a:off x="180109" y="1161237"/>
            <a:ext cx="5433292" cy="5444836"/>
          </a:xfrm>
        </p:spPr>
        <p:txBody>
          <a:bodyPr/>
          <a:lstStyle/>
          <a:p>
            <a:pPr marL="0" indent="0" algn="r" rtl="1">
              <a:buNone/>
            </a:pPr>
            <a:r>
              <a:rPr lang="ar-SA" sz="2000" dirty="0">
                <a:cs typeface="+mj-cs"/>
              </a:rPr>
              <a:t>نهج </a:t>
            </a:r>
            <a:r>
              <a:rPr lang="ar-SA" sz="2000" b="1" dirty="0">
                <a:cs typeface="+mj-cs"/>
              </a:rPr>
              <a:t>للتخطيط الاستراتيجي</a:t>
            </a:r>
            <a:r>
              <a:rPr lang="ar-SA" sz="2000" dirty="0">
                <a:cs typeface="+mj-cs"/>
              </a:rPr>
              <a:t>. باستخدام هذ</a:t>
            </a:r>
            <a:r>
              <a:rPr lang="ar-QA" sz="2000" dirty="0">
                <a:cs typeface="+mj-cs"/>
              </a:rPr>
              <a:t>ا</a:t>
            </a:r>
            <a:r>
              <a:rPr lang="ar-SA" sz="2000" dirty="0">
                <a:cs typeface="+mj-cs"/>
              </a:rPr>
              <a:t> النهج، يضمن جميع الأطراف المعنية أن عملياتهم ومنتجاتهم وخدماتهم تسهم في تحقيق </a:t>
            </a:r>
            <a:r>
              <a:rPr lang="ar-SA" sz="2000" b="1" dirty="0">
                <a:cs typeface="+mj-cs"/>
              </a:rPr>
              <a:t>النتائج المقصودة </a:t>
            </a:r>
            <a:r>
              <a:rPr lang="ar-SA" sz="2000" dirty="0">
                <a:cs typeface="+mj-cs"/>
              </a:rPr>
              <a:t>(مخرجات ونواتج وأهداف أو تأثير أعلى). وتقوم الأطراف المعنية باستخدام المعلومات حول النتائج الفعلية </a:t>
            </a:r>
            <a:r>
              <a:rPr lang="ar-SA" sz="2000" b="1" dirty="0">
                <a:cs typeface="+mj-cs"/>
              </a:rPr>
              <a:t>لإفادة صنع القرار </a:t>
            </a:r>
            <a:r>
              <a:rPr lang="ar-SA" sz="2000" dirty="0">
                <a:cs typeface="+mj-cs"/>
              </a:rPr>
              <a:t>فيما يتعلق </a:t>
            </a:r>
            <a:r>
              <a:rPr lang="ar-SA" sz="2000" b="1" dirty="0">
                <a:cs typeface="+mj-cs"/>
              </a:rPr>
              <a:t>ببرمجة المساءلة والإبلاغ</a:t>
            </a:r>
            <a:r>
              <a:rPr lang="ar-SA" sz="2000" dirty="0">
                <a:cs typeface="+mj-cs"/>
              </a:rPr>
              <a:t>.</a:t>
            </a:r>
            <a:endParaRPr lang="en-US" sz="2000" b="1" dirty="0">
              <a:cs typeface="+mj-cs"/>
            </a:endParaRPr>
          </a:p>
          <a:p>
            <a:pPr marL="0" indent="0" algn="r" rtl="1">
              <a:buNone/>
            </a:pPr>
            <a:r>
              <a:rPr lang="ar-QA" sz="2000" dirty="0">
                <a:cs typeface="+mj-cs"/>
              </a:rPr>
              <a:t>عادة، تتضمن برمجة الإدارة القائمة على النتائج ثلاثة مستويات رئيسية للنتيجة.</a:t>
            </a:r>
            <a:endParaRPr lang="en-US" sz="2000" dirty="0">
              <a:cs typeface="+mj-cs"/>
            </a:endParaRPr>
          </a:p>
          <a:p>
            <a:pPr algn="r" rtl="1">
              <a:lnSpc>
                <a:spcPct val="100000"/>
              </a:lnSpc>
              <a:spcBef>
                <a:spcPts val="600"/>
              </a:spcBef>
              <a:spcAft>
                <a:spcPts val="600"/>
              </a:spcAft>
            </a:pPr>
            <a:r>
              <a:rPr lang="ar-SA" sz="2000" dirty="0">
                <a:cs typeface="+mj-cs"/>
              </a:rPr>
              <a:t>المستوى الأول للنتيجة</a:t>
            </a:r>
            <a:r>
              <a:rPr lang="ar-SA" sz="2000" b="1" dirty="0">
                <a:cs typeface="+mj-cs"/>
              </a:rPr>
              <a:t>. اﻷﺛﺮ</a:t>
            </a:r>
            <a:endParaRPr lang="en-US" sz="2000" dirty="0">
              <a:cs typeface="+mj-cs"/>
            </a:endParaRPr>
          </a:p>
          <a:p>
            <a:pPr algn="r" rtl="1">
              <a:lnSpc>
                <a:spcPct val="100000"/>
              </a:lnSpc>
              <a:spcBef>
                <a:spcPts val="600"/>
              </a:spcBef>
              <a:spcAft>
                <a:spcPts val="600"/>
              </a:spcAft>
            </a:pPr>
            <a:r>
              <a:rPr lang="ar-QA" sz="2000" dirty="0">
                <a:cs typeface="+mj-cs"/>
              </a:rPr>
              <a:t>المستوى الثاني للنتيجة. </a:t>
            </a:r>
            <a:r>
              <a:rPr lang="ar-QA" sz="2000" b="1" dirty="0">
                <a:cs typeface="+mj-cs"/>
              </a:rPr>
              <a:t>الناتج / الناتج المرحلي</a:t>
            </a:r>
            <a:endParaRPr lang="en-US" sz="2000" b="1" dirty="0">
              <a:cs typeface="+mj-cs"/>
            </a:endParaRPr>
          </a:p>
          <a:p>
            <a:pPr algn="r" rtl="1">
              <a:lnSpc>
                <a:spcPct val="100000"/>
              </a:lnSpc>
              <a:spcBef>
                <a:spcPts val="600"/>
              </a:spcBef>
              <a:spcAft>
                <a:spcPts val="600"/>
              </a:spcAft>
            </a:pPr>
            <a:r>
              <a:rPr lang="ar-QA" sz="2000" dirty="0">
                <a:cs typeface="+mj-cs"/>
              </a:rPr>
              <a:t>المستوى الثالث للنتيجة. </a:t>
            </a:r>
            <a:r>
              <a:rPr lang="ar-QA" sz="2000" b="1" dirty="0">
                <a:cs typeface="+mj-cs"/>
              </a:rPr>
              <a:t>المخرج</a:t>
            </a:r>
            <a:endParaRPr lang="en-US" sz="2000" b="1" dirty="0">
              <a:cs typeface="+mj-cs"/>
            </a:endParaRPr>
          </a:p>
          <a:p>
            <a:pPr algn="r" rtl="1">
              <a:lnSpc>
                <a:spcPct val="100000"/>
              </a:lnSpc>
              <a:spcBef>
                <a:spcPts val="600"/>
              </a:spcBef>
              <a:spcAft>
                <a:spcPts val="600"/>
              </a:spcAft>
              <a:buNone/>
            </a:pPr>
            <a:r>
              <a:rPr lang="ar-QA" sz="2000" dirty="0">
                <a:cs typeface="+mj-cs"/>
              </a:rPr>
              <a:t>هناك مفهومان رئيسيان يستخدمان في برمجة الإدارة القائمة على النتائج هما:</a:t>
            </a:r>
            <a:r>
              <a:rPr lang="en-US" dirty="0">
                <a:cs typeface="+mj-cs"/>
              </a:rPr>
              <a:t> </a:t>
            </a:r>
          </a:p>
          <a:p>
            <a:pPr algn="r" rtl="1">
              <a:lnSpc>
                <a:spcPct val="100000"/>
              </a:lnSpc>
              <a:spcBef>
                <a:spcPts val="600"/>
              </a:spcBef>
              <a:spcAft>
                <a:spcPts val="600"/>
              </a:spcAft>
              <a:buFont typeface="Wingdings" pitchFamily="2" charset="2"/>
              <a:buChar char="§"/>
            </a:pPr>
            <a:r>
              <a:rPr lang="ar-QA" sz="2000" b="1" dirty="0">
                <a:cs typeface="+mj-cs"/>
              </a:rPr>
              <a:t>سلسلة النتائج</a:t>
            </a:r>
            <a:endParaRPr lang="en-US" sz="2000" dirty="0">
              <a:highlight>
                <a:srgbClr val="FFFF00"/>
              </a:highlight>
              <a:cs typeface="+mj-cs"/>
            </a:endParaRPr>
          </a:p>
          <a:p>
            <a:pPr algn="r" rtl="1">
              <a:lnSpc>
                <a:spcPct val="100000"/>
              </a:lnSpc>
              <a:spcBef>
                <a:spcPts val="600"/>
              </a:spcBef>
              <a:spcAft>
                <a:spcPts val="600"/>
              </a:spcAft>
              <a:buFont typeface="Wingdings" pitchFamily="2" charset="2"/>
              <a:buChar char="§"/>
            </a:pPr>
            <a:r>
              <a:rPr lang="ar-QA" sz="2000" b="1" dirty="0">
                <a:cs typeface="+mj-cs"/>
              </a:rPr>
              <a:t>إطار النتائج</a:t>
            </a:r>
            <a:r>
              <a:rPr lang="ar-QA" sz="2000" dirty="0">
                <a:cs typeface="+mj-cs"/>
              </a:rPr>
              <a:t>.</a:t>
            </a:r>
            <a:endParaRPr lang="en-US" sz="2000" dirty="0">
              <a:cs typeface="+mj-cs"/>
            </a:endParaRPr>
          </a:p>
        </p:txBody>
      </p:sp>
      <p:sp>
        <p:nvSpPr>
          <p:cNvPr id="8" name="Text Placeholder 2">
            <a:extLst>
              <a:ext uri="{FF2B5EF4-FFF2-40B4-BE49-F238E27FC236}">
                <a16:creationId xmlns:a16="http://schemas.microsoft.com/office/drawing/2014/main" id="{16ED66BB-9623-40B8-8536-0D5964FD0A74}"/>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924939" y="1170737"/>
            <a:ext cx="2865100" cy="1500187"/>
          </a:xfrm>
        </p:spPr>
        <p:txBody>
          <a:bodyPr/>
          <a:lstStyle/>
          <a:p>
            <a:pPr algn="r" rtl="1"/>
            <a:r>
              <a:rPr lang="ar-QA" sz="2800" dirty="0">
                <a:latin typeface="Times New Roman" panose="02020603050405020304" pitchFamily="18" charset="0"/>
                <a:cs typeface="Times New Roman" panose="02020603050405020304" pitchFamily="18" charset="0"/>
              </a:rPr>
              <a:t>2.2. ما </a:t>
            </a:r>
            <a:r>
              <a:rPr lang="ar-SA" sz="2800" dirty="0">
                <a:latin typeface="Times New Roman" panose="02020603050405020304" pitchFamily="18" charset="0"/>
                <a:cs typeface="Times New Roman" panose="02020603050405020304" pitchFamily="18" charset="0"/>
              </a:rPr>
              <a:t>هي </a:t>
            </a:r>
            <a:r>
              <a:rPr lang="ar-QA" sz="2800" dirty="0">
                <a:latin typeface="Times New Roman" panose="02020603050405020304" pitchFamily="18" charset="0"/>
                <a:cs typeface="Times New Roman" panose="02020603050405020304" pitchFamily="18" charset="0"/>
              </a:rPr>
              <a:t>سلسلة النتائج؟</a:t>
            </a:r>
            <a:endParaRPr lang="en-US" sz="2800" dirty="0">
              <a:latin typeface="Times New Roman" panose="02020603050405020304" pitchFamily="18" charset="0"/>
              <a:cs typeface="Times New Roman" panose="02020603050405020304" pitchFamily="18" charset="0"/>
            </a:endParaRPr>
          </a:p>
          <a:p>
            <a:pPr algn="r" rtl="1"/>
            <a:r>
              <a:rPr lang="ar-QA" sz="2000" b="0" i="1" dirty="0">
                <a:latin typeface="Times New Roman" panose="02020603050405020304" pitchFamily="18" charset="0"/>
                <a:cs typeface="Times New Roman" panose="02020603050405020304" pitchFamily="18" charset="0"/>
              </a:rPr>
              <a:t>3 مفاهيم أساسية</a:t>
            </a:r>
            <a:endParaRPr lang="en-US" sz="2000" b="0" i="1" dirty="0">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3718491142"/>
              </p:ext>
            </p:extLst>
          </p:nvPr>
        </p:nvGraphicFramePr>
        <p:xfrm>
          <a:off x="0" y="1254517"/>
          <a:ext cx="5386439" cy="4801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2">
            <a:extLst>
              <a:ext uri="{FF2B5EF4-FFF2-40B4-BE49-F238E27FC236}">
                <a16:creationId xmlns:a16="http://schemas.microsoft.com/office/drawing/2014/main" id="{992923D4-D1BE-4E01-B4D8-06D44655C0FE}"/>
              </a:ext>
            </a:extLst>
          </p:cNvPr>
          <p:cNvSpPr txBox="1">
            <a:spLocks/>
          </p:cNvSpPr>
          <p:nvPr/>
        </p:nvSpPr>
        <p:spPr>
          <a:xfrm>
            <a:off x="2291654" y="197918"/>
            <a:ext cx="5630034" cy="2707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200" kern="1200" baseline="0">
                <a:solidFill>
                  <a:schemeClr val="bg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428793" y="1177895"/>
            <a:ext cx="2675542" cy="1500187"/>
          </a:xfrm>
        </p:spPr>
        <p:txBody>
          <a:bodyPr/>
          <a:lstStyle/>
          <a:p>
            <a:pPr algn="r" rtl="1"/>
            <a:r>
              <a:rPr lang="ar-QA" sz="2800" dirty="0">
                <a:cs typeface="+mj-cs"/>
              </a:rPr>
              <a:t>1.2.2</a:t>
            </a:r>
            <a:r>
              <a:rPr lang="en-US" sz="2800" dirty="0">
                <a:cs typeface="+mj-cs"/>
              </a:rPr>
              <a:t> </a:t>
            </a:r>
            <a:r>
              <a:rPr lang="ar-SA" sz="2800" dirty="0">
                <a:cs typeface="+mj-cs"/>
              </a:rPr>
              <a:t>. سلسلة نتائج الاستراتيجية الوطنية لتطوير إحصاءات التعليم</a:t>
            </a:r>
            <a:endParaRPr lang="en-US" sz="2800" dirty="0">
              <a:cs typeface="+mj-cs"/>
            </a:endParaRPr>
          </a:p>
        </p:txBody>
      </p:sp>
      <p:graphicFrame>
        <p:nvGraphicFramePr>
          <p:cNvPr id="2050" name="Object 2"/>
          <p:cNvGraphicFramePr>
            <a:graphicFrameLocks noChangeAspect="1"/>
          </p:cNvGraphicFramePr>
          <p:nvPr>
            <p:extLst>
              <p:ext uri="{D42A27DB-BD31-4B8C-83A1-F6EECF244321}">
                <p14:modId xmlns:p14="http://schemas.microsoft.com/office/powerpoint/2010/main" val="2010480430"/>
              </p:ext>
            </p:extLst>
          </p:nvPr>
        </p:nvGraphicFramePr>
        <p:xfrm>
          <a:off x="171450" y="974725"/>
          <a:ext cx="6842125" cy="6400800"/>
        </p:xfrm>
        <a:graphic>
          <a:graphicData uri="http://schemas.openxmlformats.org/presentationml/2006/ole">
            <mc:AlternateContent xmlns:mc="http://schemas.openxmlformats.org/markup-compatibility/2006">
              <mc:Choice xmlns:v="urn:schemas-microsoft-com:vml" Requires="v">
                <p:oleObj spid="_x0000_s2175" name="Document" r:id="rId4" imgW="5969243" imgH="5581611" progId="Word.Document.12">
                  <p:embed/>
                </p:oleObj>
              </mc:Choice>
              <mc:Fallback>
                <p:oleObj name="Document" r:id="rId4" imgW="5969243" imgH="5581611" progId="Word.Document.12">
                  <p:embed/>
                  <p:pic>
                    <p:nvPicPr>
                      <p:cNvPr id="0" name="Picture 2"/>
                      <p:cNvPicPr>
                        <a:picLocks noChangeAspect="1" noChangeArrowheads="1"/>
                      </p:cNvPicPr>
                      <p:nvPr/>
                    </p:nvPicPr>
                    <p:blipFill>
                      <a:blip r:embed="rId5"/>
                      <a:srcRect/>
                      <a:stretch>
                        <a:fillRect/>
                      </a:stretch>
                    </p:blipFill>
                    <p:spPr bwMode="auto">
                      <a:xfrm>
                        <a:off x="171450" y="974725"/>
                        <a:ext cx="6842125"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Placeholder 2">
            <a:extLst>
              <a:ext uri="{FF2B5EF4-FFF2-40B4-BE49-F238E27FC236}">
                <a16:creationId xmlns:a16="http://schemas.microsoft.com/office/drawing/2014/main" id="{C767C76C-8C74-4925-A3C6-D5C79C78CC0C}"/>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422451" y="1293020"/>
            <a:ext cx="2542194" cy="4271960"/>
          </a:xfrm>
        </p:spPr>
        <p:txBody>
          <a:bodyPr/>
          <a:lstStyle/>
          <a:p>
            <a:pPr algn="r" rtl="1"/>
            <a:r>
              <a:rPr lang="ar-QA" sz="2800" dirty="0">
                <a:cs typeface="+mj-cs"/>
              </a:rPr>
              <a:t>3.2. ما </a:t>
            </a:r>
            <a:r>
              <a:rPr lang="ar-SA" sz="2800" dirty="0">
                <a:cs typeface="+mj-cs"/>
              </a:rPr>
              <a:t>هو </a:t>
            </a:r>
            <a:r>
              <a:rPr lang="ar-QA" sz="2800" dirty="0">
                <a:cs typeface="+mj-cs"/>
              </a:rPr>
              <a:t>إطار نتائج </a:t>
            </a:r>
            <a:r>
              <a:rPr lang="ar-SA" sz="2800" dirty="0">
                <a:cs typeface="+mj-cs"/>
              </a:rPr>
              <a:t>الاستراتيجية الوطنية لتطوير إحصاءات التعليم</a:t>
            </a:r>
            <a:r>
              <a:rPr lang="en-US" sz="2800" dirty="0">
                <a:cs typeface="+mj-cs"/>
              </a:rPr>
              <a:t>؟</a:t>
            </a:r>
          </a:p>
          <a:p>
            <a:pPr algn="r" rtl="1"/>
            <a:r>
              <a:rPr lang="ar-SA" dirty="0">
                <a:cs typeface="+mj-cs"/>
              </a:rPr>
              <a:t>صياغة واضحة</a:t>
            </a:r>
            <a:r>
              <a:rPr lang="ar-QA" dirty="0">
                <a:cs typeface="+mj-cs"/>
              </a:rPr>
              <a:t> لسلسلة النتائج في شكل مصفوفة.</a:t>
            </a:r>
            <a:endParaRPr lang="en-US" dirty="0">
              <a:cs typeface="+mj-cs"/>
            </a:endParaRPr>
          </a:p>
        </p:txBody>
      </p:sp>
      <p:graphicFrame>
        <p:nvGraphicFramePr>
          <p:cNvPr id="5" name="Diagram 4"/>
          <p:cNvGraphicFramePr/>
          <p:nvPr>
            <p:extLst>
              <p:ext uri="{D42A27DB-BD31-4B8C-83A1-F6EECF244321}">
                <p14:modId xmlns:p14="http://schemas.microsoft.com/office/powerpoint/2010/main" val="3500919994"/>
              </p:ext>
            </p:extLst>
          </p:nvPr>
        </p:nvGraphicFramePr>
        <p:xfrm>
          <a:off x="530122" y="1722439"/>
          <a:ext cx="5282849" cy="3616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441501" y="2285999"/>
            <a:ext cx="1460089" cy="2677656"/>
          </a:xfrm>
          <a:prstGeom prst="rect">
            <a:avLst/>
          </a:prstGeom>
          <a:noFill/>
        </p:spPr>
        <p:txBody>
          <a:bodyPr wrap="square" rtlCol="0">
            <a:spAutoFit/>
          </a:bodyPr>
          <a:lstStyle/>
          <a:p>
            <a:endParaRPr lang="en-US" dirty="0">
              <a:latin typeface="Open Sans"/>
            </a:endParaRPr>
          </a:p>
          <a:p>
            <a:pPr algn="ctr"/>
            <a:r>
              <a:rPr lang="ar-QA" sz="2000" b="1" dirty="0">
                <a:solidFill>
                  <a:schemeClr val="accent1"/>
                </a:solidFill>
                <a:latin typeface="Open Sans"/>
              </a:rPr>
              <a:t>إطار</a:t>
            </a:r>
            <a:r>
              <a:rPr lang="en-US" dirty="0">
                <a:solidFill>
                  <a:schemeClr val="accent1"/>
                </a:solidFill>
                <a:latin typeface="Open Sans"/>
              </a:rPr>
              <a:t> </a:t>
            </a:r>
          </a:p>
          <a:p>
            <a:endParaRPr lang="en-US" dirty="0">
              <a:latin typeface="Open Sans"/>
            </a:endParaRPr>
          </a:p>
          <a:p>
            <a:endParaRPr lang="en-US" dirty="0">
              <a:latin typeface="Open Sans"/>
            </a:endParaRPr>
          </a:p>
          <a:p>
            <a:endParaRPr lang="en-US" dirty="0">
              <a:latin typeface="Open Sans"/>
            </a:endParaRPr>
          </a:p>
          <a:p>
            <a:endParaRPr lang="en-US" dirty="0">
              <a:latin typeface="Open Sans"/>
            </a:endParaRPr>
          </a:p>
          <a:p>
            <a:pPr algn="ctr"/>
            <a:endParaRPr lang="en-US" b="1" dirty="0">
              <a:solidFill>
                <a:schemeClr val="accent1"/>
              </a:solidFill>
              <a:latin typeface="Open Sans"/>
            </a:endParaRPr>
          </a:p>
          <a:p>
            <a:pPr algn="ctr"/>
            <a:endParaRPr lang="en-US" b="1" dirty="0">
              <a:solidFill>
                <a:schemeClr val="accent1"/>
              </a:solidFill>
              <a:latin typeface="Open Sans"/>
            </a:endParaRPr>
          </a:p>
          <a:p>
            <a:pPr algn="ctr"/>
            <a:r>
              <a:rPr lang="ar-QA" sz="2000" b="1" dirty="0">
                <a:solidFill>
                  <a:schemeClr val="accent1"/>
                </a:solidFill>
                <a:latin typeface="Open Sans"/>
              </a:rPr>
              <a:t>التنائج</a:t>
            </a:r>
            <a:r>
              <a:rPr lang="en-US" b="1" dirty="0">
                <a:solidFill>
                  <a:schemeClr val="accent1"/>
                </a:solidFill>
                <a:latin typeface="Open Sans"/>
              </a:rPr>
              <a:t> </a:t>
            </a:r>
          </a:p>
        </p:txBody>
      </p:sp>
      <p:sp>
        <p:nvSpPr>
          <p:cNvPr id="8" name="Text Placeholder 2">
            <a:extLst>
              <a:ext uri="{FF2B5EF4-FFF2-40B4-BE49-F238E27FC236}">
                <a16:creationId xmlns:a16="http://schemas.microsoft.com/office/drawing/2014/main" id="{B01F1133-A016-4440-B7C8-53C177DAD49B}"/>
              </a:ext>
            </a:extLst>
          </p:cNvPr>
          <p:cNvSpPr txBox="1">
            <a:spLocks/>
          </p:cNvSpPr>
          <p:nvPr/>
        </p:nvSpPr>
        <p:spPr>
          <a:xfrm>
            <a:off x="2291654" y="197918"/>
            <a:ext cx="5630034" cy="2707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200" kern="1200" baseline="0">
                <a:solidFill>
                  <a:schemeClr val="bg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CE0DE8C-E97A-4FC6-970E-4116192DD5D1}"/>
              </a:ext>
            </a:extLst>
          </p:cNvPr>
          <p:cNvGraphicFramePr>
            <a:graphicFrameLocks noGrp="1"/>
          </p:cNvGraphicFramePr>
          <p:nvPr>
            <p:extLst>
              <p:ext uri="{D42A27DB-BD31-4B8C-83A1-F6EECF244321}">
                <p14:modId xmlns:p14="http://schemas.microsoft.com/office/powerpoint/2010/main" val="78851790"/>
              </p:ext>
            </p:extLst>
          </p:nvPr>
        </p:nvGraphicFramePr>
        <p:xfrm>
          <a:off x="363894" y="251927"/>
          <a:ext cx="8780108" cy="6561766"/>
        </p:xfrm>
        <a:graphic>
          <a:graphicData uri="http://schemas.openxmlformats.org/drawingml/2006/table">
            <a:tbl>
              <a:tblPr firstRow="1" bandRow="1"/>
              <a:tblGrid>
                <a:gridCol w="417933">
                  <a:extLst>
                    <a:ext uri="{9D8B030D-6E8A-4147-A177-3AD203B41FA5}">
                      <a16:colId xmlns:a16="http://schemas.microsoft.com/office/drawing/2014/main" val="3611574734"/>
                    </a:ext>
                  </a:extLst>
                </a:gridCol>
                <a:gridCol w="444273">
                  <a:extLst>
                    <a:ext uri="{9D8B030D-6E8A-4147-A177-3AD203B41FA5}">
                      <a16:colId xmlns:a16="http://schemas.microsoft.com/office/drawing/2014/main" val="1875851745"/>
                    </a:ext>
                  </a:extLst>
                </a:gridCol>
                <a:gridCol w="412665">
                  <a:extLst>
                    <a:ext uri="{9D8B030D-6E8A-4147-A177-3AD203B41FA5}">
                      <a16:colId xmlns:a16="http://schemas.microsoft.com/office/drawing/2014/main" val="2170158275"/>
                    </a:ext>
                  </a:extLst>
                </a:gridCol>
                <a:gridCol w="1331065">
                  <a:extLst>
                    <a:ext uri="{9D8B030D-6E8A-4147-A177-3AD203B41FA5}">
                      <a16:colId xmlns:a16="http://schemas.microsoft.com/office/drawing/2014/main" val="2799567406"/>
                    </a:ext>
                  </a:extLst>
                </a:gridCol>
                <a:gridCol w="1143170">
                  <a:extLst>
                    <a:ext uri="{9D8B030D-6E8A-4147-A177-3AD203B41FA5}">
                      <a16:colId xmlns:a16="http://schemas.microsoft.com/office/drawing/2014/main" val="2108555119"/>
                    </a:ext>
                  </a:extLst>
                </a:gridCol>
                <a:gridCol w="1223946">
                  <a:extLst>
                    <a:ext uri="{9D8B030D-6E8A-4147-A177-3AD203B41FA5}">
                      <a16:colId xmlns:a16="http://schemas.microsoft.com/office/drawing/2014/main" val="991819545"/>
                    </a:ext>
                  </a:extLst>
                </a:gridCol>
                <a:gridCol w="2479503">
                  <a:extLst>
                    <a:ext uri="{9D8B030D-6E8A-4147-A177-3AD203B41FA5}">
                      <a16:colId xmlns:a16="http://schemas.microsoft.com/office/drawing/2014/main" val="3061437470"/>
                    </a:ext>
                  </a:extLst>
                </a:gridCol>
                <a:gridCol w="1327553">
                  <a:extLst>
                    <a:ext uri="{9D8B030D-6E8A-4147-A177-3AD203B41FA5}">
                      <a16:colId xmlns:a16="http://schemas.microsoft.com/office/drawing/2014/main" val="1984330376"/>
                    </a:ext>
                  </a:extLst>
                </a:gridCol>
              </a:tblGrid>
              <a:tr h="431249">
                <a:tc gridSpan="8">
                  <a:txBody>
                    <a:bodyPr/>
                    <a:lstStyle/>
                    <a:p>
                      <a:pPr marL="226695" algn="ctr" rtl="1">
                        <a:lnSpc>
                          <a:spcPct val="107000"/>
                        </a:lnSpc>
                        <a:spcBef>
                          <a:spcPts val="600"/>
                        </a:spcBef>
                        <a:spcAft>
                          <a:spcPts val="600"/>
                        </a:spcAft>
                      </a:pPr>
                      <a:r>
                        <a:rPr lang="ar-QA" sz="1800" dirty="0">
                          <a:effectLst/>
                          <a:latin typeface="Calibri" panose="020F0502020204030204" pitchFamily="34" charset="0"/>
                          <a:ea typeface="Calibri" panose="020F0502020204030204" pitchFamily="34" charset="0"/>
                          <a:cs typeface="Times New Roman" panose="02020603050405020304" pitchFamily="18" charset="0"/>
                        </a:rPr>
                        <a:t>الأداة الثانية. مصفوفة النتائج (</a:t>
                      </a:r>
                      <a:r>
                        <a:rPr lang="ar-QA" sz="1800" i="1" dirty="0">
                          <a:effectLst/>
                          <a:latin typeface="Calibri" panose="020F0502020204030204" pitchFamily="34" charset="0"/>
                          <a:ea typeface="Calibri" panose="020F0502020204030204" pitchFamily="34" charset="0"/>
                          <a:cs typeface="Times New Roman" panose="02020603050405020304" pitchFamily="18" charset="0"/>
                        </a:rPr>
                        <a:t>الأمثلة مكتوبة بخط مائل</a:t>
                      </a:r>
                      <a:r>
                        <a:rPr lang="ar-QA"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043944255"/>
                  </a:ext>
                </a:extLst>
              </a:tr>
              <a:tr h="950771">
                <a:tc gridSpan="7">
                  <a:txBody>
                    <a:bodyPr/>
                    <a:lstStyle/>
                    <a:p>
                      <a:pPr marL="228600" algn="r" rtl="1">
                        <a:lnSpc>
                          <a:spcPct val="107000"/>
                        </a:lnSpc>
                        <a:spcAft>
                          <a:spcPts val="800"/>
                        </a:spcAft>
                      </a:pPr>
                      <a:r>
                        <a:rPr lang="ar-SA" sz="1600" i="1" dirty="0">
                          <a:effectLst/>
                          <a:latin typeface="Calibri" panose="020F0502020204030204" pitchFamily="34" charset="0"/>
                          <a:ea typeface="Calibri" panose="020F0502020204030204" pitchFamily="34" charset="0"/>
                          <a:cs typeface="+mj-cs"/>
                        </a:rPr>
                        <a:t>بحلول العام الخامس، </a:t>
                      </a:r>
                      <a:r>
                        <a:rPr lang="ar-QA" sz="1600" i="1" dirty="0">
                          <a:effectLst/>
                          <a:latin typeface="Calibri" panose="020F0502020204030204" pitchFamily="34" charset="0"/>
                          <a:ea typeface="Calibri" panose="020F0502020204030204" pitchFamily="34" charset="0"/>
                          <a:cs typeface="+mj-cs"/>
                        </a:rPr>
                        <a:t>تط</a:t>
                      </a:r>
                      <a:r>
                        <a:rPr lang="ar-SA" sz="1600" i="1" dirty="0">
                          <a:effectLst/>
                          <a:latin typeface="Calibri" panose="020F0502020204030204" pitchFamily="34" charset="0"/>
                          <a:ea typeface="Calibri" panose="020F0502020204030204" pitchFamily="34" charset="0"/>
                          <a:cs typeface="+mj-cs"/>
                        </a:rPr>
                        <a:t>و</a:t>
                      </a:r>
                      <a:r>
                        <a:rPr lang="ar-QA" sz="1600" i="1" dirty="0">
                          <a:effectLst/>
                          <a:latin typeface="Calibri" panose="020F0502020204030204" pitchFamily="34" charset="0"/>
                          <a:ea typeface="Calibri" panose="020F0502020204030204" pitchFamily="34" charset="0"/>
                          <a:cs typeface="+mj-cs"/>
                        </a:rPr>
                        <a:t>ي</a:t>
                      </a:r>
                      <a:r>
                        <a:rPr lang="ar-SA" sz="1600" i="1" dirty="0">
                          <a:effectLst/>
                          <a:latin typeface="Calibri" panose="020F0502020204030204" pitchFamily="34" charset="0"/>
                          <a:ea typeface="Calibri" panose="020F0502020204030204" pitchFamily="34" charset="0"/>
                          <a:cs typeface="+mj-cs"/>
                        </a:rPr>
                        <a:t>ر القدرات على مستوى القطاع للأطراف المعنية في النظام الوطني لإحصاءات التعليم من أجل إنتاج إحصاءات </a:t>
                      </a:r>
                      <a:r>
                        <a:rPr lang="ar-SA" sz="1600" b="1" i="1" dirty="0">
                          <a:effectLst/>
                          <a:latin typeface="Calibri" panose="020F0502020204030204" pitchFamily="34" charset="0"/>
                          <a:ea typeface="Calibri" panose="020F0502020204030204" pitchFamily="34" charset="0"/>
                          <a:cs typeface="+mj-cs"/>
                        </a:rPr>
                        <a:t>عالية الجودة</a:t>
                      </a:r>
                      <a:r>
                        <a:rPr lang="ar-SA" sz="1600" i="1" dirty="0">
                          <a:effectLst/>
                          <a:latin typeface="Calibri" panose="020F0502020204030204" pitchFamily="34" charset="0"/>
                          <a:ea typeface="Calibri" panose="020F0502020204030204" pitchFamily="34" charset="0"/>
                          <a:cs typeface="+mj-cs"/>
                        </a:rPr>
                        <a:t> من </a:t>
                      </a:r>
                      <a:r>
                        <a:rPr lang="ar-SA" sz="1600" b="1" i="1" dirty="0">
                          <a:effectLst/>
                          <a:latin typeface="Calibri" panose="020F0502020204030204" pitchFamily="34" charset="0"/>
                          <a:ea typeface="Calibri" panose="020F0502020204030204" pitchFamily="34" charset="0"/>
                          <a:cs typeface="+mj-cs"/>
                        </a:rPr>
                        <a:t>مصادر بيانات متعددة</a:t>
                      </a:r>
                      <a:r>
                        <a:rPr lang="ar-SA" sz="1600" i="1" dirty="0">
                          <a:effectLst/>
                          <a:latin typeface="Calibri" panose="020F0502020204030204" pitchFamily="34" charset="0"/>
                          <a:ea typeface="Calibri" panose="020F0502020204030204" pitchFamily="34" charset="0"/>
                          <a:cs typeface="+mj-cs"/>
                        </a:rPr>
                        <a:t> </a:t>
                      </a:r>
                      <a:r>
                        <a:rPr lang="ar-QA" sz="1600" i="1" dirty="0">
                          <a:effectLst/>
                          <a:latin typeface="Calibri" panose="020F0502020204030204" pitchFamily="34" charset="0"/>
                          <a:ea typeface="Calibri" panose="020F0502020204030204" pitchFamily="34" charset="0"/>
                          <a:cs typeface="+mj-cs"/>
                        </a:rPr>
                        <a:t>و</a:t>
                      </a:r>
                      <a:r>
                        <a:rPr lang="ar-SA" sz="1600" b="1" i="1" dirty="0">
                          <a:effectLst/>
                          <a:latin typeface="Calibri" panose="020F0502020204030204" pitchFamily="34" charset="0"/>
                          <a:ea typeface="Calibri" panose="020F0502020204030204" pitchFamily="34" charset="0"/>
                          <a:cs typeface="+mj-cs"/>
                        </a:rPr>
                        <a:t>رصد فرص التعلم مدى الحياة للجميع</a:t>
                      </a:r>
                      <a:r>
                        <a:rPr lang="ar-SA" sz="1600" i="1" dirty="0">
                          <a:effectLst/>
                          <a:latin typeface="Calibri" panose="020F0502020204030204" pitchFamily="34" charset="0"/>
                          <a:ea typeface="Calibri" panose="020F0502020204030204" pitchFamily="34" charset="0"/>
                          <a:cs typeface="+mj-cs"/>
                        </a:rPr>
                        <a:t>، لا سيما من حيث </a:t>
                      </a:r>
                      <a:r>
                        <a:rPr lang="ar-SA" sz="1600" b="1" i="1" dirty="0">
                          <a:effectLst/>
                          <a:latin typeface="Calibri" panose="020F0502020204030204" pitchFamily="34" charset="0"/>
                          <a:ea typeface="Calibri" panose="020F0502020204030204" pitchFamily="34" charset="0"/>
                          <a:cs typeface="+mj-cs"/>
                        </a:rPr>
                        <a:t>الجاهزية للمدرسة</a:t>
                      </a:r>
                      <a:r>
                        <a:rPr lang="ar-SA" sz="1600" i="1" dirty="0">
                          <a:effectLst/>
                          <a:latin typeface="Calibri" panose="020F0502020204030204" pitchFamily="34" charset="0"/>
                          <a:ea typeface="Calibri" panose="020F0502020204030204" pitchFamily="34" charset="0"/>
                          <a:cs typeface="+mj-cs"/>
                        </a:rPr>
                        <a:t> </a:t>
                      </a:r>
                      <a:r>
                        <a:rPr lang="ar-SA" sz="1600" b="1" i="1" dirty="0">
                          <a:effectLst/>
                          <a:latin typeface="Calibri" panose="020F0502020204030204" pitchFamily="34" charset="0"/>
                          <a:ea typeface="Calibri" panose="020F0502020204030204" pitchFamily="34" charset="0"/>
                          <a:cs typeface="+mj-cs"/>
                        </a:rPr>
                        <a:t>وتعليم أساسي شامل وتنمية منصفة</a:t>
                      </a:r>
                      <a:r>
                        <a:rPr lang="ar-SA" sz="1600" i="1" dirty="0">
                          <a:effectLst/>
                          <a:latin typeface="Calibri" panose="020F0502020204030204" pitchFamily="34" charset="0"/>
                          <a:ea typeface="Calibri" panose="020F0502020204030204" pitchFamily="34" charset="0"/>
                          <a:cs typeface="+mj-cs"/>
                        </a:rPr>
                        <a:t> </a:t>
                      </a:r>
                      <a:r>
                        <a:rPr lang="ar-SA" sz="1600" b="1" i="1" dirty="0">
                          <a:effectLst/>
                          <a:latin typeface="Calibri" panose="020F0502020204030204" pitchFamily="34" charset="0"/>
                          <a:ea typeface="Calibri" panose="020F0502020204030204" pitchFamily="34" charset="0"/>
                          <a:cs typeface="+mj-cs"/>
                        </a:rPr>
                        <a:t>للمهارات من أجل سبل عيش أفضل</a:t>
                      </a:r>
                      <a:r>
                        <a:rPr lang="ar-SA" sz="1600" i="1" dirty="0">
                          <a:effectLst/>
                          <a:latin typeface="Calibri" panose="020F0502020204030204" pitchFamily="34" charset="0"/>
                          <a:ea typeface="Calibri" panose="020F0502020204030204" pitchFamily="34" charset="0"/>
                          <a:cs typeface="+mj-cs"/>
                        </a:rPr>
                        <a:t>.</a:t>
                      </a:r>
                      <a:endParaRPr lang="en-GB" sz="1600" dirty="0">
                        <a:effectLst/>
                        <a:latin typeface="Calibri" panose="020F0502020204030204" pitchFamily="34" charset="0"/>
                        <a:ea typeface="Calibri" panose="020F0502020204030204" pitchFamily="34" charset="0"/>
                        <a:cs typeface="+mj-cs"/>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C96CA"/>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228600" algn="ctr" rtl="1">
                        <a:lnSpc>
                          <a:spcPct val="107000"/>
                        </a:lnSpc>
                        <a:spcAft>
                          <a:spcPts val="800"/>
                        </a:spcAft>
                      </a:pPr>
                      <a:r>
                        <a:rPr lang="ar-Q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هدف </a:t>
                      </a:r>
                      <a:r>
                        <a:rPr lang="en-GB" sz="14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NSDES</a:t>
                      </a:r>
                      <a:r>
                        <a:rPr lang="ar-QA" sz="14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t>
                      </a:r>
                      <a:r>
                        <a:rPr lang="ar-Q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GB" sz="14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PDO</a:t>
                      </a:r>
                      <a:endParaRPr lang="en-GB"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3C96CA"/>
                    </a:solidFill>
                  </a:tcPr>
                </a:tc>
                <a:extLst>
                  <a:ext uri="{0D108BD9-81ED-4DB2-BD59-A6C34878D82A}">
                    <a16:rowId xmlns:a16="http://schemas.microsoft.com/office/drawing/2014/main" val="2622059276"/>
                  </a:ext>
                </a:extLst>
              </a:tr>
              <a:tr h="1317247">
                <a:tc gridSpan="3">
                  <a:txBody>
                    <a:bodyPr/>
                    <a:lstStyle/>
                    <a:p>
                      <a:pPr marL="228600" algn="ctr" defTabSz="914400" rtl="1" eaLnBrk="1" latinLnBrk="0" hangingPunct="1">
                        <a:lnSpc>
                          <a:spcPct val="107000"/>
                        </a:lnSpc>
                        <a:spcAft>
                          <a:spcPts val="800"/>
                        </a:spcAft>
                      </a:pPr>
                      <a:r>
                        <a:rPr lang="ar-SA"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التكاليف الإرشادية (المجموع/ المصدر/ الفجوة)</a:t>
                      </a:r>
                      <a:endParaRPr lang="en-GB"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C5E9"/>
                    </a:solidFill>
                  </a:tcPr>
                </a:tc>
                <a:tc hMerge="1">
                  <a:txBody>
                    <a:bodyPr/>
                    <a:lstStyle/>
                    <a:p>
                      <a:endParaRPr lang="en-GB"/>
                    </a:p>
                  </a:txBody>
                  <a:tcPr/>
                </a:tc>
                <a:tc hMerge="1">
                  <a:txBody>
                    <a:bodyPr/>
                    <a:lstStyle/>
                    <a:p>
                      <a:endParaRPr lang="en-GB"/>
                    </a:p>
                  </a:txBody>
                  <a:tcPr/>
                </a:tc>
                <a:tc>
                  <a:txBody>
                    <a:bodyPr/>
                    <a:lstStyle/>
                    <a:p>
                      <a:pPr marL="228600" algn="ctr" defTabSz="914400" rtl="1" eaLnBrk="1" latinLnBrk="0" hangingPunct="1">
                        <a:lnSpc>
                          <a:spcPct val="107000"/>
                        </a:lnSpc>
                        <a:spcAft>
                          <a:spcPts val="800"/>
                        </a:spcAft>
                      </a:pPr>
                      <a:r>
                        <a:rPr lang="ar-SA"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المخاطر والافتراضات</a:t>
                      </a:r>
                      <a:endParaRPr lang="en-GB"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87" marR="51287" marT="71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C5E9"/>
                    </a:solidFill>
                  </a:tcPr>
                </a:tc>
                <a:tc>
                  <a:txBody>
                    <a:bodyPr/>
                    <a:lstStyle/>
                    <a:p>
                      <a:pPr marL="228600" algn="ctr" defTabSz="914400" rtl="1" eaLnBrk="1" latinLnBrk="0" hangingPunct="1">
                        <a:lnSpc>
                          <a:spcPct val="107000"/>
                        </a:lnSpc>
                        <a:spcAft>
                          <a:spcPts val="800"/>
                        </a:spcAft>
                      </a:pPr>
                      <a:r>
                        <a:rPr lang="ar-SA" sz="16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الشركاء المنفذ</a:t>
                      </a:r>
                      <a:r>
                        <a:rPr lang="ar-QA" sz="16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و</a:t>
                      </a:r>
                      <a:r>
                        <a:rPr lang="ar-SA" sz="16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ن</a:t>
                      </a:r>
                      <a:endParaRPr lang="en-GB" sz="16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C5E9"/>
                    </a:solidFill>
                  </a:tcPr>
                </a:tc>
                <a:tc>
                  <a:txBody>
                    <a:bodyPr/>
                    <a:lstStyle/>
                    <a:p>
                      <a:pPr marL="228600" algn="ctr" defTabSz="914400" rtl="1" eaLnBrk="1" latinLnBrk="0" hangingPunct="1">
                        <a:lnSpc>
                          <a:spcPct val="107000"/>
                        </a:lnSpc>
                        <a:spcAft>
                          <a:spcPts val="800"/>
                        </a:spcAft>
                      </a:pPr>
                      <a:r>
                        <a:rPr lang="ar-SA"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مجالات العمل الرئيسية</a:t>
                      </a:r>
                      <a:endParaRPr lang="en-GB"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C5E9"/>
                    </a:solidFill>
                  </a:tcPr>
                </a:tc>
                <a:tc gridSpan="2">
                  <a:txBody>
                    <a:bodyPr/>
                    <a:lstStyle/>
                    <a:p>
                      <a:pPr marL="228600" algn="ctr" rtl="1">
                        <a:lnSpc>
                          <a:spcPct val="107000"/>
                        </a:lnSpc>
                        <a:spcAft>
                          <a:spcPts val="800"/>
                        </a:spcAft>
                      </a:pPr>
                      <a:r>
                        <a:rPr lang="ar-SA" sz="1600" b="1" dirty="0">
                          <a:effectLst/>
                          <a:latin typeface="Calibri" panose="020F0502020204030204" pitchFamily="34" charset="0"/>
                          <a:ea typeface="Calibri" panose="020F0502020204030204" pitchFamily="34" charset="0"/>
                          <a:cs typeface="Times New Roman" panose="02020603050405020304" pitchFamily="18" charset="0"/>
                        </a:rPr>
                        <a:t>منطق التدخل</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C5E9"/>
                    </a:solidFill>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333798144"/>
                  </a:ext>
                </a:extLst>
              </a:tr>
              <a:tr h="950771">
                <a:tc>
                  <a:txBody>
                    <a:bodyPr/>
                    <a:lstStyle/>
                    <a:p>
                      <a:pPr>
                        <a:lnSpc>
                          <a:spcPct val="107000"/>
                        </a:lnSpc>
                      </a:pPr>
                      <a:endParaRPr lang="en-GB" sz="800">
                        <a:effectLst/>
                        <a:latin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800">
                        <a:effectLst/>
                        <a:latin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800">
                        <a:effectLst/>
                        <a:latin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800">
                        <a:effectLst/>
                        <a:latin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800">
                        <a:effectLst/>
                        <a:latin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pPr>
                      <a:endParaRPr lang="ar-QA" sz="1400" dirty="0">
                        <a:effectLst/>
                        <a:latin typeface="Calibri" panose="020F0502020204030204" pitchFamily="34" charset="0"/>
                        <a:ea typeface="Calibri" panose="020F0502020204030204" pitchFamily="34" charset="0"/>
                        <a:cs typeface="+mj-cs"/>
                      </a:endParaRPr>
                    </a:p>
                    <a:p>
                      <a:pPr algn="ctr" rtl="1">
                        <a:lnSpc>
                          <a:spcPct val="107000"/>
                        </a:lnSpc>
                        <a:spcAft>
                          <a:spcPts val="800"/>
                        </a:spcAft>
                      </a:pPr>
                      <a:r>
                        <a:rPr lang="ar-QA" sz="1400" dirty="0">
                          <a:solidFill>
                            <a:srgbClr val="FF0000"/>
                          </a:solidFill>
                          <a:effectLst/>
                          <a:latin typeface="Calibri" panose="020F0502020204030204" pitchFamily="34" charset="0"/>
                          <a:ea typeface="Calibri" panose="020F0502020204030204" pitchFamily="34" charset="0"/>
                          <a:cs typeface="+mj-cs"/>
                        </a:rPr>
                        <a:t>لا ينطبق</a:t>
                      </a:r>
                      <a:endParaRPr lang="en-GB" sz="1400" dirty="0">
                        <a:solidFill>
                          <a:srgbClr val="FF0000"/>
                        </a:solidFill>
                        <a:effectLst/>
                        <a:latin typeface="Calibri" panose="020F0502020204030204" pitchFamily="34" charset="0"/>
                        <a:ea typeface="Calibri" panose="020F0502020204030204" pitchFamily="34" charset="0"/>
                        <a:cs typeface="+mj-cs"/>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rtl="1">
                        <a:lnSpc>
                          <a:spcPct val="107000"/>
                        </a:lnSpc>
                        <a:spcAft>
                          <a:spcPts val="800"/>
                        </a:spcAft>
                      </a:pPr>
                      <a:r>
                        <a:rPr lang="ar-QA" sz="1400" b="1" dirty="0">
                          <a:effectLst/>
                          <a:latin typeface="Calibri" panose="020F0502020204030204" pitchFamily="34" charset="0"/>
                          <a:ea typeface="Calibri" panose="020F0502020204030204" pitchFamily="34" charset="0"/>
                          <a:cs typeface="Times New Roman" panose="02020603050405020304" pitchFamily="18" charset="0"/>
                        </a:rPr>
                        <a:t>الهدف الاستراتيجي / الناتج 1</a:t>
                      </a:r>
                      <a:r>
                        <a:rPr lang="ar-QA" sz="1400" dirty="0">
                          <a:effectLst/>
                          <a:latin typeface="Calibri" panose="020F0502020204030204" pitchFamily="34" charset="0"/>
                          <a:ea typeface="Calibri" panose="020F0502020204030204" pitchFamily="34" charset="0"/>
                          <a:cs typeface="Times New Roman" panose="02020603050405020304" pitchFamily="18" charset="0"/>
                        </a:rPr>
                        <a:t>: </a:t>
                      </a:r>
                      <a:r>
                        <a:rPr lang="ar-QA" sz="1400" i="1" dirty="0">
                          <a:effectLst/>
                          <a:latin typeface="Calibri" panose="020F0502020204030204" pitchFamily="34" charset="0"/>
                          <a:ea typeface="Calibri" panose="020F0502020204030204" pitchFamily="34" charset="0"/>
                          <a:cs typeface="Times New Roman" panose="02020603050405020304" pitchFamily="18" charset="0"/>
                        </a:rPr>
                        <a:t>تتوفر منصة بيانات التعليم (</a:t>
                      </a:r>
                      <a:r>
                        <a:rPr lang="en-GB" sz="1400" i="1" dirty="0">
                          <a:effectLst/>
                          <a:latin typeface="Times New Roman" panose="02020603050405020304" pitchFamily="18" charset="0"/>
                          <a:ea typeface="Calibri" panose="020F0502020204030204" pitchFamily="34" charset="0"/>
                          <a:cs typeface="Arial" panose="020B0604020202020204" pitchFamily="34" charset="0"/>
                        </a:rPr>
                        <a:t>EDP</a:t>
                      </a:r>
                      <a:r>
                        <a:rPr lang="ar-QA" sz="1400" i="1" dirty="0">
                          <a:effectLst/>
                          <a:latin typeface="Calibri" panose="020F0502020204030204" pitchFamily="34" charset="0"/>
                          <a:ea typeface="Calibri" panose="020F0502020204030204" pitchFamily="34" charset="0"/>
                          <a:cs typeface="Times New Roman" panose="02020603050405020304" pitchFamily="18" charset="0"/>
                        </a:rPr>
                        <a:t>) على إطار سياسة </a:t>
                      </a:r>
                      <a:r>
                        <a:rPr lang="ar-QA" sz="1400" i="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لإحصاءات التعليم الموثوقة </a:t>
                      </a:r>
                      <a:r>
                        <a:rPr lang="ar-SA" sz="1400" i="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و</a:t>
                      </a:r>
                      <a:r>
                        <a:rPr lang="ar-QA" sz="1400" i="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ال</a:t>
                      </a:r>
                      <a:r>
                        <a:rPr lang="ar-SA" sz="1400" i="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ملائمة</a:t>
                      </a:r>
                      <a:r>
                        <a:rPr lang="ar-QA" sz="1400" i="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بما في ذلك </a:t>
                      </a:r>
                      <a:r>
                        <a:rPr lang="ar-QA" sz="1400" i="1" dirty="0">
                          <a:effectLst/>
                          <a:latin typeface="Calibri" panose="020F0502020204030204" pitchFamily="34" charset="0"/>
                          <a:ea typeface="Calibri" panose="020F0502020204030204" pitchFamily="34" charset="0"/>
                          <a:cs typeface="Times New Roman" panose="02020603050405020304" pitchFamily="18" charset="0"/>
                        </a:rPr>
                        <a:t>الموارد المالية الكافية للبرامج الإحصائية</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EF3"/>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844300802"/>
                  </a:ext>
                </a:extLst>
              </a:tr>
              <a:tr h="950771">
                <a:tc>
                  <a:txBody>
                    <a:bodyPr/>
                    <a:lstStyle/>
                    <a:p>
                      <a:pPr>
                        <a:lnSpc>
                          <a:spcPct val="107000"/>
                        </a:lnSpc>
                      </a:pPr>
                      <a:endParaRPr lang="en-GB" sz="800">
                        <a:effectLst/>
                        <a:latin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800">
                        <a:effectLst/>
                        <a:latin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800">
                        <a:effectLst/>
                        <a:latin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800">
                        <a:effectLst/>
                        <a:latin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800" dirty="0">
                        <a:effectLst/>
                        <a:latin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pPr>
                      <a:endParaRPr lang="ar-QA" sz="1400" kern="1200" dirty="0">
                        <a:solidFill>
                          <a:srgbClr val="FF0000"/>
                        </a:solidFill>
                        <a:effectLst/>
                        <a:latin typeface="Calibri" panose="020F0502020204030204" pitchFamily="34" charset="0"/>
                        <a:ea typeface="Calibri" panose="020F0502020204030204" pitchFamily="34" charset="0"/>
                        <a:cs typeface="+mn-cs"/>
                      </a:endParaRPr>
                    </a:p>
                    <a:p>
                      <a:pPr algn="ctr" rtl="1">
                        <a:lnSpc>
                          <a:spcPct val="107000"/>
                        </a:lnSpc>
                        <a:spcAft>
                          <a:spcPts val="800"/>
                        </a:spcAft>
                      </a:pPr>
                      <a:r>
                        <a:rPr lang="ar-QA" sz="1400" kern="1200" dirty="0">
                          <a:solidFill>
                            <a:srgbClr val="FF0000"/>
                          </a:solidFill>
                          <a:effectLst/>
                          <a:latin typeface="Calibri" panose="020F0502020204030204" pitchFamily="34" charset="0"/>
                          <a:ea typeface="Calibri" panose="020F0502020204030204" pitchFamily="34" charset="0"/>
                          <a:cs typeface="+mn-cs"/>
                        </a:rPr>
                        <a:t>لا ينطبق</a:t>
                      </a:r>
                      <a:endParaRPr lang="en-GB" sz="1400" kern="1200" dirty="0">
                        <a:solidFill>
                          <a:srgbClr val="FF0000"/>
                        </a:solidFill>
                        <a:effectLst/>
                        <a:latin typeface="Calibri" panose="020F0502020204030204" pitchFamily="34" charset="0"/>
                        <a:ea typeface="Calibri" panose="020F0502020204030204" pitchFamily="34" charset="0"/>
                        <a:cs typeface="+mn-cs"/>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pPr>
                      <a:r>
                        <a:rPr lang="ar-QA" sz="1400" i="1" kern="1200" dirty="0">
                          <a:solidFill>
                            <a:schemeClr val="tx1"/>
                          </a:solidFill>
                          <a:effectLst/>
                          <a:latin typeface="Calibri" panose="020F0502020204030204" pitchFamily="34" charset="0"/>
                          <a:ea typeface="Calibri" panose="020F0502020204030204" pitchFamily="34" charset="0"/>
                          <a:cs typeface="+mj-cs"/>
                        </a:rPr>
                        <a:t>تقوم منصة بيانات التعليم والفريق الفني الوطني (الجهة المسئولة عن مصدر البيانات) بتفعيل </a:t>
                      </a:r>
                      <a:r>
                        <a:rPr lang="ar-QA" sz="1400" i="1" dirty="0">
                          <a:effectLst/>
                          <a:latin typeface="Calibri" panose="020F0502020204030204" pitchFamily="34" charset="0"/>
                          <a:ea typeface="Calibri" panose="020F0502020204030204" pitchFamily="34" charset="0"/>
                          <a:cs typeface="+mj-cs"/>
                        </a:rPr>
                        <a:t>تفويضها في جمع الإحصاءات ومعالجتها ونشرها</a:t>
                      </a:r>
                      <a:endParaRPr lang="en-GB" sz="1400" dirty="0">
                        <a:effectLst/>
                        <a:latin typeface="Calibri" panose="020F0502020204030204" pitchFamily="34" charset="0"/>
                        <a:ea typeface="Calibri" panose="020F0502020204030204" pitchFamily="34" charset="0"/>
                        <a:cs typeface="+mj-cs"/>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F0F9"/>
                    </a:solidFill>
                  </a:tcPr>
                </a:tc>
                <a:tc>
                  <a:txBody>
                    <a:bodyPr/>
                    <a:lstStyle/>
                    <a:p>
                      <a:pPr algn="r" rtl="1">
                        <a:lnSpc>
                          <a:spcPct val="107000"/>
                        </a:lnSpc>
                        <a:spcAft>
                          <a:spcPts val="800"/>
                        </a:spcAft>
                      </a:pPr>
                      <a:r>
                        <a:rPr lang="ar-QA" sz="1400" b="1" dirty="0">
                          <a:effectLst/>
                          <a:latin typeface="Calibri" panose="020F0502020204030204" pitchFamily="34" charset="0"/>
                          <a:ea typeface="Calibri" panose="020F0502020204030204" pitchFamily="34" charset="0"/>
                          <a:cs typeface="+mj-cs"/>
                        </a:rPr>
                        <a:t>الناتج المرحلي 1.1:</a:t>
                      </a:r>
                      <a:endParaRPr lang="en-GB" sz="1400" dirty="0">
                        <a:effectLst/>
                        <a:latin typeface="Calibri" panose="020F0502020204030204" pitchFamily="34" charset="0"/>
                        <a:ea typeface="Calibri" panose="020F0502020204030204" pitchFamily="34" charset="0"/>
                        <a:cs typeface="+mj-cs"/>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CF0F9"/>
                    </a:solidFill>
                  </a:tcPr>
                </a:tc>
                <a:extLst>
                  <a:ext uri="{0D108BD9-81ED-4DB2-BD59-A6C34878D82A}">
                    <a16:rowId xmlns:a16="http://schemas.microsoft.com/office/drawing/2014/main" val="2377008243"/>
                  </a:ext>
                </a:extLst>
              </a:tr>
              <a:tr h="989178">
                <a:tc>
                  <a:txBody>
                    <a:bodyPr/>
                    <a:lstStyle/>
                    <a:p>
                      <a:pPr>
                        <a:lnSpc>
                          <a:spcPct val="107000"/>
                        </a:lnSpc>
                      </a:pPr>
                      <a:endParaRPr lang="en-GB" sz="800">
                        <a:effectLst/>
                        <a:latin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800">
                        <a:effectLst/>
                        <a:latin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800">
                        <a:effectLst/>
                        <a:latin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800">
                        <a:effectLst/>
                        <a:latin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800">
                        <a:effectLst/>
                        <a:latin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800">
                        <a:effectLst/>
                        <a:latin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pPr>
                      <a:r>
                        <a:rPr lang="ar-QA" sz="1400" i="1" kern="1200" dirty="0">
                          <a:solidFill>
                            <a:schemeClr val="tx1"/>
                          </a:solidFill>
                          <a:effectLst/>
                          <a:latin typeface="Calibri" panose="020F0502020204030204" pitchFamily="34" charset="0"/>
                          <a:ea typeface="Calibri" panose="020F0502020204030204" pitchFamily="34" charset="0"/>
                          <a:cs typeface="+mj-cs"/>
                        </a:rPr>
                        <a:t>سياسة نظام إدار </a:t>
                      </a:r>
                      <a:r>
                        <a:rPr lang="ar-QA" sz="1400" i="1" kern="1200" dirty="0">
                          <a:solidFill>
                            <a:schemeClr val="tx1"/>
                          </a:solidFill>
                          <a:effectLst/>
                          <a:latin typeface="Calibri" panose="020F0502020204030204" pitchFamily="34" charset="0"/>
                          <a:ea typeface="Calibri" panose="020F0502020204030204" pitchFamily="34" charset="0"/>
                          <a:cs typeface="+mn-cs"/>
                        </a:rPr>
                        <a:t>معلومات</a:t>
                      </a:r>
                      <a:r>
                        <a:rPr lang="ar-QA" sz="1400" i="1" kern="1200" dirty="0">
                          <a:solidFill>
                            <a:schemeClr val="tx1"/>
                          </a:solidFill>
                          <a:effectLst/>
                          <a:latin typeface="Calibri" panose="020F0502020204030204" pitchFamily="34" charset="0"/>
                          <a:ea typeface="Calibri" panose="020F0502020204030204" pitchFamily="34" charset="0"/>
                          <a:cs typeface="+mj-cs"/>
                        </a:rPr>
                        <a:t> التعليم قائمة وتكلفتها مقدرة وتنفيذها مفعل</a:t>
                      </a:r>
                      <a:endParaRPr lang="en-GB" sz="1400" i="1" kern="1200" dirty="0">
                        <a:solidFill>
                          <a:schemeClr val="tx1"/>
                        </a:solidFill>
                        <a:effectLst/>
                        <a:latin typeface="Calibri" panose="020F0502020204030204" pitchFamily="34" charset="0"/>
                        <a:ea typeface="Calibri" panose="020F0502020204030204" pitchFamily="34" charset="0"/>
                        <a:cs typeface="+mj-cs"/>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pPr>
                      <a:r>
                        <a:rPr lang="ar-QA" sz="1400" dirty="0">
                          <a:effectLst/>
                          <a:latin typeface="Calibri" panose="020F0502020204030204" pitchFamily="34" charset="0"/>
                          <a:ea typeface="Calibri" panose="020F0502020204030204" pitchFamily="34" charset="0"/>
                          <a:cs typeface="+mj-cs"/>
                        </a:rPr>
                        <a:t>المخرج 1.1.1</a:t>
                      </a:r>
                      <a:endParaRPr lang="en-GB" sz="1400" dirty="0">
                        <a:effectLst/>
                        <a:latin typeface="Calibri" panose="020F0502020204030204" pitchFamily="34" charset="0"/>
                        <a:ea typeface="Calibri" panose="020F0502020204030204" pitchFamily="34" charset="0"/>
                        <a:cs typeface="+mj-cs"/>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855365"/>
                  </a:ext>
                </a:extLst>
              </a:tr>
              <a:tr h="950771">
                <a:tc>
                  <a:txBody>
                    <a:bodyPr/>
                    <a:lstStyle/>
                    <a:p>
                      <a:pPr>
                        <a:lnSpc>
                          <a:spcPct val="107000"/>
                        </a:lnSpc>
                      </a:pPr>
                      <a:endParaRPr lang="en-GB" sz="800">
                        <a:effectLst/>
                        <a:latin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800">
                        <a:effectLst/>
                        <a:latin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800">
                        <a:effectLst/>
                        <a:latin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800">
                        <a:effectLst/>
                        <a:latin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800">
                        <a:effectLst/>
                        <a:latin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800">
                        <a:effectLst/>
                        <a:latin typeface="Calibri" panose="020F0502020204030204" pitchFamily="34" charset="0"/>
                        <a:cs typeface="Arial" panose="020B0604020202020204" pitchFamily="34" charset="0"/>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pPr>
                      <a:r>
                        <a:rPr lang="ar-QA" sz="1400" i="1" dirty="0">
                          <a:effectLst/>
                          <a:latin typeface="Calibri" panose="020F0502020204030204" pitchFamily="34" charset="0"/>
                          <a:ea typeface="Calibri" panose="020F0502020204030204" pitchFamily="34" charset="0"/>
                          <a:cs typeface="+mj-cs"/>
                        </a:rPr>
                        <a:t>يتم الالتزام بجدول الاجتماعات الدورية والروتينية بين الوكالة الوطنية للإحصاء (</a:t>
                      </a:r>
                      <a:r>
                        <a:rPr lang="en-GB" sz="1400" i="1" dirty="0">
                          <a:effectLst/>
                          <a:latin typeface="Calibri" panose="020F0502020204030204" pitchFamily="34" charset="0"/>
                          <a:ea typeface="Calibri" panose="020F0502020204030204" pitchFamily="34" charset="0"/>
                          <a:cs typeface="+mj-cs"/>
                        </a:rPr>
                        <a:t>NSO</a:t>
                      </a:r>
                      <a:r>
                        <a:rPr lang="ar-QA" sz="1400" i="1" dirty="0">
                          <a:effectLst/>
                          <a:latin typeface="Calibri" panose="020F0502020204030204" pitchFamily="34" charset="0"/>
                          <a:ea typeface="Calibri" panose="020F0502020204030204" pitchFamily="34" charset="0"/>
                          <a:cs typeface="+mj-cs"/>
                        </a:rPr>
                        <a:t>) والوزارات المعنية</a:t>
                      </a:r>
                      <a:endParaRPr lang="en-GB" sz="1400" dirty="0">
                        <a:effectLst/>
                        <a:latin typeface="Calibri" panose="020F0502020204030204" pitchFamily="34" charset="0"/>
                        <a:ea typeface="Calibri" panose="020F0502020204030204" pitchFamily="34" charset="0"/>
                        <a:cs typeface="+mj-cs"/>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pPr>
                      <a:r>
                        <a:rPr lang="ar-QA" sz="1400" dirty="0">
                          <a:effectLst/>
                          <a:latin typeface="Calibri" panose="020F0502020204030204" pitchFamily="34" charset="0"/>
                          <a:ea typeface="Calibri" panose="020F0502020204030204" pitchFamily="34" charset="0"/>
                          <a:cs typeface="+mj-cs"/>
                        </a:rPr>
                        <a:t>المخرج 2.1.1</a:t>
                      </a:r>
                      <a:endParaRPr lang="en-GB" sz="1400" dirty="0">
                        <a:effectLst/>
                        <a:latin typeface="Calibri" panose="020F0502020204030204" pitchFamily="34" charset="0"/>
                        <a:ea typeface="Calibri" panose="020F0502020204030204" pitchFamily="34" charset="0"/>
                        <a:cs typeface="+mj-cs"/>
                      </a:endParaRPr>
                    </a:p>
                  </a:txBody>
                  <a:tcPr marL="46538" marR="46538" marT="23269" marB="2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74036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10C2C7B-5F5F-4F08-8872-56613DEEF619}"/>
              </a:ext>
            </a:extLst>
          </p:cNvPr>
          <p:cNvGraphicFramePr>
            <a:graphicFrameLocks noGrp="1"/>
          </p:cNvGraphicFramePr>
          <p:nvPr>
            <p:extLst>
              <p:ext uri="{D42A27DB-BD31-4B8C-83A1-F6EECF244321}">
                <p14:modId xmlns:p14="http://schemas.microsoft.com/office/powerpoint/2010/main" val="2249675087"/>
              </p:ext>
            </p:extLst>
          </p:nvPr>
        </p:nvGraphicFramePr>
        <p:xfrm>
          <a:off x="149290" y="177283"/>
          <a:ext cx="8817429" cy="6791820"/>
        </p:xfrm>
        <a:graphic>
          <a:graphicData uri="http://schemas.openxmlformats.org/drawingml/2006/table">
            <a:tbl>
              <a:tblPr firstRow="1" firstCol="1" bandRow="1"/>
              <a:tblGrid>
                <a:gridCol w="1058033">
                  <a:extLst>
                    <a:ext uri="{9D8B030D-6E8A-4147-A177-3AD203B41FA5}">
                      <a16:colId xmlns:a16="http://schemas.microsoft.com/office/drawing/2014/main" val="2185900611"/>
                    </a:ext>
                  </a:extLst>
                </a:gridCol>
                <a:gridCol w="1058033">
                  <a:extLst>
                    <a:ext uri="{9D8B030D-6E8A-4147-A177-3AD203B41FA5}">
                      <a16:colId xmlns:a16="http://schemas.microsoft.com/office/drawing/2014/main" val="3759397110"/>
                    </a:ext>
                  </a:extLst>
                </a:gridCol>
                <a:gridCol w="1058033">
                  <a:extLst>
                    <a:ext uri="{9D8B030D-6E8A-4147-A177-3AD203B41FA5}">
                      <a16:colId xmlns:a16="http://schemas.microsoft.com/office/drawing/2014/main" val="3279766779"/>
                    </a:ext>
                  </a:extLst>
                </a:gridCol>
                <a:gridCol w="1374527">
                  <a:extLst>
                    <a:ext uri="{9D8B030D-6E8A-4147-A177-3AD203B41FA5}">
                      <a16:colId xmlns:a16="http://schemas.microsoft.com/office/drawing/2014/main" val="1198251872"/>
                    </a:ext>
                  </a:extLst>
                </a:gridCol>
                <a:gridCol w="1385954">
                  <a:extLst>
                    <a:ext uri="{9D8B030D-6E8A-4147-A177-3AD203B41FA5}">
                      <a16:colId xmlns:a16="http://schemas.microsoft.com/office/drawing/2014/main" val="1953573754"/>
                    </a:ext>
                  </a:extLst>
                </a:gridCol>
                <a:gridCol w="1385954">
                  <a:extLst>
                    <a:ext uri="{9D8B030D-6E8A-4147-A177-3AD203B41FA5}">
                      <a16:colId xmlns:a16="http://schemas.microsoft.com/office/drawing/2014/main" val="877361376"/>
                    </a:ext>
                  </a:extLst>
                </a:gridCol>
                <a:gridCol w="275477">
                  <a:extLst>
                    <a:ext uri="{9D8B030D-6E8A-4147-A177-3AD203B41FA5}">
                      <a16:colId xmlns:a16="http://schemas.microsoft.com/office/drawing/2014/main" val="2878214573"/>
                    </a:ext>
                  </a:extLst>
                </a:gridCol>
                <a:gridCol w="1221418">
                  <a:extLst>
                    <a:ext uri="{9D8B030D-6E8A-4147-A177-3AD203B41FA5}">
                      <a16:colId xmlns:a16="http://schemas.microsoft.com/office/drawing/2014/main" val="3154644970"/>
                    </a:ext>
                  </a:extLst>
                </a:gridCol>
              </a:tblGrid>
              <a:tr h="175992">
                <a:tc gridSpan="8">
                  <a:txBody>
                    <a:bodyPr/>
                    <a:lstStyle/>
                    <a:p>
                      <a:pPr algn="ctr" rtl="1">
                        <a:lnSpc>
                          <a:spcPct val="107000"/>
                        </a:lnSpc>
                        <a:spcAft>
                          <a:spcPts val="0"/>
                        </a:spcAft>
                      </a:pPr>
                      <a:r>
                        <a:rPr lang="ar-QA" sz="1200" b="1" dirty="0">
                          <a:effectLst/>
                          <a:latin typeface="Calibri" panose="020F0502020204030204" pitchFamily="34" charset="0"/>
                          <a:ea typeface="Calibri" panose="020F0502020204030204" pitchFamily="34" charset="0"/>
                          <a:cs typeface="+mj-cs"/>
                        </a:rPr>
                        <a:t>الأداة الرابعة. مصفوفة الرصد والتقييم (</a:t>
                      </a:r>
                      <a:r>
                        <a:rPr lang="ar-QA" sz="1200" b="1" i="1" dirty="0">
                          <a:effectLst/>
                          <a:latin typeface="Calibri" panose="020F0502020204030204" pitchFamily="34" charset="0"/>
                          <a:ea typeface="Calibri" panose="020F0502020204030204" pitchFamily="34" charset="0"/>
                          <a:cs typeface="+mj-cs"/>
                        </a:rPr>
                        <a:t>الأمثلة مكتوبة بخط مائل</a:t>
                      </a:r>
                      <a:r>
                        <a:rPr lang="ar-QA" sz="1200" b="1" dirty="0">
                          <a:effectLst/>
                          <a:latin typeface="Calibri" panose="020F0502020204030204" pitchFamily="34" charset="0"/>
                          <a:ea typeface="Calibri" panose="020F0502020204030204" pitchFamily="34" charset="0"/>
                          <a:cs typeface="+mj-cs"/>
                        </a:rPr>
                        <a:t>)</a:t>
                      </a:r>
                      <a:endParaRPr lang="en-GB" sz="1200" b="1" dirty="0">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mpd="sng">
                      <a:noFill/>
                      <a:prstDash val="solid"/>
                    </a:lnL>
                  </a:tcPr>
                </a:tc>
                <a:tc hMerge="1">
                  <a:txBody>
                    <a:bodyPr/>
                    <a:lstStyle/>
                    <a:p>
                      <a:endParaRPr lang="en-GB"/>
                    </a:p>
                  </a:txBody>
                  <a:tcPr>
                    <a:lnL w="12700" cmpd="sng">
                      <a:noFill/>
                      <a:prstDash val="solid"/>
                    </a:lnL>
                  </a:tcPr>
                </a:tc>
                <a:tc hMerge="1">
                  <a:txBody>
                    <a:bodyPr/>
                    <a:lstStyle/>
                    <a:p>
                      <a:endParaRPr lang="en-GB"/>
                    </a:p>
                  </a:txBody>
                  <a:tcPr/>
                </a:tc>
                <a:extLst>
                  <a:ext uri="{0D108BD9-81ED-4DB2-BD59-A6C34878D82A}">
                    <a16:rowId xmlns:a16="http://schemas.microsoft.com/office/drawing/2014/main" val="722659298"/>
                  </a:ext>
                </a:extLst>
              </a:tr>
              <a:tr h="361051">
                <a:tc>
                  <a:txBody>
                    <a:bodyPr/>
                    <a:lstStyle/>
                    <a:p>
                      <a:pPr algn="ctr" rtl="1">
                        <a:lnSpc>
                          <a:spcPct val="107000"/>
                        </a:lnSpc>
                        <a:spcAft>
                          <a:spcPts val="0"/>
                        </a:spcAft>
                      </a:pPr>
                      <a:r>
                        <a:rPr lang="ar-QA" sz="1200" b="1">
                          <a:effectLst/>
                          <a:latin typeface="Calibri" panose="020F0502020204030204" pitchFamily="34" charset="0"/>
                          <a:ea typeface="Calibri" panose="020F0502020204030204" pitchFamily="34" charset="0"/>
                          <a:cs typeface="+mj-cs"/>
                        </a:rPr>
                        <a:t>السنة المستهدفة الرابعة</a:t>
                      </a:r>
                      <a:endParaRPr lang="en-GB" sz="1200" b="1">
                        <a:effectLst/>
                        <a:latin typeface="Calibri" panose="020F0502020204030204" pitchFamily="34" charset="0"/>
                        <a:ea typeface="Calibri" panose="020F0502020204030204" pitchFamily="34" charset="0"/>
                        <a:cs typeface="+mj-cs"/>
                      </a:endParaRPr>
                    </a:p>
                  </a:txBody>
                  <a:tcPr marL="24753" marR="24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1">
                        <a:lnSpc>
                          <a:spcPct val="107000"/>
                        </a:lnSpc>
                        <a:spcAft>
                          <a:spcPts val="0"/>
                        </a:spcAft>
                      </a:pPr>
                      <a:r>
                        <a:rPr lang="ar-QA" sz="1200" b="1">
                          <a:effectLst/>
                          <a:latin typeface="Calibri" panose="020F0502020204030204" pitchFamily="34" charset="0"/>
                          <a:ea typeface="Calibri" panose="020F0502020204030204" pitchFamily="34" charset="0"/>
                          <a:cs typeface="+mj-cs"/>
                        </a:rPr>
                        <a:t>السنة المستهدفة الثالثة</a:t>
                      </a:r>
                      <a:endParaRPr lang="en-GB" sz="1200" b="1">
                        <a:effectLst/>
                        <a:latin typeface="Calibri" panose="020F0502020204030204" pitchFamily="34" charset="0"/>
                        <a:ea typeface="Calibri" panose="020F0502020204030204" pitchFamily="34" charset="0"/>
                        <a:cs typeface="+mj-cs"/>
                      </a:endParaRPr>
                    </a:p>
                  </a:txBody>
                  <a:tcPr marL="24753" marR="24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1">
                        <a:lnSpc>
                          <a:spcPct val="107000"/>
                        </a:lnSpc>
                        <a:spcAft>
                          <a:spcPts val="0"/>
                        </a:spcAft>
                      </a:pPr>
                      <a:r>
                        <a:rPr lang="ar-QA" sz="1200" b="1">
                          <a:effectLst/>
                          <a:latin typeface="Calibri" panose="020F0502020204030204" pitchFamily="34" charset="0"/>
                          <a:ea typeface="Calibri" panose="020F0502020204030204" pitchFamily="34" charset="0"/>
                          <a:cs typeface="+mj-cs"/>
                        </a:rPr>
                        <a:t>السنة المستهدفة الثانية</a:t>
                      </a:r>
                      <a:endParaRPr lang="en-GB" sz="1200" b="1">
                        <a:effectLst/>
                        <a:latin typeface="Calibri" panose="020F0502020204030204" pitchFamily="34" charset="0"/>
                        <a:ea typeface="Calibri" panose="020F0502020204030204" pitchFamily="34" charset="0"/>
                        <a:cs typeface="+mj-cs"/>
                      </a:endParaRPr>
                    </a:p>
                  </a:txBody>
                  <a:tcPr marL="24753" marR="24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1">
                        <a:lnSpc>
                          <a:spcPct val="107000"/>
                        </a:lnSpc>
                        <a:spcAft>
                          <a:spcPts val="0"/>
                        </a:spcAft>
                      </a:pPr>
                      <a:r>
                        <a:rPr lang="ar-QA" sz="1200" b="1">
                          <a:effectLst/>
                          <a:latin typeface="Calibri" panose="020F0502020204030204" pitchFamily="34" charset="0"/>
                          <a:ea typeface="Calibri" panose="020F0502020204030204" pitchFamily="34" charset="0"/>
                          <a:cs typeface="+mj-cs"/>
                        </a:rPr>
                        <a:t>السنة المستهدفة الأولى</a:t>
                      </a:r>
                      <a:endParaRPr lang="en-GB" sz="1200" b="1">
                        <a:effectLst/>
                        <a:latin typeface="Calibri" panose="020F0502020204030204" pitchFamily="34" charset="0"/>
                        <a:ea typeface="Calibri" panose="020F0502020204030204" pitchFamily="34" charset="0"/>
                        <a:cs typeface="+mj-cs"/>
                      </a:endParaRPr>
                    </a:p>
                  </a:txBody>
                  <a:tcPr marL="24753" marR="24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1">
                        <a:lnSpc>
                          <a:spcPct val="107000"/>
                        </a:lnSpc>
                        <a:spcAft>
                          <a:spcPts val="0"/>
                        </a:spcAft>
                      </a:pPr>
                      <a:r>
                        <a:rPr lang="ar-QA" sz="1200" b="1">
                          <a:effectLst/>
                          <a:latin typeface="Calibri" panose="020F0502020204030204" pitchFamily="34" charset="0"/>
                          <a:ea typeface="Calibri" panose="020F0502020204030204" pitchFamily="34" charset="0"/>
                          <a:cs typeface="+mj-cs"/>
                        </a:rPr>
                        <a:t>الخط الأساس</a:t>
                      </a:r>
                      <a:endParaRPr lang="en-GB" sz="1200" b="1">
                        <a:effectLst/>
                        <a:latin typeface="Calibri" panose="020F0502020204030204" pitchFamily="34" charset="0"/>
                        <a:ea typeface="Calibri" panose="020F0502020204030204" pitchFamily="34" charset="0"/>
                        <a:cs typeface="+mj-cs"/>
                      </a:endParaRPr>
                    </a:p>
                  </a:txBody>
                  <a:tcPr marL="24753" marR="24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1">
                        <a:lnSpc>
                          <a:spcPct val="107000"/>
                        </a:lnSpc>
                        <a:spcAft>
                          <a:spcPts val="0"/>
                        </a:spcAft>
                      </a:pPr>
                      <a:r>
                        <a:rPr lang="ar-QA" sz="1200" b="1" dirty="0">
                          <a:effectLst/>
                          <a:latin typeface="Calibri" panose="020F0502020204030204" pitchFamily="34" charset="0"/>
                          <a:ea typeface="Calibri" panose="020F0502020204030204" pitchFamily="34" charset="0"/>
                          <a:cs typeface="+mj-cs"/>
                        </a:rPr>
                        <a:t>وسائل التحقق</a:t>
                      </a:r>
                      <a:endParaRPr lang="en-GB" sz="1200" b="1" dirty="0">
                        <a:effectLst/>
                        <a:latin typeface="Calibri" panose="020F0502020204030204" pitchFamily="34" charset="0"/>
                        <a:ea typeface="Calibri" panose="020F0502020204030204" pitchFamily="34" charset="0"/>
                        <a:cs typeface="+mj-cs"/>
                      </a:endParaRPr>
                    </a:p>
                  </a:txBody>
                  <a:tcPr marL="24753" marR="24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4C6E7"/>
                    </a:solidFill>
                  </a:tcPr>
                </a:tc>
                <a:tc gridSpan="2">
                  <a:txBody>
                    <a:bodyPr/>
                    <a:lstStyle/>
                    <a:p>
                      <a:pPr algn="ctr" rtl="1">
                        <a:lnSpc>
                          <a:spcPct val="107000"/>
                        </a:lnSpc>
                        <a:spcAft>
                          <a:spcPts val="0"/>
                        </a:spcAft>
                      </a:pPr>
                      <a:r>
                        <a:rPr lang="ar-QA" sz="1200" b="1" dirty="0">
                          <a:effectLst/>
                          <a:latin typeface="Calibri" panose="020F0502020204030204" pitchFamily="34" charset="0"/>
                          <a:ea typeface="Calibri" panose="020F0502020204030204" pitchFamily="34" charset="0"/>
                          <a:cs typeface="+mj-cs"/>
                        </a:rPr>
                        <a:t>النتائج والمؤشرات</a:t>
                      </a:r>
                      <a:endParaRPr lang="en-GB" sz="1200" b="1" dirty="0">
                        <a:effectLst/>
                        <a:latin typeface="Calibri" panose="020F0502020204030204" pitchFamily="34" charset="0"/>
                        <a:ea typeface="Calibri" panose="020F0502020204030204" pitchFamily="34" charset="0"/>
                        <a:cs typeface="+mj-cs"/>
                      </a:endParaRPr>
                    </a:p>
                  </a:txBody>
                  <a:tcPr marL="24753" marR="24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4C6E7"/>
                    </a:solidFill>
                  </a:tcPr>
                </a:tc>
                <a:tc hMerge="1">
                  <a:txBody>
                    <a:bodyPr/>
                    <a:lstStyle/>
                    <a:p>
                      <a:endParaRPr lang="en-GB"/>
                    </a:p>
                  </a:txBody>
                  <a:tcPr/>
                </a:tc>
                <a:extLst>
                  <a:ext uri="{0D108BD9-81ED-4DB2-BD59-A6C34878D82A}">
                    <a16:rowId xmlns:a16="http://schemas.microsoft.com/office/drawing/2014/main" val="533944097"/>
                  </a:ext>
                </a:extLst>
              </a:tr>
              <a:tr h="778609">
                <a:tc gridSpan="7">
                  <a:txBody>
                    <a:bodyPr/>
                    <a:lstStyle/>
                    <a:p>
                      <a:pPr algn="r" rtl="1">
                        <a:lnSpc>
                          <a:spcPct val="107000"/>
                        </a:lnSpc>
                        <a:spcAft>
                          <a:spcPts val="0"/>
                        </a:spcAft>
                      </a:pPr>
                      <a:r>
                        <a:rPr lang="ar-SA" sz="1200" i="1" dirty="0">
                          <a:solidFill>
                            <a:srgbClr val="FFFFFF"/>
                          </a:solidFill>
                          <a:effectLst/>
                          <a:latin typeface="Calibri" panose="020F0502020204030204" pitchFamily="34" charset="0"/>
                          <a:ea typeface="Calibri" panose="020F0502020204030204" pitchFamily="34" charset="0"/>
                          <a:cs typeface="+mj-cs"/>
                        </a:rPr>
                        <a:t>بحلول العام الخامس، </a:t>
                      </a:r>
                      <a:r>
                        <a:rPr lang="ar-QA" sz="1200" i="1" dirty="0">
                          <a:solidFill>
                            <a:srgbClr val="FFFFFF"/>
                          </a:solidFill>
                          <a:effectLst/>
                          <a:latin typeface="Calibri" panose="020F0502020204030204" pitchFamily="34" charset="0"/>
                          <a:ea typeface="Calibri" panose="020F0502020204030204" pitchFamily="34" charset="0"/>
                          <a:cs typeface="+mj-cs"/>
                        </a:rPr>
                        <a:t>ت</a:t>
                      </a:r>
                      <a:r>
                        <a:rPr lang="ar-SA" sz="1200" i="1" dirty="0">
                          <a:solidFill>
                            <a:srgbClr val="FFFFFF"/>
                          </a:solidFill>
                          <a:effectLst/>
                          <a:latin typeface="Calibri" panose="020F0502020204030204" pitchFamily="34" charset="0"/>
                          <a:ea typeface="Calibri" panose="020F0502020204030204" pitchFamily="34" charset="0"/>
                          <a:cs typeface="+mj-cs"/>
                        </a:rPr>
                        <a:t>طو</a:t>
                      </a:r>
                      <a:r>
                        <a:rPr lang="ar-QA" sz="1200" i="1" dirty="0">
                          <a:solidFill>
                            <a:srgbClr val="FFFFFF"/>
                          </a:solidFill>
                          <a:effectLst/>
                          <a:latin typeface="Calibri" panose="020F0502020204030204" pitchFamily="34" charset="0"/>
                          <a:ea typeface="Calibri" panose="020F0502020204030204" pitchFamily="34" charset="0"/>
                          <a:cs typeface="+mj-cs"/>
                        </a:rPr>
                        <a:t>ي</a:t>
                      </a:r>
                      <a:r>
                        <a:rPr lang="ar-SA" sz="1200" i="1" dirty="0">
                          <a:solidFill>
                            <a:srgbClr val="FFFFFF"/>
                          </a:solidFill>
                          <a:effectLst/>
                          <a:latin typeface="Calibri" panose="020F0502020204030204" pitchFamily="34" charset="0"/>
                          <a:ea typeface="Calibri" panose="020F0502020204030204" pitchFamily="34" charset="0"/>
                          <a:cs typeface="+mj-cs"/>
                        </a:rPr>
                        <a:t>ر القدرات على مستوى القطاع للأطراف المعنية في النظام الوطني لإحصاءات التعليم من أجل إنتاج إحصاءات </a:t>
                      </a:r>
                      <a:r>
                        <a:rPr lang="ar-SA" sz="1200" b="1" i="1" dirty="0">
                          <a:solidFill>
                            <a:srgbClr val="FFFFFF"/>
                          </a:solidFill>
                          <a:effectLst/>
                          <a:latin typeface="Calibri" panose="020F0502020204030204" pitchFamily="34" charset="0"/>
                          <a:ea typeface="Calibri" panose="020F0502020204030204" pitchFamily="34" charset="0"/>
                          <a:cs typeface="+mj-cs"/>
                        </a:rPr>
                        <a:t>عالية الجودة</a:t>
                      </a:r>
                      <a:r>
                        <a:rPr lang="ar-SA" sz="1200" i="1" dirty="0">
                          <a:solidFill>
                            <a:srgbClr val="FFFFFF"/>
                          </a:solidFill>
                          <a:effectLst/>
                          <a:latin typeface="Calibri" panose="020F0502020204030204" pitchFamily="34" charset="0"/>
                          <a:ea typeface="Calibri" panose="020F0502020204030204" pitchFamily="34" charset="0"/>
                          <a:cs typeface="+mj-cs"/>
                        </a:rPr>
                        <a:t> من </a:t>
                      </a:r>
                      <a:r>
                        <a:rPr lang="ar-SA" sz="1200" b="1" i="1" dirty="0">
                          <a:solidFill>
                            <a:srgbClr val="FFFFFF"/>
                          </a:solidFill>
                          <a:effectLst/>
                          <a:latin typeface="Calibri" panose="020F0502020204030204" pitchFamily="34" charset="0"/>
                          <a:ea typeface="Calibri" panose="020F0502020204030204" pitchFamily="34" charset="0"/>
                          <a:cs typeface="+mj-cs"/>
                        </a:rPr>
                        <a:t>مصادر بيانات متعددة</a:t>
                      </a:r>
                      <a:r>
                        <a:rPr lang="ar-SA" sz="1200" i="1" dirty="0">
                          <a:solidFill>
                            <a:srgbClr val="FFFFFF"/>
                          </a:solidFill>
                          <a:effectLst/>
                          <a:latin typeface="Calibri" panose="020F0502020204030204" pitchFamily="34" charset="0"/>
                          <a:ea typeface="Calibri" panose="020F0502020204030204" pitchFamily="34" charset="0"/>
                          <a:cs typeface="+mj-cs"/>
                        </a:rPr>
                        <a:t> </a:t>
                      </a:r>
                      <a:r>
                        <a:rPr lang="ar-SA" sz="1200" b="1" i="1" dirty="0">
                          <a:solidFill>
                            <a:srgbClr val="FFFFFF"/>
                          </a:solidFill>
                          <a:effectLst/>
                          <a:latin typeface="Calibri" panose="020F0502020204030204" pitchFamily="34" charset="0"/>
                          <a:ea typeface="Calibri" panose="020F0502020204030204" pitchFamily="34" charset="0"/>
                          <a:cs typeface="+mj-cs"/>
                        </a:rPr>
                        <a:t>ورصد فرص التعلم مدى الحياة للجميع</a:t>
                      </a:r>
                      <a:r>
                        <a:rPr lang="ar-SA" sz="1200" i="1" dirty="0">
                          <a:solidFill>
                            <a:srgbClr val="FFFFFF"/>
                          </a:solidFill>
                          <a:effectLst/>
                          <a:latin typeface="Calibri" panose="020F0502020204030204" pitchFamily="34" charset="0"/>
                          <a:ea typeface="Calibri" panose="020F0502020204030204" pitchFamily="34" charset="0"/>
                          <a:cs typeface="+mj-cs"/>
                        </a:rPr>
                        <a:t>، لا سيما من حيث </a:t>
                      </a:r>
                      <a:r>
                        <a:rPr lang="ar-SA" sz="1200" b="1" i="1" dirty="0">
                          <a:solidFill>
                            <a:srgbClr val="FFFFFF"/>
                          </a:solidFill>
                          <a:effectLst/>
                          <a:latin typeface="Calibri" panose="020F0502020204030204" pitchFamily="34" charset="0"/>
                          <a:ea typeface="Calibri" panose="020F0502020204030204" pitchFamily="34" charset="0"/>
                          <a:cs typeface="+mj-cs"/>
                        </a:rPr>
                        <a:t>الجاهزية للمدرسة</a:t>
                      </a:r>
                      <a:r>
                        <a:rPr lang="ar-SA" sz="1200" i="1" dirty="0">
                          <a:solidFill>
                            <a:srgbClr val="FFFFFF"/>
                          </a:solidFill>
                          <a:effectLst/>
                          <a:latin typeface="Calibri" panose="020F0502020204030204" pitchFamily="34" charset="0"/>
                          <a:ea typeface="Calibri" panose="020F0502020204030204" pitchFamily="34" charset="0"/>
                          <a:cs typeface="+mj-cs"/>
                        </a:rPr>
                        <a:t> </a:t>
                      </a:r>
                      <a:r>
                        <a:rPr lang="ar-SA" sz="1200" b="1" i="1" dirty="0">
                          <a:solidFill>
                            <a:srgbClr val="FFFFFF"/>
                          </a:solidFill>
                          <a:effectLst/>
                          <a:latin typeface="Calibri" panose="020F0502020204030204" pitchFamily="34" charset="0"/>
                          <a:ea typeface="Calibri" panose="020F0502020204030204" pitchFamily="34" charset="0"/>
                          <a:cs typeface="+mj-cs"/>
                        </a:rPr>
                        <a:t>وتعليم أساسي شامل وتنمية منصفة</a:t>
                      </a:r>
                      <a:r>
                        <a:rPr lang="ar-SA" sz="1200" i="1" dirty="0">
                          <a:solidFill>
                            <a:srgbClr val="FFFFFF"/>
                          </a:solidFill>
                          <a:effectLst/>
                          <a:latin typeface="Calibri" panose="020F0502020204030204" pitchFamily="34" charset="0"/>
                          <a:ea typeface="Calibri" panose="020F0502020204030204" pitchFamily="34" charset="0"/>
                          <a:cs typeface="+mj-cs"/>
                        </a:rPr>
                        <a:t> </a:t>
                      </a:r>
                      <a:r>
                        <a:rPr lang="ar-SA" sz="1200" b="1" i="1" dirty="0">
                          <a:solidFill>
                            <a:srgbClr val="FFFFFF"/>
                          </a:solidFill>
                          <a:effectLst/>
                          <a:latin typeface="Calibri" panose="020F0502020204030204" pitchFamily="34" charset="0"/>
                          <a:ea typeface="Calibri" panose="020F0502020204030204" pitchFamily="34" charset="0"/>
                          <a:cs typeface="+mj-cs"/>
                        </a:rPr>
                        <a:t>للمهارات من أجل سبل عيش أفضل</a:t>
                      </a:r>
                      <a:r>
                        <a:rPr lang="ar-SA" sz="1200" i="1" dirty="0">
                          <a:solidFill>
                            <a:srgbClr val="FFFFFF"/>
                          </a:solidFill>
                          <a:effectLst/>
                          <a:latin typeface="Calibri" panose="020F0502020204030204" pitchFamily="34" charset="0"/>
                          <a:ea typeface="Calibri" panose="020F0502020204030204" pitchFamily="34" charset="0"/>
                          <a:cs typeface="+mj-cs"/>
                        </a:rPr>
                        <a:t>.</a:t>
                      </a:r>
                      <a:endParaRPr lang="en-GB" sz="1200" dirty="0">
                        <a:effectLst/>
                        <a:latin typeface="Calibri" panose="020F0502020204030204" pitchFamily="34" charset="0"/>
                        <a:ea typeface="Calibri" panose="020F0502020204030204" pitchFamily="34" charset="0"/>
                        <a:cs typeface="+mj-cs"/>
                      </a:endParaRPr>
                    </a:p>
                    <a:p>
                      <a:pPr algn="r" rtl="1">
                        <a:lnSpc>
                          <a:spcPct val="107000"/>
                        </a:lnSpc>
                        <a:spcAft>
                          <a:spcPts val="0"/>
                        </a:spcAft>
                      </a:pPr>
                      <a:r>
                        <a:rPr lang="en-GB" sz="1200" dirty="0">
                          <a:effectLst/>
                          <a:latin typeface="Times New Roman" panose="02020603050405020304" pitchFamily="18" charset="0"/>
                          <a:ea typeface="Calibri" panose="020F0502020204030204" pitchFamily="34" charset="0"/>
                          <a:cs typeface="+mj-cs"/>
                        </a:rPr>
                        <a:t> </a:t>
                      </a:r>
                      <a:endParaRPr lang="en-GB" sz="1200" dirty="0">
                        <a:effectLst/>
                        <a:latin typeface="Calibri" panose="020F0502020204030204" pitchFamily="34" charset="0"/>
                        <a:ea typeface="Calibri" panose="020F0502020204030204" pitchFamily="34" charset="0"/>
                        <a:cs typeface="+mj-cs"/>
                      </a:endParaRPr>
                    </a:p>
                  </a:txBody>
                  <a:tcPr marL="24753" marR="24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algn="ctr" rtl="1">
                        <a:lnSpc>
                          <a:spcPct val="107000"/>
                        </a:lnSpc>
                        <a:spcAft>
                          <a:spcPts val="0"/>
                        </a:spcAft>
                      </a:pPr>
                      <a:r>
                        <a:rPr lang="ar-QA" sz="1200" b="1" dirty="0">
                          <a:solidFill>
                            <a:srgbClr val="FFFFFF"/>
                          </a:solidFill>
                          <a:effectLst/>
                          <a:latin typeface="Calibri" panose="020F0502020204030204" pitchFamily="34" charset="0"/>
                          <a:ea typeface="Calibri" panose="020F0502020204030204" pitchFamily="34" charset="0"/>
                          <a:cs typeface="+mj-cs"/>
                        </a:rPr>
                        <a:t>هدف  </a:t>
                      </a:r>
                      <a:r>
                        <a:rPr lang="en-GB" sz="1200" b="1" dirty="0">
                          <a:solidFill>
                            <a:srgbClr val="FFFFFF"/>
                          </a:solidFill>
                          <a:effectLst/>
                          <a:latin typeface="Times New Roman" panose="02020603050405020304" pitchFamily="18" charset="0"/>
                          <a:ea typeface="Calibri" panose="020F0502020204030204" pitchFamily="34" charset="0"/>
                          <a:cs typeface="+mj-cs"/>
                        </a:rPr>
                        <a:t>NSDES </a:t>
                      </a:r>
                      <a:r>
                        <a:rPr lang="ar-QA" sz="1200" b="1" dirty="0">
                          <a:solidFill>
                            <a:srgbClr val="FFFFFF"/>
                          </a:solidFill>
                          <a:effectLst/>
                          <a:latin typeface="Times New Roman" panose="02020603050405020304" pitchFamily="18" charset="0"/>
                          <a:ea typeface="Calibri" panose="020F0502020204030204" pitchFamily="34" charset="0"/>
                          <a:cs typeface="+mj-cs"/>
                        </a:rPr>
                        <a:t>/</a:t>
                      </a:r>
                      <a:r>
                        <a:rPr lang="en-GB" sz="1200" b="1" dirty="0">
                          <a:solidFill>
                            <a:srgbClr val="FFFFFF"/>
                          </a:solidFill>
                          <a:effectLst/>
                          <a:latin typeface="Times New Roman" panose="02020603050405020304" pitchFamily="18" charset="0"/>
                          <a:ea typeface="Calibri" panose="020F0502020204030204" pitchFamily="34" charset="0"/>
                          <a:cs typeface="+mj-cs"/>
                        </a:rPr>
                        <a:t>PDO</a:t>
                      </a:r>
                      <a:endParaRPr lang="en-GB" sz="1200" b="1" dirty="0">
                        <a:effectLst/>
                        <a:latin typeface="Calibri" panose="020F0502020204030204" pitchFamily="34" charset="0"/>
                        <a:ea typeface="Calibri" panose="020F0502020204030204" pitchFamily="34" charset="0"/>
                        <a:cs typeface="+mj-cs"/>
                      </a:endParaRPr>
                    </a:p>
                  </a:txBody>
                  <a:tcPr marL="24753" marR="247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extLst>
                  <a:ext uri="{0D108BD9-81ED-4DB2-BD59-A6C34878D82A}">
                    <a16:rowId xmlns:a16="http://schemas.microsoft.com/office/drawing/2014/main" val="1214989724"/>
                  </a:ext>
                </a:extLst>
              </a:tr>
              <a:tr h="1313301">
                <a:tc>
                  <a:txBody>
                    <a:bodyPr/>
                    <a:lstStyle/>
                    <a:p>
                      <a:pPr algn="r" rtl="1">
                        <a:lnSpc>
                          <a:spcPct val="107000"/>
                        </a:lnSpc>
                        <a:spcAft>
                          <a:spcPts val="0"/>
                        </a:spcAft>
                      </a:pPr>
                      <a:r>
                        <a:rPr lang="en-GB" sz="1200">
                          <a:effectLst/>
                          <a:latin typeface="Times New Roman" panose="02020603050405020304" pitchFamily="18"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24753" marR="2475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1">
                        <a:lnSpc>
                          <a:spcPct val="107000"/>
                        </a:lnSpc>
                        <a:spcAft>
                          <a:spcPts val="0"/>
                        </a:spcAft>
                      </a:pPr>
                      <a:r>
                        <a:rPr lang="en-GB" sz="1200">
                          <a:effectLst/>
                          <a:latin typeface="Times New Roman" panose="02020603050405020304" pitchFamily="18"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24753" marR="2475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1">
                        <a:lnSpc>
                          <a:spcPct val="107000"/>
                        </a:lnSpc>
                        <a:spcAft>
                          <a:spcPts val="0"/>
                        </a:spcAft>
                      </a:pPr>
                      <a:r>
                        <a:rPr lang="en-GB" sz="1200">
                          <a:effectLst/>
                          <a:latin typeface="Times New Roman" panose="02020603050405020304" pitchFamily="18"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24753" marR="2475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1">
                        <a:lnSpc>
                          <a:spcPct val="107000"/>
                        </a:lnSpc>
                        <a:spcAft>
                          <a:spcPts val="0"/>
                        </a:spcAft>
                      </a:pPr>
                      <a:r>
                        <a:rPr lang="en-GB" sz="1200" dirty="0">
                          <a:effectLst/>
                          <a:latin typeface="Times New Roman" panose="02020603050405020304" pitchFamily="18" charset="0"/>
                          <a:ea typeface="Calibri" panose="020F0502020204030204" pitchFamily="34" charset="0"/>
                          <a:cs typeface="+mj-cs"/>
                        </a:rPr>
                        <a:t> </a:t>
                      </a:r>
                      <a:endParaRPr lang="en-GB" sz="1200" dirty="0">
                        <a:effectLst/>
                        <a:latin typeface="Calibri" panose="020F0502020204030204" pitchFamily="34" charset="0"/>
                        <a:ea typeface="Calibri" panose="020F0502020204030204" pitchFamily="34" charset="0"/>
                        <a:cs typeface="+mj-cs"/>
                      </a:endParaRPr>
                    </a:p>
                  </a:txBody>
                  <a:tcPr marL="24753" marR="2475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1">
                        <a:lnSpc>
                          <a:spcPct val="107000"/>
                        </a:lnSpc>
                        <a:spcAft>
                          <a:spcPts val="0"/>
                        </a:spcAft>
                      </a:pPr>
                      <a:r>
                        <a:rPr lang="en-GB" sz="1200" dirty="0">
                          <a:effectLst/>
                          <a:latin typeface="Times New Roman" panose="02020603050405020304" pitchFamily="18" charset="0"/>
                          <a:ea typeface="Calibri" panose="020F0502020204030204" pitchFamily="34" charset="0"/>
                          <a:cs typeface="+mj-cs"/>
                        </a:rPr>
                        <a:t> </a:t>
                      </a:r>
                      <a:endParaRPr lang="en-GB" sz="1200" dirty="0">
                        <a:effectLst/>
                        <a:latin typeface="Calibri" panose="020F0502020204030204" pitchFamily="34" charset="0"/>
                        <a:ea typeface="Calibri" panose="020F0502020204030204" pitchFamily="34" charset="0"/>
                        <a:cs typeface="+mj-cs"/>
                      </a:endParaRPr>
                    </a:p>
                  </a:txBody>
                  <a:tcPr marL="24753" marR="2475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1">
                        <a:lnSpc>
                          <a:spcPct val="107000"/>
                        </a:lnSpc>
                        <a:spcAft>
                          <a:spcPts val="0"/>
                        </a:spcAft>
                      </a:pPr>
                      <a:r>
                        <a:rPr lang="ar-QA" sz="1200" dirty="0">
                          <a:solidFill>
                            <a:srgbClr val="FF0000"/>
                          </a:solidFill>
                          <a:effectLst/>
                          <a:latin typeface="Calibri" panose="020F0502020204030204" pitchFamily="34" charset="0"/>
                          <a:ea typeface="Calibri" panose="020F0502020204030204" pitchFamily="34" charset="0"/>
                          <a:cs typeface="+mj-cs"/>
                        </a:rPr>
                        <a:t>موجز إحصائي وطني</a:t>
                      </a:r>
                      <a:endParaRPr lang="en-GB" sz="1200" dirty="0">
                        <a:solidFill>
                          <a:srgbClr val="FF0000"/>
                        </a:solidFill>
                        <a:effectLst/>
                        <a:latin typeface="Calibri" panose="020F0502020204030204" pitchFamily="34" charset="0"/>
                        <a:ea typeface="Calibri" panose="020F0502020204030204" pitchFamily="34" charset="0"/>
                        <a:cs typeface="+mj-cs"/>
                      </a:endParaRPr>
                    </a:p>
                    <a:p>
                      <a:pPr algn="ctr" rtl="1">
                        <a:lnSpc>
                          <a:spcPct val="107000"/>
                        </a:lnSpc>
                        <a:spcAft>
                          <a:spcPts val="0"/>
                        </a:spcAft>
                      </a:pPr>
                      <a:r>
                        <a:rPr lang="ar-QA" sz="1200" dirty="0">
                          <a:solidFill>
                            <a:srgbClr val="FF0000"/>
                          </a:solidFill>
                          <a:effectLst/>
                          <a:latin typeface="Calibri" panose="020F0502020204030204" pitchFamily="34" charset="0"/>
                          <a:ea typeface="Calibri" panose="020F0502020204030204" pitchFamily="34" charset="0"/>
                          <a:cs typeface="+mj-cs"/>
                        </a:rPr>
                        <a:t>و/ أو التقرير العالمي </a:t>
                      </a:r>
                      <a:r>
                        <a:rPr lang="ar-SA" sz="1200" kern="1200" dirty="0">
                          <a:solidFill>
                            <a:srgbClr val="FF0000"/>
                          </a:solidFill>
                          <a:effectLst/>
                          <a:latin typeface="Calibri" panose="020F0502020204030204" pitchFamily="34" charset="0"/>
                          <a:ea typeface="Calibri" panose="020F0502020204030204" pitchFamily="34" charset="0"/>
                          <a:cs typeface="+mj-cs"/>
                        </a:rPr>
                        <a:t>لرصد التعليم</a:t>
                      </a:r>
                      <a:endParaRPr lang="en-GB" sz="1200" dirty="0">
                        <a:solidFill>
                          <a:srgbClr val="FF0000"/>
                        </a:solidFill>
                        <a:effectLst/>
                        <a:highlight>
                          <a:srgbClr val="FFFF00"/>
                        </a:highlight>
                        <a:latin typeface="Calibri" panose="020F0502020204030204" pitchFamily="34" charset="0"/>
                        <a:ea typeface="Calibri" panose="020F0502020204030204" pitchFamily="34" charset="0"/>
                        <a:cs typeface="+mj-cs"/>
                      </a:endParaRPr>
                    </a:p>
                  </a:txBody>
                  <a:tcPr marL="24753" marR="24753" marT="0" marB="0">
                    <a:lnL>
                      <a:noFill/>
                    </a:lnL>
                    <a:lnR>
                      <a:noFill/>
                    </a:lnR>
                    <a:lnB>
                      <a:noFill/>
                    </a:lnB>
                  </a:tcPr>
                </a:tc>
                <a:tc gridSpan="2">
                  <a:txBody>
                    <a:bodyPr/>
                    <a:lstStyle/>
                    <a:p>
                      <a:pPr algn="ctr" rtl="1">
                        <a:lnSpc>
                          <a:spcPct val="107000"/>
                        </a:lnSpc>
                        <a:spcAft>
                          <a:spcPts val="0"/>
                        </a:spcAft>
                      </a:pPr>
                      <a:r>
                        <a:rPr lang="ar-SA" sz="1200" kern="1200" dirty="0">
                          <a:solidFill>
                            <a:srgbClr val="FF0000"/>
                          </a:solidFill>
                          <a:effectLst/>
                          <a:latin typeface="Calibri" panose="020F0502020204030204" pitchFamily="34" charset="0"/>
                          <a:ea typeface="Calibri" panose="020F0502020204030204" pitchFamily="34" charset="0"/>
                          <a:cs typeface="+mj-cs"/>
                        </a:rPr>
                        <a:t>ال</a:t>
                      </a:r>
                      <a:r>
                        <a:rPr lang="ar-QA" sz="1200" kern="1200" dirty="0">
                          <a:solidFill>
                            <a:srgbClr val="FF0000"/>
                          </a:solidFill>
                          <a:effectLst/>
                          <a:latin typeface="Calibri" panose="020F0502020204030204" pitchFamily="34" charset="0"/>
                          <a:ea typeface="Calibri" panose="020F0502020204030204" pitchFamily="34" charset="0"/>
                          <a:cs typeface="+mj-cs"/>
                        </a:rPr>
                        <a:t>مؤشرات وخطوط الأساس و</a:t>
                      </a:r>
                      <a:r>
                        <a:rPr lang="ar-SA" sz="1200" kern="1200" dirty="0">
                          <a:solidFill>
                            <a:srgbClr val="FF0000"/>
                          </a:solidFill>
                          <a:effectLst/>
                          <a:latin typeface="Calibri" panose="020F0502020204030204" pitchFamily="34" charset="0"/>
                          <a:ea typeface="Calibri" panose="020F0502020204030204" pitchFamily="34" charset="0"/>
                          <a:cs typeface="+mj-cs"/>
                        </a:rPr>
                        <a:t>ال</a:t>
                      </a:r>
                      <a:r>
                        <a:rPr lang="ar-QA" sz="1200" kern="1200" dirty="0">
                          <a:solidFill>
                            <a:srgbClr val="FF0000"/>
                          </a:solidFill>
                          <a:effectLst/>
                          <a:latin typeface="Calibri" panose="020F0502020204030204" pitchFamily="34" charset="0"/>
                          <a:ea typeface="Calibri" panose="020F0502020204030204" pitchFamily="34" charset="0"/>
                          <a:cs typeface="+mj-cs"/>
                        </a:rPr>
                        <a:t>غايات </a:t>
                      </a:r>
                      <a:r>
                        <a:rPr lang="ar-SA" sz="1200" kern="1200" dirty="0">
                          <a:solidFill>
                            <a:srgbClr val="FF0000"/>
                          </a:solidFill>
                          <a:effectLst/>
                          <a:latin typeface="Calibri" panose="020F0502020204030204" pitchFamily="34" charset="0"/>
                          <a:ea typeface="Calibri" panose="020F0502020204030204" pitchFamily="34" charset="0"/>
                          <a:cs typeface="+mj-cs"/>
                        </a:rPr>
                        <a:t>ال</a:t>
                      </a:r>
                      <a:r>
                        <a:rPr lang="ar-QA" sz="1200" kern="1200" dirty="0">
                          <a:solidFill>
                            <a:srgbClr val="FF0000"/>
                          </a:solidFill>
                          <a:effectLst/>
                          <a:latin typeface="Calibri" panose="020F0502020204030204" pitchFamily="34" charset="0"/>
                          <a:ea typeface="Calibri" panose="020F0502020204030204" pitchFamily="34" charset="0"/>
                          <a:cs typeface="+mj-cs"/>
                        </a:rPr>
                        <a:t>مختارة للهدف الرابع للتنمية  البشرية </a:t>
                      </a:r>
                      <a:endParaRPr lang="en-GB" sz="1200" kern="1200" dirty="0">
                        <a:solidFill>
                          <a:srgbClr val="FF0000"/>
                        </a:solidFill>
                        <a:effectLst/>
                        <a:latin typeface="Calibri" panose="020F0502020204030204" pitchFamily="34" charset="0"/>
                        <a:ea typeface="Calibri" panose="020F0502020204030204" pitchFamily="34" charset="0"/>
                        <a:cs typeface="+mj-cs"/>
                      </a:endParaRPr>
                    </a:p>
                    <a:p>
                      <a:pPr algn="ctr" rtl="1">
                        <a:lnSpc>
                          <a:spcPct val="107000"/>
                        </a:lnSpc>
                        <a:spcAft>
                          <a:spcPts val="0"/>
                        </a:spcAft>
                      </a:pPr>
                      <a:r>
                        <a:rPr lang="ar-QA" sz="1200" kern="1200" dirty="0">
                          <a:solidFill>
                            <a:srgbClr val="FF0000"/>
                          </a:solidFill>
                          <a:effectLst/>
                          <a:latin typeface="Calibri" panose="020F0502020204030204" pitchFamily="34" charset="0"/>
                          <a:ea typeface="Calibri" panose="020F0502020204030204" pitchFamily="34" charset="0"/>
                          <a:cs typeface="+mj-cs"/>
                        </a:rPr>
                        <a:t>و/ أو مؤشرات </a:t>
                      </a:r>
                      <a:r>
                        <a:rPr lang="ar-QA" sz="1200" dirty="0">
                          <a:solidFill>
                            <a:srgbClr val="FF0000"/>
                          </a:solidFill>
                          <a:effectLst/>
                          <a:latin typeface="Calibri" panose="020F0502020204030204" pitchFamily="34" charset="0"/>
                          <a:ea typeface="Calibri" panose="020F0502020204030204" pitchFamily="34" charset="0"/>
                          <a:cs typeface="+mj-cs"/>
                        </a:rPr>
                        <a:t>وخطوط الأساس وغايات خطة قطاع التعليم </a:t>
                      </a:r>
                      <a:endParaRPr lang="en-GB" sz="1200" dirty="0">
                        <a:solidFill>
                          <a:srgbClr val="FF0000"/>
                        </a:solidFill>
                        <a:effectLst/>
                        <a:latin typeface="Calibri" panose="020F0502020204030204" pitchFamily="34" charset="0"/>
                        <a:ea typeface="Calibri" panose="020F0502020204030204" pitchFamily="34" charset="0"/>
                        <a:cs typeface="+mj-cs"/>
                      </a:endParaRPr>
                    </a:p>
                  </a:txBody>
                  <a:tcPr marL="24753" marR="24753" marT="0" marB="0">
                    <a:lnL>
                      <a:noFill/>
                    </a:lnL>
                    <a:lnR>
                      <a:noFill/>
                    </a:lnR>
                    <a:lnB>
                      <a:noFill/>
                    </a:lnB>
                  </a:tcPr>
                </a:tc>
                <a:tc hMerge="1">
                  <a:txBody>
                    <a:bodyPr/>
                    <a:lstStyle/>
                    <a:p>
                      <a:endParaRPr lang="en-GB"/>
                    </a:p>
                  </a:txBody>
                  <a:tcPr/>
                </a:tc>
                <a:extLst>
                  <a:ext uri="{0D108BD9-81ED-4DB2-BD59-A6C34878D82A}">
                    <a16:rowId xmlns:a16="http://schemas.microsoft.com/office/drawing/2014/main" val="1745992666"/>
                  </a:ext>
                </a:extLst>
              </a:tr>
              <a:tr h="801249">
                <a:tc>
                  <a:txBody>
                    <a:bodyPr/>
                    <a:lstStyle/>
                    <a:p>
                      <a:pPr algn="r" rtl="1">
                        <a:lnSpc>
                          <a:spcPct val="107000"/>
                        </a:lnSpc>
                        <a:spcAft>
                          <a:spcPts val="0"/>
                        </a:spcAft>
                      </a:pPr>
                      <a:r>
                        <a:rPr lang="en-GB" sz="1200">
                          <a:effectLst/>
                          <a:latin typeface="Times New Roman" panose="02020603050405020304" pitchFamily="18"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a:noFill/>
                    </a:lnB>
                    <a:solidFill>
                      <a:srgbClr val="B4C6E7"/>
                    </a:solidFill>
                  </a:tcPr>
                </a:tc>
                <a:tc>
                  <a:txBody>
                    <a:bodyPr/>
                    <a:lstStyle/>
                    <a:p>
                      <a:pPr algn="r" rtl="1">
                        <a:lnSpc>
                          <a:spcPct val="107000"/>
                        </a:lnSpc>
                        <a:spcAft>
                          <a:spcPts val="0"/>
                        </a:spcAft>
                      </a:pPr>
                      <a:r>
                        <a:rPr lang="en-GB" sz="1200">
                          <a:effectLst/>
                          <a:latin typeface="Times New Roman" panose="02020603050405020304" pitchFamily="18"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a:noFill/>
                    </a:lnB>
                    <a:solidFill>
                      <a:srgbClr val="B4C6E7"/>
                    </a:solidFill>
                  </a:tcPr>
                </a:tc>
                <a:tc>
                  <a:txBody>
                    <a:bodyPr/>
                    <a:lstStyle/>
                    <a:p>
                      <a:pPr algn="r" rtl="1">
                        <a:lnSpc>
                          <a:spcPct val="107000"/>
                        </a:lnSpc>
                        <a:spcAft>
                          <a:spcPts val="0"/>
                        </a:spcAft>
                      </a:pPr>
                      <a:r>
                        <a:rPr lang="en-GB" sz="1200">
                          <a:effectLst/>
                          <a:latin typeface="Times New Roman" panose="02020603050405020304" pitchFamily="18"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a:noFill/>
                    </a:lnB>
                    <a:solidFill>
                      <a:srgbClr val="B4C6E7"/>
                    </a:solidFill>
                  </a:tcPr>
                </a:tc>
                <a:tc>
                  <a:txBody>
                    <a:bodyPr/>
                    <a:lstStyle/>
                    <a:p>
                      <a:pPr algn="r" rtl="1">
                        <a:lnSpc>
                          <a:spcPct val="107000"/>
                        </a:lnSpc>
                        <a:spcAft>
                          <a:spcPts val="0"/>
                        </a:spcAft>
                      </a:pPr>
                      <a:r>
                        <a:rPr lang="en-GB" sz="1200">
                          <a:effectLst/>
                          <a:latin typeface="Times New Roman" panose="02020603050405020304" pitchFamily="18"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a:noFill/>
                    </a:lnB>
                    <a:solidFill>
                      <a:srgbClr val="B4C6E7"/>
                    </a:solidFill>
                  </a:tcPr>
                </a:tc>
                <a:tc>
                  <a:txBody>
                    <a:bodyPr/>
                    <a:lstStyle/>
                    <a:p>
                      <a:pPr algn="r" rtl="1">
                        <a:lnSpc>
                          <a:spcPct val="107000"/>
                        </a:lnSpc>
                        <a:spcAft>
                          <a:spcPts val="0"/>
                        </a:spcAft>
                      </a:pPr>
                      <a:r>
                        <a:rPr lang="en-GB" sz="1200">
                          <a:effectLst/>
                          <a:latin typeface="Times New Roman" panose="02020603050405020304" pitchFamily="18"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a:noFill/>
                    </a:lnB>
                    <a:solidFill>
                      <a:srgbClr val="B4C6E7"/>
                    </a:solidFill>
                  </a:tcPr>
                </a:tc>
                <a:tc gridSpan="3">
                  <a:txBody>
                    <a:bodyPr/>
                    <a:lstStyle/>
                    <a:p>
                      <a:pPr algn="r" rtl="1">
                        <a:lnSpc>
                          <a:spcPct val="107000"/>
                        </a:lnSpc>
                        <a:spcAft>
                          <a:spcPts val="0"/>
                        </a:spcAft>
                      </a:pPr>
                      <a:r>
                        <a:rPr lang="ar-QA" sz="1200" b="1" dirty="0">
                          <a:effectLst/>
                          <a:latin typeface="Calibri" panose="020F0502020204030204" pitchFamily="34" charset="0"/>
                          <a:ea typeface="Calibri" panose="020F0502020204030204" pitchFamily="34" charset="0"/>
                          <a:cs typeface="+mj-cs"/>
                        </a:rPr>
                        <a:t>الهدف الاستراتيجي/ الناتج 1</a:t>
                      </a:r>
                      <a:r>
                        <a:rPr lang="ar-QA" sz="1200" dirty="0">
                          <a:effectLst/>
                          <a:latin typeface="Calibri" panose="020F0502020204030204" pitchFamily="34" charset="0"/>
                          <a:ea typeface="Calibri" panose="020F0502020204030204" pitchFamily="34" charset="0"/>
                          <a:cs typeface="+mj-cs"/>
                        </a:rPr>
                        <a:t>: </a:t>
                      </a:r>
                      <a:r>
                        <a:rPr lang="ar-QA" sz="1200" i="1" dirty="0">
                          <a:effectLst/>
                          <a:latin typeface="Calibri" panose="020F0502020204030204" pitchFamily="34" charset="0"/>
                          <a:ea typeface="Calibri" panose="020F0502020204030204" pitchFamily="34" charset="0"/>
                          <a:cs typeface="+mj-cs"/>
                        </a:rPr>
                        <a:t>تتوفر منصة بيانات التعليم (</a:t>
                      </a:r>
                      <a:r>
                        <a:rPr lang="en-GB" sz="1200" i="1" dirty="0">
                          <a:effectLst/>
                          <a:latin typeface="Times New Roman" panose="02020603050405020304" pitchFamily="18" charset="0"/>
                          <a:ea typeface="Calibri" panose="020F0502020204030204" pitchFamily="34" charset="0"/>
                          <a:cs typeface="+mj-cs"/>
                        </a:rPr>
                        <a:t>EDP</a:t>
                      </a:r>
                      <a:r>
                        <a:rPr lang="ar-QA" sz="1200" i="1" dirty="0">
                          <a:effectLst/>
                          <a:latin typeface="Calibri" panose="020F0502020204030204" pitchFamily="34" charset="0"/>
                          <a:ea typeface="Calibri" panose="020F0502020204030204" pitchFamily="34" charset="0"/>
                          <a:cs typeface="+mj-cs"/>
                        </a:rPr>
                        <a:t>) على إطار سياسة لإحصاءات </a:t>
                      </a:r>
                      <a:r>
                        <a:rPr lang="ar-QA" sz="1200" i="1" kern="1200" dirty="0">
                          <a:solidFill>
                            <a:schemeClr val="tx1"/>
                          </a:solidFill>
                          <a:effectLst/>
                          <a:latin typeface="Calibri" panose="020F0502020204030204" pitchFamily="34" charset="0"/>
                          <a:ea typeface="Calibri" panose="020F0502020204030204" pitchFamily="34" charset="0"/>
                          <a:cs typeface="+mj-cs"/>
                        </a:rPr>
                        <a:t>التعليم الموثوقة </a:t>
                      </a:r>
                      <a:r>
                        <a:rPr lang="ar-SA" sz="1200" i="1" kern="1200" dirty="0">
                          <a:solidFill>
                            <a:schemeClr val="tx1"/>
                          </a:solidFill>
                          <a:effectLst/>
                          <a:latin typeface="Calibri" panose="020F0502020204030204" pitchFamily="34" charset="0"/>
                          <a:ea typeface="Calibri" panose="020F0502020204030204" pitchFamily="34" charset="0"/>
                          <a:cs typeface="+mj-cs"/>
                        </a:rPr>
                        <a:t>ملائمة</a:t>
                      </a:r>
                      <a:r>
                        <a:rPr lang="ar-QA" sz="1200" i="1" kern="1200" dirty="0">
                          <a:solidFill>
                            <a:schemeClr val="tx1"/>
                          </a:solidFill>
                          <a:effectLst/>
                          <a:latin typeface="Calibri" panose="020F0502020204030204" pitchFamily="34" charset="0"/>
                          <a:ea typeface="Calibri" panose="020F0502020204030204" pitchFamily="34" charset="0"/>
                          <a:cs typeface="+mj-cs"/>
                        </a:rPr>
                        <a:t>، </a:t>
                      </a:r>
                      <a:r>
                        <a:rPr lang="ar-QA" sz="1200" i="1" dirty="0">
                          <a:effectLst/>
                          <a:latin typeface="Calibri" panose="020F0502020204030204" pitchFamily="34" charset="0"/>
                          <a:ea typeface="Calibri" panose="020F0502020204030204" pitchFamily="34" charset="0"/>
                          <a:cs typeface="+mj-cs"/>
                        </a:rPr>
                        <a:t>بما في ذلك الموارد المالية الكافية للبرامج الإحصائية</a:t>
                      </a:r>
                      <a:endParaRPr lang="en-GB" sz="1200" dirty="0">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a:noFill/>
                    </a:lnB>
                    <a:solidFill>
                      <a:srgbClr val="B4C6E7"/>
                    </a:solidFill>
                  </a:tcPr>
                </a:tc>
                <a:tc hMerge="1">
                  <a:txBody>
                    <a:bodyPr/>
                    <a:lstStyle/>
                    <a:p>
                      <a:endParaRPr lang="en-GB"/>
                    </a:p>
                  </a:txBody>
                  <a:tcPr>
                    <a:lnL w="12700" cmpd="sng">
                      <a:noFill/>
                      <a:prstDash val="solid"/>
                    </a:lnL>
                    <a:lnT w="12700" cmpd="sng">
                      <a:noFill/>
                      <a:prstDash val="solid"/>
                    </a:lnT>
                  </a:tcPr>
                </a:tc>
                <a:tc hMerge="1">
                  <a:txBody>
                    <a:bodyPr/>
                    <a:lstStyle/>
                    <a:p>
                      <a:endParaRPr lang="en-GB"/>
                    </a:p>
                  </a:txBody>
                  <a:tcPr/>
                </a:tc>
                <a:extLst>
                  <a:ext uri="{0D108BD9-81ED-4DB2-BD59-A6C34878D82A}">
                    <a16:rowId xmlns:a16="http://schemas.microsoft.com/office/drawing/2014/main" val="1689934713"/>
                  </a:ext>
                </a:extLst>
              </a:tr>
              <a:tr h="1211896">
                <a:tc>
                  <a:txBody>
                    <a:bodyPr/>
                    <a:lstStyle/>
                    <a:p>
                      <a:pPr algn="ctr">
                        <a:lnSpc>
                          <a:spcPct val="107000"/>
                        </a:lnSpc>
                        <a:spcAft>
                          <a:spcPts val="0"/>
                        </a:spcAft>
                      </a:pPr>
                      <a:r>
                        <a:rPr lang="ar-QA" sz="1200" kern="1200" dirty="0">
                          <a:solidFill>
                            <a:schemeClr val="tx1"/>
                          </a:solidFill>
                          <a:effectLst/>
                          <a:latin typeface="Calibri" panose="020F0502020204030204" pitchFamily="34" charset="0"/>
                          <a:ea typeface="Calibri" panose="020F0502020204030204" pitchFamily="34" charset="0"/>
                          <a:cs typeface="+mj-cs"/>
                        </a:rPr>
                        <a:t>عقد اجتماعين بين الوزارات </a:t>
                      </a:r>
                      <a:r>
                        <a:rPr lang="ar-QA" sz="1200" dirty="0">
                          <a:effectLst/>
                          <a:latin typeface="Calibri" panose="020F0502020204030204" pitchFamily="34" charset="0"/>
                          <a:ea typeface="Calibri" panose="020F0502020204030204" pitchFamily="34" charset="0"/>
                          <a:cs typeface="+mj-cs"/>
                        </a:rPr>
                        <a:t>سنويا</a:t>
                      </a:r>
                      <a:endParaRPr lang="en-GB" sz="1200" dirty="0">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a:noFill/>
                    </a:lnB>
                  </a:tcPr>
                </a:tc>
                <a:tc>
                  <a:txBody>
                    <a:bodyPr/>
                    <a:lstStyle/>
                    <a:p>
                      <a:pPr algn="ctr">
                        <a:lnSpc>
                          <a:spcPct val="107000"/>
                        </a:lnSpc>
                        <a:spcAft>
                          <a:spcPts val="0"/>
                        </a:spcAft>
                      </a:pPr>
                      <a:r>
                        <a:rPr lang="ar-QA" sz="1200" kern="1200" dirty="0">
                          <a:solidFill>
                            <a:schemeClr val="tx1"/>
                          </a:solidFill>
                          <a:effectLst/>
                          <a:latin typeface="Calibri" panose="020F0502020204030204" pitchFamily="34" charset="0"/>
                          <a:ea typeface="Calibri" panose="020F0502020204030204" pitchFamily="34" charset="0"/>
                          <a:cs typeface="+mj-cs"/>
                        </a:rPr>
                        <a:t>عقد اجتماعين بين الوزارات </a:t>
                      </a:r>
                      <a:r>
                        <a:rPr lang="ar-QA" sz="1200" dirty="0">
                          <a:effectLst/>
                          <a:latin typeface="Calibri" panose="020F0502020204030204" pitchFamily="34" charset="0"/>
                          <a:ea typeface="Calibri" panose="020F0502020204030204" pitchFamily="34" charset="0"/>
                          <a:cs typeface="+mj-cs"/>
                        </a:rPr>
                        <a:t>سنويا</a:t>
                      </a:r>
                      <a:endParaRPr lang="en-GB" sz="1200" dirty="0">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a:noFill/>
                    </a:lnB>
                  </a:tcPr>
                </a:tc>
                <a:tc>
                  <a:txBody>
                    <a:bodyPr/>
                    <a:lstStyle/>
                    <a:p>
                      <a:pPr algn="ctr">
                        <a:lnSpc>
                          <a:spcPct val="107000"/>
                        </a:lnSpc>
                        <a:spcAft>
                          <a:spcPts val="0"/>
                        </a:spcAft>
                      </a:pPr>
                      <a:r>
                        <a:rPr lang="ar-QA" sz="1200" kern="1200" dirty="0">
                          <a:solidFill>
                            <a:schemeClr val="tx1"/>
                          </a:solidFill>
                          <a:effectLst/>
                          <a:latin typeface="Calibri" panose="020F0502020204030204" pitchFamily="34" charset="0"/>
                          <a:ea typeface="Calibri" panose="020F0502020204030204" pitchFamily="34" charset="0"/>
                          <a:cs typeface="+mj-cs"/>
                        </a:rPr>
                        <a:t>عقد اجتماعين بين الوزارات سنويا</a:t>
                      </a:r>
                      <a:endParaRPr lang="en-GB" sz="1200" kern="1200" dirty="0">
                        <a:solidFill>
                          <a:schemeClr val="tx1"/>
                        </a:solidFill>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a:noFill/>
                    </a:lnB>
                  </a:tcPr>
                </a:tc>
                <a:tc>
                  <a:txBody>
                    <a:bodyPr/>
                    <a:lstStyle/>
                    <a:p>
                      <a:pPr algn="ctr">
                        <a:lnSpc>
                          <a:spcPct val="107000"/>
                        </a:lnSpc>
                        <a:spcAft>
                          <a:spcPts val="0"/>
                        </a:spcAft>
                      </a:pPr>
                      <a:r>
                        <a:rPr lang="ar-QA" sz="1200" kern="1200" dirty="0">
                          <a:solidFill>
                            <a:schemeClr val="tx1"/>
                          </a:solidFill>
                          <a:effectLst/>
                          <a:latin typeface="Calibri" panose="020F0502020204030204" pitchFamily="34" charset="0"/>
                          <a:ea typeface="Calibri" panose="020F0502020204030204" pitchFamily="34" charset="0"/>
                          <a:cs typeface="+mj-cs"/>
                        </a:rPr>
                        <a:t>عقد</a:t>
                      </a:r>
                      <a:r>
                        <a:rPr lang="ar-SA" sz="1200" kern="1200" dirty="0">
                          <a:solidFill>
                            <a:schemeClr val="tx1"/>
                          </a:solidFill>
                          <a:effectLst/>
                          <a:latin typeface="Calibri" panose="020F0502020204030204" pitchFamily="34" charset="0"/>
                          <a:ea typeface="Calibri" panose="020F0502020204030204" pitchFamily="34" charset="0"/>
                          <a:cs typeface="+mj-cs"/>
                        </a:rPr>
                        <a:t> </a:t>
                      </a:r>
                      <a:r>
                        <a:rPr lang="ar-QA" sz="1200" kern="1200" dirty="0">
                          <a:solidFill>
                            <a:schemeClr val="tx1"/>
                          </a:solidFill>
                          <a:effectLst/>
                          <a:latin typeface="Calibri" panose="020F0502020204030204" pitchFamily="34" charset="0"/>
                          <a:ea typeface="Calibri" panose="020F0502020204030204" pitchFamily="34" charset="0"/>
                          <a:cs typeface="+mj-cs"/>
                        </a:rPr>
                        <a:t>اجتماعين بين الوزارات </a:t>
                      </a:r>
                      <a:r>
                        <a:rPr lang="ar-QA" sz="1200" dirty="0">
                          <a:effectLst/>
                          <a:latin typeface="Calibri" panose="020F0502020204030204" pitchFamily="34" charset="0"/>
                          <a:ea typeface="Calibri" panose="020F0502020204030204" pitchFamily="34" charset="0"/>
                          <a:cs typeface="+mj-cs"/>
                        </a:rPr>
                        <a:t>سنويا</a:t>
                      </a:r>
                      <a:endParaRPr lang="en-GB" sz="1200" dirty="0">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a:noFill/>
                    </a:lnB>
                  </a:tcPr>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ar-QA" sz="1200" kern="1200" dirty="0">
                          <a:solidFill>
                            <a:schemeClr val="tx1"/>
                          </a:solidFill>
                          <a:effectLst/>
                          <a:latin typeface="Calibri" panose="020F0502020204030204" pitchFamily="34" charset="0"/>
                          <a:ea typeface="Calibri" panose="020F0502020204030204" pitchFamily="34" charset="0"/>
                          <a:cs typeface="+mj-cs"/>
                        </a:rPr>
                        <a:t>شروط مرجعية للآلية ؛ عقد اجتماع واحد</a:t>
                      </a:r>
                      <a:endParaRPr lang="en-GB" sz="1200" kern="1200" dirty="0">
                        <a:solidFill>
                          <a:schemeClr val="tx1"/>
                        </a:solidFill>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a:noFill/>
                    </a:lnB>
                  </a:tcPr>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ar-SA" sz="1200" kern="1200" dirty="0">
                          <a:solidFill>
                            <a:schemeClr val="tx1"/>
                          </a:solidFill>
                          <a:effectLst/>
                          <a:latin typeface="Calibri" panose="020F0502020204030204" pitchFamily="34" charset="0"/>
                          <a:ea typeface="Calibri" panose="020F0502020204030204" pitchFamily="34" charset="0"/>
                          <a:cs typeface="+mj-cs"/>
                        </a:rPr>
                        <a:t>محاضر الاجتماعات؛ تقارير الرصد</a:t>
                      </a:r>
                      <a:endParaRPr lang="en-GB" sz="1200" kern="1200" dirty="0">
                        <a:solidFill>
                          <a:schemeClr val="tx1"/>
                        </a:solidFill>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a:noFill/>
                    </a:lnB>
                  </a:tcPr>
                </a:tc>
                <a:tc gridSpan="2">
                  <a:txBody>
                    <a:bodyPr/>
                    <a:lstStyle/>
                    <a:p>
                      <a:pPr algn="r" rtl="1">
                        <a:lnSpc>
                          <a:spcPct val="107000"/>
                        </a:lnSpc>
                        <a:spcAft>
                          <a:spcPts val="0"/>
                        </a:spcAft>
                      </a:pPr>
                      <a:r>
                        <a:rPr lang="ar-QA" sz="1200" dirty="0">
                          <a:effectLst/>
                          <a:latin typeface="Calibri" panose="020F0502020204030204" pitchFamily="34" charset="0"/>
                          <a:ea typeface="Calibri" panose="020F0502020204030204" pitchFamily="34" charset="0"/>
                          <a:cs typeface="+mj-cs"/>
                        </a:rPr>
                        <a:t>توجد آلية الرقابة (</a:t>
                      </a:r>
                      <a:r>
                        <a:rPr lang="ar-QA" sz="1200" i="1" dirty="0">
                          <a:effectLst/>
                          <a:latin typeface="Calibri" panose="020F0502020204030204" pitchFamily="34" charset="0"/>
                          <a:ea typeface="Calibri" panose="020F0502020204030204" pitchFamily="34" charset="0"/>
                          <a:cs typeface="+mj-cs"/>
                        </a:rPr>
                        <a:t>منصة بيانات التعليم</a:t>
                      </a:r>
                      <a:r>
                        <a:rPr lang="ar-QA" sz="1200" dirty="0">
                          <a:effectLst/>
                          <a:latin typeface="Calibri" panose="020F0502020204030204" pitchFamily="34" charset="0"/>
                          <a:ea typeface="Calibri" panose="020F0502020204030204" pitchFamily="34" charset="0"/>
                          <a:cs typeface="+mj-cs"/>
                        </a:rPr>
                        <a:t> /لجنة القيادة) لتفعيل الاستراتيجية الوطنية لتطوير إحصاءات التعليم  وتشتغل بحلول السنة الثالثة</a:t>
                      </a:r>
                      <a:endParaRPr lang="en-GB" sz="1200" dirty="0">
                        <a:effectLst/>
                        <a:latin typeface="Calibri" panose="020F0502020204030204" pitchFamily="34" charset="0"/>
                        <a:ea typeface="Calibri" panose="020F0502020204030204" pitchFamily="34" charset="0"/>
                        <a:cs typeface="+mj-cs"/>
                      </a:endParaRPr>
                    </a:p>
                  </a:txBody>
                  <a:tcPr marL="24753" marR="24753" marT="0" marB="0">
                    <a:lnL>
                      <a:noFill/>
                    </a:lnL>
                    <a:lnR>
                      <a:noFill/>
                    </a:lnR>
                    <a:lnB>
                      <a:noFill/>
                    </a:lnB>
                  </a:tcPr>
                </a:tc>
                <a:tc hMerge="1">
                  <a:txBody>
                    <a:bodyPr/>
                    <a:lstStyle/>
                    <a:p>
                      <a:endParaRPr lang="en-GB"/>
                    </a:p>
                  </a:txBody>
                  <a:tcPr/>
                </a:tc>
                <a:extLst>
                  <a:ext uri="{0D108BD9-81ED-4DB2-BD59-A6C34878D82A}">
                    <a16:rowId xmlns:a16="http://schemas.microsoft.com/office/drawing/2014/main" val="268681497"/>
                  </a:ext>
                </a:extLst>
              </a:tr>
              <a:tr h="1008329">
                <a:tc>
                  <a:txBody>
                    <a:bodyPr/>
                    <a:lstStyle/>
                    <a:p>
                      <a:pPr algn="r" rtl="1">
                        <a:lnSpc>
                          <a:spcPct val="107000"/>
                        </a:lnSpc>
                        <a:spcAft>
                          <a:spcPts val="0"/>
                        </a:spcAft>
                      </a:pPr>
                      <a:r>
                        <a:rPr lang="en-GB" sz="1200">
                          <a:effectLst/>
                          <a:latin typeface="Times New Roman" panose="02020603050405020304" pitchFamily="18"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a:noFill/>
                    </a:lnB>
                    <a:solidFill>
                      <a:srgbClr val="D9E2F3"/>
                    </a:solidFill>
                  </a:tcPr>
                </a:tc>
                <a:tc>
                  <a:txBody>
                    <a:bodyPr/>
                    <a:lstStyle/>
                    <a:p>
                      <a:pPr algn="r" rtl="1">
                        <a:lnSpc>
                          <a:spcPct val="107000"/>
                        </a:lnSpc>
                        <a:spcAft>
                          <a:spcPts val="0"/>
                        </a:spcAft>
                      </a:pPr>
                      <a:r>
                        <a:rPr lang="en-GB" sz="1200">
                          <a:effectLst/>
                          <a:latin typeface="Times New Roman" panose="02020603050405020304" pitchFamily="18"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a:noFill/>
                    </a:lnB>
                    <a:solidFill>
                      <a:srgbClr val="D9E2F3"/>
                    </a:solidFill>
                  </a:tcPr>
                </a:tc>
                <a:tc>
                  <a:txBody>
                    <a:bodyPr/>
                    <a:lstStyle/>
                    <a:p>
                      <a:pPr algn="r" rtl="1">
                        <a:lnSpc>
                          <a:spcPct val="107000"/>
                        </a:lnSpc>
                        <a:spcAft>
                          <a:spcPts val="0"/>
                        </a:spcAft>
                      </a:pPr>
                      <a:r>
                        <a:rPr lang="en-GB" sz="1200">
                          <a:effectLst/>
                          <a:latin typeface="Times New Roman" panose="02020603050405020304" pitchFamily="18"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a:noFill/>
                    </a:lnB>
                    <a:solidFill>
                      <a:srgbClr val="D9E2F3"/>
                    </a:solidFill>
                  </a:tcPr>
                </a:tc>
                <a:tc>
                  <a:txBody>
                    <a:bodyPr/>
                    <a:lstStyle/>
                    <a:p>
                      <a:pPr algn="r" rtl="1">
                        <a:lnSpc>
                          <a:spcPct val="107000"/>
                        </a:lnSpc>
                        <a:spcAft>
                          <a:spcPts val="0"/>
                        </a:spcAft>
                      </a:pPr>
                      <a:r>
                        <a:rPr lang="en-GB" sz="1200" dirty="0">
                          <a:effectLst/>
                          <a:latin typeface="Times New Roman" panose="02020603050405020304" pitchFamily="18" charset="0"/>
                          <a:ea typeface="Calibri" panose="020F0502020204030204" pitchFamily="34" charset="0"/>
                          <a:cs typeface="+mj-cs"/>
                        </a:rPr>
                        <a:t> </a:t>
                      </a:r>
                      <a:endParaRPr lang="en-GB" sz="1200" dirty="0">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a:noFill/>
                    </a:lnB>
                    <a:solidFill>
                      <a:srgbClr val="D9E2F3"/>
                    </a:solidFill>
                  </a:tcPr>
                </a:tc>
                <a:tc>
                  <a:txBody>
                    <a:bodyPr/>
                    <a:lstStyle/>
                    <a:p>
                      <a:pPr algn="r" rtl="1">
                        <a:lnSpc>
                          <a:spcPct val="107000"/>
                        </a:lnSpc>
                        <a:spcAft>
                          <a:spcPts val="0"/>
                        </a:spcAft>
                      </a:pPr>
                      <a:r>
                        <a:rPr lang="en-GB" sz="1200" dirty="0">
                          <a:effectLst/>
                          <a:latin typeface="Times New Roman" panose="02020603050405020304" pitchFamily="18" charset="0"/>
                          <a:ea typeface="Calibri" panose="020F0502020204030204" pitchFamily="34" charset="0"/>
                          <a:cs typeface="+mj-cs"/>
                        </a:rPr>
                        <a:t> </a:t>
                      </a:r>
                      <a:endParaRPr lang="en-GB" sz="1200" dirty="0">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a:noFill/>
                    </a:lnB>
                    <a:solidFill>
                      <a:srgbClr val="D9E2F3"/>
                    </a:solidFill>
                  </a:tcPr>
                </a:tc>
                <a:tc gridSpan="2">
                  <a:txBody>
                    <a:bodyPr/>
                    <a:lstStyle/>
                    <a:p>
                      <a:pPr algn="r" rtl="1">
                        <a:lnSpc>
                          <a:spcPct val="107000"/>
                        </a:lnSpc>
                        <a:spcAft>
                          <a:spcPts val="800"/>
                        </a:spcAft>
                      </a:pPr>
                      <a:r>
                        <a:rPr lang="ar-QA" sz="1200" i="1" kern="1200" dirty="0">
                          <a:solidFill>
                            <a:schemeClr val="tx1"/>
                          </a:solidFill>
                          <a:effectLst/>
                          <a:latin typeface="Calibri" panose="020F0502020204030204" pitchFamily="34" charset="0"/>
                          <a:ea typeface="Calibri" panose="020F0502020204030204" pitchFamily="34" charset="0"/>
                          <a:cs typeface="+mn-cs"/>
                        </a:rPr>
                        <a:t>تقوم منصة بيانات التعليم والفريق الفني الوطني (الجهة المسئولة عن مصدر البيانات) بتفعيل تفويضها في جمع الإحصاءات ومعالجتها ونشرها</a:t>
                      </a:r>
                      <a:endParaRPr lang="en-GB" sz="1200" kern="1200" dirty="0">
                        <a:solidFill>
                          <a:schemeClr val="tx1"/>
                        </a:solidFill>
                        <a:effectLst/>
                        <a:latin typeface="Calibri" panose="020F0502020204030204" pitchFamily="34" charset="0"/>
                        <a:ea typeface="Calibri" panose="020F0502020204030204" pitchFamily="34" charset="0"/>
                        <a:cs typeface="+mn-cs"/>
                      </a:endParaRPr>
                    </a:p>
                  </a:txBody>
                  <a:tcPr marL="24753" marR="24753" marT="0" marB="0">
                    <a:lnL>
                      <a:noFill/>
                    </a:lnL>
                    <a:lnR>
                      <a:noFill/>
                    </a:lnR>
                    <a:lnT>
                      <a:noFill/>
                    </a:lnT>
                    <a:lnB>
                      <a:noFill/>
                    </a:lnB>
                    <a:solidFill>
                      <a:srgbClr val="D9E2F3"/>
                    </a:solidFill>
                  </a:tcPr>
                </a:tc>
                <a:tc hMerge="1">
                  <a:txBody>
                    <a:bodyPr/>
                    <a:lstStyle/>
                    <a:p>
                      <a:endParaRPr lang="en-GB"/>
                    </a:p>
                  </a:txBody>
                  <a:tcPr>
                    <a:lnL w="12700" cmpd="sng">
                      <a:noFill/>
                      <a:prstDash val="solid"/>
                    </a:lnL>
                    <a:lnT w="12700" cmpd="sng">
                      <a:noFill/>
                      <a:prstDash val="solid"/>
                    </a:lnT>
                  </a:tcPr>
                </a:tc>
                <a:tc>
                  <a:txBody>
                    <a:bodyPr/>
                    <a:lstStyle/>
                    <a:p>
                      <a:pPr algn="r" rtl="1">
                        <a:lnSpc>
                          <a:spcPct val="106000"/>
                        </a:lnSpc>
                        <a:spcAft>
                          <a:spcPts val="800"/>
                        </a:spcAft>
                      </a:pPr>
                      <a:r>
                        <a:rPr lang="ar-QA" sz="1200" b="1" kern="1200" dirty="0">
                          <a:solidFill>
                            <a:srgbClr val="000000"/>
                          </a:solidFill>
                          <a:effectLst/>
                          <a:latin typeface="Calibri" panose="020F0502020204030204" pitchFamily="34" charset="0"/>
                          <a:ea typeface="Calibri" panose="020F0502020204030204" pitchFamily="34" charset="0"/>
                          <a:cs typeface="+mj-cs"/>
                        </a:rPr>
                        <a:t>الناتج المرحلي 1.1:</a:t>
                      </a:r>
                      <a:endParaRPr lang="en-GB" sz="1200" dirty="0">
                        <a:effectLst/>
                        <a:latin typeface="Calibri" panose="020F0502020204030204" pitchFamily="34" charset="0"/>
                        <a:ea typeface="Times New Roman" panose="02020603050405020304" pitchFamily="18" charset="0"/>
                        <a:cs typeface="+mj-cs"/>
                      </a:endParaRPr>
                    </a:p>
                  </a:txBody>
                  <a:tcPr marL="24753" marR="24753" marT="0" marB="0">
                    <a:lnL>
                      <a:noFill/>
                    </a:lnL>
                    <a:lnR>
                      <a:noFill/>
                    </a:lnR>
                    <a:lnT>
                      <a:noFill/>
                    </a:lnT>
                    <a:lnB>
                      <a:noFill/>
                    </a:lnB>
                    <a:solidFill>
                      <a:srgbClr val="D9E2F3"/>
                    </a:solidFill>
                  </a:tcPr>
                </a:tc>
                <a:extLst>
                  <a:ext uri="{0D108BD9-81ED-4DB2-BD59-A6C34878D82A}">
                    <a16:rowId xmlns:a16="http://schemas.microsoft.com/office/drawing/2014/main" val="3630336327"/>
                  </a:ext>
                </a:extLst>
              </a:tr>
              <a:tr h="1110491">
                <a:tc>
                  <a:txBody>
                    <a:bodyPr/>
                    <a:lstStyle/>
                    <a:p>
                      <a:pPr algn="ctr" rtl="1">
                        <a:lnSpc>
                          <a:spcPct val="107000"/>
                        </a:lnSpc>
                        <a:spcAft>
                          <a:spcPts val="0"/>
                        </a:spcAft>
                      </a:pPr>
                      <a:r>
                        <a:rPr lang="ar-QA" sz="1200" i="1" dirty="0">
                          <a:effectLst/>
                          <a:latin typeface="Calibri" panose="020F0502020204030204" pitchFamily="34" charset="0"/>
                          <a:ea typeface="Calibri" panose="020F0502020204030204" pitchFamily="34" charset="0"/>
                          <a:cs typeface="+mj-cs"/>
                        </a:rPr>
                        <a:t>عدد /٪ من</a:t>
                      </a:r>
                      <a:endParaRPr lang="ar-QA" sz="1200" i="1" kern="1200" dirty="0">
                        <a:solidFill>
                          <a:schemeClr val="tx1"/>
                        </a:solidFill>
                        <a:effectLst/>
                        <a:highlight>
                          <a:srgbClr val="FFFF00"/>
                        </a:highlight>
                        <a:latin typeface="Calibri" panose="020F0502020204030204" pitchFamily="34" charset="0"/>
                        <a:ea typeface="Calibri" panose="020F0502020204030204" pitchFamily="34" charset="0"/>
                        <a:cs typeface="+mn-cs"/>
                      </a:endParaRPr>
                    </a:p>
                    <a:p>
                      <a:pPr algn="ctr" rtl="1">
                        <a:lnSpc>
                          <a:spcPct val="107000"/>
                        </a:lnSpc>
                        <a:spcAft>
                          <a:spcPts val="0"/>
                        </a:spcAft>
                      </a:pPr>
                      <a:r>
                        <a:rPr lang="ar-SA" sz="1200" i="1" kern="1200" dirty="0">
                          <a:solidFill>
                            <a:schemeClr val="tx1"/>
                          </a:solidFill>
                          <a:effectLst/>
                          <a:latin typeface="Calibri" panose="020F0502020204030204" pitchFamily="34" charset="0"/>
                          <a:ea typeface="Calibri" panose="020F0502020204030204" pitchFamily="34" charset="0"/>
                          <a:cs typeface="+mn-cs"/>
                        </a:rPr>
                        <a:t>الأطراف المعنية التي تستخدم </a:t>
                      </a:r>
                      <a:r>
                        <a:rPr lang="ar-QA" sz="1200" i="1" dirty="0">
                          <a:effectLst/>
                          <a:latin typeface="Calibri" panose="020F0502020204030204" pitchFamily="34" charset="0"/>
                          <a:ea typeface="Calibri" panose="020F0502020204030204" pitchFamily="34" charset="0"/>
                          <a:cs typeface="+mj-cs"/>
                        </a:rPr>
                        <a:t>الاستراتيجية (</a:t>
                      </a:r>
                      <a:r>
                        <a:rPr lang="en-GB" sz="1200" i="1" dirty="0">
                          <a:effectLst/>
                          <a:latin typeface="Times New Roman" panose="02020603050405020304" pitchFamily="18" charset="0"/>
                          <a:ea typeface="Calibri" panose="020F0502020204030204" pitchFamily="34" charset="0"/>
                          <a:cs typeface="+mj-cs"/>
                        </a:rPr>
                        <a:t>NSDES</a:t>
                      </a:r>
                      <a:r>
                        <a:rPr lang="ar-QA" sz="1200" i="1" dirty="0">
                          <a:effectLst/>
                          <a:latin typeface="Calibri" panose="020F0502020204030204" pitchFamily="34" charset="0"/>
                          <a:ea typeface="Calibri" panose="020F0502020204030204" pitchFamily="34" charset="0"/>
                          <a:cs typeface="+mj-cs"/>
                        </a:rPr>
                        <a:t>)</a:t>
                      </a:r>
                      <a:endParaRPr lang="en-GB" sz="1200" dirty="0">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a:noFill/>
                    </a:lnB>
                  </a:tcPr>
                </a:tc>
                <a:tc>
                  <a:txBody>
                    <a:bodyPr/>
                    <a:lstStyle/>
                    <a:p>
                      <a:pPr algn="ctr" rtl="1">
                        <a:lnSpc>
                          <a:spcPct val="107000"/>
                        </a:lnSpc>
                        <a:spcAft>
                          <a:spcPts val="0"/>
                        </a:spcAft>
                      </a:pPr>
                      <a:r>
                        <a:rPr lang="ar-QA" sz="1200" i="1" dirty="0">
                          <a:effectLst/>
                          <a:latin typeface="Calibri" panose="020F0502020204030204" pitchFamily="34" charset="0"/>
                          <a:ea typeface="Calibri" panose="020F0502020204030204" pitchFamily="34" charset="0"/>
                          <a:cs typeface="+mj-cs"/>
                        </a:rPr>
                        <a:t>عدد /٪ من</a:t>
                      </a:r>
                      <a:endParaRPr lang="ar-QA" sz="1200" i="1" kern="1200" dirty="0">
                        <a:solidFill>
                          <a:schemeClr val="tx1"/>
                        </a:solidFill>
                        <a:effectLst/>
                        <a:highlight>
                          <a:srgbClr val="FFFF00"/>
                        </a:highlight>
                        <a:latin typeface="Calibri" panose="020F0502020204030204" pitchFamily="34" charset="0"/>
                        <a:ea typeface="Calibri" panose="020F0502020204030204" pitchFamily="34" charset="0"/>
                        <a:cs typeface="+mn-cs"/>
                      </a:endParaRPr>
                    </a:p>
                    <a:p>
                      <a:pPr algn="ctr" rtl="1">
                        <a:lnSpc>
                          <a:spcPct val="107000"/>
                        </a:lnSpc>
                        <a:spcAft>
                          <a:spcPts val="0"/>
                        </a:spcAft>
                      </a:pPr>
                      <a:r>
                        <a:rPr lang="ar-SA" sz="1200" i="1" kern="1200" dirty="0">
                          <a:solidFill>
                            <a:schemeClr val="tx1"/>
                          </a:solidFill>
                          <a:effectLst/>
                          <a:latin typeface="Calibri" panose="020F0502020204030204" pitchFamily="34" charset="0"/>
                          <a:ea typeface="Calibri" panose="020F0502020204030204" pitchFamily="34" charset="0"/>
                          <a:cs typeface="+mn-cs"/>
                        </a:rPr>
                        <a:t>الأطراف المعنية التي تستخدم </a:t>
                      </a:r>
                      <a:r>
                        <a:rPr lang="ar-QA" sz="1200" i="1" dirty="0">
                          <a:effectLst/>
                          <a:latin typeface="Calibri" panose="020F0502020204030204" pitchFamily="34" charset="0"/>
                          <a:ea typeface="Calibri" panose="020F0502020204030204" pitchFamily="34" charset="0"/>
                          <a:cs typeface="+mj-cs"/>
                        </a:rPr>
                        <a:t>الاستراتيجية (</a:t>
                      </a:r>
                      <a:r>
                        <a:rPr lang="en-GB" sz="1200" i="1" dirty="0">
                          <a:effectLst/>
                          <a:latin typeface="Times New Roman" panose="02020603050405020304" pitchFamily="18" charset="0"/>
                          <a:ea typeface="Calibri" panose="020F0502020204030204" pitchFamily="34" charset="0"/>
                          <a:cs typeface="+mj-cs"/>
                        </a:rPr>
                        <a:t>NSDES</a:t>
                      </a:r>
                      <a:r>
                        <a:rPr lang="ar-QA" sz="1200" i="1" dirty="0">
                          <a:effectLst/>
                          <a:latin typeface="Calibri" panose="020F0502020204030204" pitchFamily="34" charset="0"/>
                          <a:ea typeface="Calibri" panose="020F0502020204030204" pitchFamily="34" charset="0"/>
                          <a:cs typeface="+mj-cs"/>
                        </a:rPr>
                        <a:t>)</a:t>
                      </a:r>
                      <a:endParaRPr lang="en-GB" sz="1200" dirty="0">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a:noFill/>
                    </a:lnB>
                  </a:tcPr>
                </a:tc>
                <a:tc>
                  <a:txBody>
                    <a:bodyPr/>
                    <a:lstStyle/>
                    <a:p>
                      <a:pPr algn="ctr" rtl="1">
                        <a:lnSpc>
                          <a:spcPct val="107000"/>
                        </a:lnSpc>
                        <a:spcAft>
                          <a:spcPts val="0"/>
                        </a:spcAft>
                      </a:pPr>
                      <a:r>
                        <a:rPr lang="ar-QA" sz="1200" i="1" dirty="0">
                          <a:effectLst/>
                          <a:latin typeface="Calibri" panose="020F0502020204030204" pitchFamily="34" charset="0"/>
                          <a:ea typeface="Calibri" panose="020F0502020204030204" pitchFamily="34" charset="0"/>
                          <a:cs typeface="+mj-cs"/>
                        </a:rPr>
                        <a:t>عدد /٪ من</a:t>
                      </a:r>
                      <a:endParaRPr lang="ar-QA" sz="1200" i="1" kern="1200" dirty="0">
                        <a:solidFill>
                          <a:schemeClr val="tx1"/>
                        </a:solidFill>
                        <a:effectLst/>
                        <a:highlight>
                          <a:srgbClr val="FFFF00"/>
                        </a:highlight>
                        <a:latin typeface="Calibri" panose="020F0502020204030204" pitchFamily="34" charset="0"/>
                        <a:ea typeface="Calibri" panose="020F0502020204030204" pitchFamily="34" charset="0"/>
                        <a:cs typeface="+mn-cs"/>
                      </a:endParaRPr>
                    </a:p>
                    <a:p>
                      <a:pPr algn="ctr" rtl="1">
                        <a:lnSpc>
                          <a:spcPct val="107000"/>
                        </a:lnSpc>
                        <a:spcAft>
                          <a:spcPts val="0"/>
                        </a:spcAft>
                      </a:pPr>
                      <a:r>
                        <a:rPr lang="ar-SA" sz="1200" i="1" kern="1200" dirty="0">
                          <a:solidFill>
                            <a:schemeClr val="tx1"/>
                          </a:solidFill>
                          <a:effectLst/>
                          <a:latin typeface="Calibri" panose="020F0502020204030204" pitchFamily="34" charset="0"/>
                          <a:ea typeface="Calibri" panose="020F0502020204030204" pitchFamily="34" charset="0"/>
                          <a:cs typeface="+mn-cs"/>
                        </a:rPr>
                        <a:t>الأطراف المعنية التي تستخدم </a:t>
                      </a:r>
                      <a:r>
                        <a:rPr lang="ar-QA" sz="1200" i="1" dirty="0">
                          <a:effectLst/>
                          <a:latin typeface="Calibri" panose="020F0502020204030204" pitchFamily="34" charset="0"/>
                          <a:ea typeface="Calibri" panose="020F0502020204030204" pitchFamily="34" charset="0"/>
                          <a:cs typeface="+mj-cs"/>
                        </a:rPr>
                        <a:t> الاستراتيجية (</a:t>
                      </a:r>
                      <a:r>
                        <a:rPr lang="en-GB" sz="1200" i="1" dirty="0">
                          <a:effectLst/>
                          <a:latin typeface="Times New Roman" panose="02020603050405020304" pitchFamily="18" charset="0"/>
                          <a:ea typeface="Calibri" panose="020F0502020204030204" pitchFamily="34" charset="0"/>
                          <a:cs typeface="+mj-cs"/>
                        </a:rPr>
                        <a:t>NSDES</a:t>
                      </a:r>
                      <a:r>
                        <a:rPr lang="ar-QA" sz="1200" i="1" dirty="0">
                          <a:effectLst/>
                          <a:latin typeface="Calibri" panose="020F0502020204030204" pitchFamily="34" charset="0"/>
                          <a:ea typeface="Calibri" panose="020F0502020204030204" pitchFamily="34" charset="0"/>
                          <a:cs typeface="+mj-cs"/>
                        </a:rPr>
                        <a:t>)</a:t>
                      </a:r>
                      <a:endParaRPr lang="en-GB" sz="1200" dirty="0">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a:noFill/>
                    </a:lnB>
                  </a:tcPr>
                </a:tc>
                <a:tc>
                  <a:txBody>
                    <a:bodyPr/>
                    <a:lstStyle/>
                    <a:p>
                      <a:pPr algn="ctr" rtl="1">
                        <a:lnSpc>
                          <a:spcPct val="107000"/>
                        </a:lnSpc>
                        <a:spcAft>
                          <a:spcPts val="0"/>
                        </a:spcAft>
                      </a:pPr>
                      <a:r>
                        <a:rPr lang="ar-QA" sz="1200" i="1" dirty="0">
                          <a:effectLst/>
                          <a:latin typeface="Calibri" panose="020F0502020204030204" pitchFamily="34" charset="0"/>
                          <a:ea typeface="Calibri" panose="020F0502020204030204" pitchFamily="34" charset="0"/>
                          <a:cs typeface="+mj-cs"/>
                        </a:rPr>
                        <a:t>عدد /٪ من</a:t>
                      </a:r>
                      <a:endParaRPr lang="ar-QA" sz="1200" i="1" dirty="0">
                        <a:effectLst/>
                        <a:highlight>
                          <a:srgbClr val="FFFF00"/>
                        </a:highlight>
                        <a:latin typeface="Calibri" panose="020F0502020204030204" pitchFamily="34" charset="0"/>
                        <a:ea typeface="Calibri" panose="020F0502020204030204" pitchFamily="34" charset="0"/>
                        <a:cs typeface="+mj-cs"/>
                      </a:endParaRPr>
                    </a:p>
                    <a:p>
                      <a:pPr algn="ctr" rtl="1">
                        <a:lnSpc>
                          <a:spcPct val="107000"/>
                        </a:lnSpc>
                        <a:spcAft>
                          <a:spcPts val="0"/>
                        </a:spcAft>
                      </a:pPr>
                      <a:r>
                        <a:rPr lang="ar-SA" sz="1200" i="1" dirty="0">
                          <a:effectLst/>
                          <a:latin typeface="Calibri" panose="020F0502020204030204" pitchFamily="34" charset="0"/>
                          <a:ea typeface="Calibri" panose="020F0502020204030204" pitchFamily="34" charset="0"/>
                          <a:cs typeface="+mj-cs"/>
                        </a:rPr>
                        <a:t>(الأطراف المعنية التي تستخدم) </a:t>
                      </a:r>
                      <a:r>
                        <a:rPr lang="ar-QA" sz="1200" i="1" dirty="0">
                          <a:effectLst/>
                          <a:latin typeface="Calibri" panose="020F0502020204030204" pitchFamily="34" charset="0"/>
                          <a:ea typeface="Calibri" panose="020F0502020204030204" pitchFamily="34" charset="0"/>
                          <a:cs typeface="+mj-cs"/>
                        </a:rPr>
                        <a:t> الاستراتيجية </a:t>
                      </a:r>
                    </a:p>
                    <a:p>
                      <a:pPr algn="ctr" rtl="1">
                        <a:lnSpc>
                          <a:spcPct val="107000"/>
                        </a:lnSpc>
                        <a:spcAft>
                          <a:spcPts val="0"/>
                        </a:spcAft>
                      </a:pPr>
                      <a:r>
                        <a:rPr lang="ar-QA" sz="1200" i="1" dirty="0">
                          <a:effectLst/>
                          <a:latin typeface="Calibri" panose="020F0502020204030204" pitchFamily="34" charset="0"/>
                          <a:ea typeface="Calibri" panose="020F0502020204030204" pitchFamily="34" charset="0"/>
                          <a:cs typeface="+mj-cs"/>
                        </a:rPr>
                        <a:t>(</a:t>
                      </a:r>
                      <a:r>
                        <a:rPr lang="en-GB" sz="1200" i="1" dirty="0">
                          <a:effectLst/>
                          <a:latin typeface="Times New Roman" panose="02020603050405020304" pitchFamily="18" charset="0"/>
                          <a:ea typeface="Calibri" panose="020F0502020204030204" pitchFamily="34" charset="0"/>
                          <a:cs typeface="+mj-cs"/>
                        </a:rPr>
                        <a:t>NSDES</a:t>
                      </a:r>
                      <a:r>
                        <a:rPr lang="ar-QA" sz="1200" i="1" dirty="0">
                          <a:effectLst/>
                          <a:latin typeface="Calibri" panose="020F0502020204030204" pitchFamily="34" charset="0"/>
                          <a:ea typeface="Calibri" panose="020F0502020204030204" pitchFamily="34" charset="0"/>
                          <a:cs typeface="+mj-cs"/>
                        </a:rPr>
                        <a:t>)</a:t>
                      </a:r>
                      <a:endParaRPr lang="en-GB" sz="1200" dirty="0">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a:noFill/>
                    </a:lnB>
                  </a:tcPr>
                </a:tc>
                <a:tc>
                  <a:txBody>
                    <a:bodyPr/>
                    <a:lstStyle/>
                    <a:p>
                      <a:pPr algn="ctr" rtl="1">
                        <a:lnSpc>
                          <a:spcPct val="107000"/>
                        </a:lnSpc>
                        <a:spcAft>
                          <a:spcPts val="0"/>
                        </a:spcAft>
                      </a:pPr>
                      <a:r>
                        <a:rPr lang="ar-QA" sz="1200" i="1" dirty="0">
                          <a:effectLst/>
                          <a:latin typeface="Calibri" panose="020F0502020204030204" pitchFamily="34" charset="0"/>
                          <a:ea typeface="Calibri" panose="020F0502020204030204" pitchFamily="34" charset="0"/>
                          <a:cs typeface="+mj-cs"/>
                        </a:rPr>
                        <a:t>مسودة الاستراتيجية (</a:t>
                      </a:r>
                      <a:r>
                        <a:rPr lang="en-GB" sz="1200" i="1" dirty="0">
                          <a:effectLst/>
                          <a:latin typeface="Times New Roman" panose="02020603050405020304" pitchFamily="18" charset="0"/>
                          <a:ea typeface="Calibri" panose="020F0502020204030204" pitchFamily="34" charset="0"/>
                          <a:cs typeface="+mj-cs"/>
                        </a:rPr>
                        <a:t>NSDES</a:t>
                      </a:r>
                      <a:r>
                        <a:rPr lang="ar-QA" sz="1200" i="1" dirty="0">
                          <a:effectLst/>
                          <a:latin typeface="Calibri" panose="020F0502020204030204" pitchFamily="34" charset="0"/>
                          <a:ea typeface="Calibri" panose="020F0502020204030204" pitchFamily="34" charset="0"/>
                          <a:cs typeface="+mj-cs"/>
                        </a:rPr>
                        <a:t>)، الخطة الاستراتيجية</a:t>
                      </a:r>
                      <a:endParaRPr lang="en-GB" sz="1200" dirty="0">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a:noFill/>
                    </a:lnB>
                  </a:tcPr>
                </a:tc>
                <a:tc>
                  <a:txBody>
                    <a:bodyPr/>
                    <a:lstStyle/>
                    <a:p>
                      <a:pPr algn="r" rtl="1">
                        <a:lnSpc>
                          <a:spcPct val="107000"/>
                        </a:lnSpc>
                        <a:spcAft>
                          <a:spcPts val="0"/>
                        </a:spcAft>
                      </a:pPr>
                      <a:r>
                        <a:rPr lang="ar-QA" sz="1200" i="1" dirty="0">
                          <a:effectLst/>
                          <a:latin typeface="Calibri" panose="020F0502020204030204" pitchFamily="34" charset="0"/>
                          <a:ea typeface="Calibri" panose="020F0502020204030204" pitchFamily="34" charset="0"/>
                          <a:cs typeface="+mj-cs"/>
                        </a:rPr>
                        <a:t>وثيقة الاستراتيجية (</a:t>
                      </a:r>
                      <a:r>
                        <a:rPr lang="en-GB" sz="1200" i="1" dirty="0">
                          <a:effectLst/>
                          <a:latin typeface="Times New Roman" panose="02020603050405020304" pitchFamily="18" charset="0"/>
                          <a:ea typeface="Calibri" panose="020F0502020204030204" pitchFamily="34" charset="0"/>
                          <a:cs typeface="+mj-cs"/>
                        </a:rPr>
                        <a:t>NSDES</a:t>
                      </a:r>
                      <a:r>
                        <a:rPr lang="ar-QA" sz="1200" i="1" dirty="0">
                          <a:effectLst/>
                          <a:latin typeface="Calibri" panose="020F0502020204030204" pitchFamily="34" charset="0"/>
                          <a:ea typeface="Calibri" panose="020F0502020204030204" pitchFamily="34" charset="0"/>
                          <a:cs typeface="+mj-cs"/>
                        </a:rPr>
                        <a:t>)؛ الخطة الاستراتيجية متوسطة المدى</a:t>
                      </a:r>
                      <a:endParaRPr lang="en-GB" sz="1200" dirty="0">
                        <a:effectLst/>
                        <a:latin typeface="Calibri" panose="020F0502020204030204" pitchFamily="34" charset="0"/>
                        <a:ea typeface="Calibri" panose="020F0502020204030204" pitchFamily="34" charset="0"/>
                        <a:cs typeface="+mj-cs"/>
                      </a:endParaRPr>
                    </a:p>
                  </a:txBody>
                  <a:tcPr marL="24753" marR="24753" marT="0" marB="0">
                    <a:lnL>
                      <a:noFill/>
                    </a:lnL>
                    <a:lnR>
                      <a:noFill/>
                    </a:lnR>
                    <a:lnT>
                      <a:noFill/>
                    </a:lnT>
                    <a:lnB>
                      <a:noFill/>
                    </a:lnB>
                  </a:tcPr>
                </a:tc>
                <a:tc gridSpan="2">
                  <a:txBody>
                    <a:bodyPr/>
                    <a:lstStyle/>
                    <a:p>
                      <a:pPr algn="r" rtl="1">
                        <a:lnSpc>
                          <a:spcPct val="107000"/>
                        </a:lnSpc>
                        <a:spcAft>
                          <a:spcPts val="0"/>
                        </a:spcAft>
                      </a:pPr>
                      <a:r>
                        <a:rPr lang="ar-QA" sz="1200" i="1" dirty="0">
                          <a:effectLst/>
                          <a:latin typeface="Calibri" panose="020F0502020204030204" pitchFamily="34" charset="0"/>
                          <a:ea typeface="Calibri" panose="020F0502020204030204" pitchFamily="34" charset="0"/>
                          <a:cs typeface="+mj-cs"/>
                        </a:rPr>
                        <a:t>توافر وثيقة الاستراتيجية ، بما في ذلك أدوار ومسؤوليات وآلية (</a:t>
                      </a:r>
                      <a:r>
                        <a:rPr lang="ar-QA" sz="1200" i="1" kern="1200" dirty="0">
                          <a:solidFill>
                            <a:schemeClr val="tx1"/>
                          </a:solidFill>
                          <a:effectLst/>
                          <a:latin typeface="Calibri" panose="020F0502020204030204" pitchFamily="34" charset="0"/>
                          <a:ea typeface="Calibri" panose="020F0502020204030204" pitchFamily="34" charset="0"/>
                          <a:cs typeface="+mj-cs"/>
                        </a:rPr>
                        <a:t>آليات) تنسيق </a:t>
                      </a:r>
                      <a:r>
                        <a:rPr lang="ar-QA" sz="1200" i="1" dirty="0">
                          <a:effectLst/>
                          <a:latin typeface="Calibri" panose="020F0502020204030204" pitchFamily="34" charset="0"/>
                          <a:ea typeface="Calibri" panose="020F0502020204030204" pitchFamily="34" charset="0"/>
                          <a:cs typeface="+mj-cs"/>
                        </a:rPr>
                        <a:t>واضحة </a:t>
                      </a:r>
                      <a:r>
                        <a:rPr lang="ar-QA" sz="1200" i="1" kern="1200" dirty="0">
                          <a:solidFill>
                            <a:schemeClr val="tx1"/>
                          </a:solidFill>
                          <a:effectLst/>
                          <a:latin typeface="Calibri" panose="020F0502020204030204" pitchFamily="34" charset="0"/>
                          <a:ea typeface="Calibri" panose="020F0502020204030204" pitchFamily="34" charset="0"/>
                          <a:cs typeface="+mj-cs"/>
                        </a:rPr>
                        <a:t>وخطة تكاليف </a:t>
                      </a:r>
                      <a:r>
                        <a:rPr lang="ar-QA" sz="1200" i="1" dirty="0">
                          <a:effectLst/>
                          <a:latin typeface="Calibri" panose="020F0502020204030204" pitchFamily="34" charset="0"/>
                          <a:ea typeface="Calibri" panose="020F0502020204030204" pitchFamily="34" charset="0"/>
                          <a:cs typeface="+mj-cs"/>
                        </a:rPr>
                        <a:t>متوسطة المدى</a:t>
                      </a:r>
                      <a:endParaRPr lang="en-GB" sz="1200" dirty="0">
                        <a:effectLst/>
                        <a:latin typeface="Calibri" panose="020F0502020204030204" pitchFamily="34" charset="0"/>
                        <a:ea typeface="Calibri" panose="020F0502020204030204" pitchFamily="34" charset="0"/>
                        <a:cs typeface="+mj-cs"/>
                      </a:endParaRPr>
                    </a:p>
                  </a:txBody>
                  <a:tcPr marL="24753" marR="24753" marT="0" marB="0">
                    <a:lnL>
                      <a:noFill/>
                    </a:lnL>
                    <a:lnR>
                      <a:noFill/>
                    </a:lnR>
                    <a:lnB>
                      <a:noFill/>
                    </a:lnB>
                  </a:tcPr>
                </a:tc>
                <a:tc hMerge="1">
                  <a:txBody>
                    <a:bodyPr/>
                    <a:lstStyle/>
                    <a:p>
                      <a:endParaRPr lang="en-GB"/>
                    </a:p>
                  </a:txBody>
                  <a:tcPr/>
                </a:tc>
                <a:extLst>
                  <a:ext uri="{0D108BD9-81ED-4DB2-BD59-A6C34878D82A}">
                    <a16:rowId xmlns:a16="http://schemas.microsoft.com/office/drawing/2014/main" val="64013453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89376" y="3247085"/>
            <a:ext cx="4627949" cy="1938992"/>
          </a:xfrm>
          <a:prstGeom prst="rect">
            <a:avLst/>
          </a:prstGeom>
          <a:noFill/>
        </p:spPr>
        <p:txBody>
          <a:bodyPr wrap="square" rtlCol="0">
            <a:spAutoFit/>
          </a:bodyPr>
          <a:lstStyle/>
          <a:p>
            <a:pPr algn="r" rtl="1"/>
            <a:r>
              <a:rPr lang="ar-QA" sz="2000" dirty="0">
                <a:solidFill>
                  <a:schemeClr val="bg1"/>
                </a:solidFill>
                <a:latin typeface="Open Sans"/>
                <a:cs typeface="+mj-cs"/>
              </a:rPr>
              <a:t>يركز هذا القسم على التوصل إلى التوافق حول هدف </a:t>
            </a:r>
            <a:r>
              <a:rPr lang="ar-SA" sz="2000" dirty="0">
                <a:solidFill>
                  <a:schemeClr val="bg1"/>
                </a:solidFill>
                <a:latin typeface="Open Sans"/>
                <a:cs typeface="+mj-cs"/>
              </a:rPr>
              <a:t>الاستراتيجية الوطنية لتطوير إحصاءات التعليم</a:t>
            </a:r>
            <a:r>
              <a:rPr lang="en-US" sz="2000" dirty="0">
                <a:solidFill>
                  <a:schemeClr val="bg1"/>
                </a:solidFill>
                <a:latin typeface="Open Sans"/>
                <a:cs typeface="+mj-cs"/>
              </a:rPr>
              <a:t>، </a:t>
            </a:r>
            <a:r>
              <a:rPr lang="ar-QA" sz="2000" dirty="0">
                <a:solidFill>
                  <a:schemeClr val="bg1"/>
                </a:solidFill>
                <a:latin typeface="Open Sans"/>
                <a:cs typeface="+mj-cs"/>
              </a:rPr>
              <a:t>بما يتماشى مع أطر السياسات الوطنية والدولية. ويوجه التفكير</a:t>
            </a:r>
            <a:r>
              <a:rPr lang="ar-SA" sz="2000" dirty="0">
                <a:solidFill>
                  <a:schemeClr val="bg1"/>
                </a:solidFill>
                <a:latin typeface="Open Sans"/>
                <a:cs typeface="+mj-cs"/>
              </a:rPr>
              <a:t> </a:t>
            </a:r>
            <a:r>
              <a:rPr lang="ar-QA" sz="2000" dirty="0">
                <a:solidFill>
                  <a:schemeClr val="bg1"/>
                </a:solidFill>
                <a:latin typeface="Open Sans"/>
                <a:cs typeface="+mj-cs"/>
              </a:rPr>
              <a:t>في نتائج تقييمات جودة البيانات (</a:t>
            </a:r>
            <a:r>
              <a:rPr lang="en-US" sz="2000" dirty="0">
                <a:solidFill>
                  <a:schemeClr val="bg1"/>
                </a:solidFill>
                <a:latin typeface="Open Sans"/>
                <a:cs typeface="+mj-cs"/>
              </a:rPr>
              <a:t>DQA</a:t>
            </a:r>
            <a:r>
              <a:rPr lang="ar-QA" sz="2000" dirty="0">
                <a:solidFill>
                  <a:schemeClr val="bg1"/>
                </a:solidFill>
                <a:latin typeface="Open Sans"/>
                <a:cs typeface="+mj-cs"/>
              </a:rPr>
              <a:t>)</a:t>
            </a:r>
            <a:r>
              <a:rPr lang="en-US" sz="2000" dirty="0">
                <a:solidFill>
                  <a:schemeClr val="bg1"/>
                </a:solidFill>
                <a:latin typeface="Open Sans"/>
                <a:cs typeface="+mj-cs"/>
              </a:rPr>
              <a:t>، </a:t>
            </a:r>
            <a:r>
              <a:rPr lang="ar-SA" sz="2000" dirty="0">
                <a:solidFill>
                  <a:schemeClr val="bg1"/>
                </a:solidFill>
                <a:latin typeface="Open Sans"/>
                <a:cs typeface="+mj-cs"/>
              </a:rPr>
              <a:t>من أجل </a:t>
            </a:r>
            <a:r>
              <a:rPr lang="ar-QA" sz="2000" dirty="0">
                <a:solidFill>
                  <a:schemeClr val="bg1"/>
                </a:solidFill>
                <a:latin typeface="Open Sans"/>
                <a:cs typeface="+mj-cs"/>
              </a:rPr>
              <a:t>تحديد أولويات توصيات </a:t>
            </a:r>
            <a:r>
              <a:rPr lang="en-US" sz="2000" dirty="0">
                <a:solidFill>
                  <a:schemeClr val="bg1"/>
                </a:solidFill>
                <a:latin typeface="Open Sans"/>
                <a:cs typeface="+mj-cs"/>
              </a:rPr>
              <a:t>DQA </a:t>
            </a:r>
            <a:r>
              <a:rPr lang="ar-QA" sz="2000" dirty="0">
                <a:solidFill>
                  <a:schemeClr val="bg1"/>
                </a:solidFill>
                <a:latin typeface="Open Sans"/>
                <a:cs typeface="+mj-cs"/>
              </a:rPr>
              <a:t> واستخدامها في وضع الأهداف الاستراتيجية ل</a:t>
            </a:r>
            <a:r>
              <a:rPr lang="ar-SA" sz="2000" dirty="0">
                <a:solidFill>
                  <a:schemeClr val="bg1"/>
                </a:solidFill>
                <a:latin typeface="Open Sans"/>
              </a:rPr>
              <a:t>لاستراتيجية </a:t>
            </a:r>
            <a:r>
              <a:rPr lang="ar-QA" sz="2000" dirty="0">
                <a:solidFill>
                  <a:schemeClr val="bg1"/>
                </a:solidFill>
                <a:latin typeface="Open Sans"/>
              </a:rPr>
              <a:t>(</a:t>
            </a:r>
            <a:r>
              <a:rPr lang="en-US" sz="2000" dirty="0">
                <a:solidFill>
                  <a:schemeClr val="bg1"/>
                </a:solidFill>
                <a:latin typeface="Open Sans"/>
                <a:cs typeface="+mj-cs"/>
              </a:rPr>
              <a:t>NSDES</a:t>
            </a:r>
            <a:r>
              <a:rPr lang="ar-QA" sz="2000" dirty="0">
                <a:solidFill>
                  <a:schemeClr val="bg1"/>
                </a:solidFill>
                <a:latin typeface="Open Sans"/>
                <a:cs typeface="+mj-cs"/>
              </a:rPr>
              <a:t>)</a:t>
            </a:r>
            <a:r>
              <a:rPr lang="en-US" sz="2000" dirty="0">
                <a:solidFill>
                  <a:schemeClr val="bg1"/>
                </a:solidFill>
                <a:latin typeface="Open Sans"/>
                <a:cs typeface="+mj-cs"/>
              </a:rPr>
              <a:t>.</a:t>
            </a:r>
          </a:p>
        </p:txBody>
      </p:sp>
      <p:sp>
        <p:nvSpPr>
          <p:cNvPr id="8" name="Text Placeholder 2">
            <a:extLst>
              <a:ext uri="{FF2B5EF4-FFF2-40B4-BE49-F238E27FC236}">
                <a16:creationId xmlns:a16="http://schemas.microsoft.com/office/drawing/2014/main" id="{3D5E723A-08A0-4732-BD97-85F59CCF3491}"/>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
        <p:nvSpPr>
          <p:cNvPr id="6" name="Subtitle 1">
            <a:extLst>
              <a:ext uri="{FF2B5EF4-FFF2-40B4-BE49-F238E27FC236}">
                <a16:creationId xmlns:a16="http://schemas.microsoft.com/office/drawing/2014/main" id="{7A436F59-7338-4552-B11D-DBBC8550A3A9}"/>
              </a:ext>
            </a:extLst>
          </p:cNvPr>
          <p:cNvSpPr txBox="1">
            <a:spLocks/>
          </p:cNvSpPr>
          <p:nvPr/>
        </p:nvSpPr>
        <p:spPr>
          <a:xfrm>
            <a:off x="4763232" y="2052112"/>
            <a:ext cx="1989814" cy="3577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bg1"/>
                </a:solidFill>
                <a:latin typeface="Open Sans" charset="0"/>
                <a:ea typeface="Open Sans" charset="0"/>
                <a:cs typeface="Open Sans"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charset="0"/>
                <a:ea typeface="Open Sans" charset="0"/>
                <a:cs typeface="Open Sans"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charset="0"/>
                <a:ea typeface="Open Sans" charset="0"/>
                <a:cs typeface="Open Sans"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pen Sans" charset="0"/>
                <a:ea typeface="Open Sans" charset="0"/>
                <a:cs typeface="Open Sans"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pen Sans" charset="0"/>
                <a:ea typeface="Open Sans" charset="0"/>
                <a:cs typeface="Open Sans"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QA" sz="2400" dirty="0">
                <a:cs typeface="+mj-cs"/>
              </a:rPr>
              <a:t>القسم الثالث</a:t>
            </a:r>
            <a:endParaRPr lang="en-US" sz="2400" dirty="0">
              <a:cs typeface="+mj-cs"/>
            </a:endParaRPr>
          </a:p>
        </p:txBody>
      </p:sp>
      <p:sp>
        <p:nvSpPr>
          <p:cNvPr id="7" name="Title 2">
            <a:extLst>
              <a:ext uri="{FF2B5EF4-FFF2-40B4-BE49-F238E27FC236}">
                <a16:creationId xmlns:a16="http://schemas.microsoft.com/office/drawing/2014/main" id="{DDEBB485-B248-488E-8606-49540582FC38}"/>
              </a:ext>
            </a:extLst>
          </p:cNvPr>
          <p:cNvSpPr txBox="1">
            <a:spLocks/>
          </p:cNvSpPr>
          <p:nvPr/>
        </p:nvSpPr>
        <p:spPr>
          <a:xfrm>
            <a:off x="2189376" y="2598627"/>
            <a:ext cx="4628985" cy="53645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400" b="1" i="0" kern="1200" baseline="0">
                <a:ln>
                  <a:solidFill>
                    <a:schemeClr val="bg1"/>
                  </a:solidFill>
                </a:ln>
                <a:solidFill>
                  <a:schemeClr val="bg1"/>
                </a:solidFill>
                <a:latin typeface="Open Sans Bold" charset="0"/>
                <a:ea typeface="Open Sans" charset="0"/>
                <a:cs typeface="Open Sans" charset="0"/>
              </a:defRPr>
            </a:lvl1pPr>
          </a:lstStyle>
          <a:p>
            <a:pPr algn="r" rtl="1"/>
            <a:r>
              <a:rPr lang="ar-SA" sz="2800" dirty="0">
                <a:cs typeface="+mj-cs"/>
              </a:rPr>
              <a:t>الشروع في العمل</a:t>
            </a:r>
            <a:endParaRPr lang="en-US" sz="2800" dirty="0">
              <a:cs typeface="+mj-cs"/>
            </a:endParaRPr>
          </a:p>
        </p:txBody>
      </p:sp>
    </p:spTree>
    <p:extLst>
      <p:ext uri="{BB962C8B-B14F-4D97-AF65-F5344CB8AC3E}">
        <p14:creationId xmlns:p14="http://schemas.microsoft.com/office/powerpoint/2010/main" val="343908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272662" y="1150374"/>
            <a:ext cx="5409681" cy="5707626"/>
          </a:xfrm>
        </p:spPr>
        <p:txBody>
          <a:bodyPr/>
          <a:lstStyle/>
          <a:p>
            <a:pPr algn="r" rtl="1"/>
            <a:r>
              <a:rPr lang="ar-QA" sz="2000" dirty="0">
                <a:cs typeface="+mj-cs"/>
              </a:rPr>
              <a:t>ما هي أطر السياسات ذات الصلة بالاستراتيجية الوطنية لتطوير إحصاءات التعليم الخاصة بالبلد</a:t>
            </a:r>
            <a:r>
              <a:rPr lang="en-US" sz="2000" dirty="0">
                <a:cs typeface="+mj-cs"/>
              </a:rPr>
              <a:t>؟ </a:t>
            </a:r>
            <a:r>
              <a:rPr lang="ar-QA" sz="2000" dirty="0">
                <a:cs typeface="+mj-cs"/>
              </a:rPr>
              <a:t>على سبيل المثال ، في تنزانيا:</a:t>
            </a:r>
            <a:endParaRPr lang="en-US" sz="2000" dirty="0">
              <a:cs typeface="+mj-cs"/>
            </a:endParaRPr>
          </a:p>
          <a:p>
            <a:pPr algn="r" rtl="1"/>
            <a:r>
              <a:rPr lang="ar-QA" sz="2000" b="1" dirty="0">
                <a:cs typeface="+mj-cs"/>
              </a:rPr>
              <a:t>هدف التنمية المستدامة </a:t>
            </a:r>
            <a:r>
              <a:rPr lang="ar-QA" sz="2000" b="1" dirty="0"/>
              <a:t>ا</a:t>
            </a:r>
            <a:r>
              <a:rPr lang="ar-QA" sz="2000" b="1" dirty="0">
                <a:cs typeface="+mj-cs"/>
              </a:rPr>
              <a:t>لرابع</a:t>
            </a:r>
            <a:r>
              <a:rPr lang="ar-QA" sz="2000" b="1" dirty="0"/>
              <a:t> </a:t>
            </a:r>
            <a:r>
              <a:rPr lang="ar-QA" sz="2000" b="1" dirty="0">
                <a:cs typeface="+mj-cs"/>
              </a:rPr>
              <a:t>: </a:t>
            </a:r>
            <a:r>
              <a:rPr lang="ar-QA" sz="2000" dirty="0">
                <a:cs typeface="+mj-cs"/>
              </a:rPr>
              <a:t>"ضمان توفير تعليم جيد وشامل للجميع وتعزيز فرص التعلم مدى الحياة للجميع" </a:t>
            </a:r>
          </a:p>
          <a:p>
            <a:pPr algn="r" rtl="1"/>
            <a:r>
              <a:rPr lang="ar-QA" sz="2000" b="1" dirty="0">
                <a:cs typeface="+mj-cs"/>
              </a:rPr>
              <a:t>الخطة الخمسية للتنمية ، </a:t>
            </a:r>
            <a:r>
              <a:rPr lang="ar-SA" sz="2000" b="1" dirty="0"/>
              <a:t>201</a:t>
            </a:r>
            <a:r>
              <a:rPr lang="ar-QA" sz="2000" b="1" dirty="0"/>
              <a:t>7</a:t>
            </a:r>
            <a:r>
              <a:rPr lang="ar-SA" sz="2000" b="1" dirty="0"/>
              <a:t>/</a:t>
            </a:r>
            <a:r>
              <a:rPr lang="ar-QA" sz="2000" b="1" dirty="0"/>
              <a:t>2016 </a:t>
            </a:r>
            <a:r>
              <a:rPr lang="ar-SA" sz="2000" b="1" dirty="0"/>
              <a:t>-</a:t>
            </a:r>
            <a:r>
              <a:rPr lang="ar-QA" sz="2000" b="1" dirty="0"/>
              <a:t> </a:t>
            </a:r>
            <a:r>
              <a:rPr lang="ar-SA" sz="2000" b="1" dirty="0"/>
              <a:t>202</a:t>
            </a:r>
            <a:r>
              <a:rPr lang="ar-QA" sz="2000" b="1" dirty="0"/>
              <a:t>1</a:t>
            </a:r>
            <a:r>
              <a:rPr lang="ar-SA" sz="2000" b="1" dirty="0"/>
              <a:t>/</a:t>
            </a:r>
            <a:r>
              <a:rPr lang="ar-QA" sz="2000" b="1" dirty="0"/>
              <a:t>2020</a:t>
            </a:r>
            <a:r>
              <a:rPr lang="ar-SA" sz="2000" b="1" dirty="0"/>
              <a:t> </a:t>
            </a:r>
            <a:endParaRPr lang="ar-SY" sz="2000" b="1" dirty="0"/>
          </a:p>
          <a:p>
            <a:pPr algn="r" rtl="1"/>
            <a:r>
              <a:rPr lang="ar-QA" sz="2000" dirty="0" err="1" smtClean="0">
                <a:cs typeface="+mj-cs"/>
              </a:rPr>
              <a:t>عاية</a:t>
            </a:r>
            <a:r>
              <a:rPr lang="ar-QA" sz="2000" dirty="0" smtClean="0">
                <a:cs typeface="+mj-cs"/>
              </a:rPr>
              <a:t> </a:t>
            </a:r>
            <a:r>
              <a:rPr lang="ar-QA" sz="2000" dirty="0">
                <a:cs typeface="+mj-cs"/>
              </a:rPr>
              <a:t>التصنيع من أجل التحول الاقتصادي والتنمية البشرية بحلول عام 2020.</a:t>
            </a:r>
            <a:endParaRPr lang="en-US" sz="2000" dirty="0">
              <a:cs typeface="+mj-cs"/>
            </a:endParaRPr>
          </a:p>
          <a:p>
            <a:pPr lvl="0" algn="r" rtl="1"/>
            <a:r>
              <a:rPr lang="ar-QA" sz="2000" b="1" dirty="0">
                <a:cs typeface="+mj-cs"/>
              </a:rPr>
              <a:t>خطة تطوير قطاع التعليم ، 2016 / 2017 - 2020 / 2021 </a:t>
            </a:r>
            <a:r>
              <a:rPr lang="ar-QA" sz="2000" dirty="0">
                <a:cs typeface="+mj-cs"/>
              </a:rPr>
              <a:t>هي: "تحسين المعرفة والمهارات من </a:t>
            </a:r>
            <a:r>
              <a:rPr lang="ar-SA" sz="2000" dirty="0">
                <a:cs typeface="+mj-cs"/>
              </a:rPr>
              <a:t>أجل</a:t>
            </a:r>
            <a:r>
              <a:rPr lang="ar-QA" sz="2000" dirty="0">
                <a:cs typeface="+mj-cs"/>
              </a:rPr>
              <a:t> سبل عيش أفضل بحلول عام 2020</a:t>
            </a:r>
            <a:r>
              <a:rPr lang="ar-QA" sz="2000" dirty="0" smtClean="0">
                <a:cs typeface="+mj-cs"/>
              </a:rPr>
              <a:t>".</a:t>
            </a:r>
            <a:endParaRPr lang="en-US" sz="2000" i="1" dirty="0">
              <a:cs typeface="+mj-cs"/>
            </a:endParaRPr>
          </a:p>
        </p:txBody>
      </p:sp>
      <p:sp>
        <p:nvSpPr>
          <p:cNvPr id="5" name="Text Placeholder 4"/>
          <p:cNvSpPr>
            <a:spLocks noGrp="1"/>
          </p:cNvSpPr>
          <p:nvPr>
            <p:ph type="body" idx="1"/>
          </p:nvPr>
        </p:nvSpPr>
        <p:spPr>
          <a:xfrm>
            <a:off x="5682343" y="1150374"/>
            <a:ext cx="3188995" cy="1500187"/>
          </a:xfrm>
        </p:spPr>
        <p:txBody>
          <a:bodyPr/>
          <a:lstStyle/>
          <a:p>
            <a:pPr algn="r" rtl="1"/>
            <a:r>
              <a:rPr lang="ar-QA" sz="2800" dirty="0">
                <a:cs typeface="+mj-cs"/>
              </a:rPr>
              <a:t>1.3. مواءمة الاستراتيجية الوطنية لتطوير إحصاءات التعليم</a:t>
            </a:r>
            <a:r>
              <a:rPr lang="en-GB" sz="2800" dirty="0">
                <a:cs typeface="+mj-cs"/>
              </a:rPr>
              <a:t> </a:t>
            </a:r>
            <a:r>
              <a:rPr lang="ar-QA" sz="2800" dirty="0">
                <a:cs typeface="+mj-cs"/>
              </a:rPr>
              <a:t> مع أطر السياسة الوطنية</a:t>
            </a:r>
            <a:endParaRPr lang="en-US" sz="2800" dirty="0">
              <a:cs typeface="+mj-cs"/>
            </a:endParaRPr>
          </a:p>
        </p:txBody>
      </p:sp>
      <p:sp>
        <p:nvSpPr>
          <p:cNvPr id="8" name="Text Placeholder 2">
            <a:extLst>
              <a:ext uri="{FF2B5EF4-FFF2-40B4-BE49-F238E27FC236}">
                <a16:creationId xmlns:a16="http://schemas.microsoft.com/office/drawing/2014/main" id="{FB92D1F4-1E02-4758-92E1-0F235DD7B247}"/>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92029" y="1150374"/>
            <a:ext cx="5648633" cy="5707626"/>
          </a:xfrm>
        </p:spPr>
        <p:txBody>
          <a:bodyPr/>
          <a:lstStyle/>
          <a:p>
            <a:pPr algn="r" rtl="1"/>
            <a:r>
              <a:rPr lang="ar-QA" sz="2000" dirty="0">
                <a:cs typeface="+mj-cs"/>
              </a:rPr>
              <a:t>1. </a:t>
            </a:r>
            <a:r>
              <a:rPr lang="ar-SA" sz="2000" dirty="0">
                <a:cs typeface="+mj-cs"/>
              </a:rPr>
              <a:t>بالتفكير في سياق السياسة العامة، صغ نسخة أولية من بيان رؤية/ هدف الاستراتيجية الوطنية لتطوير إحصاءات التعليم. </a:t>
            </a:r>
            <a:r>
              <a:rPr lang="ar-SA" sz="2000" b="1" dirty="0">
                <a:cs typeface="+mj-cs"/>
              </a:rPr>
              <a:t>مثلا</a:t>
            </a:r>
            <a:r>
              <a:rPr lang="ar-QA" sz="2000" b="1" dirty="0">
                <a:cs typeface="+mj-cs"/>
              </a:rPr>
              <a:t> :</a:t>
            </a:r>
            <a:endParaRPr lang="en-US" sz="2000" dirty="0">
              <a:cs typeface="+mj-cs"/>
            </a:endParaRPr>
          </a:p>
          <a:p>
            <a:pPr algn="r" rtl="1"/>
            <a:r>
              <a:rPr lang="ar-SA" altLang="en-US" sz="2000" dirty="0">
                <a:cs typeface="+mj-cs"/>
              </a:rPr>
              <a:t>بحلول</a:t>
            </a:r>
            <a:r>
              <a:rPr lang="ar-QA" altLang="en-US" sz="2000" dirty="0">
                <a:cs typeface="+mj-cs"/>
              </a:rPr>
              <a:t> </a:t>
            </a:r>
            <a:r>
              <a:rPr lang="ar-SA" altLang="en-US" sz="2000" dirty="0">
                <a:cs typeface="+mj-cs"/>
              </a:rPr>
              <a:t>عام </a:t>
            </a:r>
            <a:r>
              <a:rPr lang="ar-QA" altLang="en-US" sz="2000" dirty="0">
                <a:cs typeface="+mj-cs"/>
              </a:rPr>
              <a:t>2020</a:t>
            </a:r>
            <a:r>
              <a:rPr lang="ar-SA" altLang="en-US" sz="2000" dirty="0">
                <a:cs typeface="+mj-cs"/>
              </a:rPr>
              <a:t>، تطوير قدرات الأطراف المعنية على مستوى القطاع في النظام</a:t>
            </a:r>
            <a:r>
              <a:rPr lang="en-GB" altLang="en-US" sz="2000" dirty="0">
                <a:cs typeface="+mj-cs"/>
              </a:rPr>
              <a:t> </a:t>
            </a:r>
            <a:r>
              <a:rPr lang="ar-SA" altLang="en-US" sz="2000" dirty="0">
                <a:cs typeface="+mj-cs"/>
              </a:rPr>
              <a:t>الوطني</a:t>
            </a:r>
            <a:r>
              <a:rPr lang="en-GB" altLang="en-US" sz="2000" dirty="0">
                <a:cs typeface="+mj-cs"/>
              </a:rPr>
              <a:t> </a:t>
            </a:r>
            <a:r>
              <a:rPr lang="ar-SA" altLang="en-US" sz="2000" dirty="0">
                <a:cs typeface="+mj-cs"/>
              </a:rPr>
              <a:t>لإحصاءات</a:t>
            </a:r>
            <a:r>
              <a:rPr lang="en-GB" altLang="en-US" sz="2000" dirty="0">
                <a:cs typeface="+mj-cs"/>
              </a:rPr>
              <a:t> </a:t>
            </a:r>
            <a:r>
              <a:rPr lang="ar-SA" altLang="en-US" sz="2000" dirty="0">
                <a:cs typeface="+mj-cs"/>
              </a:rPr>
              <a:t>التعليم</a:t>
            </a:r>
            <a:r>
              <a:rPr lang="en-GB" altLang="en-US" sz="2000" dirty="0">
                <a:cs typeface="+mj-cs"/>
              </a:rPr>
              <a:t> </a:t>
            </a:r>
            <a:r>
              <a:rPr lang="ar-SA" altLang="en-US" sz="2000" dirty="0">
                <a:cs typeface="+mj-cs"/>
              </a:rPr>
              <a:t>من أجل إنتاج إحصاءات وقياس التقدم المحرز نحو تحقيق غايات التعليم الوطنية والإقليمية والعالمية</a:t>
            </a:r>
            <a:r>
              <a:rPr lang="en-GB" altLang="en-US" sz="2000" dirty="0">
                <a:cs typeface="+mj-cs"/>
              </a:rPr>
              <a:t>. </a:t>
            </a:r>
          </a:p>
          <a:p>
            <a:pPr algn="r" rtl="1"/>
            <a:r>
              <a:rPr lang="ar-QA" sz="2000" dirty="0">
                <a:cs typeface="+mj-cs"/>
              </a:rPr>
              <a:t>2. </a:t>
            </a:r>
            <a:r>
              <a:rPr lang="ar-SA" sz="2000" dirty="0">
                <a:cs typeface="+mj-cs"/>
              </a:rPr>
              <a:t>حدد الأطراف المعنية الرئيسية التي لها صلة بالهدف</a:t>
            </a:r>
            <a:r>
              <a:rPr lang="ar-QA" sz="2000" dirty="0">
                <a:cs typeface="+mj-cs"/>
              </a:rPr>
              <a:t>.</a:t>
            </a:r>
            <a:endParaRPr lang="en-US" sz="2000" dirty="0">
              <a:cs typeface="+mj-cs"/>
            </a:endParaRPr>
          </a:p>
          <a:p>
            <a:pPr algn="r" rtl="1"/>
            <a:r>
              <a:rPr lang="ar-QA" altLang="en-US" sz="2000" dirty="0">
                <a:cs typeface="+mj-cs"/>
              </a:rPr>
              <a:t>3. </a:t>
            </a:r>
            <a:r>
              <a:rPr lang="ar-SA" altLang="en-US" sz="2000" dirty="0">
                <a:cs typeface="+mj-cs"/>
              </a:rPr>
              <a:t>حدد أهمية الهدف؛</a:t>
            </a:r>
            <a:r>
              <a:rPr lang="en-GB" altLang="en-US" sz="2000" dirty="0">
                <a:cs typeface="+mj-cs"/>
              </a:rPr>
              <a:t> </a:t>
            </a:r>
            <a:r>
              <a:rPr lang="ar-SA" altLang="en-US" sz="2000" dirty="0">
                <a:cs typeface="+mj-cs"/>
              </a:rPr>
              <a:t>ماذا يتوقع أن يحققه كل طرف معني رئيسي من الهدف؟</a:t>
            </a:r>
            <a:r>
              <a:rPr lang="en-GB" altLang="en-US" sz="2000" dirty="0">
                <a:cs typeface="+mj-cs"/>
              </a:rPr>
              <a:t> </a:t>
            </a:r>
            <a:endParaRPr lang="en-US" sz="2000" dirty="0">
              <a:cs typeface="+mj-cs"/>
            </a:endParaRPr>
          </a:p>
          <a:p>
            <a:pPr algn="r" rtl="1"/>
            <a:r>
              <a:rPr lang="ar-QA" sz="2000" dirty="0">
                <a:cs typeface="+mj-cs"/>
              </a:rPr>
              <a:t>4. </a:t>
            </a:r>
            <a:r>
              <a:rPr lang="ar-SA" sz="2000" dirty="0">
                <a:cs typeface="+mj-cs"/>
              </a:rPr>
              <a:t>حدد الدور الذي يلعبه كل طرف معني في تحقيق الهدف</a:t>
            </a:r>
            <a:r>
              <a:rPr lang="ar-QA" sz="2000" dirty="0">
                <a:cs typeface="+mj-cs"/>
              </a:rPr>
              <a:t>.</a:t>
            </a:r>
            <a:endParaRPr lang="en-US" sz="2000" dirty="0">
              <a:cs typeface="+mj-cs"/>
            </a:endParaRPr>
          </a:p>
          <a:p>
            <a:pPr algn="r" rtl="1"/>
            <a:r>
              <a:rPr lang="ar-QA" sz="2000" dirty="0">
                <a:cs typeface="+mj-cs"/>
              </a:rPr>
              <a:t>5. </a:t>
            </a:r>
            <a:r>
              <a:rPr lang="ar-SA" sz="2000" dirty="0">
                <a:cs typeface="+mj-cs"/>
              </a:rPr>
              <a:t>بالتفكير في نتائج المناقشة، عد صياغة بيان رؤية/ هدف الاستراتيجية الوطنية لتطوير إحصاءات التعليم.</a:t>
            </a:r>
            <a:endParaRPr lang="en-US" sz="2000" dirty="0">
              <a:cs typeface="+mj-cs"/>
            </a:endParaRPr>
          </a:p>
        </p:txBody>
      </p:sp>
      <p:sp>
        <p:nvSpPr>
          <p:cNvPr id="5" name="Text Placeholder 4"/>
          <p:cNvSpPr>
            <a:spLocks noGrp="1"/>
          </p:cNvSpPr>
          <p:nvPr>
            <p:ph type="body" idx="1"/>
          </p:nvPr>
        </p:nvSpPr>
        <p:spPr>
          <a:xfrm>
            <a:off x="6321587" y="1150374"/>
            <a:ext cx="2542194" cy="1500187"/>
          </a:xfrm>
        </p:spPr>
        <p:txBody>
          <a:bodyPr/>
          <a:lstStyle/>
          <a:p>
            <a:pPr algn="r" rtl="1"/>
            <a:r>
              <a:rPr lang="ar-QA" sz="2800" dirty="0">
                <a:latin typeface="Times New Roman" panose="02020603050405020304" pitchFamily="18" charset="0"/>
                <a:cs typeface="Times New Roman" panose="02020603050405020304" pitchFamily="18" charset="0"/>
              </a:rPr>
              <a:t>2.3. عملية </a:t>
            </a:r>
            <a:r>
              <a:rPr lang="ar-SA" sz="2800" dirty="0">
                <a:latin typeface="Times New Roman" panose="02020603050405020304" pitchFamily="18" charset="0"/>
                <a:cs typeface="Times New Roman" panose="02020603050405020304" pitchFamily="18" charset="0"/>
              </a:rPr>
              <a:t>صياغة بيان رؤية/ هدف الاستراتيجية الوطنية لتطوير إحصاءات التعليم</a:t>
            </a:r>
            <a:endParaRPr lang="en-US" sz="2800" dirty="0">
              <a:latin typeface="Times New Roman" panose="02020603050405020304" pitchFamily="18" charset="0"/>
              <a:cs typeface="Times New Roman" panose="02020603050405020304" pitchFamily="18" charset="0"/>
            </a:endParaRPr>
          </a:p>
        </p:txBody>
      </p:sp>
      <p:sp>
        <p:nvSpPr>
          <p:cNvPr id="8" name="Text Placeholder 2">
            <a:extLst>
              <a:ext uri="{FF2B5EF4-FFF2-40B4-BE49-F238E27FC236}">
                <a16:creationId xmlns:a16="http://schemas.microsoft.com/office/drawing/2014/main" id="{313C3D25-227E-4693-9C56-08ABF8EF7F22}"/>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7632440" y="1258784"/>
            <a:ext cx="1184374" cy="545669"/>
          </a:xfrm>
        </p:spPr>
        <p:txBody>
          <a:bodyPr>
            <a:normAutofit/>
          </a:bodyPr>
          <a:lstStyle>
            <a:lvl1pPr marL="0" indent="0">
              <a:lnSpc>
                <a:spcPts val="2400"/>
              </a:lnSpc>
              <a:buNone/>
              <a:defRPr sz="1800" b="1" i="0" baseline="0">
                <a:solidFill>
                  <a:srgbClr val="424242"/>
                </a:solidFill>
                <a:latin typeface="Open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r" rtl="1"/>
            <a:r>
              <a:rPr lang="ar-QA" sz="2800" dirty="0">
                <a:cs typeface="+mj-cs"/>
              </a:rPr>
              <a:t>البنية</a:t>
            </a:r>
            <a:endParaRPr lang="en-US" sz="2800" dirty="0">
              <a:cs typeface="+mj-cs"/>
            </a:endParaRPr>
          </a:p>
        </p:txBody>
      </p:sp>
      <p:sp>
        <p:nvSpPr>
          <p:cNvPr id="2" name="Text Placeholder 1"/>
          <p:cNvSpPr>
            <a:spLocks noGrp="1"/>
          </p:cNvSpPr>
          <p:nvPr>
            <p:ph type="body" sz="quarter" idx="10"/>
          </p:nvPr>
        </p:nvSpPr>
        <p:spPr>
          <a:xfrm>
            <a:off x="429209" y="1249453"/>
            <a:ext cx="6494106" cy="5056909"/>
          </a:xfrm>
        </p:spPr>
        <p:txBody>
          <a:bodyPr/>
          <a:lstStyle/>
          <a:p>
            <a:pPr marL="342900" indent="-342900" algn="r" rtl="1">
              <a:lnSpc>
                <a:spcPct val="100000"/>
              </a:lnSpc>
              <a:spcBef>
                <a:spcPts val="600"/>
              </a:spcBef>
              <a:spcAft>
                <a:spcPts val="600"/>
              </a:spcAft>
              <a:buAutoNum type="arabicPeriod"/>
            </a:pPr>
            <a:r>
              <a:rPr lang="ar-QA" sz="2000" b="1" dirty="0">
                <a:cs typeface="+mj-cs"/>
              </a:rPr>
              <a:t>مقدمة: الغرض من الدليل و</a:t>
            </a:r>
            <a:r>
              <a:rPr lang="ar-SA" sz="2000" b="1" dirty="0">
                <a:cs typeface="+mj-cs"/>
              </a:rPr>
              <a:t>مستخدموه</a:t>
            </a:r>
            <a:r>
              <a:rPr lang="ar-QA" sz="2000" b="1" dirty="0">
                <a:cs typeface="+mj-cs"/>
              </a:rPr>
              <a:t>؛ ما </a:t>
            </a:r>
            <a:r>
              <a:rPr lang="ar-SA" sz="2000" b="1" dirty="0">
                <a:cs typeface="+mj-cs"/>
              </a:rPr>
              <a:t>هي</a:t>
            </a:r>
            <a:r>
              <a:rPr lang="ar-QA" sz="2000" b="1" dirty="0">
                <a:cs typeface="+mj-cs"/>
              </a:rPr>
              <a:t> الاستراتيجية الوطنية لتطوير إحصاءات التعليم</a:t>
            </a:r>
            <a:r>
              <a:rPr lang="ar-SA" sz="2000" b="1" dirty="0">
                <a:cs typeface="+mj-cs"/>
              </a:rPr>
              <a:t>؟</a:t>
            </a:r>
            <a:endParaRPr lang="en-US" sz="2000" b="1" dirty="0">
              <a:cs typeface="+mj-cs"/>
            </a:endParaRPr>
          </a:p>
          <a:p>
            <a:pPr marL="342900" indent="-342900" algn="r" rtl="1">
              <a:lnSpc>
                <a:spcPct val="100000"/>
              </a:lnSpc>
              <a:spcBef>
                <a:spcPts val="600"/>
              </a:spcBef>
              <a:spcAft>
                <a:spcPts val="600"/>
              </a:spcAft>
              <a:buFont typeface="Arial" panose="020B0604020202020204" pitchFamily="34" charset="0"/>
              <a:buAutoNum type="arabicPeriod"/>
            </a:pPr>
            <a:r>
              <a:rPr lang="ar-QA" sz="2000" b="1" dirty="0">
                <a:cs typeface="+mj-cs"/>
              </a:rPr>
              <a:t>استخدام الإدارة القائمة على النتائج (</a:t>
            </a:r>
            <a:r>
              <a:rPr lang="en-US" sz="2000" b="1" dirty="0">
                <a:cs typeface="+mj-cs"/>
              </a:rPr>
              <a:t>RBM</a:t>
            </a:r>
            <a:r>
              <a:rPr lang="ar-QA" sz="2000" b="1" dirty="0">
                <a:cs typeface="+mj-cs"/>
              </a:rPr>
              <a:t>) </a:t>
            </a:r>
            <a:r>
              <a:rPr lang="ar-QA" sz="2000" dirty="0">
                <a:cs typeface="+mj-cs"/>
              </a:rPr>
              <a:t>في الاستراتيجية الوطنية لتطوير إحصاءات التعليم</a:t>
            </a:r>
            <a:r>
              <a:rPr lang="en-US" sz="2000" dirty="0">
                <a:cs typeface="+mj-cs"/>
              </a:rPr>
              <a:t>  </a:t>
            </a:r>
          </a:p>
          <a:p>
            <a:pPr marL="342900" indent="-342900" algn="r" rtl="1">
              <a:lnSpc>
                <a:spcPct val="100000"/>
              </a:lnSpc>
              <a:spcBef>
                <a:spcPts val="600"/>
              </a:spcBef>
              <a:spcAft>
                <a:spcPts val="600"/>
              </a:spcAft>
              <a:buNone/>
            </a:pPr>
            <a:r>
              <a:rPr lang="ar-QA" sz="2000" b="1" dirty="0">
                <a:cs typeface="+mj-cs"/>
              </a:rPr>
              <a:t>3. الشروع في العمل: </a:t>
            </a:r>
            <a:r>
              <a:rPr lang="ar-QA" sz="2000" dirty="0">
                <a:cs typeface="+mj-cs"/>
              </a:rPr>
              <a:t>الوصول إلى توافق حول هدف الاستراتيجية الوطنية لتطوير إحصاءات التعليم</a:t>
            </a:r>
            <a:r>
              <a:rPr lang="en-US" sz="2000" dirty="0">
                <a:cs typeface="+mj-cs"/>
              </a:rPr>
              <a:t>؛ </a:t>
            </a:r>
            <a:r>
              <a:rPr lang="ar-QA" sz="2000" dirty="0">
                <a:cs typeface="+mj-cs"/>
              </a:rPr>
              <a:t>استخدام تقييم جودة البيانات (</a:t>
            </a:r>
            <a:r>
              <a:rPr lang="en-US" sz="2000" dirty="0">
                <a:cs typeface="+mj-cs"/>
              </a:rPr>
              <a:t>DQA</a:t>
            </a:r>
            <a:r>
              <a:rPr lang="ar-QA" sz="2000" dirty="0">
                <a:cs typeface="+mj-cs"/>
              </a:rPr>
              <a:t>) لتحضير الأرضية</a:t>
            </a:r>
            <a:r>
              <a:rPr lang="en-US" sz="2000" dirty="0">
                <a:cs typeface="+mj-cs"/>
              </a:rPr>
              <a:t> </a:t>
            </a:r>
          </a:p>
          <a:p>
            <a:pPr marL="342900" indent="-342900" algn="r" rtl="1">
              <a:lnSpc>
                <a:spcPct val="100000"/>
              </a:lnSpc>
              <a:spcBef>
                <a:spcPts val="0"/>
              </a:spcBef>
              <a:spcAft>
                <a:spcPts val="600"/>
              </a:spcAft>
              <a:buNone/>
            </a:pPr>
            <a:r>
              <a:rPr lang="ar-QA" sz="2000" b="1" dirty="0">
                <a:cs typeface="+mj-cs"/>
              </a:rPr>
              <a:t>4. تصميم إطار النتائج</a:t>
            </a:r>
          </a:p>
          <a:p>
            <a:pPr marL="800100" lvl="1" indent="-342900" algn="r" rtl="1">
              <a:lnSpc>
                <a:spcPct val="100000"/>
              </a:lnSpc>
              <a:spcBef>
                <a:spcPts val="0"/>
              </a:spcBef>
              <a:spcAft>
                <a:spcPts val="600"/>
              </a:spcAft>
              <a:buNone/>
            </a:pPr>
            <a:r>
              <a:rPr lang="ar-QA" sz="2000" b="1" dirty="0">
                <a:cs typeface="+mj-cs"/>
              </a:rPr>
              <a:t>• الخطوة الأولى. </a:t>
            </a:r>
            <a:r>
              <a:rPr lang="ar-QA" sz="2000" dirty="0">
                <a:cs typeface="+mj-cs"/>
              </a:rPr>
              <a:t>تحديد النتائج</a:t>
            </a:r>
          </a:p>
          <a:p>
            <a:pPr marL="800100" lvl="1" indent="-342900" algn="r" rtl="1">
              <a:lnSpc>
                <a:spcPct val="100000"/>
              </a:lnSpc>
              <a:spcBef>
                <a:spcPts val="0"/>
              </a:spcBef>
              <a:spcAft>
                <a:spcPts val="600"/>
              </a:spcAft>
              <a:buNone/>
            </a:pPr>
            <a:r>
              <a:rPr lang="ar-QA" sz="2000" b="1" dirty="0">
                <a:cs typeface="+mj-cs"/>
              </a:rPr>
              <a:t>• الخطوة الثانية. </a:t>
            </a:r>
            <a:r>
              <a:rPr lang="ar-QA" sz="2000" dirty="0">
                <a:cs typeface="+mj-cs"/>
              </a:rPr>
              <a:t>توضيح الأدوار والمسؤوليات</a:t>
            </a:r>
          </a:p>
          <a:p>
            <a:pPr marL="800100" lvl="1" indent="-342900" algn="r" rtl="1">
              <a:lnSpc>
                <a:spcPct val="100000"/>
              </a:lnSpc>
              <a:spcBef>
                <a:spcPts val="0"/>
              </a:spcBef>
              <a:spcAft>
                <a:spcPts val="600"/>
              </a:spcAft>
              <a:buNone/>
            </a:pPr>
            <a:r>
              <a:rPr lang="ar-QA" sz="2000" b="1" dirty="0">
                <a:cs typeface="+mj-cs"/>
              </a:rPr>
              <a:t>• الخطوة الثالثة. </a:t>
            </a:r>
            <a:r>
              <a:rPr lang="ar-QA" sz="2000" dirty="0">
                <a:cs typeface="+mj-cs"/>
              </a:rPr>
              <a:t>تحديد الافتراضات والمخاطر</a:t>
            </a:r>
          </a:p>
          <a:p>
            <a:pPr marL="800100" lvl="1" indent="-342900" algn="r" rtl="1">
              <a:lnSpc>
                <a:spcPct val="100000"/>
              </a:lnSpc>
              <a:spcBef>
                <a:spcPts val="0"/>
              </a:spcBef>
              <a:spcAft>
                <a:spcPts val="600"/>
              </a:spcAft>
              <a:buNone/>
            </a:pPr>
            <a:r>
              <a:rPr lang="ar-QA" sz="2000" b="1" dirty="0">
                <a:cs typeface="+mj-cs"/>
              </a:rPr>
              <a:t>• الخطوة الرابعة. </a:t>
            </a:r>
            <a:r>
              <a:rPr lang="ar-QA" sz="2000" dirty="0">
                <a:cs typeface="+mj-cs"/>
              </a:rPr>
              <a:t>تحديد الموارد</a:t>
            </a:r>
          </a:p>
          <a:p>
            <a:pPr marL="800100" lvl="1" indent="-342900" algn="r" rtl="1">
              <a:lnSpc>
                <a:spcPct val="100000"/>
              </a:lnSpc>
              <a:spcBef>
                <a:spcPts val="0"/>
              </a:spcBef>
              <a:spcAft>
                <a:spcPts val="600"/>
              </a:spcAft>
              <a:buNone/>
            </a:pPr>
            <a:r>
              <a:rPr lang="ar-QA" sz="2000" b="1" dirty="0">
                <a:cs typeface="+mj-cs"/>
              </a:rPr>
              <a:t>• الخطوة الخامسة. </a:t>
            </a:r>
            <a:r>
              <a:rPr lang="ar-QA" sz="2000" dirty="0">
                <a:cs typeface="+mj-cs"/>
              </a:rPr>
              <a:t>تطوير مصفوفة الرصد والتقييم</a:t>
            </a:r>
            <a:endParaRPr lang="en-US" sz="2000" dirty="0">
              <a:cs typeface="+mj-cs"/>
            </a:endParaRPr>
          </a:p>
          <a:p>
            <a:pPr algn="r" rtl="1">
              <a:lnSpc>
                <a:spcPct val="100000"/>
              </a:lnSpc>
              <a:spcBef>
                <a:spcPts val="0"/>
              </a:spcBef>
              <a:buNone/>
            </a:pPr>
            <a:r>
              <a:rPr lang="ar-QA" sz="2000" b="1" dirty="0">
                <a:cs typeface="+mj-cs"/>
              </a:rPr>
              <a:t>5. التوجه نحو التنفيذ: </a:t>
            </a:r>
            <a:r>
              <a:rPr lang="ar-QA" sz="2000" dirty="0">
                <a:cs typeface="+mj-cs"/>
              </a:rPr>
              <a:t>تطوير الخطط التشغيلية؛ استخدام مصفوفة الرصد والتقييم أثناء تنفيذ البرنامج؛ وضع الصيغة النهائية للاستراتيجية ونشرها</a:t>
            </a:r>
            <a:endParaRPr lang="en-US" sz="2000" dirty="0">
              <a:cs typeface="+mj-cs"/>
            </a:endParaRPr>
          </a:p>
          <a:p>
            <a:endParaRPr lang="en-US" sz="2000" dirty="0">
              <a:cs typeface="+mj-cs"/>
            </a:endParaRPr>
          </a:p>
        </p:txBody>
      </p:sp>
      <p:sp>
        <p:nvSpPr>
          <p:cNvPr id="3" name="Text Placeholder 2"/>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extLst>
      <p:ext uri="{BB962C8B-B14F-4D97-AF65-F5344CB8AC3E}">
        <p14:creationId xmlns:p14="http://schemas.microsoft.com/office/powerpoint/2010/main" val="1870834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1948" y="191729"/>
            <a:ext cx="8318091" cy="769441"/>
          </a:xfrm>
          <a:prstGeom prst="rect">
            <a:avLst/>
          </a:prstGeom>
          <a:noFill/>
        </p:spPr>
        <p:txBody>
          <a:bodyPr wrap="square" rtlCol="0">
            <a:spAutoFit/>
          </a:bodyPr>
          <a:lstStyle/>
          <a:p>
            <a:pPr lvl="0" algn="r" rtl="1" eaLnBrk="0" fontAlgn="base" hangingPunct="0">
              <a:spcBef>
                <a:spcPct val="0"/>
              </a:spcBef>
              <a:spcAft>
                <a:spcPct val="0"/>
              </a:spcAft>
            </a:pPr>
            <a:r>
              <a:rPr lang="ar-SA" altLang="en-US" sz="2000" b="1" dirty="0">
                <a:latin typeface="Calibri" panose="020F0502020204030204" pitchFamily="34" charset="0"/>
                <a:ea typeface="Times New Roman" panose="02020603050405020304" pitchFamily="18" charset="0"/>
                <a:cs typeface="+mj-cs"/>
              </a:rPr>
              <a:t>الجدول 4</a:t>
            </a:r>
            <a:r>
              <a:rPr lang="en-GB" altLang="en-US" sz="2000" dirty="0">
                <a:latin typeface="Calibri" panose="020F0502020204030204" pitchFamily="34" charset="0"/>
                <a:cs typeface="+mj-cs"/>
              </a:rPr>
              <a:t>. </a:t>
            </a:r>
            <a:r>
              <a:rPr lang="ar-SA" altLang="en-US" sz="2000" dirty="0">
                <a:latin typeface="Calibri" panose="020F0502020204030204" pitchFamily="34" charset="0"/>
                <a:cs typeface="+mj-cs"/>
              </a:rPr>
              <a:t>عينة</a:t>
            </a:r>
            <a:r>
              <a:rPr lang="en-GB" altLang="en-US" sz="2000" dirty="0">
                <a:latin typeface="Calibri" panose="020F0502020204030204" pitchFamily="34" charset="0"/>
                <a:cs typeface="+mj-cs"/>
              </a:rPr>
              <a:t> </a:t>
            </a:r>
            <a:r>
              <a:rPr lang="ar-SA" altLang="en-US" sz="2000" dirty="0">
                <a:latin typeface="Calibri" panose="020F0502020204030204" pitchFamily="34" charset="0"/>
                <a:cs typeface="+mj-cs"/>
              </a:rPr>
              <a:t>نتائج مناقشة</a:t>
            </a:r>
            <a:r>
              <a:rPr lang="en-GB" altLang="en-US" sz="2000" dirty="0">
                <a:latin typeface="Calibri" panose="020F0502020204030204" pitchFamily="34" charset="0"/>
                <a:cs typeface="+mj-cs"/>
              </a:rPr>
              <a:t> </a:t>
            </a:r>
            <a:r>
              <a:rPr lang="ar-SA" altLang="en-US" sz="2000" dirty="0">
                <a:latin typeface="Calibri" panose="020F0502020204030204" pitchFamily="34" charset="0"/>
                <a:cs typeface="+mj-cs"/>
              </a:rPr>
              <a:t>والهدف </a:t>
            </a:r>
            <a:r>
              <a:rPr lang="ar-SA" altLang="en-US" sz="2000" dirty="0">
                <a:latin typeface="Calibri" panose="020F0502020204030204" pitchFamily="34" charset="0"/>
                <a:ea typeface="Times New Roman" panose="02020603050405020304" pitchFamily="18" charset="0"/>
                <a:cs typeface="+mj-cs"/>
              </a:rPr>
              <a:t>القائم على التوافق</a:t>
            </a:r>
            <a:r>
              <a:rPr lang="en-GB" altLang="en-US" sz="2000" dirty="0">
                <a:cs typeface="+mj-cs"/>
              </a:rPr>
              <a:t> </a:t>
            </a:r>
            <a:endParaRPr lang="en-GB" altLang="en-US" sz="2000" dirty="0">
              <a:latin typeface="Arial" panose="020B0604020202020204" pitchFamily="34" charset="0"/>
              <a:cs typeface="+mj-cs"/>
            </a:endParaRPr>
          </a:p>
          <a:p>
            <a:endParaRPr lang="en-US" sz="2400" b="1" dirty="0">
              <a:latin typeface="Open Sans"/>
            </a:endParaRPr>
          </a:p>
        </p:txBody>
      </p:sp>
      <p:graphicFrame>
        <p:nvGraphicFramePr>
          <p:cNvPr id="2" name="Table 1">
            <a:extLst>
              <a:ext uri="{FF2B5EF4-FFF2-40B4-BE49-F238E27FC236}">
                <a16:creationId xmlns:a16="http://schemas.microsoft.com/office/drawing/2014/main" id="{AECA4338-E268-4920-9593-FA237AD1ECD1}"/>
              </a:ext>
            </a:extLst>
          </p:cNvPr>
          <p:cNvGraphicFramePr>
            <a:graphicFrameLocks noGrp="1"/>
          </p:cNvGraphicFramePr>
          <p:nvPr>
            <p:extLst>
              <p:ext uri="{D42A27DB-BD31-4B8C-83A1-F6EECF244321}">
                <p14:modId xmlns:p14="http://schemas.microsoft.com/office/powerpoint/2010/main" val="3698866074"/>
              </p:ext>
            </p:extLst>
          </p:nvPr>
        </p:nvGraphicFramePr>
        <p:xfrm>
          <a:off x="251927" y="838059"/>
          <a:ext cx="8705461" cy="5842276"/>
        </p:xfrm>
        <a:graphic>
          <a:graphicData uri="http://schemas.openxmlformats.org/drawingml/2006/table">
            <a:tbl>
              <a:tblPr firstRow="1" firstCol="1" bandRow="1"/>
              <a:tblGrid>
                <a:gridCol w="2903991">
                  <a:extLst>
                    <a:ext uri="{9D8B030D-6E8A-4147-A177-3AD203B41FA5}">
                      <a16:colId xmlns:a16="http://schemas.microsoft.com/office/drawing/2014/main" val="3116254910"/>
                    </a:ext>
                  </a:extLst>
                </a:gridCol>
                <a:gridCol w="2903991">
                  <a:extLst>
                    <a:ext uri="{9D8B030D-6E8A-4147-A177-3AD203B41FA5}">
                      <a16:colId xmlns:a16="http://schemas.microsoft.com/office/drawing/2014/main" val="3776583075"/>
                    </a:ext>
                  </a:extLst>
                </a:gridCol>
                <a:gridCol w="2897479">
                  <a:extLst>
                    <a:ext uri="{9D8B030D-6E8A-4147-A177-3AD203B41FA5}">
                      <a16:colId xmlns:a16="http://schemas.microsoft.com/office/drawing/2014/main" val="2492131753"/>
                    </a:ext>
                  </a:extLst>
                </a:gridCol>
              </a:tblGrid>
              <a:tr h="686976">
                <a:tc gridSpan="3">
                  <a:txBody>
                    <a:bodyPr/>
                    <a:lstStyle/>
                    <a:p>
                      <a:pPr algn="r" rtl="1">
                        <a:spcBef>
                          <a:spcPts val="600"/>
                        </a:spcBef>
                        <a:spcAft>
                          <a:spcPts val="0"/>
                        </a:spcAft>
                      </a:pPr>
                      <a:r>
                        <a:rPr lang="ar-SA" sz="1400" b="1" dirty="0">
                          <a:effectLst/>
                          <a:latin typeface="Calibri" panose="020F0502020204030204" pitchFamily="34" charset="0"/>
                          <a:ea typeface="Times New Roman" panose="02020603050405020304" pitchFamily="18" charset="0"/>
                          <a:cs typeface="Times New Roman" panose="02020603050405020304" pitchFamily="18" charset="0"/>
                        </a:rPr>
                        <a:t>صغ بيان رؤية / هدف الاستراتيجية الوطنية لتطوير إحصاءات التعليم:</a:t>
                      </a:r>
                      <a:r>
                        <a:rPr lang="ar-SA" sz="1400" dirty="0">
                          <a:effectLst/>
                          <a:latin typeface="Calibri" panose="020F0502020204030204" pitchFamily="34" charset="0"/>
                          <a:ea typeface="Times New Roman" panose="02020603050405020304" pitchFamily="18" charset="0"/>
                          <a:cs typeface="Times New Roman" panose="02020603050405020304" pitchFamily="18" charset="0"/>
                        </a:rPr>
                        <a:t> </a:t>
                      </a:r>
                      <a:r>
                        <a:rPr lang="ar-SA" sz="16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بحلول العام الخامس،تطوير القدرات على مستوى القطاع للأطراف المعنية في النظام الوطني</a:t>
                      </a:r>
                      <a:r>
                        <a:rPr lang="ar-QA" sz="16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ar-SA" sz="16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لإحصاءات</a:t>
                      </a:r>
                      <a:r>
                        <a:rPr lang="ar-QA" sz="16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ar-SA" sz="16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التعليم من أجل إنتاج إحصاءات وقياس التقدم المحرز نحو تحقيق </a:t>
                      </a:r>
                      <a:r>
                        <a:rPr lang="ar-SA" sz="1400" i="1" dirty="0">
                          <a:effectLst/>
                          <a:latin typeface="Calibri" panose="020F0502020204030204" pitchFamily="34" charset="0"/>
                          <a:ea typeface="Times New Roman" panose="02020603050405020304" pitchFamily="18" charset="0"/>
                          <a:cs typeface="Times New Roman" panose="02020603050405020304" pitchFamily="18" charset="0"/>
                        </a:rPr>
                        <a:t>غايات التعليم الوطنية </a:t>
                      </a:r>
                      <a:r>
                        <a:rPr lang="ar-SA" sz="1600" i="1" dirty="0">
                          <a:effectLst/>
                          <a:latin typeface="Calibri" panose="020F0502020204030204" pitchFamily="34" charset="0"/>
                          <a:ea typeface="Times New Roman" panose="02020603050405020304" pitchFamily="18" charset="0"/>
                          <a:cs typeface="Times New Roman" panose="02020603050405020304" pitchFamily="18" charset="0"/>
                        </a:rPr>
                        <a:t>والإقليمية</a:t>
                      </a:r>
                      <a:r>
                        <a:rPr lang="ar-SA" sz="1400" i="1" dirty="0">
                          <a:effectLst/>
                          <a:latin typeface="Calibri" panose="020F0502020204030204" pitchFamily="34" charset="0"/>
                          <a:ea typeface="Times New Roman" panose="02020603050405020304" pitchFamily="18" charset="0"/>
                          <a:cs typeface="Times New Roman" panose="02020603050405020304" pitchFamily="18" charset="0"/>
                        </a:rPr>
                        <a:t> والعالمية</a:t>
                      </a:r>
                      <a:r>
                        <a:rPr lang="ar-SA" sz="1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02674343"/>
                  </a:ext>
                </a:extLst>
              </a:tr>
              <a:tr h="443210">
                <a:tc>
                  <a:txBody>
                    <a:bodyPr/>
                    <a:lstStyle/>
                    <a:p>
                      <a:pPr algn="r" rtl="1">
                        <a:spcBef>
                          <a:spcPts val="600"/>
                        </a:spcBef>
                        <a:spcAft>
                          <a:spcPts val="0"/>
                        </a:spcAft>
                      </a:pPr>
                      <a:r>
                        <a:rPr lang="ar-SA" sz="1400" b="1">
                          <a:effectLst/>
                          <a:latin typeface="Calibri" panose="020F0502020204030204" pitchFamily="34" charset="0"/>
                          <a:ea typeface="Times New Roman" panose="02020603050405020304" pitchFamily="18" charset="0"/>
                          <a:cs typeface="Times New Roman" panose="02020603050405020304" pitchFamily="18" charset="0"/>
                        </a:rPr>
                        <a:t>ما الدور الذي يلعبه كل طرف معني في تطوير الهدف؟</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Bef>
                          <a:spcPts val="600"/>
                        </a:spcBef>
                        <a:spcAft>
                          <a:spcPts val="0"/>
                        </a:spcAft>
                      </a:pPr>
                      <a:r>
                        <a:rPr lang="ar-SA" sz="1400" b="1">
                          <a:effectLst/>
                          <a:latin typeface="Calibri" panose="020F0502020204030204" pitchFamily="34" charset="0"/>
                          <a:ea typeface="Times New Roman" panose="02020603050405020304" pitchFamily="18" charset="0"/>
                          <a:cs typeface="Times New Roman" panose="02020603050405020304" pitchFamily="18" charset="0"/>
                        </a:rPr>
                        <a:t>لماذا الهدف مهم لكل طرف معني؟</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Bef>
                          <a:spcPts val="600"/>
                        </a:spcBef>
                        <a:spcAft>
                          <a:spcPts val="0"/>
                        </a:spcAft>
                      </a:pPr>
                      <a:r>
                        <a:rPr lang="ar-SA" sz="1400" b="1" dirty="0">
                          <a:effectLst/>
                          <a:latin typeface="Calibri" panose="020F0502020204030204" pitchFamily="34" charset="0"/>
                          <a:ea typeface="Times New Roman" panose="02020603050405020304" pitchFamily="18" charset="0"/>
                          <a:cs typeface="Times New Roman" panose="02020603050405020304" pitchFamily="18" charset="0"/>
                        </a:rPr>
                        <a:t>من هي الأطراف المعنية الرئيسية ذات الصلة بالهدف؟</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934567"/>
                  </a:ext>
                </a:extLst>
              </a:tr>
              <a:tr h="443210">
                <a:tc>
                  <a:txBody>
                    <a:bodyPr/>
                    <a:lstStyle/>
                    <a:p>
                      <a:pPr algn="r" rtl="1">
                        <a:spcBef>
                          <a:spcPts val="600"/>
                        </a:spcBef>
                        <a:spcAft>
                          <a:spcPts val="0"/>
                        </a:spcAft>
                      </a:pPr>
                      <a:r>
                        <a:rPr lang="ar-SA" sz="1400" i="1">
                          <a:effectLst/>
                          <a:latin typeface="Calibri" panose="020F0502020204030204" pitchFamily="34" charset="0"/>
                          <a:ea typeface="Times New Roman" panose="02020603050405020304" pitchFamily="18" charset="0"/>
                          <a:cs typeface="Times New Roman" panose="02020603050405020304" pitchFamily="18" charset="0"/>
                        </a:rPr>
                        <a:t>التنسيق بين القطاعات</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Bef>
                          <a:spcPts val="600"/>
                        </a:spcBef>
                        <a:spcAft>
                          <a:spcPts val="0"/>
                        </a:spcAft>
                      </a:pPr>
                      <a:r>
                        <a:rPr lang="ar-SA" sz="1400" i="1" dirty="0">
                          <a:effectLst/>
                          <a:latin typeface="Calibri" panose="020F0502020204030204" pitchFamily="34" charset="0"/>
                          <a:ea typeface="Times New Roman" panose="02020603050405020304" pitchFamily="18" charset="0"/>
                          <a:cs typeface="Arial" panose="020B0604020202020204" pitchFamily="34" charset="0"/>
                        </a:rPr>
                        <a:t>النظام الوطني لإحصاءات التعليم جزء لا يتجزأ من </a:t>
                      </a:r>
                      <a:r>
                        <a:rPr lang="ar-SA" sz="1400" i="1"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النظام الوطني</a:t>
                      </a:r>
                      <a:r>
                        <a:rPr lang="ar-QA" sz="1400" i="1"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400" i="1"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للإحصاء </a:t>
                      </a:r>
                      <a:endParaRPr lang="en-GB" sz="1400" i="1"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Bef>
                          <a:spcPts val="600"/>
                        </a:spcBef>
                        <a:spcAft>
                          <a:spcPts val="0"/>
                        </a:spcAft>
                      </a:pPr>
                      <a:r>
                        <a:rPr lang="ar-SA" sz="1400" i="1">
                          <a:effectLst/>
                          <a:latin typeface="Calibri" panose="020F0502020204030204" pitchFamily="34" charset="0"/>
                          <a:ea typeface="Times New Roman" panose="02020603050405020304" pitchFamily="18" charset="0"/>
                          <a:cs typeface="Times New Roman" panose="02020603050405020304" pitchFamily="18" charset="0"/>
                        </a:rPr>
                        <a:t>المكتب الوطني للإحصاء (</a:t>
                      </a:r>
                      <a:r>
                        <a:rPr lang="en-US" sz="1400">
                          <a:effectLst/>
                          <a:latin typeface="Calibri" panose="020F0502020204030204" pitchFamily="34" charset="0"/>
                          <a:ea typeface="Times New Roman" panose="02020603050405020304" pitchFamily="18" charset="0"/>
                          <a:cs typeface="TTFFA9B988t00"/>
                        </a:rPr>
                        <a:t>NBS</a:t>
                      </a:r>
                      <a:r>
                        <a:rPr lang="ar-SA" sz="1400" i="1">
                          <a:effectLst/>
                          <a:latin typeface="Calibri" panose="020F0502020204030204" pitchFamily="34" charset="0"/>
                          <a:ea typeface="Times New Roman" panose="02020603050405020304" pitchFamily="18" charset="0"/>
                          <a:cs typeface="Times New Roman" panose="02020603050405020304" pitchFamily="18" charset="0"/>
                        </a:rPr>
                        <a:t>)</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985391"/>
                  </a:ext>
                </a:extLst>
              </a:tr>
              <a:tr h="675895">
                <a:tc>
                  <a:txBody>
                    <a:bodyPr/>
                    <a:lstStyle/>
                    <a:p>
                      <a:pPr algn="r" rtl="1">
                        <a:spcBef>
                          <a:spcPts val="600"/>
                        </a:spcBef>
                        <a:spcAft>
                          <a:spcPts val="0"/>
                        </a:spcAft>
                      </a:pPr>
                      <a:r>
                        <a:rPr lang="ar-SA" sz="1400" i="1"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تنسيق</a:t>
                      </a:r>
                      <a:r>
                        <a:rPr lang="ar-QA" sz="1400" i="1"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400" i="1"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على مستوى القطاع، وإدارة البيانات، والإبلاغ على مستوى القطاع</a:t>
                      </a:r>
                      <a:endParaRPr lang="en-GB" sz="1400" i="1"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Bef>
                          <a:spcPts val="600"/>
                        </a:spcBef>
                        <a:spcAft>
                          <a:spcPts val="0"/>
                        </a:spcAft>
                      </a:pPr>
                      <a:r>
                        <a:rPr lang="ar-SA" sz="1400" i="1" dirty="0">
                          <a:effectLst/>
                          <a:latin typeface="Calibri" panose="020F0502020204030204" pitchFamily="34" charset="0"/>
                          <a:ea typeface="Times New Roman" panose="02020603050405020304" pitchFamily="18" charset="0"/>
                          <a:cs typeface="Arial" panose="020B0604020202020204" pitchFamily="34" charset="0"/>
                        </a:rPr>
                        <a:t>النظام الوطني لإحصاءات التعليم </a:t>
                      </a:r>
                      <a:r>
                        <a:rPr lang="ar-SA" sz="1400" i="1" dirty="0">
                          <a:effectLst/>
                          <a:latin typeface="Calibri" panose="020F0502020204030204" pitchFamily="34" charset="0"/>
                          <a:ea typeface="Times New Roman" panose="02020603050405020304" pitchFamily="18" charset="0"/>
                          <a:cs typeface="Times New Roman" panose="02020603050405020304" pitchFamily="18" charset="0"/>
                        </a:rPr>
                        <a:t>شرط أساسي لتنفيذ خطة تطوير حصاءات  التعليم (</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ESDP</a:t>
                      </a:r>
                      <a:r>
                        <a:rPr lang="ar-SA" sz="1400" i="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Bef>
                          <a:spcPts val="600"/>
                        </a:spcBef>
                        <a:spcAft>
                          <a:spcPts val="0"/>
                        </a:spcAft>
                      </a:pPr>
                      <a:r>
                        <a:rPr lang="ar-SA" sz="14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وزارة</a:t>
                      </a:r>
                      <a:r>
                        <a:rPr lang="ar-QA" sz="14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ar-SA" sz="14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التعليم والعلوم والتدريب</a:t>
                      </a:r>
                      <a:endParaRPr lang="en-GB" sz="14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5794040"/>
                  </a:ext>
                </a:extLst>
              </a:tr>
              <a:tr h="797778">
                <a:tc rowSpan="3">
                  <a:txBody>
                    <a:bodyPr/>
                    <a:lstStyle/>
                    <a:p>
                      <a:pPr algn="r">
                        <a:spcBef>
                          <a:spcPts val="600"/>
                        </a:spcBef>
                        <a:spcAft>
                          <a:spcPts val="0"/>
                        </a:spcAft>
                      </a:pPr>
                      <a:r>
                        <a:rPr lang="ar-SA" sz="1400" i="1" dirty="0">
                          <a:effectLst/>
                          <a:latin typeface="Calibri" panose="020F0502020204030204" pitchFamily="34" charset="0"/>
                          <a:ea typeface="Times New Roman" panose="02020603050405020304" pitchFamily="18" charset="0"/>
                          <a:cs typeface="Times New Roman" panose="02020603050405020304" pitchFamily="18" charset="0"/>
                        </a:rPr>
                        <a:t>تقاسم/ تصدير البيانات ذات الصلة مع إدارة قطاع التعليم</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Bef>
                          <a:spcPts val="600"/>
                        </a:spcBef>
                        <a:spcAft>
                          <a:spcPts val="0"/>
                        </a:spcAft>
                      </a:pPr>
                      <a:r>
                        <a:rPr lang="ar-SA" sz="1400" i="1" dirty="0">
                          <a:effectLst/>
                          <a:latin typeface="Calibri" panose="020F0502020204030204" pitchFamily="34" charset="0"/>
                          <a:ea typeface="Times New Roman" panose="02020603050405020304" pitchFamily="18" charset="0"/>
                          <a:cs typeface="Arial" panose="020B0604020202020204" pitchFamily="34" charset="0"/>
                        </a:rPr>
                        <a:t>النظام الوطني لإحصاءات التعليم </a:t>
                      </a:r>
                      <a:r>
                        <a:rPr lang="ar-SA" sz="1400" i="1" dirty="0">
                          <a:effectLst/>
                          <a:latin typeface="Calibri" panose="020F0502020204030204" pitchFamily="34" charset="0"/>
                          <a:ea typeface="Times New Roman" panose="02020603050405020304" pitchFamily="18" charset="0"/>
                          <a:cs typeface="Times New Roman" panose="02020603050405020304" pitchFamily="18" charset="0"/>
                        </a:rPr>
                        <a:t>شرط أساسي لخدمات التعليم </a:t>
                      </a:r>
                      <a:r>
                        <a:rPr lang="ar-SA" sz="14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الأساسية</a:t>
                      </a:r>
                      <a:endParaRPr lang="en-GB" sz="14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rtl="1">
                        <a:spcBef>
                          <a:spcPts val="60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Bef>
                          <a:spcPts val="600"/>
                        </a:spcBef>
                        <a:spcAft>
                          <a:spcPts val="0"/>
                        </a:spcAft>
                      </a:pPr>
                      <a:r>
                        <a:rPr lang="ar-SA" sz="14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مكتب الرئيس - الإدارة الإقليمية والحكومة المحلية</a:t>
                      </a:r>
                      <a:endParaRPr lang="en-GB" sz="14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Bef>
                          <a:spcPts val="60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8585361"/>
                  </a:ext>
                </a:extLst>
              </a:tr>
              <a:tr h="886420">
                <a:tc vMerge="1">
                  <a:txBody>
                    <a:bodyPr/>
                    <a:lstStyle/>
                    <a:p>
                      <a:endParaRPr lang="en-GB"/>
                    </a:p>
                  </a:txBody>
                  <a:tcPr/>
                </a:tc>
                <a:tc>
                  <a:txBody>
                    <a:bodyPr/>
                    <a:lstStyle/>
                    <a:p>
                      <a:pPr algn="r" rtl="1">
                        <a:spcBef>
                          <a:spcPts val="600"/>
                        </a:spcBef>
                        <a:spcAft>
                          <a:spcPts val="0"/>
                        </a:spcAft>
                      </a:pPr>
                      <a:r>
                        <a:rPr lang="ar-SA" sz="14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مجموعات</a:t>
                      </a:r>
                      <a:r>
                        <a:rPr lang="ar-QA" sz="14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ar-SA" sz="14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بيانات</a:t>
                      </a:r>
                      <a:r>
                        <a:rPr lang="ar-QA" sz="14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ar-SA" sz="14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القطاع المترابطة،</a:t>
                      </a:r>
                      <a:r>
                        <a:rPr lang="ar-QA" sz="14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ar-SA" sz="14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خاصة المتعلقة بمؤشرات تنمية الطفولة المبكرة/ الرعاية والتعليم في مرحلة الطفولة المبكرة </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ECD/ECCE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Bef>
                          <a:spcPts val="600"/>
                        </a:spcBef>
                        <a:spcAft>
                          <a:spcPts val="0"/>
                        </a:spcAft>
                      </a:pPr>
                      <a:r>
                        <a:rPr lang="ar-SA" sz="1400" i="1">
                          <a:effectLst/>
                          <a:latin typeface="Calibri" panose="020F0502020204030204" pitchFamily="34" charset="0"/>
                          <a:ea typeface="Times New Roman" panose="02020603050405020304" pitchFamily="18" charset="0"/>
                          <a:cs typeface="Times New Roman" panose="02020603050405020304" pitchFamily="18" charset="0"/>
                        </a:rPr>
                        <a:t>وزارة الصحة والرعاية الاجتماعية</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513078"/>
                  </a:ext>
                </a:extLst>
              </a:tr>
              <a:tr h="443210">
                <a:tc vMerge="1">
                  <a:txBody>
                    <a:bodyPr/>
                    <a:lstStyle/>
                    <a:p>
                      <a:endParaRPr lang="en-GB"/>
                    </a:p>
                  </a:txBody>
                  <a:tcPr/>
                </a:tc>
                <a:tc>
                  <a:txBody>
                    <a:bodyPr/>
                    <a:lstStyle/>
                    <a:p>
                      <a:pPr algn="r" rtl="1">
                        <a:spcBef>
                          <a:spcPts val="600"/>
                        </a:spcBef>
                        <a:spcAft>
                          <a:spcPts val="0"/>
                        </a:spcAft>
                      </a:pPr>
                      <a:r>
                        <a:rPr lang="ar-SA" sz="1400" i="1" dirty="0">
                          <a:effectLst/>
                          <a:latin typeface="Calibri" panose="020F0502020204030204" pitchFamily="34" charset="0"/>
                          <a:ea typeface="Times New Roman" panose="02020603050405020304" pitchFamily="18" charset="0"/>
                          <a:cs typeface="Times New Roman" panose="02020603050405020304" pitchFamily="18" charset="0"/>
                        </a:rPr>
                        <a:t>مجموعات البيانات الم</a:t>
                      </a:r>
                      <a:r>
                        <a:rPr lang="ar-QA" sz="1400" i="1" dirty="0">
                          <a:effectLst/>
                          <a:latin typeface="Calibri" panose="020F0502020204030204" pitchFamily="34" charset="0"/>
                          <a:ea typeface="Times New Roman" panose="02020603050405020304" pitchFamily="18" charset="0"/>
                          <a:cs typeface="Times New Roman" panose="02020603050405020304" pitchFamily="18" charset="0"/>
                        </a:rPr>
                        <a:t>ت</a:t>
                      </a:r>
                      <a:r>
                        <a:rPr lang="ar-SA" sz="1400" i="1" dirty="0">
                          <a:effectLst/>
                          <a:latin typeface="Calibri" panose="020F0502020204030204" pitchFamily="34" charset="0"/>
                          <a:ea typeface="Times New Roman" panose="02020603050405020304" pitchFamily="18" charset="0"/>
                          <a:cs typeface="Times New Roman" panose="02020603050405020304" pitchFamily="18" charset="0"/>
                        </a:rPr>
                        <a:t>ر</a:t>
                      </a:r>
                      <a:r>
                        <a:rPr lang="ar-QA" sz="1400" i="1" dirty="0">
                          <a:effectLst/>
                          <a:latin typeface="Calibri" panose="020F0502020204030204" pitchFamily="34" charset="0"/>
                          <a:ea typeface="Times New Roman" panose="02020603050405020304" pitchFamily="18" charset="0"/>
                          <a:cs typeface="Times New Roman" panose="02020603050405020304" pitchFamily="18" charset="0"/>
                        </a:rPr>
                        <a:t>ا</a:t>
                      </a:r>
                      <a:r>
                        <a:rPr lang="ar-SA" sz="1400" i="1" dirty="0">
                          <a:effectLst/>
                          <a:latin typeface="Calibri" panose="020F0502020204030204" pitchFamily="34" charset="0"/>
                          <a:ea typeface="Times New Roman" panose="02020603050405020304" pitchFamily="18" charset="0"/>
                          <a:cs typeface="Times New Roman" panose="02020603050405020304" pitchFamily="18" charset="0"/>
                        </a:rPr>
                        <a:t>بطة، لا سيما المتعلقة بالتدريب الخاص بالمهارات</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Bef>
                          <a:spcPts val="600"/>
                        </a:spcBef>
                        <a:spcAft>
                          <a:spcPts val="0"/>
                        </a:spcAft>
                      </a:pPr>
                      <a:r>
                        <a:rPr lang="ar-SA" sz="14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وزارة التنمية المجتمعية</a:t>
                      </a:r>
                      <a:endParaRPr lang="en-GB" sz="14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767541"/>
                  </a:ext>
                </a:extLst>
              </a:tr>
              <a:tr h="443210">
                <a:tc>
                  <a:txBody>
                    <a:bodyPr/>
                    <a:lstStyle/>
                    <a:p>
                      <a:pPr algn="r" rtl="1">
                        <a:spcBef>
                          <a:spcPts val="600"/>
                        </a:spcBef>
                        <a:spcAft>
                          <a:spcPts val="0"/>
                        </a:spcAft>
                      </a:pPr>
                      <a:r>
                        <a:rPr lang="ar-SA" sz="1400" i="1" dirty="0">
                          <a:effectLst/>
                          <a:latin typeface="Calibri" panose="020F0502020204030204" pitchFamily="34" charset="0"/>
                          <a:ea typeface="Times New Roman" panose="02020603050405020304" pitchFamily="18" charset="0"/>
                          <a:cs typeface="Times New Roman" panose="02020603050405020304" pitchFamily="18" charset="0"/>
                        </a:rPr>
                        <a:t>دمج معلومات سوق العمل</a:t>
                      </a:r>
                      <a:r>
                        <a:rPr lang="ar-SA" sz="1400" b="1" dirty="0">
                          <a:effectLst/>
                          <a:latin typeface="Calibri" panose="020F0502020204030204" pitchFamily="34" charset="0"/>
                          <a:ea typeface="Times New Roman" panose="02020603050405020304" pitchFamily="18" charset="0"/>
                          <a:cs typeface="Times New Roman" panose="02020603050405020304" pitchFamily="18" charset="0"/>
                        </a:rPr>
                        <a:t> </a:t>
                      </a:r>
                      <a:r>
                        <a:rPr lang="ar-SA" sz="1400" i="1" dirty="0">
                          <a:effectLst/>
                          <a:latin typeface="Calibri" panose="020F0502020204030204" pitchFamily="34" charset="0"/>
                          <a:ea typeface="Times New Roman" panose="02020603050405020304" pitchFamily="18" charset="0"/>
                          <a:cs typeface="Times New Roman" panose="02020603050405020304" pitchFamily="18" charset="0"/>
                        </a:rPr>
                        <a:t>في</a:t>
                      </a:r>
                      <a:r>
                        <a:rPr lang="ar-SA" sz="1400" b="1" dirty="0">
                          <a:effectLst/>
                          <a:latin typeface="Calibri" panose="020F0502020204030204" pitchFamily="34" charset="0"/>
                          <a:ea typeface="Times New Roman" panose="02020603050405020304" pitchFamily="18" charset="0"/>
                          <a:cs typeface="Times New Roman" panose="02020603050405020304" pitchFamily="18" charset="0"/>
                        </a:rPr>
                        <a:t> </a:t>
                      </a:r>
                      <a:r>
                        <a:rPr lang="ar-SA" sz="1400" i="1" dirty="0">
                          <a:effectLst/>
                          <a:latin typeface="Calibri" panose="020F0502020204030204" pitchFamily="34" charset="0"/>
                          <a:ea typeface="Times New Roman" panose="02020603050405020304" pitchFamily="18" charset="0"/>
                          <a:cs typeface="Arial" panose="020B0604020202020204" pitchFamily="34" charset="0"/>
                        </a:rPr>
                        <a:t>النظام الوطني لإحصاءات التعليم</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60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r>
                        <a:rPr lang="ar-SA" sz="1400" i="1" dirty="0">
                          <a:effectLst/>
                          <a:latin typeface="Calibri" panose="020F0502020204030204" pitchFamily="34" charset="0"/>
                          <a:ea typeface="Times New Roman" panose="02020603050405020304" pitchFamily="18" charset="0"/>
                          <a:cs typeface="Times New Roman" panose="02020603050405020304" pitchFamily="18" charset="0"/>
                        </a:rPr>
                        <a:t>مجموعات البيانات </a:t>
                      </a:r>
                      <a:r>
                        <a:rPr lang="ar-SA" sz="1400" i="1" kern="1200" dirty="0">
                          <a:solidFill>
                            <a:schemeClr val="tx1"/>
                          </a:solidFill>
                          <a:effectLst/>
                          <a:latin typeface="Calibri" panose="020F0502020204030204" pitchFamily="34" charset="0"/>
                          <a:ea typeface="Times New Roman" panose="02020603050405020304" pitchFamily="18" charset="0"/>
                          <a:cs typeface="+mn-cs"/>
                        </a:rPr>
                        <a:t> المترابطة،</a:t>
                      </a:r>
                      <a:r>
                        <a:rPr lang="ar-QA" sz="1400" i="1" kern="1200" dirty="0">
                          <a:solidFill>
                            <a:schemeClr val="tx1"/>
                          </a:solidFill>
                          <a:effectLst/>
                          <a:latin typeface="Calibri" panose="020F0502020204030204" pitchFamily="34" charset="0"/>
                          <a:ea typeface="Times New Roman" panose="02020603050405020304" pitchFamily="18" charset="0"/>
                          <a:cs typeface="+mn-cs"/>
                        </a:rPr>
                        <a:t> </a:t>
                      </a:r>
                      <a:r>
                        <a:rPr lang="ar-SA" sz="1400" i="1" dirty="0">
                          <a:effectLst/>
                          <a:latin typeface="Calibri" panose="020F0502020204030204" pitchFamily="34" charset="0"/>
                          <a:ea typeface="Times New Roman" panose="02020603050405020304" pitchFamily="18" charset="0"/>
                          <a:cs typeface="Times New Roman" panose="02020603050405020304" pitchFamily="18" charset="0"/>
                        </a:rPr>
                        <a:t>لا سيما المتعلقة بالتدريب الخاص بالمهارات</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600"/>
                        </a:spcBef>
                        <a:spcAft>
                          <a:spcPts val="0"/>
                        </a:spcAft>
                      </a:pPr>
                      <a:r>
                        <a:rPr lang="ar-SA" sz="1400" i="1" dirty="0">
                          <a:effectLst/>
                          <a:latin typeface="Calibri" panose="020F0502020204030204" pitchFamily="34" charset="0"/>
                          <a:ea typeface="Times New Roman" panose="02020603050405020304" pitchFamily="18" charset="0"/>
                          <a:cs typeface="Times New Roman" panose="02020603050405020304" pitchFamily="18" charset="0"/>
                        </a:rPr>
                        <a:t>وزارة </a:t>
                      </a:r>
                      <a:r>
                        <a:rPr lang="ar-SA" sz="14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العمل  والتوظيف وتنمية </a:t>
                      </a:r>
                      <a:r>
                        <a:rPr lang="ar-SA" sz="1400" i="1" dirty="0">
                          <a:effectLst/>
                          <a:latin typeface="Calibri" panose="020F0502020204030204" pitchFamily="34" charset="0"/>
                          <a:ea typeface="Times New Roman" panose="02020603050405020304" pitchFamily="18" charset="0"/>
                          <a:cs typeface="Times New Roman" panose="02020603050405020304" pitchFamily="18" charset="0"/>
                        </a:rPr>
                        <a:t>الشباب</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016664"/>
                  </a:ext>
                </a:extLst>
              </a:tr>
              <a:tr h="1008303">
                <a:tc gridSpan="3">
                  <a:txBody>
                    <a:bodyPr/>
                    <a:lstStyle/>
                    <a:p>
                      <a:pPr algn="just" rtl="1">
                        <a:spcBef>
                          <a:spcPts val="600"/>
                        </a:spcBef>
                        <a:spcAft>
                          <a:spcPts val="0"/>
                        </a:spcAft>
                      </a:pPr>
                      <a:r>
                        <a:rPr lang="ar-SA" sz="1400" b="1" dirty="0">
                          <a:effectLst/>
                          <a:latin typeface="Calibri" panose="020F0502020204030204" pitchFamily="34" charset="0"/>
                          <a:ea typeface="Times New Roman" panose="02020603050405020304" pitchFamily="18" charset="0"/>
                          <a:cs typeface="+mj-cs"/>
                        </a:rPr>
                        <a:t>بيان الرؤية / الهدف النهائي للاستراتيجية الوطنية لتطوير إحصاءات التعليم:</a:t>
                      </a:r>
                      <a:endParaRPr lang="en-GB" sz="1600" b="1" dirty="0">
                        <a:effectLst/>
                        <a:latin typeface="Calibri" panose="020F0502020204030204" pitchFamily="34" charset="0"/>
                        <a:ea typeface="Times New Roman" panose="02020603050405020304" pitchFamily="18" charset="0"/>
                        <a:cs typeface="+mj-cs"/>
                      </a:endParaRPr>
                    </a:p>
                    <a:p>
                      <a:pPr algn="just" rtl="1">
                        <a:spcBef>
                          <a:spcPts val="600"/>
                        </a:spcBef>
                        <a:spcAft>
                          <a:spcPts val="0"/>
                        </a:spcAft>
                      </a:pPr>
                      <a:r>
                        <a:rPr lang="ar-SA" sz="1400" i="1" dirty="0">
                          <a:effectLst/>
                          <a:latin typeface="Calibri" panose="020F0502020204030204" pitchFamily="34" charset="0"/>
                          <a:ea typeface="Times New Roman" panose="02020603050405020304" pitchFamily="18" charset="0"/>
                          <a:cs typeface="+mj-cs"/>
                        </a:rPr>
                        <a:t>بحلول السنة </a:t>
                      </a:r>
                      <a:r>
                        <a:rPr lang="ar-QA" sz="1400" i="1" kern="1200" dirty="0">
                          <a:solidFill>
                            <a:schemeClr val="tx1"/>
                          </a:solidFill>
                          <a:effectLst/>
                          <a:latin typeface="Calibri" panose="020F0502020204030204" pitchFamily="34" charset="0"/>
                          <a:ea typeface="Times New Roman" panose="02020603050405020304" pitchFamily="18" charset="0"/>
                          <a:cs typeface="+mj-cs"/>
                        </a:rPr>
                        <a:t>الخامسة</a:t>
                      </a:r>
                      <a:r>
                        <a:rPr lang="ar-SA" sz="1400" i="1" kern="1200" dirty="0">
                          <a:solidFill>
                            <a:schemeClr val="tx1"/>
                          </a:solidFill>
                          <a:effectLst/>
                          <a:latin typeface="Calibri" panose="020F0502020204030204" pitchFamily="34" charset="0"/>
                          <a:ea typeface="Times New Roman" panose="02020603050405020304" pitchFamily="18" charset="0"/>
                          <a:cs typeface="+mj-cs"/>
                        </a:rPr>
                        <a:t>، تطوير </a:t>
                      </a:r>
                      <a:r>
                        <a:rPr lang="ar-SA" sz="1600" b="1" i="1" dirty="0">
                          <a:effectLst/>
                          <a:latin typeface="Calibri" panose="020F0502020204030204" pitchFamily="34" charset="0"/>
                          <a:ea typeface="Times New Roman" panose="02020603050405020304" pitchFamily="18" charset="0"/>
                          <a:cs typeface="+mj-cs"/>
                        </a:rPr>
                        <a:t>القدرات على مستوى القطاع</a:t>
                      </a:r>
                      <a:r>
                        <a:rPr lang="ar-SA" sz="1600" i="1" dirty="0">
                          <a:effectLst/>
                          <a:latin typeface="Calibri" panose="020F0502020204030204" pitchFamily="34" charset="0"/>
                          <a:ea typeface="Times New Roman" panose="02020603050405020304" pitchFamily="18" charset="0"/>
                          <a:cs typeface="+mj-cs"/>
                        </a:rPr>
                        <a:t> للأطراف المعنية في النظام </a:t>
                      </a:r>
                      <a:r>
                        <a:rPr lang="ar-SA" sz="1400" i="1" kern="1200" dirty="0">
                          <a:solidFill>
                            <a:schemeClr val="tx1"/>
                          </a:solidFill>
                          <a:effectLst/>
                          <a:latin typeface="Calibri" panose="020F0502020204030204" pitchFamily="34" charset="0"/>
                          <a:ea typeface="Times New Roman" panose="02020603050405020304" pitchFamily="18" charset="0"/>
                          <a:cs typeface="+mj-cs"/>
                        </a:rPr>
                        <a:t>الوطني لإحصاءات التعليم </a:t>
                      </a:r>
                      <a:r>
                        <a:rPr lang="ar-SA" sz="1400" i="1" dirty="0">
                          <a:effectLst/>
                          <a:latin typeface="Calibri" panose="020F0502020204030204" pitchFamily="34" charset="0"/>
                          <a:ea typeface="Times New Roman" panose="02020603050405020304" pitchFamily="18" charset="0"/>
                          <a:cs typeface="+mj-cs"/>
                        </a:rPr>
                        <a:t>من أجل إنتاج </a:t>
                      </a:r>
                      <a:r>
                        <a:rPr lang="ar-SA" sz="1400" b="1" i="1" kern="1200" dirty="0">
                          <a:solidFill>
                            <a:schemeClr val="tx1"/>
                          </a:solidFill>
                          <a:effectLst/>
                          <a:latin typeface="Calibri" panose="020F0502020204030204" pitchFamily="34" charset="0"/>
                          <a:ea typeface="Times New Roman" panose="02020603050405020304" pitchFamily="18" charset="0"/>
                          <a:cs typeface="+mj-cs"/>
                        </a:rPr>
                        <a:t>إحصاءات عالية الجودة</a:t>
                      </a:r>
                      <a:r>
                        <a:rPr lang="ar-SA" sz="1400" i="1" u="sng" dirty="0">
                          <a:solidFill>
                            <a:srgbClr val="008080"/>
                          </a:solidFill>
                          <a:effectLst/>
                          <a:latin typeface="Calibri" panose="020F0502020204030204" pitchFamily="34" charset="0"/>
                          <a:ea typeface="Times New Roman" panose="02020603050405020304" pitchFamily="18" charset="0"/>
                          <a:cs typeface="+mj-cs"/>
                        </a:rPr>
                        <a:t> </a:t>
                      </a:r>
                      <a:r>
                        <a:rPr lang="ar-SA" sz="1400" i="1" dirty="0">
                          <a:effectLst/>
                          <a:latin typeface="Calibri" panose="020F0502020204030204" pitchFamily="34" charset="0"/>
                          <a:ea typeface="Times New Roman" panose="02020603050405020304" pitchFamily="18" charset="0"/>
                          <a:cs typeface="+mj-cs"/>
                        </a:rPr>
                        <a:t>من </a:t>
                      </a:r>
                      <a:r>
                        <a:rPr lang="ar-SA" sz="1400" b="1" i="1" kern="1200" dirty="0">
                          <a:solidFill>
                            <a:schemeClr val="tx1"/>
                          </a:solidFill>
                          <a:effectLst/>
                          <a:latin typeface="Calibri" panose="020F0502020204030204" pitchFamily="34" charset="0"/>
                          <a:ea typeface="Times New Roman" panose="02020603050405020304" pitchFamily="18" charset="0"/>
                          <a:cs typeface="+mj-cs"/>
                        </a:rPr>
                        <a:t>مصادر بيانات متعددة ورصد </a:t>
                      </a:r>
                      <a:r>
                        <a:rPr lang="ar-SA" sz="1400" i="1" dirty="0">
                          <a:effectLst/>
                          <a:latin typeface="Calibri" panose="020F0502020204030204" pitchFamily="34" charset="0"/>
                          <a:ea typeface="Times New Roman" panose="02020603050405020304" pitchFamily="18" charset="0"/>
                          <a:cs typeface="+mj-cs"/>
                        </a:rPr>
                        <a:t>فرص التعلم مدى الحياة للجميع، لا سيما </a:t>
                      </a:r>
                      <a:r>
                        <a:rPr lang="ar-SA" sz="1400" i="1" kern="1200" dirty="0">
                          <a:solidFill>
                            <a:schemeClr val="tx1"/>
                          </a:solidFill>
                          <a:effectLst/>
                          <a:latin typeface="Calibri" panose="020F0502020204030204" pitchFamily="34" charset="0"/>
                          <a:ea typeface="Times New Roman" panose="02020603050405020304" pitchFamily="18" charset="0"/>
                          <a:cs typeface="+mj-cs"/>
                        </a:rPr>
                        <a:t>من حيث </a:t>
                      </a:r>
                      <a:r>
                        <a:rPr lang="ar-SA" sz="1600" b="1" i="1" kern="1200" dirty="0">
                          <a:solidFill>
                            <a:schemeClr val="tx1"/>
                          </a:solidFill>
                          <a:effectLst/>
                          <a:latin typeface="Calibri" panose="020F0502020204030204" pitchFamily="34" charset="0"/>
                          <a:ea typeface="Times New Roman" panose="02020603050405020304" pitchFamily="18" charset="0"/>
                          <a:cs typeface="+mj-cs"/>
                        </a:rPr>
                        <a:t>الجاهزية للمدرسة</a:t>
                      </a:r>
                      <a:r>
                        <a:rPr lang="ar-SA" sz="1400" i="1" dirty="0">
                          <a:effectLst/>
                          <a:latin typeface="Calibri" panose="020F0502020204030204" pitchFamily="34" charset="0"/>
                          <a:ea typeface="Times New Roman" panose="02020603050405020304" pitchFamily="18" charset="0"/>
                          <a:cs typeface="+mj-cs"/>
                        </a:rPr>
                        <a:t>، </a:t>
                      </a:r>
                      <a:r>
                        <a:rPr lang="ar-SA" sz="1400" b="1" i="1" dirty="0">
                          <a:effectLst/>
                          <a:latin typeface="Calibri" panose="020F0502020204030204" pitchFamily="34" charset="0"/>
                          <a:ea typeface="Times New Roman" panose="02020603050405020304" pitchFamily="18" charset="0"/>
                          <a:cs typeface="+mj-cs"/>
                        </a:rPr>
                        <a:t>وتعليم أساسي شامل</a:t>
                      </a:r>
                      <a:r>
                        <a:rPr lang="ar-SA" sz="1400" i="1" dirty="0">
                          <a:effectLst/>
                          <a:latin typeface="Calibri" panose="020F0502020204030204" pitchFamily="34" charset="0"/>
                          <a:ea typeface="Times New Roman" panose="02020603050405020304" pitchFamily="18" charset="0"/>
                          <a:cs typeface="+mj-cs"/>
                        </a:rPr>
                        <a:t>، </a:t>
                      </a:r>
                      <a:r>
                        <a:rPr lang="ar-SA" sz="1400" b="1" kern="1200" dirty="0">
                          <a:solidFill>
                            <a:schemeClr val="tx1"/>
                          </a:solidFill>
                          <a:effectLst/>
                          <a:latin typeface="Calibri" panose="020F0502020204030204" pitchFamily="34" charset="0"/>
                          <a:ea typeface="Times New Roman" panose="02020603050405020304" pitchFamily="18" charset="0"/>
                          <a:cs typeface="+mj-cs"/>
                        </a:rPr>
                        <a:t>وتنمية منصفة </a:t>
                      </a:r>
                      <a:r>
                        <a:rPr lang="ar-SA" sz="1400" b="1" i="1" dirty="0">
                          <a:effectLst/>
                          <a:latin typeface="Calibri" panose="020F0502020204030204" pitchFamily="34" charset="0"/>
                          <a:ea typeface="Times New Roman" panose="02020603050405020304" pitchFamily="18" charset="0"/>
                          <a:cs typeface="+mj-cs"/>
                        </a:rPr>
                        <a:t>للمهارات</a:t>
                      </a:r>
                      <a:r>
                        <a:rPr lang="ar-SA" sz="1400" i="1" dirty="0">
                          <a:effectLst/>
                          <a:latin typeface="Calibri" panose="020F0502020204030204" pitchFamily="34" charset="0"/>
                          <a:ea typeface="Times New Roman" panose="02020603050405020304" pitchFamily="18" charset="0"/>
                          <a:cs typeface="+mj-cs"/>
                        </a:rPr>
                        <a:t> </a:t>
                      </a:r>
                      <a:r>
                        <a:rPr lang="ar-SA" sz="1400" b="1" i="1" dirty="0">
                          <a:effectLst/>
                          <a:latin typeface="Calibri" panose="020F0502020204030204" pitchFamily="34" charset="0"/>
                          <a:ea typeface="Times New Roman" panose="02020603050405020304" pitchFamily="18" charset="0"/>
                          <a:cs typeface="+mj-cs"/>
                        </a:rPr>
                        <a:t>من أجل سبل عيش أفضل</a:t>
                      </a:r>
                      <a:r>
                        <a:rPr lang="ar-SA" sz="1400" i="1" dirty="0">
                          <a:effectLst/>
                          <a:latin typeface="Calibri" panose="020F0502020204030204" pitchFamily="34" charset="0"/>
                          <a:ea typeface="Times New Roman" panose="02020603050405020304" pitchFamily="18" charset="0"/>
                          <a:cs typeface="+mj-cs"/>
                        </a:rPr>
                        <a:t>.</a:t>
                      </a:r>
                      <a:endParaRPr lang="en-GB" sz="1600" dirty="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6742285"/>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82552" y="999841"/>
            <a:ext cx="5630034" cy="5660237"/>
          </a:xfrm>
        </p:spPr>
        <p:txBody>
          <a:bodyPr/>
          <a:lstStyle/>
          <a:p>
            <a:pPr algn="r" rtl="1"/>
            <a:r>
              <a:rPr lang="ar-SA" sz="2000" b="1" dirty="0">
                <a:solidFill>
                  <a:srgbClr val="0070C0"/>
                </a:solidFill>
                <a:latin typeface="Times New Roman" panose="02020603050405020304" pitchFamily="18" charset="0"/>
                <a:cs typeface="Times New Roman" panose="02020603050405020304" pitchFamily="18" charset="0"/>
              </a:rPr>
              <a:t>المكون الأول.</a:t>
            </a:r>
            <a:r>
              <a:rPr lang="ar-SA" sz="2000" dirty="0">
                <a:solidFill>
                  <a:srgbClr val="0070C0"/>
                </a:solidFill>
                <a:latin typeface="Times New Roman" panose="02020603050405020304" pitchFamily="18" charset="0"/>
                <a:cs typeface="Times New Roman" panose="02020603050405020304" pitchFamily="18" charset="0"/>
              </a:rPr>
              <a:t> البيئة المؤسساتية والسياسية</a:t>
            </a:r>
            <a:endParaRPr lang="en-GB" sz="2000" dirty="0">
              <a:solidFill>
                <a:srgbClr val="0070C0"/>
              </a:solidFill>
              <a:latin typeface="Times New Roman" panose="02020603050405020304" pitchFamily="18" charset="0"/>
              <a:cs typeface="Times New Roman" panose="02020603050405020304" pitchFamily="18" charset="0"/>
            </a:endParaRPr>
          </a:p>
          <a:p>
            <a:pPr algn="r" rtl="1"/>
            <a:r>
              <a:rPr lang="ar-SA" sz="2000" b="1" dirty="0">
                <a:latin typeface="Times New Roman" panose="02020603050405020304" pitchFamily="18" charset="0"/>
                <a:cs typeface="Times New Roman" panose="02020603050405020304" pitchFamily="18" charset="0"/>
              </a:rPr>
              <a:t>المكون الثاني.</a:t>
            </a:r>
            <a:r>
              <a:rPr lang="ar-SA" sz="2000" dirty="0">
                <a:latin typeface="Times New Roman" panose="02020603050405020304" pitchFamily="18" charset="0"/>
                <a:cs typeface="Times New Roman" panose="02020603050405020304" pitchFamily="18" charset="0"/>
              </a:rPr>
              <a:t> العمليات التنظيمية/ الإحصائية</a:t>
            </a:r>
            <a:endParaRPr lang="en-GB" sz="2000" dirty="0">
              <a:latin typeface="Times New Roman" panose="02020603050405020304" pitchFamily="18" charset="0"/>
              <a:cs typeface="Times New Roman" panose="02020603050405020304" pitchFamily="18" charset="0"/>
            </a:endParaRPr>
          </a:p>
          <a:p>
            <a:pPr algn="r" rtl="1"/>
            <a:r>
              <a:rPr lang="ar-SA" sz="2000" b="1" dirty="0">
                <a:latin typeface="Times New Roman" panose="02020603050405020304" pitchFamily="18" charset="0"/>
                <a:cs typeface="Times New Roman" panose="02020603050405020304" pitchFamily="18" charset="0"/>
              </a:rPr>
              <a:t>المكون الثالث.</a:t>
            </a:r>
            <a:r>
              <a:rPr lang="ar-SA" sz="2000" dirty="0">
                <a:latin typeface="Times New Roman" panose="02020603050405020304" pitchFamily="18" charset="0"/>
                <a:cs typeface="Times New Roman" panose="02020603050405020304" pitchFamily="18" charset="0"/>
              </a:rPr>
              <a:t> القدرة الفنية (نظام البيانات ونشرها)</a:t>
            </a:r>
            <a:endParaRPr lang="en-GB" sz="2000" dirty="0">
              <a:latin typeface="Times New Roman" panose="02020603050405020304" pitchFamily="18" charset="0"/>
              <a:cs typeface="Times New Roman" panose="02020603050405020304" pitchFamily="18" charset="0"/>
            </a:endParaRPr>
          </a:p>
          <a:p>
            <a:pPr algn="r" rtl="1"/>
            <a:r>
              <a:rPr lang="ar-SA" sz="2000" b="1" dirty="0">
                <a:latin typeface="Times New Roman" panose="02020603050405020304" pitchFamily="18" charset="0"/>
                <a:cs typeface="Times New Roman" panose="02020603050405020304" pitchFamily="18" charset="0"/>
              </a:rPr>
              <a:t>المكون الرابع.</a:t>
            </a:r>
            <a:r>
              <a:rPr lang="ar-SA" sz="2000" dirty="0">
                <a:latin typeface="Times New Roman" panose="02020603050405020304" pitchFamily="18" charset="0"/>
                <a:cs typeface="Times New Roman" panose="02020603050405020304" pitchFamily="18" charset="0"/>
              </a:rPr>
              <a:t> قدرة الموارد البشرية</a:t>
            </a:r>
            <a:endParaRPr lang="ar-QA" sz="2000" dirty="0">
              <a:latin typeface="Times New Roman" panose="02020603050405020304" pitchFamily="18" charset="0"/>
              <a:cs typeface="Times New Roman" panose="02020603050405020304" pitchFamily="18" charset="0"/>
            </a:endParaRPr>
          </a:p>
          <a:p>
            <a:pPr algn="r" rtl="1"/>
            <a:endParaRPr lang="ar-QA" sz="2000" dirty="0">
              <a:latin typeface="Times New Roman" panose="02020603050405020304" pitchFamily="18" charset="0"/>
              <a:cs typeface="Times New Roman" panose="02020603050405020304" pitchFamily="18" charset="0"/>
            </a:endParaRPr>
          </a:p>
          <a:p>
            <a:pPr algn="r" rtl="1"/>
            <a:r>
              <a:rPr lang="ar-SA" sz="2000" b="1" dirty="0">
                <a:solidFill>
                  <a:srgbClr val="0070C0"/>
                </a:solidFill>
                <a:latin typeface="Times New Roman" panose="02020603050405020304" pitchFamily="18" charset="0"/>
                <a:cs typeface="Times New Roman" panose="02020603050405020304" pitchFamily="18" charset="0"/>
              </a:rPr>
              <a:t>المكون الأول. البيئة المؤسساتية والسياسية</a:t>
            </a:r>
            <a:endParaRPr lang="en-GB" sz="2000" b="1" dirty="0">
              <a:solidFill>
                <a:srgbClr val="0070C0"/>
              </a:solidFill>
              <a:latin typeface="Times New Roman" panose="02020603050405020304" pitchFamily="18" charset="0"/>
              <a:cs typeface="Times New Roman" panose="02020603050405020304" pitchFamily="18" charset="0"/>
            </a:endParaRPr>
          </a:p>
          <a:p>
            <a:pPr marL="285750" lvl="0" indent="-285750" algn="r" rtl="1">
              <a:buFont typeface="Arial" panose="020B0604020202020204" pitchFamily="34" charset="0"/>
              <a:buChar char="•"/>
            </a:pPr>
            <a:r>
              <a:rPr lang="ar-SA" sz="2000" dirty="0">
                <a:cs typeface="+mj-cs"/>
              </a:rPr>
              <a:t>إعادة الهيكلة المؤسساتية والتنسيق</a:t>
            </a:r>
            <a:endParaRPr lang="en-GB" sz="2000" dirty="0">
              <a:cs typeface="+mj-cs"/>
            </a:endParaRPr>
          </a:p>
          <a:p>
            <a:pPr marL="285750" lvl="0" indent="-285750" algn="r" rtl="1">
              <a:buFont typeface="Arial" panose="020B0604020202020204" pitchFamily="34" charset="0"/>
              <a:buChar char="•"/>
            </a:pPr>
            <a:r>
              <a:rPr lang="ar-SA" sz="2000" dirty="0">
                <a:cs typeface="+mj-cs"/>
              </a:rPr>
              <a:t>وضوح التفويضات، والأدوار والمسؤوليات، والتعاون والمساءلة بين الأطراف المعنية</a:t>
            </a:r>
            <a:endParaRPr lang="en-GB" sz="2000" dirty="0">
              <a:cs typeface="+mj-cs"/>
            </a:endParaRPr>
          </a:p>
          <a:p>
            <a:pPr marL="285750" lvl="0" indent="-285750" algn="r" rtl="1">
              <a:buFont typeface="Arial" panose="020B0604020202020204" pitchFamily="34" charset="0"/>
              <a:buChar char="•"/>
            </a:pPr>
            <a:r>
              <a:rPr lang="ar-SA" sz="2000" dirty="0">
                <a:cs typeface="+mj-cs"/>
              </a:rPr>
              <a:t>الإصلاح القانوني / السياسي من أجل إحصاءات رسمية موثوقة (الشفافية والسرية وثقة الجمهور)</a:t>
            </a:r>
            <a:endParaRPr lang="en-GB" sz="2000" dirty="0">
              <a:cs typeface="+mj-cs"/>
            </a:endParaRPr>
          </a:p>
          <a:p>
            <a:pPr marL="285750" lvl="0" indent="-285750" algn="r" rtl="1">
              <a:buFont typeface="Arial" panose="020B0604020202020204" pitchFamily="34" charset="0"/>
              <a:buChar char="•"/>
            </a:pPr>
            <a:r>
              <a:rPr lang="ar-SA" sz="2000" dirty="0">
                <a:cs typeface="+mj-cs"/>
              </a:rPr>
              <a:t>كفاية الموارد المالية</a:t>
            </a:r>
            <a:endParaRPr lang="en-GB" sz="2000" dirty="0">
              <a:cs typeface="+mj-cs"/>
            </a:endParaRPr>
          </a:p>
          <a:p>
            <a:pPr marL="285750" lvl="0" indent="-285750" algn="r" rtl="1">
              <a:buFont typeface="Arial" panose="020B0604020202020204" pitchFamily="34" charset="0"/>
              <a:buChar char="•"/>
            </a:pPr>
            <a:r>
              <a:rPr lang="ar-SA" sz="2000" dirty="0">
                <a:cs typeface="+mj-cs"/>
              </a:rPr>
              <a:t>الوعي بالجودة الإحصائية وأهميتها بالنسبة للمستخدمين</a:t>
            </a:r>
            <a:endParaRPr lang="en-GB" sz="2000" dirty="0">
              <a:cs typeface="+mj-cs"/>
            </a:endParaRPr>
          </a:p>
          <a:p>
            <a:pPr marL="285750" lvl="0" indent="-285750" algn="r" rtl="1">
              <a:buFont typeface="Arial" panose="020B0604020202020204" pitchFamily="34" charset="0"/>
              <a:buChar char="•"/>
            </a:pPr>
            <a:r>
              <a:rPr lang="ar-SA" sz="2000" dirty="0">
                <a:cs typeface="+mj-cs"/>
              </a:rPr>
              <a:t>آخر</a:t>
            </a:r>
            <a:endParaRPr lang="en-GB" sz="2000" dirty="0">
              <a:cs typeface="+mj-cs"/>
            </a:endParaRPr>
          </a:p>
          <a:p>
            <a:pPr algn="r" rtl="1">
              <a:buFont typeface="Wingdings" pitchFamily="2" charset="2"/>
              <a:buChar char="ü"/>
            </a:pPr>
            <a:endParaRPr lang="en-US" dirty="0"/>
          </a:p>
          <a:p>
            <a:pPr algn="r" rtl="1"/>
            <a:endParaRPr lang="en-US" dirty="0"/>
          </a:p>
          <a:p>
            <a:pPr algn="r" rtl="1"/>
            <a:endParaRPr lang="en-US" dirty="0"/>
          </a:p>
          <a:p>
            <a:pPr algn="r" rtl="1"/>
            <a:endParaRPr lang="en-US" dirty="0"/>
          </a:p>
        </p:txBody>
      </p:sp>
      <p:sp>
        <p:nvSpPr>
          <p:cNvPr id="5" name="Text Placeholder 4"/>
          <p:cNvSpPr>
            <a:spLocks noGrp="1"/>
          </p:cNvSpPr>
          <p:nvPr>
            <p:ph type="body" idx="1"/>
          </p:nvPr>
        </p:nvSpPr>
        <p:spPr>
          <a:xfrm>
            <a:off x="6473792" y="994443"/>
            <a:ext cx="2670208" cy="2434557"/>
          </a:xfrm>
        </p:spPr>
        <p:txBody>
          <a:bodyPr/>
          <a:lstStyle/>
          <a:p>
            <a:pPr algn="r" rtl="1"/>
            <a:r>
              <a:rPr lang="ar-QA" sz="2800" dirty="0">
                <a:latin typeface="Times New Roman" panose="02020603050405020304" pitchFamily="18" charset="0"/>
                <a:cs typeface="Times New Roman" panose="02020603050405020304" pitchFamily="18" charset="0"/>
              </a:rPr>
              <a:t>3.3. استخدام</a:t>
            </a:r>
            <a:endParaRPr lang="ar-SA" sz="2800" dirty="0">
              <a:highlight>
                <a:srgbClr val="FFFF00"/>
              </a:highlight>
              <a:latin typeface="Times New Roman" panose="02020603050405020304" pitchFamily="18" charset="0"/>
              <a:cs typeface="Times New Roman" panose="02020603050405020304" pitchFamily="18" charset="0"/>
            </a:endParaRPr>
          </a:p>
          <a:p>
            <a:pPr algn="r" rtl="1"/>
            <a:r>
              <a:rPr lang="ar-SA" sz="2800" dirty="0">
                <a:latin typeface="Times New Roman" panose="02020603050405020304" pitchFamily="18" charset="0"/>
                <a:cs typeface="Times New Roman" panose="02020603050405020304" pitchFamily="18" charset="0"/>
              </a:rPr>
              <a:t>تقييم جودة البيانات </a:t>
            </a:r>
            <a:r>
              <a:rPr lang="en-US" sz="2800" dirty="0">
                <a:latin typeface="Times New Roman" panose="02020603050405020304" pitchFamily="18" charset="0"/>
                <a:cs typeface="Times New Roman" panose="02020603050405020304" pitchFamily="18" charset="0"/>
              </a:rPr>
              <a:t> </a:t>
            </a:r>
            <a:r>
              <a:rPr lang="ar-QA" sz="2800" dirty="0">
                <a:latin typeface="Times New Roman" panose="02020603050405020304" pitchFamily="18" charset="0"/>
                <a:cs typeface="Times New Roman" panose="02020603050405020304" pitchFamily="18" charset="0"/>
              </a:rPr>
              <a:t>لإعداد الأرضية</a:t>
            </a:r>
            <a:endParaRPr lang="en-GB" sz="2800" dirty="0">
              <a:latin typeface="Times New Roman" panose="02020603050405020304" pitchFamily="18" charset="0"/>
              <a:cs typeface="Times New Roman" panose="02020603050405020304" pitchFamily="18" charset="0"/>
            </a:endParaRPr>
          </a:p>
          <a:p>
            <a:pPr algn="r" rtl="1"/>
            <a:r>
              <a:rPr lang="ar-QA" sz="2800" b="0" i="1" dirty="0">
                <a:latin typeface="Times New Roman" panose="02020603050405020304" pitchFamily="18" charset="0"/>
                <a:cs typeface="Times New Roman" panose="02020603050405020304" pitchFamily="18" charset="0"/>
              </a:rPr>
              <a:t>المكونات الأربعة لتصنيف التوصيات هي ...</a:t>
            </a:r>
            <a:endParaRPr lang="en-US" sz="2800" dirty="0">
              <a:latin typeface="Times New Roman" panose="02020603050405020304" pitchFamily="18" charset="0"/>
              <a:cs typeface="Times New Roman" panose="02020603050405020304" pitchFamily="18" charset="0"/>
            </a:endParaRPr>
          </a:p>
        </p:txBody>
      </p:sp>
      <p:sp>
        <p:nvSpPr>
          <p:cNvPr id="8" name="Text Placeholder 2">
            <a:extLst>
              <a:ext uri="{FF2B5EF4-FFF2-40B4-BE49-F238E27FC236}">
                <a16:creationId xmlns:a16="http://schemas.microsoft.com/office/drawing/2014/main" id="{11AD3E4F-13E6-406C-9DF9-28E250B5073F}"/>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r>
              <a:rPr lang="ar-SA" sz="2800" dirty="0"/>
              <a:t> </a:t>
            </a:r>
            <a:endParaRPr lang="en-US" sz="2800" dirty="0"/>
          </a:p>
        </p:txBody>
      </p:sp>
      <p:sp>
        <p:nvSpPr>
          <p:cNvPr id="2" name="Rectangle 1">
            <a:extLst>
              <a:ext uri="{FF2B5EF4-FFF2-40B4-BE49-F238E27FC236}">
                <a16:creationId xmlns:a16="http://schemas.microsoft.com/office/drawing/2014/main" id="{99E7D4CD-4BCA-4A21-A24E-073FD6678E26}"/>
              </a:ext>
            </a:extLst>
          </p:cNvPr>
          <p:cNvSpPr>
            <a:spLocks noChangeArrowheads="1"/>
          </p:cNvSpPr>
          <p:nvPr/>
        </p:nvSpPr>
        <p:spPr bwMode="auto">
          <a:xfrm>
            <a:off x="0" y="0"/>
            <a:ext cx="9144000" cy="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SA" altLang="en-US" sz="10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تقييمات جودة البيانات لإعداد</a:t>
            </a:r>
            <a:r>
              <a:rPr kumimoji="0" lang="en-GB" altLang="en-US" sz="10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ar-SA" altLang="en-US" sz="1000" b="0" i="0" u="none" strike="noStrike" cap="none" normalizeH="0" baseline="0">
                <a:ln>
                  <a:noFill/>
                </a:ln>
                <a:solidFill>
                  <a:srgbClr val="FF0000"/>
                </a:solidFill>
                <a:effectLst/>
                <a:latin typeface="Calibri" panose="020F0502020204030204" pitchFamily="34" charset="0"/>
                <a:ea typeface="Times New Roman" panose="02020603050405020304" pitchFamily="18" charset="0"/>
                <a:cs typeface="Arial" panose="020B0604020202020204" pitchFamily="34" charset="0"/>
              </a:rPr>
              <a:t>الأساس</a:t>
            </a:r>
            <a:r>
              <a:rPr kumimoji="0" lang="ar-SA" altLang="en-US" sz="1000" b="0" i="0" u="sng" strike="noStrike" cap="none" normalizeH="0" baseline="0">
                <a:ln>
                  <a:noFill/>
                </a:ln>
                <a:solidFill>
                  <a:srgbClr val="008080"/>
                </a:solidFill>
                <a:effectLst/>
                <a:latin typeface="Calibri" panose="020F0502020204030204" pitchFamily="34" charset="0"/>
                <a:ea typeface="Times New Roman" panose="02020603050405020304" pitchFamily="18" charset="0"/>
                <a:cs typeface="Arial" panose="020B0604020202020204" pitchFamily="34" charset="0"/>
              </a:rPr>
              <a:t>الأرضية</a:t>
            </a:r>
            <a:r>
              <a:rPr kumimoji="0" lang="en-GB" altLang="en-US" sz="600" b="0" i="0" u="none" strike="noStrike" cap="none" normalizeH="0" baseline="0">
                <a:ln>
                  <a:noFill/>
                </a:ln>
                <a:solidFill>
                  <a:schemeClr val="tx1"/>
                </a:solidFill>
                <a:effectLst/>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9227" y="1055564"/>
            <a:ext cx="6386051" cy="5840361"/>
          </a:xfrm>
        </p:spPr>
        <p:txBody>
          <a:bodyPr/>
          <a:lstStyle/>
          <a:p>
            <a:pPr algn="r" rtl="1"/>
            <a:r>
              <a:rPr lang="ar-SA" sz="2000" b="1" dirty="0">
                <a:cs typeface="+mj-cs"/>
              </a:rPr>
              <a:t>راجع التوصيات </a:t>
            </a:r>
            <a:r>
              <a:rPr lang="ar-SA" sz="2000" dirty="0">
                <a:cs typeface="+mj-cs"/>
              </a:rPr>
              <a:t>الواردة في تقرير تقييم جودة البيانات؛ هل هي واضحة؟ تعرّف على كل مكون وعناصره الواردة في العمود أ؛ هل تحتاج إلى تضمين عناصر إضافية، أم ستكون الفئة "آخر" كافية؟</a:t>
            </a:r>
            <a:endParaRPr lang="en-US" sz="2000" dirty="0">
              <a:cs typeface="+mj-cs"/>
            </a:endParaRPr>
          </a:p>
          <a:p>
            <a:pPr algn="r" rtl="1"/>
            <a:r>
              <a:rPr lang="ar-QA" sz="2000" dirty="0">
                <a:cs typeface="+mj-cs"/>
              </a:rPr>
              <a:t>2. </a:t>
            </a:r>
            <a:r>
              <a:rPr lang="ar-SA" sz="2000" b="1" dirty="0">
                <a:cs typeface="+mj-cs"/>
              </a:rPr>
              <a:t>ضع خريطة توصيات تقييم جودة البيانات </a:t>
            </a:r>
            <a:r>
              <a:rPr lang="ar-SA" sz="2000" dirty="0">
                <a:cs typeface="+mj-cs"/>
              </a:rPr>
              <a:t>مقابل كل مكون</a:t>
            </a:r>
            <a:r>
              <a:rPr lang="ar-QA" sz="2000" dirty="0">
                <a:cs typeface="+mj-cs"/>
              </a:rPr>
              <a:t>. أدخل المعلومات في العمود ب. [</a:t>
            </a:r>
            <a:r>
              <a:rPr lang="ar-QA" sz="2000" dirty="0">
                <a:solidFill>
                  <a:srgbClr val="FF0000"/>
                </a:solidFill>
                <a:cs typeface="+mj-cs"/>
              </a:rPr>
              <a:t>أكمل العمود ب قبل ورشة التدريب؟</a:t>
            </a:r>
            <a:r>
              <a:rPr lang="ar-QA" sz="2000" dirty="0">
                <a:cs typeface="+mj-cs"/>
              </a:rPr>
              <a:t>]</a:t>
            </a:r>
            <a:endParaRPr lang="en-US" sz="2000" dirty="0">
              <a:cs typeface="+mj-cs"/>
            </a:endParaRPr>
          </a:p>
          <a:p>
            <a:pPr algn="r" rtl="1"/>
            <a:r>
              <a:rPr lang="en-GB" sz="2000" b="1" dirty="0">
                <a:cs typeface="+mj-cs"/>
              </a:rPr>
              <a:t>3</a:t>
            </a:r>
            <a:r>
              <a:rPr lang="ar-QA" sz="2000" b="1" dirty="0">
                <a:cs typeface="+mj-cs"/>
              </a:rPr>
              <a:t>. </a:t>
            </a:r>
            <a:r>
              <a:rPr lang="ar-SA" sz="2000" b="1" dirty="0">
                <a:cs typeface="+mj-cs"/>
              </a:rPr>
              <a:t>سجل الأهمية النسبية لكل توصية </a:t>
            </a:r>
            <a:r>
              <a:rPr lang="ar-SA" sz="2000" dirty="0">
                <a:cs typeface="+mj-cs"/>
              </a:rPr>
              <a:t>على سلم بسيط من منخفض إلى مرتفع (1-3)، في العمود ج.</a:t>
            </a:r>
            <a:r>
              <a:rPr lang="en-US" sz="2000" dirty="0">
                <a:cs typeface="+mj-cs"/>
              </a:rPr>
              <a:t> </a:t>
            </a:r>
          </a:p>
          <a:p>
            <a:pPr algn="r" rtl="1"/>
            <a:r>
              <a:rPr lang="ar-QA" sz="2000" dirty="0">
                <a:cs typeface="+mj-cs"/>
              </a:rPr>
              <a:t>4. </a:t>
            </a:r>
            <a:r>
              <a:rPr lang="ar-QA" sz="2000" b="1" dirty="0">
                <a:cs typeface="+mj-cs"/>
              </a:rPr>
              <a:t>فكر</a:t>
            </a:r>
            <a:r>
              <a:rPr lang="ar-SA" sz="2000" dirty="0">
                <a:cs typeface="+mj-cs"/>
              </a:rPr>
              <a:t> في التوصيات عالية الدرجات. </a:t>
            </a:r>
            <a:r>
              <a:rPr lang="ar-SA" sz="2000" b="1" dirty="0">
                <a:cs typeface="+mj-cs"/>
              </a:rPr>
              <a:t>قم بعصف ذهني </a:t>
            </a:r>
            <a:r>
              <a:rPr lang="ar-SA" sz="2000" dirty="0">
                <a:cs typeface="+mj-cs"/>
              </a:rPr>
              <a:t>حول تغيير مقصود يتعلق بمكون من مكونات الاستراتيجية الوطنية لتطوير إحصاءات التعليم. </a:t>
            </a:r>
            <a:r>
              <a:rPr lang="ar-SA" sz="2000" b="1" dirty="0">
                <a:cs typeface="+mj-cs"/>
              </a:rPr>
              <a:t>حدد</a:t>
            </a:r>
            <a:r>
              <a:rPr lang="ar-SA" sz="2000" dirty="0">
                <a:cs typeface="+mj-cs"/>
              </a:rPr>
              <a:t> الهدف الاستراتيجي الذي يصف التغيير وأدخل المعلومات في العمود ج.</a:t>
            </a:r>
            <a:r>
              <a:rPr lang="en-US" sz="2000" dirty="0">
                <a:cs typeface="+mj-cs"/>
              </a:rPr>
              <a:t> </a:t>
            </a:r>
          </a:p>
          <a:p>
            <a:pPr algn="ctr" rtl="1"/>
            <a:endParaRPr lang="ar-QA" sz="2000" b="1" dirty="0">
              <a:cs typeface="+mj-cs"/>
            </a:endParaRPr>
          </a:p>
          <a:p>
            <a:pPr algn="ctr" rtl="1"/>
            <a:r>
              <a:rPr lang="ar-SA" sz="2000" b="1" dirty="0">
                <a:cs typeface="+mj-cs"/>
              </a:rPr>
              <a:t>لا تضع هدفاً استراتيجياً </a:t>
            </a:r>
            <a:r>
              <a:rPr lang="ar-QA" sz="2000" b="1" dirty="0">
                <a:cs typeface="+mj-cs"/>
              </a:rPr>
              <a:t>مت</a:t>
            </a:r>
            <a:r>
              <a:rPr lang="ar-SA" sz="2000" b="1" dirty="0">
                <a:cs typeface="+mj-cs"/>
              </a:rPr>
              <a:t>علق</a:t>
            </a:r>
            <a:r>
              <a:rPr lang="ar-QA" sz="2000" b="1" dirty="0">
                <a:cs typeface="+mj-cs"/>
              </a:rPr>
              <a:t>ا</a:t>
            </a:r>
            <a:r>
              <a:rPr lang="ar-SA" sz="2000" b="1" dirty="0">
                <a:cs typeface="+mj-cs"/>
              </a:rPr>
              <a:t> بتوصية واحدة</a:t>
            </a:r>
            <a:r>
              <a:rPr lang="ar-SA" sz="2000" dirty="0">
                <a:cs typeface="+mj-cs"/>
              </a:rPr>
              <a:t>.</a:t>
            </a:r>
            <a:r>
              <a:rPr lang="ar-QA" sz="2000" dirty="0">
                <a:cs typeface="+mj-cs"/>
              </a:rPr>
              <a:t> </a:t>
            </a:r>
            <a:r>
              <a:rPr lang="ar-SA" sz="2000" dirty="0">
                <a:cs typeface="+mj-cs"/>
              </a:rPr>
              <a:t>بل ينبغي في المقابل أن ترجع إلى التوصيات لتوجيه عصفك الذهني حول الهدف الاستراتيجي.</a:t>
            </a:r>
            <a:r>
              <a:rPr lang="en-US" sz="2000" dirty="0">
                <a:cs typeface="+mj-cs"/>
              </a:rPr>
              <a:t> </a:t>
            </a:r>
            <a:endParaRPr lang="ar-QA" sz="2000" dirty="0">
              <a:cs typeface="+mj-cs"/>
            </a:endParaRPr>
          </a:p>
          <a:p>
            <a:pPr algn="ctr"/>
            <a:endParaRPr lang="en-US" sz="2000" dirty="0">
              <a:cs typeface="+mj-cs"/>
            </a:endParaRPr>
          </a:p>
          <a:p>
            <a:endParaRPr lang="en-US" sz="2000" dirty="0">
              <a:cs typeface="+mj-cs"/>
            </a:endParaRPr>
          </a:p>
          <a:p>
            <a:endParaRPr lang="en-US" sz="2000" dirty="0">
              <a:cs typeface="+mj-cs"/>
            </a:endParaRPr>
          </a:p>
        </p:txBody>
      </p:sp>
      <p:sp>
        <p:nvSpPr>
          <p:cNvPr id="5" name="Text Placeholder 4"/>
          <p:cNvSpPr>
            <a:spLocks noGrp="1"/>
          </p:cNvSpPr>
          <p:nvPr>
            <p:ph type="body" idx="1"/>
          </p:nvPr>
        </p:nvSpPr>
        <p:spPr>
          <a:xfrm>
            <a:off x="6532579" y="1017639"/>
            <a:ext cx="2542194" cy="5560142"/>
          </a:xfrm>
        </p:spPr>
        <p:txBody>
          <a:bodyPr/>
          <a:lstStyle/>
          <a:p>
            <a:pPr algn="r" rtl="1"/>
            <a:r>
              <a:rPr lang="ar-QA" sz="2800" dirty="0">
                <a:latin typeface="Times New Roman" panose="02020603050405020304" pitchFamily="18" charset="0"/>
                <a:cs typeface="+mj-cs"/>
              </a:rPr>
              <a:t>1.3.3. تحديد أولويات التوصيات ووضع الأهداف الاستراتيجية</a:t>
            </a:r>
            <a:endParaRPr lang="en-US" sz="2800" dirty="0">
              <a:latin typeface="Times New Roman" panose="02020603050405020304" pitchFamily="18" charset="0"/>
              <a:cs typeface="+mj-cs"/>
            </a:endParaRPr>
          </a:p>
          <a:p>
            <a:pPr algn="r" rtl="1"/>
            <a:r>
              <a:rPr lang="ar-QA" sz="2000" dirty="0">
                <a:solidFill>
                  <a:srgbClr val="FF0000"/>
                </a:solidFill>
                <a:cs typeface="+mj-cs"/>
              </a:rPr>
              <a:t>استخدم الأداة الأولى</a:t>
            </a:r>
            <a:endParaRPr lang="en-US" sz="2000" dirty="0">
              <a:solidFill>
                <a:srgbClr val="FF0000"/>
              </a:solidFill>
              <a:cs typeface="+mj-cs"/>
            </a:endParaRPr>
          </a:p>
          <a:p>
            <a:pPr algn="r" rtl="1"/>
            <a:r>
              <a:rPr lang="ar-QA" sz="2000" b="0" i="1" dirty="0">
                <a:cs typeface="+mj-cs"/>
              </a:rPr>
              <a:t>الهدف الاستراتيجي هو</a:t>
            </a:r>
            <a:r>
              <a:rPr lang="ar-SA" sz="2000" b="0" i="1" dirty="0">
                <a:cs typeface="+mj-cs"/>
              </a:rPr>
              <a:t> ناتج </a:t>
            </a:r>
            <a:r>
              <a:rPr lang="ar-QA" sz="2000" b="0" i="1" dirty="0">
                <a:cs typeface="+mj-cs"/>
              </a:rPr>
              <a:t>عالي المستوى </a:t>
            </a:r>
            <a:r>
              <a:rPr lang="ar-SA" sz="2000" b="0" i="1" dirty="0">
                <a:cs typeface="+mj-cs"/>
              </a:rPr>
              <a:t>مرتبط بالقدرة</a:t>
            </a:r>
            <a:r>
              <a:rPr lang="ar-QA" sz="2000" b="0" i="1" dirty="0">
                <a:cs typeface="+mj-cs"/>
              </a:rPr>
              <a:t> يمثل تغيرًا قابلاً للقياس في المؤسسات والنظم والمنظمات </a:t>
            </a:r>
            <a:r>
              <a:rPr lang="ar-SA" sz="2000" b="0" i="1" dirty="0">
                <a:cs typeface="+mj-cs"/>
              </a:rPr>
              <a:t>والفئات السكانية</a:t>
            </a:r>
            <a:r>
              <a:rPr lang="ar-QA" sz="2000" b="0" i="1" dirty="0">
                <a:cs typeface="+mj-cs"/>
              </a:rPr>
              <a:t>. و</a:t>
            </a:r>
            <a:r>
              <a:rPr lang="ar-SA" sz="2000" b="0" i="1" dirty="0">
                <a:cs typeface="+mj-cs"/>
              </a:rPr>
              <a:t>يتعلق بأحد مكونات القدرة الأربع للاستراتيجية الوطنية لتطوير إحصاءات التعليم</a:t>
            </a:r>
            <a:endParaRPr lang="en-US" sz="2000" b="0" i="1" dirty="0">
              <a:cs typeface="+mj-cs"/>
            </a:endParaRPr>
          </a:p>
        </p:txBody>
      </p:sp>
      <p:sp>
        <p:nvSpPr>
          <p:cNvPr id="8" name="Text Placeholder 2">
            <a:extLst>
              <a:ext uri="{FF2B5EF4-FFF2-40B4-BE49-F238E27FC236}">
                <a16:creationId xmlns:a16="http://schemas.microsoft.com/office/drawing/2014/main" id="{16F1BBB4-B8E2-4370-8584-96CCBEF36D6F}"/>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4">
            <a:extLst>
              <a:ext uri="{FF2B5EF4-FFF2-40B4-BE49-F238E27FC236}">
                <a16:creationId xmlns:a16="http://schemas.microsoft.com/office/drawing/2014/main" id="{4CA23A5B-BB30-47FD-B926-D78ED5660952}"/>
              </a:ext>
            </a:extLst>
          </p:cNvPr>
          <p:cNvSpPr>
            <a:spLocks noChangeArrowheads="1"/>
          </p:cNvSpPr>
          <p:nvPr/>
        </p:nvSpPr>
        <p:spPr bwMode="auto">
          <a:xfrm>
            <a:off x="-1" y="0"/>
            <a:ext cx="1444099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4" name="Rectangle 120">
            <a:extLst>
              <a:ext uri="{FF2B5EF4-FFF2-40B4-BE49-F238E27FC236}">
                <a16:creationId xmlns:a16="http://schemas.microsoft.com/office/drawing/2014/main" id="{30CDE502-2678-49AA-9574-79696C9690B8}"/>
              </a:ext>
            </a:extLst>
          </p:cNvPr>
          <p:cNvSpPr>
            <a:spLocks noChangeArrowheads="1"/>
          </p:cNvSpPr>
          <p:nvPr/>
        </p:nvSpPr>
        <p:spPr bwMode="auto">
          <a:xfrm>
            <a:off x="-20807" y="158620"/>
            <a:ext cx="1420279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5" name="Object 4">
            <a:extLst>
              <a:ext uri="{FF2B5EF4-FFF2-40B4-BE49-F238E27FC236}">
                <a16:creationId xmlns:a16="http://schemas.microsoft.com/office/drawing/2014/main" id="{B284D12C-E3FD-48F1-BCA2-353FFC792B28}"/>
              </a:ext>
            </a:extLst>
          </p:cNvPr>
          <p:cNvGraphicFramePr>
            <a:graphicFrameLocks noChangeAspect="1"/>
          </p:cNvGraphicFramePr>
          <p:nvPr>
            <p:extLst>
              <p:ext uri="{D42A27DB-BD31-4B8C-83A1-F6EECF244321}">
                <p14:modId xmlns:p14="http://schemas.microsoft.com/office/powerpoint/2010/main" val="4150369242"/>
              </p:ext>
            </p:extLst>
          </p:nvPr>
        </p:nvGraphicFramePr>
        <p:xfrm>
          <a:off x="140348" y="158620"/>
          <a:ext cx="8901404" cy="6699380"/>
        </p:xfrm>
        <a:graphic>
          <a:graphicData uri="http://schemas.openxmlformats.org/presentationml/2006/ole">
            <mc:AlternateContent xmlns:mc="http://schemas.openxmlformats.org/markup-compatibility/2006">
              <mc:Choice xmlns:v="urn:schemas-microsoft-com:vml" Requires="v">
                <p:oleObj spid="_x0000_s32900" name="Document" r:id="rId4" imgW="5734061" imgH="4880128" progId="Word.Document.12">
                  <p:embed/>
                </p:oleObj>
              </mc:Choice>
              <mc:Fallback>
                <p:oleObj name="Document" r:id="rId4" imgW="5734061" imgH="4880128" progId="Word.Document.12">
                  <p:embed/>
                  <p:pic>
                    <p:nvPicPr>
                      <p:cNvPr id="0" name="Object 1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48" y="158620"/>
                        <a:ext cx="8901404" cy="6699380"/>
                      </a:xfrm>
                      <a:prstGeom prst="rect">
                        <a:avLst/>
                      </a:prstGeom>
                      <a:noFill/>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8FAB5C3-2B1A-4C93-8B92-F356BA3AF63C}"/>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
        <p:nvSpPr>
          <p:cNvPr id="8" name="TextBox 7">
            <a:extLst>
              <a:ext uri="{FF2B5EF4-FFF2-40B4-BE49-F238E27FC236}">
                <a16:creationId xmlns:a16="http://schemas.microsoft.com/office/drawing/2014/main" id="{A6CCA1A4-2D42-44F8-92FE-9BA5FB879B69}"/>
              </a:ext>
            </a:extLst>
          </p:cNvPr>
          <p:cNvSpPr txBox="1"/>
          <p:nvPr/>
        </p:nvSpPr>
        <p:spPr>
          <a:xfrm>
            <a:off x="2189376" y="3247085"/>
            <a:ext cx="4627949" cy="1631216"/>
          </a:xfrm>
          <a:prstGeom prst="rect">
            <a:avLst/>
          </a:prstGeom>
          <a:noFill/>
        </p:spPr>
        <p:txBody>
          <a:bodyPr wrap="square" rtlCol="0">
            <a:spAutoFit/>
          </a:bodyPr>
          <a:lstStyle/>
          <a:p>
            <a:pPr algn="r" rtl="1"/>
            <a:r>
              <a:rPr lang="ar-QA" sz="2000" dirty="0">
                <a:solidFill>
                  <a:schemeClr val="bg1"/>
                </a:solidFill>
                <a:latin typeface="Open Sans"/>
                <a:cs typeface="+mj-cs"/>
              </a:rPr>
              <a:t>الخطوة الأولى. تحديد النتائج</a:t>
            </a:r>
          </a:p>
          <a:p>
            <a:pPr algn="r" rtl="1"/>
            <a:r>
              <a:rPr lang="ar-QA" sz="2000" dirty="0">
                <a:solidFill>
                  <a:schemeClr val="bg1"/>
                </a:solidFill>
                <a:latin typeface="Open Sans"/>
                <a:cs typeface="+mj-cs"/>
              </a:rPr>
              <a:t>الخطوة الثانية. توضيح أدوار ومسؤوليات الشركاء</a:t>
            </a:r>
          </a:p>
          <a:p>
            <a:pPr algn="r" rtl="1"/>
            <a:r>
              <a:rPr lang="ar-QA" sz="2000" dirty="0">
                <a:solidFill>
                  <a:schemeClr val="bg1"/>
                </a:solidFill>
                <a:latin typeface="Open Sans"/>
                <a:cs typeface="+mj-cs"/>
              </a:rPr>
              <a:t>الخطوة الثالثة. تحديد الافتراضات والمخاطر</a:t>
            </a:r>
          </a:p>
          <a:p>
            <a:pPr algn="r" rtl="1"/>
            <a:r>
              <a:rPr lang="ar-QA" sz="2000" dirty="0">
                <a:solidFill>
                  <a:schemeClr val="bg1"/>
                </a:solidFill>
                <a:latin typeface="Open Sans"/>
                <a:cs typeface="+mj-cs"/>
              </a:rPr>
              <a:t>الخطوة الرابعة. تحديد الموارد الإرشادية</a:t>
            </a:r>
          </a:p>
          <a:p>
            <a:pPr algn="r" rtl="1"/>
            <a:r>
              <a:rPr lang="ar-QA" sz="2000" dirty="0">
                <a:solidFill>
                  <a:schemeClr val="bg1"/>
                </a:solidFill>
                <a:latin typeface="Open Sans"/>
                <a:cs typeface="+mj-cs"/>
              </a:rPr>
              <a:t>الخطوة الخامسة. تطوير مصفوفة الرصد والتقييم</a:t>
            </a:r>
            <a:endParaRPr lang="en-US" sz="2000" dirty="0">
              <a:solidFill>
                <a:schemeClr val="bg1"/>
              </a:solidFill>
              <a:latin typeface="Open Sans"/>
              <a:cs typeface="+mj-cs"/>
            </a:endParaRPr>
          </a:p>
        </p:txBody>
      </p:sp>
      <p:sp>
        <p:nvSpPr>
          <p:cNvPr id="9" name="Subtitle 1">
            <a:extLst>
              <a:ext uri="{FF2B5EF4-FFF2-40B4-BE49-F238E27FC236}">
                <a16:creationId xmlns:a16="http://schemas.microsoft.com/office/drawing/2014/main" id="{B55703E8-4F7D-4531-AEE3-BFC03B986F6B}"/>
              </a:ext>
            </a:extLst>
          </p:cNvPr>
          <p:cNvSpPr txBox="1">
            <a:spLocks/>
          </p:cNvSpPr>
          <p:nvPr/>
        </p:nvSpPr>
        <p:spPr>
          <a:xfrm>
            <a:off x="4763232" y="2052112"/>
            <a:ext cx="1989814" cy="3577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bg1"/>
                </a:solidFill>
                <a:latin typeface="Open Sans" charset="0"/>
                <a:ea typeface="Open Sans" charset="0"/>
                <a:cs typeface="Open Sans"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charset="0"/>
                <a:ea typeface="Open Sans" charset="0"/>
                <a:cs typeface="Open Sans"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charset="0"/>
                <a:ea typeface="Open Sans" charset="0"/>
                <a:cs typeface="Open Sans"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pen Sans" charset="0"/>
                <a:ea typeface="Open Sans" charset="0"/>
                <a:cs typeface="Open Sans"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pen Sans" charset="0"/>
                <a:ea typeface="Open Sans" charset="0"/>
                <a:cs typeface="Open Sans"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QA" sz="2400" dirty="0">
                <a:cs typeface="+mj-cs"/>
              </a:rPr>
              <a:t>القسم الرابع</a:t>
            </a:r>
            <a:endParaRPr lang="en-US" sz="2400" dirty="0">
              <a:cs typeface="+mj-cs"/>
            </a:endParaRPr>
          </a:p>
        </p:txBody>
      </p:sp>
      <p:sp>
        <p:nvSpPr>
          <p:cNvPr id="10" name="Title 2">
            <a:extLst>
              <a:ext uri="{FF2B5EF4-FFF2-40B4-BE49-F238E27FC236}">
                <a16:creationId xmlns:a16="http://schemas.microsoft.com/office/drawing/2014/main" id="{BB25DE19-C6B5-4AA1-B524-58743B93BCE6}"/>
              </a:ext>
            </a:extLst>
          </p:cNvPr>
          <p:cNvSpPr txBox="1">
            <a:spLocks/>
          </p:cNvSpPr>
          <p:nvPr/>
        </p:nvSpPr>
        <p:spPr>
          <a:xfrm>
            <a:off x="2189376" y="2598627"/>
            <a:ext cx="4628985" cy="53645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400" b="1" i="0" kern="1200" baseline="0">
                <a:ln>
                  <a:solidFill>
                    <a:schemeClr val="bg1"/>
                  </a:solidFill>
                </a:ln>
                <a:solidFill>
                  <a:schemeClr val="bg1"/>
                </a:solidFill>
                <a:latin typeface="Open Sans Bold" charset="0"/>
                <a:ea typeface="Open Sans" charset="0"/>
                <a:cs typeface="Open Sans" charset="0"/>
              </a:defRPr>
            </a:lvl1pPr>
          </a:lstStyle>
          <a:p>
            <a:pPr algn="r" rtl="1"/>
            <a:r>
              <a:rPr lang="ar-SA" sz="2800" dirty="0">
                <a:cs typeface="+mj-cs"/>
              </a:rPr>
              <a:t>تصميم إطار النتائج</a:t>
            </a:r>
            <a:endParaRPr lang="en-US" sz="2000" dirty="0">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530599" y="1735139"/>
            <a:ext cx="5185698" cy="4246560"/>
          </a:xfrm>
        </p:spPr>
        <p:txBody>
          <a:bodyPr/>
          <a:lstStyle/>
          <a:p>
            <a:pPr algn="r" rtl="1">
              <a:spcAft>
                <a:spcPts val="1200"/>
              </a:spcAft>
            </a:pPr>
            <a:r>
              <a:rPr lang="ar-QA" sz="2800" b="1" dirty="0">
                <a:solidFill>
                  <a:schemeClr val="accent5">
                    <a:lumMod val="75000"/>
                  </a:schemeClr>
                </a:solidFill>
                <a:latin typeface="Times New Roman" panose="02020603050405020304" pitchFamily="18" charset="0"/>
                <a:cs typeface="Times New Roman" panose="02020603050405020304" pitchFamily="18" charset="0"/>
              </a:rPr>
              <a:t>الخطوة الأولى</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a:p>
            <a:pPr algn="r" rtl="1">
              <a:spcAft>
                <a:spcPts val="1200"/>
              </a:spcAft>
            </a:pPr>
            <a:r>
              <a:rPr lang="ar-QA" sz="2800" b="1" dirty="0">
                <a:solidFill>
                  <a:schemeClr val="accent5">
                    <a:lumMod val="75000"/>
                  </a:schemeClr>
                </a:solidFill>
                <a:latin typeface="Times New Roman" panose="02020603050405020304" pitchFamily="18" charset="0"/>
                <a:cs typeface="Times New Roman" panose="02020603050405020304" pitchFamily="18" charset="0"/>
              </a:rPr>
              <a:t>تحديد النواتج والمخرجات</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a:p>
            <a:pPr algn="r" rtl="1">
              <a:spcAft>
                <a:spcPts val="1200"/>
              </a:spcAft>
            </a:pPr>
            <a:r>
              <a:rPr lang="ar-QA" sz="2800" b="1" dirty="0">
                <a:solidFill>
                  <a:srgbClr val="FF0000"/>
                </a:solidFill>
                <a:latin typeface="Times New Roman" panose="02020603050405020304" pitchFamily="18" charset="0"/>
                <a:cs typeface="Times New Roman" panose="02020603050405020304" pitchFamily="18" charset="0"/>
              </a:rPr>
              <a:t>استخدم الأداة الثانية</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64514" name="Picture 2"/>
          <p:cNvPicPr>
            <a:picLocks noGrp="1" noChangeAspect="1" noChangeArrowheads="1"/>
          </p:cNvPicPr>
          <p:nvPr>
            <p:ph type="pic" idx="11"/>
          </p:nvPr>
        </p:nvPicPr>
        <p:blipFill>
          <a:blip r:embed="rId3">
            <a:duotone>
              <a:schemeClr val="accent1">
                <a:shade val="45000"/>
                <a:satMod val="135000"/>
              </a:schemeClr>
              <a:prstClr val="white"/>
            </a:duotone>
          </a:blip>
          <a:srcRect l="20441" r="20441"/>
          <a:stretch>
            <a:fillRect/>
          </a:stretch>
        </p:blipFill>
        <p:spPr bwMode="auto">
          <a:prstGeom prst="rect">
            <a:avLst/>
          </a:prstGeom>
          <a:noFill/>
        </p:spPr>
      </p:pic>
      <p:sp>
        <p:nvSpPr>
          <p:cNvPr id="7" name="Text Placeholder 2">
            <a:extLst>
              <a:ext uri="{FF2B5EF4-FFF2-40B4-BE49-F238E27FC236}">
                <a16:creationId xmlns:a16="http://schemas.microsoft.com/office/drawing/2014/main" id="{6D2F9E29-0F34-4A90-A50B-C08069F106FC}"/>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250723" y="1039762"/>
            <a:ext cx="5362678" cy="4778476"/>
          </a:xfrm>
        </p:spPr>
        <p:txBody>
          <a:bodyPr/>
          <a:lstStyle/>
          <a:p>
            <a:pPr lvl="0" algn="r" rtl="1"/>
            <a:r>
              <a:rPr lang="ar-SA" sz="2000" dirty="0">
                <a:cs typeface="+mj-cs"/>
              </a:rPr>
              <a:t>تعبر </a:t>
            </a:r>
            <a:r>
              <a:rPr lang="ar-SA" sz="2000" b="1" dirty="0">
                <a:cs typeface="+mj-cs"/>
              </a:rPr>
              <a:t>لغة الفعل</a:t>
            </a:r>
            <a:r>
              <a:rPr lang="ar-SA" sz="2000" dirty="0">
                <a:cs typeface="+mj-cs"/>
              </a:rPr>
              <a:t> عن النتائج المحتملة من وجهة نظر مقدمي الخدمات، وعادة ما تبدأ بـ "من خلال القيام بهذا أو ذاك". يمكن تفسير هذا النوع من اللغة بطرق عديدة لأنه غير محدد أو قابل للقياس (على سبيل المثال، تحسين االمخرجات الإحصائية). وهي تميل إلى التركيز فقط على إنجاز الأنشطة (على سبيل المثال، إنشاء وحدات نظام إدارة معلومات التعليم في 15 مكتبًا إقليميًا).</a:t>
            </a:r>
            <a:r>
              <a:rPr lang="en-US" sz="2000" dirty="0">
                <a:cs typeface="+mj-cs"/>
              </a:rPr>
              <a:t> </a:t>
            </a:r>
          </a:p>
          <a:p>
            <a:pPr lvl="0" algn="r" rtl="1"/>
            <a:r>
              <a:rPr lang="ar-SA" sz="2000" dirty="0">
                <a:cs typeface="+mj-cs"/>
              </a:rPr>
              <a:t>تصف </a:t>
            </a:r>
            <a:r>
              <a:rPr lang="ar-SA" sz="2000" b="1" dirty="0">
                <a:cs typeface="+mj-cs"/>
              </a:rPr>
              <a:t>لغة التغيير</a:t>
            </a:r>
            <a:r>
              <a:rPr lang="ar-SA" sz="2000" dirty="0">
                <a:cs typeface="+mj-cs"/>
              </a:rPr>
              <a:t> التغييرات في ظروف المؤسسات والناس. وتضع معايير دقيقة للنجاح. وتركز على النتائج وليس على طرق تحقيقها؛ ينبغي تجنب عبارات مثل "من خلال هذا وذاك" أو "من خلال القيام بهذا وذاك"</a:t>
            </a:r>
            <a:r>
              <a:rPr lang="ar-QA" sz="2000" dirty="0">
                <a:cs typeface="+mj-cs"/>
              </a:rPr>
              <a:t>.</a:t>
            </a:r>
            <a:r>
              <a:rPr lang="ar-SA" sz="2000" dirty="0">
                <a:cs typeface="+mj-cs"/>
              </a:rPr>
              <a:t> </a:t>
            </a:r>
            <a:endParaRPr lang="en-US" sz="2000" dirty="0">
              <a:cs typeface="+mj-cs"/>
            </a:endParaRPr>
          </a:p>
          <a:p>
            <a:endParaRPr lang="en-US" dirty="0"/>
          </a:p>
        </p:txBody>
      </p:sp>
      <p:sp>
        <p:nvSpPr>
          <p:cNvPr id="5" name="Text Placeholder 4"/>
          <p:cNvSpPr>
            <a:spLocks noGrp="1"/>
          </p:cNvSpPr>
          <p:nvPr>
            <p:ph type="body" idx="1"/>
          </p:nvPr>
        </p:nvSpPr>
        <p:spPr>
          <a:xfrm>
            <a:off x="6229350" y="1165123"/>
            <a:ext cx="2663927" cy="1500187"/>
          </a:xfrm>
        </p:spPr>
        <p:txBody>
          <a:bodyPr/>
          <a:lstStyle/>
          <a:p>
            <a:pPr algn="r" rtl="1"/>
            <a:r>
              <a:rPr lang="ar-QA" sz="2800" dirty="0">
                <a:cs typeface="+mj-cs"/>
              </a:rPr>
              <a:t>1.1. تحديد النتائج (النواتج والمخرجات)</a:t>
            </a:r>
            <a:endParaRPr lang="en-US" sz="2800" dirty="0">
              <a:cs typeface="+mj-cs"/>
            </a:endParaRPr>
          </a:p>
        </p:txBody>
      </p:sp>
      <p:graphicFrame>
        <p:nvGraphicFramePr>
          <p:cNvPr id="7" name="Diagramme 44">
            <a:extLst>
              <a:ext uri="{FF2B5EF4-FFF2-40B4-BE49-F238E27FC236}">
                <a16:creationId xmlns:a16="http://schemas.microsoft.com/office/drawing/2014/main" id="{49A8E869-3252-4378-9711-C5FFCA0750E9}"/>
              </a:ext>
            </a:extLst>
          </p:cNvPr>
          <p:cNvGraphicFramePr/>
          <p:nvPr>
            <p:extLst>
              <p:ext uri="{D42A27DB-BD31-4B8C-83A1-F6EECF244321}">
                <p14:modId xmlns:p14="http://schemas.microsoft.com/office/powerpoint/2010/main" val="3936749950"/>
              </p:ext>
            </p:extLst>
          </p:nvPr>
        </p:nvGraphicFramePr>
        <p:xfrm>
          <a:off x="1047750" y="5229224"/>
          <a:ext cx="7315199" cy="942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042754"/>
              </p:ext>
            </p:extLst>
          </p:nvPr>
        </p:nvGraphicFramePr>
        <p:xfrm>
          <a:off x="221227" y="972457"/>
          <a:ext cx="6542430" cy="5339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idx="1"/>
          </p:nvPr>
        </p:nvSpPr>
        <p:spPr>
          <a:xfrm>
            <a:off x="6971110" y="1181659"/>
            <a:ext cx="2172890" cy="2078548"/>
          </a:xfrm>
        </p:spPr>
        <p:txBody>
          <a:bodyPr/>
          <a:lstStyle/>
          <a:p>
            <a:pPr algn="r" rtl="1"/>
            <a:r>
              <a:rPr lang="ar-QA" sz="2800" dirty="0">
                <a:cs typeface="+mj-cs"/>
              </a:rPr>
              <a:t>2.1. من الأهداف الاستراتيجية إلى النتائج على مستوى النواتج</a:t>
            </a:r>
            <a:endParaRPr lang="en-US" sz="2800" dirty="0">
              <a:cs typeface="+mj-cs"/>
            </a:endParaRPr>
          </a:p>
        </p:txBody>
      </p:sp>
      <p:sp>
        <p:nvSpPr>
          <p:cNvPr id="7" name="Text Placeholder 2">
            <a:extLst>
              <a:ext uri="{FF2B5EF4-FFF2-40B4-BE49-F238E27FC236}">
                <a16:creationId xmlns:a16="http://schemas.microsoft.com/office/drawing/2014/main" id="{88BB0821-FC6C-47DF-9860-2BD9B4671654}"/>
              </a:ext>
            </a:extLst>
          </p:cNvPr>
          <p:cNvSpPr txBox="1">
            <a:spLocks/>
          </p:cNvSpPr>
          <p:nvPr/>
        </p:nvSpPr>
        <p:spPr>
          <a:xfrm>
            <a:off x="2291654" y="197918"/>
            <a:ext cx="5630034" cy="2707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200" kern="1200" baseline="0">
                <a:solidFill>
                  <a:schemeClr val="bg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86218" y="1336803"/>
            <a:ext cx="8577561" cy="600535"/>
          </a:xfrm>
        </p:spPr>
        <p:txBody>
          <a:bodyPr/>
          <a:lstStyle/>
          <a:p>
            <a:pPr algn="r" rtl="1"/>
            <a:r>
              <a:rPr lang="ar-QA" sz="2000" dirty="0">
                <a:cs typeface="+mj-cs"/>
              </a:rPr>
              <a:t>3.1. قائمة التحقق لصياغة النوائج (النهائية)</a:t>
            </a:r>
            <a:endParaRPr lang="en-US" sz="2000" dirty="0">
              <a:cs typeface="+mj-cs"/>
            </a:endParaRPr>
          </a:p>
        </p:txBody>
      </p:sp>
      <p:sp>
        <p:nvSpPr>
          <p:cNvPr id="7" name="Text Placeholder 2">
            <a:extLst>
              <a:ext uri="{FF2B5EF4-FFF2-40B4-BE49-F238E27FC236}">
                <a16:creationId xmlns:a16="http://schemas.microsoft.com/office/drawing/2014/main" id="{1957FABD-922A-4D6D-AAF4-188683AEF27C}"/>
              </a:ext>
            </a:extLst>
          </p:cNvPr>
          <p:cNvSpPr txBox="1">
            <a:spLocks/>
          </p:cNvSpPr>
          <p:nvPr/>
        </p:nvSpPr>
        <p:spPr>
          <a:xfrm>
            <a:off x="2291654" y="197918"/>
            <a:ext cx="5630034" cy="2707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200" kern="1200" baseline="0">
                <a:solidFill>
                  <a:schemeClr val="bg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QA" sz="1400"/>
              <a:t>المبادئ التوجيهية على المستوى الوطني:</a:t>
            </a:r>
          </a:p>
          <a:p>
            <a:pPr algn="ctr" rtl="1"/>
            <a:r>
              <a:rPr lang="ar-QA" sz="1400"/>
              <a:t> الاستراتيجية الوطنية لتطوير إحصاءات التعليم (</a:t>
            </a:r>
            <a:r>
              <a:rPr lang="en-GB" sz="1400"/>
              <a:t>NSDES</a:t>
            </a:r>
            <a:r>
              <a:rPr lang="ar-QA" sz="1400"/>
              <a:t>)</a:t>
            </a:r>
            <a:endParaRPr lang="en-US" sz="1400"/>
          </a:p>
          <a:p>
            <a:endParaRPr lang="en-US" sz="2800" dirty="0"/>
          </a:p>
        </p:txBody>
      </p:sp>
      <p:graphicFrame>
        <p:nvGraphicFramePr>
          <p:cNvPr id="3" name="Table 2">
            <a:extLst>
              <a:ext uri="{FF2B5EF4-FFF2-40B4-BE49-F238E27FC236}">
                <a16:creationId xmlns:a16="http://schemas.microsoft.com/office/drawing/2014/main" id="{C58A124F-FD15-4719-97B4-3B9DF04661CA}"/>
              </a:ext>
            </a:extLst>
          </p:cNvPr>
          <p:cNvGraphicFramePr>
            <a:graphicFrameLocks noGrp="1"/>
          </p:cNvGraphicFramePr>
          <p:nvPr>
            <p:extLst>
              <p:ext uri="{D42A27DB-BD31-4B8C-83A1-F6EECF244321}">
                <p14:modId xmlns:p14="http://schemas.microsoft.com/office/powerpoint/2010/main" val="4077403879"/>
              </p:ext>
            </p:extLst>
          </p:nvPr>
        </p:nvGraphicFramePr>
        <p:xfrm>
          <a:off x="438150" y="1937339"/>
          <a:ext cx="8267699" cy="4206285"/>
        </p:xfrm>
        <a:graphic>
          <a:graphicData uri="http://schemas.openxmlformats.org/drawingml/2006/table">
            <a:tbl>
              <a:tblPr firstRow="1" firstCol="1" bandRow="1"/>
              <a:tblGrid>
                <a:gridCol w="1278353">
                  <a:extLst>
                    <a:ext uri="{9D8B030D-6E8A-4147-A177-3AD203B41FA5}">
                      <a16:colId xmlns:a16="http://schemas.microsoft.com/office/drawing/2014/main" val="148169890"/>
                    </a:ext>
                  </a:extLst>
                </a:gridCol>
                <a:gridCol w="6989346">
                  <a:extLst>
                    <a:ext uri="{9D8B030D-6E8A-4147-A177-3AD203B41FA5}">
                      <a16:colId xmlns:a16="http://schemas.microsoft.com/office/drawing/2014/main" val="3854538157"/>
                    </a:ext>
                  </a:extLst>
                </a:gridCol>
              </a:tblGrid>
              <a:tr h="520796">
                <a:tc>
                  <a:txBody>
                    <a:bodyPr/>
                    <a:lstStyle/>
                    <a:p>
                      <a:pPr marL="342900" lvl="0" indent="-342900" algn="ctr" rtl="0">
                        <a:spcBef>
                          <a:spcPts val="600"/>
                        </a:spcBef>
                        <a:spcAft>
                          <a:spcPts val="0"/>
                        </a:spcAft>
                        <a:buFont typeface="Wingdings" panose="05000000000000000000" pitchFamily="2" charset="2"/>
                        <a:buChar char=""/>
                      </a:pPr>
                      <a:r>
                        <a:rPr lang="en-US" sz="1800" b="1">
                          <a:effectLst/>
                          <a:latin typeface="Calibri" panose="020F0502020204030204" pitchFamily="34" charset="0"/>
                          <a:ea typeface="Times New Roman" panose="02020603050405020304" pitchFamily="18" charset="0"/>
                          <a:cs typeface="+mj-cs"/>
                        </a:rPr>
                        <a:t> </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DF"/>
                    </a:solidFill>
                  </a:tcPr>
                </a:tc>
                <a:tc>
                  <a:txBody>
                    <a:bodyPr/>
                    <a:lstStyle/>
                    <a:p>
                      <a:pPr algn="just" rtl="1">
                        <a:spcBef>
                          <a:spcPts val="600"/>
                        </a:spcBef>
                        <a:spcAft>
                          <a:spcPts val="0"/>
                        </a:spcAft>
                      </a:pPr>
                      <a:r>
                        <a:rPr lang="ar-SA" sz="1800">
                          <a:effectLst/>
                          <a:latin typeface="Calibri" panose="020F0502020204030204" pitchFamily="34" charset="0"/>
                          <a:ea typeface="Times New Roman" panose="02020603050405020304" pitchFamily="18" charset="0"/>
                          <a:cs typeface="+mj-cs"/>
                        </a:rPr>
                        <a:t>قائمة التحقق</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DF"/>
                    </a:solidFill>
                  </a:tcPr>
                </a:tc>
                <a:extLst>
                  <a:ext uri="{0D108BD9-81ED-4DB2-BD59-A6C34878D82A}">
                    <a16:rowId xmlns:a16="http://schemas.microsoft.com/office/drawing/2014/main" val="3304233325"/>
                  </a:ext>
                </a:extLst>
              </a:tr>
              <a:tr h="520796">
                <a:tc>
                  <a:txBody>
                    <a:bodyPr/>
                    <a:lstStyle/>
                    <a:p>
                      <a:pPr algn="ctr">
                        <a:spcBef>
                          <a:spcPts val="600"/>
                        </a:spcBef>
                        <a:spcAft>
                          <a:spcPts val="0"/>
                        </a:spcAft>
                      </a:pPr>
                      <a:r>
                        <a:rPr lang="en-US" sz="1800">
                          <a:effectLst/>
                          <a:latin typeface="Calibri" panose="020F0502020204030204" pitchFamily="34" charset="0"/>
                          <a:ea typeface="Times New Roman" panose="02020603050405020304" pitchFamily="18" charset="0"/>
                          <a:cs typeface="+mj-cs"/>
                          <a:sym typeface="Wingdings" panose="05000000000000000000" pitchFamily="2" charset="2"/>
                        </a:rPr>
                        <a:t></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Bef>
                          <a:spcPts val="600"/>
                        </a:spcBef>
                        <a:spcAft>
                          <a:spcPts val="0"/>
                        </a:spcAft>
                      </a:pPr>
                      <a:r>
                        <a:rPr lang="ar-SA" sz="1800">
                          <a:effectLst/>
                          <a:latin typeface="Calibri" panose="020F0502020204030204" pitchFamily="34" charset="0"/>
                          <a:ea typeface="Times New Roman" panose="02020603050405020304" pitchFamily="18" charset="0"/>
                          <a:cs typeface="+mj-cs"/>
                        </a:rPr>
                        <a:t>يصف االناتج التغيير (نتائج الإجراءات) وليس الإجراءات نفسها</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830101"/>
                  </a:ext>
                </a:extLst>
              </a:tr>
              <a:tr h="520796">
                <a:tc>
                  <a:txBody>
                    <a:bodyPr/>
                    <a:lstStyle/>
                    <a:p>
                      <a:pPr algn="ctr">
                        <a:spcBef>
                          <a:spcPts val="600"/>
                        </a:spcBef>
                        <a:spcAft>
                          <a:spcPts val="0"/>
                        </a:spcAft>
                      </a:pPr>
                      <a:r>
                        <a:rPr lang="en-US" sz="1800">
                          <a:effectLst/>
                          <a:latin typeface="Calibri" panose="020F0502020204030204" pitchFamily="34" charset="0"/>
                          <a:ea typeface="Times New Roman" panose="02020603050405020304" pitchFamily="18" charset="0"/>
                          <a:cs typeface="+mj-cs"/>
                          <a:sym typeface="Wingdings" panose="05000000000000000000" pitchFamily="2" charset="2"/>
                        </a:rPr>
                        <a:t></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Bef>
                          <a:spcPts val="600"/>
                        </a:spcBef>
                        <a:spcAft>
                          <a:spcPts val="0"/>
                        </a:spcAft>
                      </a:pPr>
                      <a:r>
                        <a:rPr lang="ar-SA" sz="1800" dirty="0">
                          <a:effectLst/>
                          <a:latin typeface="Calibri" panose="020F0502020204030204" pitchFamily="34" charset="0"/>
                          <a:ea typeface="Times New Roman" panose="02020603050405020304" pitchFamily="18" charset="0"/>
                          <a:cs typeface="+mj-cs"/>
                        </a:rPr>
                        <a:t>يحمل الناتج تغييرات مؤسساتية و/ أو سلوكية عالية المستوى</a:t>
                      </a:r>
                      <a:endParaRPr lang="en-GB" sz="1800" dirty="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930487"/>
                  </a:ext>
                </a:extLst>
              </a:tr>
              <a:tr h="560714">
                <a:tc>
                  <a:txBody>
                    <a:bodyPr/>
                    <a:lstStyle/>
                    <a:p>
                      <a:pPr algn="ctr">
                        <a:spcBef>
                          <a:spcPts val="600"/>
                        </a:spcBef>
                        <a:spcAft>
                          <a:spcPts val="0"/>
                        </a:spcAft>
                      </a:pPr>
                      <a:r>
                        <a:rPr lang="en-US" sz="1800">
                          <a:effectLst/>
                          <a:latin typeface="Calibri" panose="020F0502020204030204" pitchFamily="34" charset="0"/>
                          <a:ea typeface="Times New Roman" panose="02020603050405020304" pitchFamily="18" charset="0"/>
                          <a:cs typeface="+mj-cs"/>
                          <a:sym typeface="Wingdings" panose="05000000000000000000" pitchFamily="2" charset="2"/>
                        </a:rPr>
                        <a:t></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Bef>
                          <a:spcPts val="600"/>
                        </a:spcBef>
                        <a:spcAft>
                          <a:spcPts val="0"/>
                        </a:spcAft>
                      </a:pPr>
                      <a:r>
                        <a:rPr lang="ar-SA" sz="1800">
                          <a:effectLst/>
                          <a:latin typeface="Calibri" panose="020F0502020204030204" pitchFamily="34" charset="0"/>
                          <a:ea typeface="Times New Roman" panose="02020603050405020304" pitchFamily="18" charset="0"/>
                          <a:cs typeface="+mj-cs"/>
                        </a:rPr>
                        <a:t>الناتج محدد، فهو لا يجمع بين نوعين مختلفين من النتائج أو أكثر وليس عاما إلى درجة تغطية أي شيء</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291805"/>
                  </a:ext>
                </a:extLst>
              </a:tr>
              <a:tr h="520796">
                <a:tc>
                  <a:txBody>
                    <a:bodyPr/>
                    <a:lstStyle/>
                    <a:p>
                      <a:pPr algn="ctr">
                        <a:spcBef>
                          <a:spcPts val="600"/>
                        </a:spcBef>
                        <a:spcAft>
                          <a:spcPts val="0"/>
                        </a:spcAft>
                      </a:pPr>
                      <a:r>
                        <a:rPr lang="en-US" sz="1800">
                          <a:effectLst/>
                          <a:latin typeface="Calibri" panose="020F0502020204030204" pitchFamily="34" charset="0"/>
                          <a:ea typeface="Times New Roman" panose="02020603050405020304" pitchFamily="18" charset="0"/>
                          <a:cs typeface="+mj-cs"/>
                          <a:sym typeface="Wingdings" panose="05000000000000000000" pitchFamily="2" charset="2"/>
                        </a:rPr>
                        <a:t></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Bef>
                          <a:spcPts val="600"/>
                        </a:spcBef>
                        <a:spcAft>
                          <a:spcPts val="0"/>
                        </a:spcAft>
                      </a:pPr>
                      <a:r>
                        <a:rPr lang="ar-SA" sz="1800">
                          <a:effectLst/>
                          <a:latin typeface="Calibri" panose="020F0502020204030204" pitchFamily="34" charset="0"/>
                          <a:ea typeface="Times New Roman" panose="02020603050405020304" pitchFamily="18" charset="0"/>
                          <a:cs typeface="+mj-cs"/>
                        </a:rPr>
                        <a:t>يتضمن الناتج موضوعا للتغيير المقصود ("من")</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6294664"/>
                  </a:ext>
                </a:extLst>
              </a:tr>
              <a:tr h="520796">
                <a:tc>
                  <a:txBody>
                    <a:bodyPr/>
                    <a:lstStyle/>
                    <a:p>
                      <a:pPr algn="ctr">
                        <a:spcBef>
                          <a:spcPts val="600"/>
                        </a:spcBef>
                        <a:spcAft>
                          <a:spcPts val="0"/>
                        </a:spcAft>
                      </a:pPr>
                      <a:r>
                        <a:rPr lang="en-US" sz="1800">
                          <a:effectLst/>
                          <a:latin typeface="Calibri" panose="020F0502020204030204" pitchFamily="34" charset="0"/>
                          <a:ea typeface="Times New Roman" panose="02020603050405020304" pitchFamily="18" charset="0"/>
                          <a:cs typeface="+mj-cs"/>
                          <a:sym typeface="Wingdings" panose="05000000000000000000" pitchFamily="2" charset="2"/>
                        </a:rPr>
                        <a:t></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Bef>
                          <a:spcPts val="600"/>
                        </a:spcBef>
                        <a:spcAft>
                          <a:spcPts val="0"/>
                        </a:spcAft>
                      </a:pPr>
                      <a:r>
                        <a:rPr lang="ar-SA" sz="1800">
                          <a:effectLst/>
                          <a:latin typeface="Calibri" panose="020F0502020204030204" pitchFamily="34" charset="0"/>
                          <a:ea typeface="Times New Roman" panose="02020603050405020304" pitchFamily="18" charset="0"/>
                          <a:cs typeface="+mj-cs"/>
                        </a:rPr>
                        <a:t>يحدد الناتج إطارا زمنيا واقعيًا (على سبيل المثال، فترة خمس سنوات)</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4730888"/>
                  </a:ext>
                </a:extLst>
              </a:tr>
              <a:tr h="1041591">
                <a:tc>
                  <a:txBody>
                    <a:bodyPr/>
                    <a:lstStyle/>
                    <a:p>
                      <a:pPr algn="ctr">
                        <a:spcBef>
                          <a:spcPts val="600"/>
                        </a:spcBef>
                        <a:spcAft>
                          <a:spcPts val="0"/>
                        </a:spcAft>
                      </a:pPr>
                      <a:r>
                        <a:rPr lang="en-US" sz="1800">
                          <a:effectLst/>
                          <a:latin typeface="Calibri" panose="020F0502020204030204" pitchFamily="34" charset="0"/>
                          <a:ea typeface="Times New Roman" panose="02020603050405020304" pitchFamily="18" charset="0"/>
                          <a:cs typeface="+mj-cs"/>
                          <a:sym typeface="Wingdings" panose="05000000000000000000" pitchFamily="2" charset="2"/>
                        </a:rPr>
                        <a:t></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Bef>
                          <a:spcPts val="600"/>
                        </a:spcBef>
                        <a:spcAft>
                          <a:spcPts val="0"/>
                        </a:spcAft>
                      </a:pPr>
                      <a:r>
                        <a:rPr lang="ar-SA" sz="1800" dirty="0">
                          <a:effectLst/>
                          <a:latin typeface="Calibri" panose="020F0502020204030204" pitchFamily="34" charset="0"/>
                          <a:ea typeface="Times New Roman" panose="02020603050405020304" pitchFamily="18" charset="0"/>
                          <a:cs typeface="+mj-cs"/>
                        </a:rPr>
                        <a:t>يعبر عن الناتج بوضوح وبصياغة لا لبس فيها. اختبر الصياغة. لا ينبغي أن يفسر الهدف بشكل مختلف من قبل مختلف المكونات</a:t>
                      </a:r>
                      <a:endParaRPr lang="en-GB" sz="1800" dirty="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4619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848103545"/>
              </p:ext>
            </p:extLst>
          </p:nvPr>
        </p:nvGraphicFramePr>
        <p:xfrm>
          <a:off x="1017639" y="2448234"/>
          <a:ext cx="7949379"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idx="1"/>
          </p:nvPr>
        </p:nvSpPr>
        <p:spPr>
          <a:xfrm>
            <a:off x="6779504" y="1019078"/>
            <a:ext cx="2117768" cy="1711887"/>
          </a:xfrm>
        </p:spPr>
        <p:txBody>
          <a:bodyPr/>
          <a:lstStyle/>
          <a:p>
            <a:pPr algn="r" rtl="1"/>
            <a:r>
              <a:rPr lang="ar-QA" sz="2800" dirty="0">
                <a:cs typeface="+mj-cs"/>
              </a:rPr>
              <a:t>4.1. صياغة النوائج المرحلية</a:t>
            </a:r>
          </a:p>
          <a:p>
            <a:pPr algn="r" rtl="1"/>
            <a:r>
              <a:rPr lang="ar-QA" sz="2000" b="0" i="1" dirty="0">
                <a:cs typeface="+mj-cs"/>
              </a:rPr>
              <a:t>الناتج المرحلي هو...</a:t>
            </a:r>
          </a:p>
        </p:txBody>
      </p:sp>
      <p:sp>
        <p:nvSpPr>
          <p:cNvPr id="8" name="Rectangle 7"/>
          <p:cNvSpPr/>
          <p:nvPr/>
        </p:nvSpPr>
        <p:spPr>
          <a:xfrm>
            <a:off x="176982" y="1022914"/>
            <a:ext cx="6415547" cy="1323439"/>
          </a:xfrm>
          <a:prstGeom prst="rect">
            <a:avLst/>
          </a:prstGeom>
        </p:spPr>
        <p:txBody>
          <a:bodyPr wrap="square">
            <a:spAutoFit/>
          </a:bodyPr>
          <a:lstStyle/>
          <a:p>
            <a:pPr algn="ctr" rtl="1"/>
            <a:r>
              <a:rPr lang="ar-QA" sz="2000" b="1" dirty="0">
                <a:latin typeface="Open Sans"/>
              </a:rPr>
              <a:t>نتيجة مرحلية</a:t>
            </a:r>
            <a:r>
              <a:rPr lang="ar-QA" sz="2000" dirty="0">
                <a:latin typeface="Open Sans"/>
              </a:rPr>
              <a:t> تؤدي إلى الناتج النهائي.</a:t>
            </a:r>
          </a:p>
          <a:p>
            <a:pPr algn="ctr" rtl="1"/>
            <a:r>
              <a:rPr lang="ar-QA" sz="2000" dirty="0">
                <a:latin typeface="Open Sans"/>
                <a:cs typeface="+mj-cs"/>
              </a:rPr>
              <a:t>ولكنها أكثر قابلية للقياس وللتحقيق في عمر البرنامج.</a:t>
            </a:r>
            <a:r>
              <a:rPr lang="en-US" sz="2000" dirty="0">
                <a:latin typeface="Open Sans"/>
                <a:cs typeface="+mj-cs"/>
              </a:rPr>
              <a:t> </a:t>
            </a:r>
          </a:p>
          <a:p>
            <a:pPr algn="ctr" rtl="1"/>
            <a:r>
              <a:rPr lang="ar-QA" sz="2000" b="1" dirty="0">
                <a:solidFill>
                  <a:schemeClr val="accent1"/>
                </a:solidFill>
                <a:latin typeface="Open Sans"/>
                <a:cs typeface="+mj-cs"/>
              </a:rPr>
              <a:t>وتعكس تحسين القدرة على </a:t>
            </a:r>
            <a:r>
              <a:rPr lang="ar-SA" sz="2000" b="1" dirty="0">
                <a:solidFill>
                  <a:schemeClr val="accent1"/>
                </a:solidFill>
                <a:latin typeface="Open Sans"/>
                <a:cs typeface="+mj-cs"/>
              </a:rPr>
              <a:t>الفعل </a:t>
            </a:r>
            <a:r>
              <a:rPr lang="ar-QA" sz="2000" b="1" dirty="0">
                <a:solidFill>
                  <a:schemeClr val="accent1"/>
                </a:solidFill>
                <a:latin typeface="Open Sans"/>
                <a:cs typeface="+mj-cs"/>
              </a:rPr>
              <a:t>(</a:t>
            </a:r>
            <a:r>
              <a:rPr lang="ar-SA" sz="2000" b="1" dirty="0">
                <a:solidFill>
                  <a:schemeClr val="accent1"/>
                </a:solidFill>
                <a:latin typeface="Open Sans"/>
                <a:cs typeface="+mj-cs"/>
              </a:rPr>
              <a:t>تنمية</a:t>
            </a:r>
            <a:r>
              <a:rPr lang="ar-QA" sz="2000" b="1" dirty="0">
                <a:solidFill>
                  <a:schemeClr val="accent1"/>
                </a:solidFill>
                <a:latin typeface="Open Sans"/>
                <a:cs typeface="+mj-cs"/>
              </a:rPr>
              <a:t> قدرات).</a:t>
            </a:r>
            <a:r>
              <a:rPr lang="en-US" sz="2000" b="1" dirty="0">
                <a:solidFill>
                  <a:schemeClr val="accent1"/>
                </a:solidFill>
                <a:latin typeface="Open Sans"/>
                <a:cs typeface="+mj-cs"/>
              </a:rPr>
              <a:t> </a:t>
            </a:r>
          </a:p>
          <a:p>
            <a:pPr algn="ctr" rtl="1"/>
            <a:r>
              <a:rPr lang="ar-QA" sz="2000" i="1" dirty="0">
                <a:latin typeface="Open Sans"/>
              </a:rPr>
              <a:t>على سبيل المثال:</a:t>
            </a:r>
            <a:endParaRPr lang="en-US" sz="2000" dirty="0">
              <a:latin typeface="Open Sans"/>
            </a:endParaRPr>
          </a:p>
        </p:txBody>
      </p:sp>
      <p:sp>
        <p:nvSpPr>
          <p:cNvPr id="9" name="Text Placeholder 2">
            <a:extLst>
              <a:ext uri="{FF2B5EF4-FFF2-40B4-BE49-F238E27FC236}">
                <a16:creationId xmlns:a16="http://schemas.microsoft.com/office/drawing/2014/main" id="{AA4C09B5-62AF-4F18-ABE7-22320E8E0D8D}"/>
              </a:ext>
            </a:extLst>
          </p:cNvPr>
          <p:cNvSpPr txBox="1">
            <a:spLocks/>
          </p:cNvSpPr>
          <p:nvPr/>
        </p:nvSpPr>
        <p:spPr>
          <a:xfrm>
            <a:off x="2291654" y="197918"/>
            <a:ext cx="5630034" cy="2707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200" kern="1200" baseline="0">
                <a:solidFill>
                  <a:schemeClr val="bg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7632440" y="1258784"/>
            <a:ext cx="1184374" cy="545669"/>
          </a:xfrm>
        </p:spPr>
        <p:txBody>
          <a:bodyPr>
            <a:normAutofit/>
          </a:bodyPr>
          <a:lstStyle>
            <a:lvl1pPr marL="0" indent="0">
              <a:lnSpc>
                <a:spcPts val="2400"/>
              </a:lnSpc>
              <a:buNone/>
              <a:defRPr sz="1800" b="1" i="0" baseline="0">
                <a:solidFill>
                  <a:srgbClr val="424242"/>
                </a:solidFill>
                <a:latin typeface="Open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r" rtl="1"/>
            <a:r>
              <a:rPr lang="ar-QA" sz="2800" dirty="0">
                <a:cs typeface="+mj-cs"/>
              </a:rPr>
              <a:t>الموارد</a:t>
            </a:r>
            <a:endParaRPr lang="en-US" sz="2800" dirty="0">
              <a:cs typeface="+mj-cs"/>
            </a:endParaRPr>
          </a:p>
        </p:txBody>
      </p:sp>
      <p:sp>
        <p:nvSpPr>
          <p:cNvPr id="2" name="Text Placeholder 1"/>
          <p:cNvSpPr>
            <a:spLocks noGrp="1"/>
          </p:cNvSpPr>
          <p:nvPr>
            <p:ph type="body" sz="quarter" idx="10"/>
          </p:nvPr>
        </p:nvSpPr>
        <p:spPr>
          <a:xfrm>
            <a:off x="429209" y="1249453"/>
            <a:ext cx="6494106" cy="5056909"/>
          </a:xfrm>
        </p:spPr>
        <p:txBody>
          <a:bodyPr/>
          <a:lstStyle/>
          <a:p>
            <a:pPr marL="0" indent="0" algn="r" rtl="1">
              <a:lnSpc>
                <a:spcPct val="100000"/>
              </a:lnSpc>
              <a:spcBef>
                <a:spcPts val="600"/>
              </a:spcBef>
              <a:spcAft>
                <a:spcPts val="600"/>
              </a:spcAft>
              <a:buNone/>
            </a:pPr>
            <a:r>
              <a:rPr lang="ar-QA" sz="2000" b="1" dirty="0">
                <a:cs typeface="+mj-cs"/>
              </a:rPr>
              <a:t>رزمة الأدوات الخاصة بالاستراتيجية الوطنية لتطوير إحصاءات التعليم</a:t>
            </a:r>
            <a:endParaRPr lang="en-US" sz="2000" b="1" dirty="0">
              <a:cs typeface="+mj-cs"/>
            </a:endParaRPr>
          </a:p>
          <a:p>
            <a:pPr algn="r" rtl="1"/>
            <a:r>
              <a:rPr lang="ar-QA" sz="2000" dirty="0">
                <a:cs typeface="+mj-cs"/>
              </a:rPr>
              <a:t>الأداة الأولى. تحديد أولويات توصيات تقييم جودة البيانات (</a:t>
            </a:r>
            <a:r>
              <a:rPr lang="en-US" sz="2000" dirty="0">
                <a:cs typeface="+mj-cs"/>
              </a:rPr>
              <a:t>DQA</a:t>
            </a:r>
            <a:r>
              <a:rPr lang="ar-QA" sz="2000" dirty="0">
                <a:cs typeface="+mj-cs"/>
              </a:rPr>
              <a:t>) ووضع الأهداف</a:t>
            </a:r>
            <a:endParaRPr lang="en-GB" sz="2000" dirty="0">
              <a:cs typeface="+mj-cs"/>
            </a:endParaRPr>
          </a:p>
          <a:p>
            <a:pPr algn="r" rtl="1"/>
            <a:r>
              <a:rPr lang="ar-QA" sz="2000" dirty="0">
                <a:cs typeface="+mj-cs"/>
              </a:rPr>
              <a:t>الأداة الثانية. قالب مصفوفة النتائج (مع أمثلة)</a:t>
            </a:r>
          </a:p>
          <a:p>
            <a:pPr algn="r" rtl="1"/>
            <a:r>
              <a:rPr lang="ar-QA" sz="2000" dirty="0">
                <a:cs typeface="+mj-cs"/>
              </a:rPr>
              <a:t>الأداة الثالثة. قالب مصفوفة المخاطر (مع أمثلة)</a:t>
            </a:r>
          </a:p>
          <a:p>
            <a:pPr algn="r" rtl="1"/>
            <a:r>
              <a:rPr lang="ar-QA" sz="2000" dirty="0">
                <a:cs typeface="+mj-cs"/>
              </a:rPr>
              <a:t>الأداة الرابعة. مصفوفة الرصد والتقييم (مع أمثلة)</a:t>
            </a:r>
          </a:p>
          <a:p>
            <a:pPr algn="r" rtl="1"/>
            <a:r>
              <a:rPr lang="ar-QA" sz="2000" dirty="0">
                <a:cs typeface="+mj-cs"/>
              </a:rPr>
              <a:t>الأداة الخامسة أ. قالب الخطة التشغيلية متوسطة المدى ؛ والأداة الخامسة ب. قالب خطة العمل السنوية.</a:t>
            </a:r>
          </a:p>
          <a:p>
            <a:pPr marL="0" indent="0" algn="r" rtl="1">
              <a:buNone/>
            </a:pPr>
            <a:r>
              <a:rPr lang="ar-QA" sz="2000" dirty="0">
                <a:cs typeface="+mj-cs"/>
              </a:rPr>
              <a:t>المطبوع الأول. جدول يبين التطابق بين نموذج منطقي عام وسلسلة نتائج الاستراتيجية الوطنية لتطوير إحصاءات التعليم </a:t>
            </a:r>
          </a:p>
          <a:p>
            <a:pPr marL="0" indent="0" algn="r" rtl="1">
              <a:buNone/>
            </a:pPr>
            <a:r>
              <a:rPr lang="ar-QA" sz="2000" dirty="0">
                <a:cs typeface="+mj-cs"/>
              </a:rPr>
              <a:t>المطبوع الثاني. قالب وثيقة الاستراتيجية الوطنية لتطوير إحصاءات التعليم </a:t>
            </a:r>
            <a:endParaRPr lang="en-US" sz="2000" dirty="0">
              <a:cs typeface="+mj-cs"/>
            </a:endParaRPr>
          </a:p>
        </p:txBody>
      </p:sp>
      <p:sp>
        <p:nvSpPr>
          <p:cNvPr id="3" name="Text Placeholder 2"/>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extLst>
      <p:ext uri="{BB962C8B-B14F-4D97-AF65-F5344CB8AC3E}">
        <p14:creationId xmlns:p14="http://schemas.microsoft.com/office/powerpoint/2010/main" val="1822474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1667096"/>
              </p:ext>
            </p:extLst>
          </p:nvPr>
        </p:nvGraphicFramePr>
        <p:xfrm>
          <a:off x="293164" y="1077862"/>
          <a:ext cx="6548284" cy="5442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idx="1"/>
          </p:nvPr>
        </p:nvSpPr>
        <p:spPr>
          <a:xfrm>
            <a:off x="6992539" y="1287464"/>
            <a:ext cx="1858297" cy="1500187"/>
          </a:xfrm>
        </p:spPr>
        <p:txBody>
          <a:bodyPr/>
          <a:lstStyle/>
          <a:p>
            <a:pPr algn="r" rtl="1"/>
            <a:r>
              <a:rPr lang="ar-QA" sz="2800" dirty="0">
                <a:cs typeface="+mj-cs"/>
              </a:rPr>
              <a:t>5.1. صياغة المخرجات</a:t>
            </a:r>
          </a:p>
          <a:p>
            <a:pPr algn="r" rtl="1"/>
            <a:r>
              <a:rPr lang="ar-QA" sz="2000" b="0" i="1" dirty="0">
                <a:cs typeface="+mj-cs"/>
              </a:rPr>
              <a:t>المخرج هو ...</a:t>
            </a:r>
            <a:endParaRPr lang="en-US" sz="2000" b="0" i="1" dirty="0">
              <a:cs typeface="+mj-cs"/>
            </a:endParaRPr>
          </a:p>
        </p:txBody>
      </p:sp>
      <p:sp>
        <p:nvSpPr>
          <p:cNvPr id="7" name="Text Placeholder 2">
            <a:extLst>
              <a:ext uri="{FF2B5EF4-FFF2-40B4-BE49-F238E27FC236}">
                <a16:creationId xmlns:a16="http://schemas.microsoft.com/office/drawing/2014/main" id="{41569A6C-0FBF-4AAD-B067-5AEEFDA8D4D6}"/>
              </a:ext>
            </a:extLst>
          </p:cNvPr>
          <p:cNvSpPr txBox="1">
            <a:spLocks/>
          </p:cNvSpPr>
          <p:nvPr/>
        </p:nvSpPr>
        <p:spPr>
          <a:xfrm>
            <a:off x="2291654" y="188587"/>
            <a:ext cx="5630034" cy="2707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200" kern="1200" baseline="0">
                <a:solidFill>
                  <a:schemeClr val="bg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QA" sz="1400"/>
              <a:t>المبادئ التوجيهية على المستوى الوطني:</a:t>
            </a:r>
          </a:p>
          <a:p>
            <a:pPr algn="ctr" rtl="1"/>
            <a:r>
              <a:rPr lang="ar-QA" sz="1400"/>
              <a:t> الاستراتيجية الوطنية لتطوير إحصاءات التعليم (</a:t>
            </a:r>
            <a:r>
              <a:rPr lang="en-GB" sz="1400"/>
              <a:t>NSDES</a:t>
            </a:r>
            <a:r>
              <a:rPr lang="ar-QA" sz="1400"/>
              <a:t>)</a:t>
            </a:r>
            <a:endParaRPr lang="en-US" sz="1400"/>
          </a:p>
          <a:p>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011483" y="1015370"/>
            <a:ext cx="2132517" cy="1917291"/>
          </a:xfrm>
        </p:spPr>
        <p:txBody>
          <a:bodyPr/>
          <a:lstStyle/>
          <a:p>
            <a:pPr algn="r" rtl="1"/>
            <a:r>
              <a:rPr lang="ar-QA" sz="2800" dirty="0">
                <a:cs typeface="+mj-cs"/>
              </a:rPr>
              <a:t>6.1.</a:t>
            </a:r>
            <a:r>
              <a:rPr lang="ar-SA" sz="2800" dirty="0">
                <a:cs typeface="+mj-cs"/>
              </a:rPr>
              <a:t> استخدام لغة التغيير لصياغة مخرج</a:t>
            </a:r>
            <a:endParaRPr lang="en-US" sz="2800" dirty="0">
              <a:cs typeface="+mj-cs"/>
            </a:endParaRPr>
          </a:p>
        </p:txBody>
      </p:sp>
      <p:sp>
        <p:nvSpPr>
          <p:cNvPr id="8" name="Text Placeholder 2">
            <a:extLst>
              <a:ext uri="{FF2B5EF4-FFF2-40B4-BE49-F238E27FC236}">
                <a16:creationId xmlns:a16="http://schemas.microsoft.com/office/drawing/2014/main" id="{17C4062F-032F-4435-9A36-6A97AD8AFDDB}"/>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graphicFrame>
        <p:nvGraphicFramePr>
          <p:cNvPr id="6" name="Diagram 5">
            <a:extLst>
              <a:ext uri="{FF2B5EF4-FFF2-40B4-BE49-F238E27FC236}">
                <a16:creationId xmlns:a16="http://schemas.microsoft.com/office/drawing/2014/main" id="{FE7B2434-379B-4F18-A2E9-FDBEF952A2ED}"/>
              </a:ext>
            </a:extLst>
          </p:cNvPr>
          <p:cNvGraphicFramePr/>
          <p:nvPr>
            <p:extLst>
              <p:ext uri="{D42A27DB-BD31-4B8C-83A1-F6EECF244321}">
                <p14:modId xmlns:p14="http://schemas.microsoft.com/office/powerpoint/2010/main" val="902780796"/>
              </p:ext>
            </p:extLst>
          </p:nvPr>
        </p:nvGraphicFramePr>
        <p:xfrm>
          <a:off x="228599" y="1152524"/>
          <a:ext cx="6715125" cy="5286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5690" y="1080782"/>
            <a:ext cx="7734709" cy="616258"/>
          </a:xfrm>
        </p:spPr>
        <p:txBody>
          <a:bodyPr/>
          <a:lstStyle/>
          <a:p>
            <a:pPr algn="r" rtl="1"/>
            <a:r>
              <a:rPr lang="ar-QA" sz="2000" dirty="0">
                <a:cs typeface="+mj-cs"/>
              </a:rPr>
              <a:t>7.1. قائمة </a:t>
            </a:r>
            <a:r>
              <a:rPr lang="ar-SA" sz="2000" dirty="0">
                <a:cs typeface="+mj-cs"/>
              </a:rPr>
              <a:t>التحقق</a:t>
            </a:r>
            <a:r>
              <a:rPr lang="ar-QA" sz="2000" dirty="0">
                <a:cs typeface="+mj-cs"/>
              </a:rPr>
              <a:t> لصياغة المخرجات</a:t>
            </a:r>
            <a:endParaRPr lang="en-US" sz="2000" dirty="0">
              <a:cs typeface="+mj-cs"/>
            </a:endParaRPr>
          </a:p>
        </p:txBody>
      </p:sp>
      <p:sp>
        <p:nvSpPr>
          <p:cNvPr id="8" name="Text Placeholder 2">
            <a:extLst>
              <a:ext uri="{FF2B5EF4-FFF2-40B4-BE49-F238E27FC236}">
                <a16:creationId xmlns:a16="http://schemas.microsoft.com/office/drawing/2014/main" id="{60E22816-3422-4EAB-8D99-1E45F67FBD29}"/>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000" b="1" dirty="0">
              <a:solidFill>
                <a:srgbClr val="424242"/>
              </a:solidFill>
              <a:cs typeface="+mj-cs"/>
            </a:endParaRPr>
          </a:p>
        </p:txBody>
      </p:sp>
      <p:graphicFrame>
        <p:nvGraphicFramePr>
          <p:cNvPr id="3" name="Table 2">
            <a:extLst>
              <a:ext uri="{FF2B5EF4-FFF2-40B4-BE49-F238E27FC236}">
                <a16:creationId xmlns:a16="http://schemas.microsoft.com/office/drawing/2014/main" id="{9C08B213-F12D-420A-B716-D92367FB2474}"/>
              </a:ext>
            </a:extLst>
          </p:cNvPr>
          <p:cNvGraphicFramePr>
            <a:graphicFrameLocks noGrp="1"/>
          </p:cNvGraphicFramePr>
          <p:nvPr>
            <p:extLst>
              <p:ext uri="{D42A27DB-BD31-4B8C-83A1-F6EECF244321}">
                <p14:modId xmlns:p14="http://schemas.microsoft.com/office/powerpoint/2010/main" val="929623071"/>
              </p:ext>
            </p:extLst>
          </p:nvPr>
        </p:nvGraphicFramePr>
        <p:xfrm>
          <a:off x="342900" y="1697040"/>
          <a:ext cx="8572500" cy="4672258"/>
        </p:xfrm>
        <a:graphic>
          <a:graphicData uri="http://schemas.openxmlformats.org/drawingml/2006/table">
            <a:tbl>
              <a:tblPr firstRow="1" firstCol="1" bandRow="1"/>
              <a:tblGrid>
                <a:gridCol w="1078412">
                  <a:extLst>
                    <a:ext uri="{9D8B030D-6E8A-4147-A177-3AD203B41FA5}">
                      <a16:colId xmlns:a16="http://schemas.microsoft.com/office/drawing/2014/main" val="2524609776"/>
                    </a:ext>
                  </a:extLst>
                </a:gridCol>
                <a:gridCol w="7494088">
                  <a:extLst>
                    <a:ext uri="{9D8B030D-6E8A-4147-A177-3AD203B41FA5}">
                      <a16:colId xmlns:a16="http://schemas.microsoft.com/office/drawing/2014/main" val="3745197548"/>
                    </a:ext>
                  </a:extLst>
                </a:gridCol>
              </a:tblGrid>
              <a:tr h="446872">
                <a:tc>
                  <a:txBody>
                    <a:bodyPr/>
                    <a:lstStyle/>
                    <a:p>
                      <a:pPr marL="342900" lvl="0" indent="-342900" algn="ctr" rtl="0">
                        <a:spcBef>
                          <a:spcPts val="600"/>
                        </a:spcBef>
                        <a:spcAft>
                          <a:spcPts val="0"/>
                        </a:spcAft>
                        <a:buFont typeface="Wingdings" panose="05000000000000000000" pitchFamily="2" charset="2"/>
                        <a:buChar char=""/>
                      </a:pPr>
                      <a:r>
                        <a:rPr lang="en-US" sz="1800" b="1">
                          <a:effectLst/>
                          <a:latin typeface="Calibri" panose="020F0502020204030204" pitchFamily="34" charset="0"/>
                          <a:ea typeface="Times New Roman" panose="02020603050405020304" pitchFamily="18" charset="0"/>
                          <a:cs typeface="+mj-cs"/>
                        </a:rPr>
                        <a:t> </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DF"/>
                    </a:solidFill>
                  </a:tcPr>
                </a:tc>
                <a:tc>
                  <a:txBody>
                    <a:bodyPr/>
                    <a:lstStyle/>
                    <a:p>
                      <a:pPr algn="r">
                        <a:spcBef>
                          <a:spcPts val="600"/>
                        </a:spcBef>
                        <a:spcAft>
                          <a:spcPts val="0"/>
                        </a:spcAft>
                      </a:pPr>
                      <a:r>
                        <a:rPr lang="ar-SA" sz="1800" b="1" dirty="0">
                          <a:effectLst/>
                          <a:latin typeface="Calibri" panose="020F0502020204030204" pitchFamily="34" charset="0"/>
                          <a:ea typeface="Times New Roman" panose="02020603050405020304" pitchFamily="18" charset="0"/>
                          <a:cs typeface="+mj-cs"/>
                        </a:rPr>
                        <a:t>قائمة التحقق</a:t>
                      </a:r>
                      <a:endParaRPr lang="en-GB" sz="1800" dirty="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DF"/>
                    </a:solidFill>
                  </a:tcPr>
                </a:tc>
                <a:extLst>
                  <a:ext uri="{0D108BD9-81ED-4DB2-BD59-A6C34878D82A}">
                    <a16:rowId xmlns:a16="http://schemas.microsoft.com/office/drawing/2014/main" val="3424457960"/>
                  </a:ext>
                </a:extLst>
              </a:tr>
              <a:tr h="446872">
                <a:tc>
                  <a:txBody>
                    <a:bodyPr/>
                    <a:lstStyle/>
                    <a:p>
                      <a:pPr algn="ctr">
                        <a:spcBef>
                          <a:spcPts val="600"/>
                        </a:spcBef>
                        <a:spcAft>
                          <a:spcPts val="0"/>
                        </a:spcAft>
                      </a:pPr>
                      <a:r>
                        <a:rPr lang="en-US" sz="1800">
                          <a:effectLst/>
                          <a:latin typeface="Calibri" panose="020F0502020204030204" pitchFamily="34" charset="0"/>
                          <a:ea typeface="Times New Roman" panose="02020603050405020304" pitchFamily="18" charset="0"/>
                          <a:cs typeface="+mj-cs"/>
                          <a:sym typeface="Wingdings" panose="05000000000000000000" pitchFamily="2" charset="2"/>
                        </a:rPr>
                        <a:t></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Bef>
                          <a:spcPts val="600"/>
                        </a:spcBef>
                        <a:spcAft>
                          <a:spcPts val="0"/>
                        </a:spcAft>
                      </a:pPr>
                      <a:r>
                        <a:rPr lang="ar-SA" sz="1800" dirty="0">
                          <a:effectLst/>
                          <a:latin typeface="Calibri" panose="020F0502020204030204" pitchFamily="34" charset="0"/>
                          <a:ea typeface="Times New Roman" panose="02020603050405020304" pitchFamily="18" charset="0"/>
                          <a:cs typeface="+mj-cs"/>
                        </a:rPr>
                        <a:t>المخرج هو مستلم جديد يمكن تطويره بواسطة برنامج الاستراتيجية الوطنية لتطوير إحصاءات التعليم</a:t>
                      </a:r>
                      <a:endParaRPr lang="en-GB" sz="1800" dirty="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209995"/>
                  </a:ext>
                </a:extLst>
              </a:tr>
              <a:tr h="446872">
                <a:tc>
                  <a:txBody>
                    <a:bodyPr/>
                    <a:lstStyle/>
                    <a:p>
                      <a:pPr algn="ctr">
                        <a:spcBef>
                          <a:spcPts val="600"/>
                        </a:spcBef>
                        <a:spcAft>
                          <a:spcPts val="0"/>
                        </a:spcAft>
                      </a:pPr>
                      <a:r>
                        <a:rPr lang="en-US" sz="1800">
                          <a:effectLst/>
                          <a:latin typeface="Calibri" panose="020F0502020204030204" pitchFamily="34" charset="0"/>
                          <a:ea typeface="Times New Roman" panose="02020603050405020304" pitchFamily="18" charset="0"/>
                          <a:cs typeface="+mj-cs"/>
                          <a:sym typeface="Wingdings" panose="05000000000000000000" pitchFamily="2" charset="2"/>
                        </a:rPr>
                        <a:t></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Bef>
                          <a:spcPts val="600"/>
                        </a:spcBef>
                        <a:spcAft>
                          <a:spcPts val="0"/>
                        </a:spcAft>
                      </a:pPr>
                      <a:r>
                        <a:rPr lang="ar-SA" sz="1800" dirty="0">
                          <a:effectLst/>
                          <a:latin typeface="Calibri" panose="020F0502020204030204" pitchFamily="34" charset="0"/>
                          <a:ea typeface="Times New Roman" panose="02020603050405020304" pitchFamily="18" charset="0"/>
                          <a:cs typeface="+mj-cs"/>
                        </a:rPr>
                        <a:t>يتم ربط المخرج بناتج واحد (لا أكثر).</a:t>
                      </a:r>
                      <a:endParaRPr lang="en-GB" sz="1800" dirty="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0669242"/>
                  </a:ext>
                </a:extLst>
              </a:tr>
              <a:tr h="893746">
                <a:tc>
                  <a:txBody>
                    <a:bodyPr/>
                    <a:lstStyle/>
                    <a:p>
                      <a:pPr algn="ctr">
                        <a:spcBef>
                          <a:spcPts val="600"/>
                        </a:spcBef>
                        <a:spcAft>
                          <a:spcPts val="0"/>
                        </a:spcAft>
                      </a:pPr>
                      <a:r>
                        <a:rPr lang="en-US" sz="1800">
                          <a:effectLst/>
                          <a:latin typeface="Calibri" panose="020F0502020204030204" pitchFamily="34" charset="0"/>
                          <a:ea typeface="Times New Roman" panose="02020603050405020304" pitchFamily="18" charset="0"/>
                          <a:cs typeface="+mj-cs"/>
                          <a:sym typeface="Wingdings" panose="05000000000000000000" pitchFamily="2" charset="2"/>
                        </a:rPr>
                        <a:t></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Bef>
                          <a:spcPts val="600"/>
                        </a:spcBef>
                        <a:spcAft>
                          <a:spcPts val="0"/>
                        </a:spcAft>
                      </a:pPr>
                      <a:r>
                        <a:rPr lang="ar-SA" sz="1800">
                          <a:effectLst/>
                          <a:latin typeface="Calibri" panose="020F0502020204030204" pitchFamily="34" charset="0"/>
                          <a:ea typeface="Times New Roman" panose="02020603050405020304" pitchFamily="18" charset="0"/>
                          <a:cs typeface="+mj-cs"/>
                        </a:rPr>
                        <a:t>يتم التعبير عن كل مخرج باستخدام لغة التغيير، وفي شكل مستلم، يمكن إنجازه في أقل من 5 سنوات (انظر ا</a:t>
                      </a:r>
                      <a:r>
                        <a:rPr lang="ar-SA" sz="1800" b="1">
                          <a:effectLst/>
                          <a:latin typeface="Calibri" panose="020F0502020204030204" pitchFamily="34" charset="0"/>
                          <a:ea typeface="Times New Roman" panose="02020603050405020304" pitchFamily="18" charset="0"/>
                          <a:cs typeface="+mj-cs"/>
                        </a:rPr>
                        <a:t>لشكل 4</a:t>
                      </a:r>
                      <a:r>
                        <a:rPr lang="ar-SA" sz="1800">
                          <a:effectLst/>
                          <a:latin typeface="Calibri" panose="020F0502020204030204" pitchFamily="34" charset="0"/>
                          <a:ea typeface="Times New Roman" panose="02020603050405020304" pitchFamily="18" charset="0"/>
                          <a:cs typeface="+mj-cs"/>
                        </a:rPr>
                        <a:t> أدناه).</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443092"/>
                  </a:ext>
                </a:extLst>
              </a:tr>
              <a:tr h="446872">
                <a:tc>
                  <a:txBody>
                    <a:bodyPr/>
                    <a:lstStyle/>
                    <a:p>
                      <a:pPr algn="ctr">
                        <a:spcBef>
                          <a:spcPts val="600"/>
                        </a:spcBef>
                        <a:spcAft>
                          <a:spcPts val="0"/>
                        </a:spcAft>
                      </a:pPr>
                      <a:r>
                        <a:rPr lang="en-US" sz="1800">
                          <a:effectLst/>
                          <a:latin typeface="Calibri" panose="020F0502020204030204" pitchFamily="34" charset="0"/>
                          <a:ea typeface="Times New Roman" panose="02020603050405020304" pitchFamily="18" charset="0"/>
                          <a:cs typeface="+mj-cs"/>
                          <a:sym typeface="Wingdings" panose="05000000000000000000" pitchFamily="2" charset="2"/>
                        </a:rPr>
                        <a:t></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Bef>
                          <a:spcPts val="600"/>
                        </a:spcBef>
                        <a:spcAft>
                          <a:spcPts val="0"/>
                        </a:spcAft>
                      </a:pPr>
                      <a:r>
                        <a:rPr lang="ar-SA" sz="1800" i="1" dirty="0">
                          <a:effectLst/>
                          <a:latin typeface="Calibri" panose="020F0502020204030204" pitchFamily="34" charset="0"/>
                          <a:ea typeface="Times New Roman" panose="02020603050405020304" pitchFamily="18" charset="0"/>
                          <a:cs typeface="+mj-cs"/>
                        </a:rPr>
                        <a:t>لا يكرر</a:t>
                      </a:r>
                      <a:r>
                        <a:rPr lang="ar-SA" sz="1800" dirty="0">
                          <a:effectLst/>
                          <a:latin typeface="Calibri" panose="020F0502020204030204" pitchFamily="34" charset="0"/>
                          <a:ea typeface="Times New Roman" panose="02020603050405020304" pitchFamily="18" charset="0"/>
                          <a:cs typeface="+mj-cs"/>
                        </a:rPr>
                        <a:t> المخرج عبارة الناتج فوقه.</a:t>
                      </a:r>
                      <a:endParaRPr lang="en-GB" sz="1800" dirty="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268584"/>
                  </a:ext>
                </a:extLst>
              </a:tr>
              <a:tr h="446872">
                <a:tc>
                  <a:txBody>
                    <a:bodyPr/>
                    <a:lstStyle/>
                    <a:p>
                      <a:pPr algn="ctr">
                        <a:spcBef>
                          <a:spcPts val="600"/>
                        </a:spcBef>
                        <a:spcAft>
                          <a:spcPts val="0"/>
                        </a:spcAft>
                      </a:pPr>
                      <a:r>
                        <a:rPr lang="en-US" sz="1800">
                          <a:effectLst/>
                          <a:latin typeface="Calibri" panose="020F0502020204030204" pitchFamily="34" charset="0"/>
                          <a:ea typeface="Times New Roman" panose="02020603050405020304" pitchFamily="18" charset="0"/>
                          <a:cs typeface="+mj-cs"/>
                          <a:sym typeface="Wingdings" panose="05000000000000000000" pitchFamily="2" charset="2"/>
                        </a:rPr>
                        <a:t></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Bef>
                          <a:spcPts val="600"/>
                        </a:spcBef>
                        <a:spcAft>
                          <a:spcPts val="0"/>
                        </a:spcAft>
                      </a:pPr>
                      <a:r>
                        <a:rPr lang="ar-SA" sz="1800" dirty="0">
                          <a:effectLst/>
                          <a:latin typeface="Calibri" panose="020F0502020204030204" pitchFamily="34" charset="0"/>
                          <a:ea typeface="Times New Roman" panose="02020603050405020304" pitchFamily="18" charset="0"/>
                          <a:cs typeface="+mj-cs"/>
                        </a:rPr>
                        <a:t>توجد علاقة سببية واضحة أو بديهية بين المخرج والناتج الذي يسهم فيه (إذا ...فسوف).</a:t>
                      </a:r>
                      <a:endParaRPr lang="en-GB" sz="1800" dirty="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378500"/>
                  </a:ext>
                </a:extLst>
              </a:tr>
              <a:tr h="446872">
                <a:tc>
                  <a:txBody>
                    <a:bodyPr/>
                    <a:lstStyle/>
                    <a:p>
                      <a:pPr algn="ctr">
                        <a:spcBef>
                          <a:spcPts val="600"/>
                        </a:spcBef>
                        <a:spcAft>
                          <a:spcPts val="0"/>
                        </a:spcAft>
                      </a:pPr>
                      <a:r>
                        <a:rPr lang="en-US" sz="1800">
                          <a:effectLst/>
                          <a:latin typeface="Calibri" panose="020F0502020204030204" pitchFamily="34" charset="0"/>
                          <a:ea typeface="Times New Roman" panose="02020603050405020304" pitchFamily="18" charset="0"/>
                          <a:cs typeface="+mj-cs"/>
                          <a:sym typeface="Wingdings" panose="05000000000000000000" pitchFamily="2" charset="2"/>
                        </a:rPr>
                        <a:t></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Bef>
                          <a:spcPts val="600"/>
                        </a:spcBef>
                        <a:spcAft>
                          <a:spcPts val="0"/>
                        </a:spcAft>
                      </a:pPr>
                      <a:r>
                        <a:rPr lang="ar-SA" sz="1800">
                          <a:effectLst/>
                          <a:latin typeface="Calibri" panose="020F0502020204030204" pitchFamily="34" charset="0"/>
                          <a:ea typeface="Times New Roman" panose="02020603050405020304" pitchFamily="18" charset="0"/>
                          <a:cs typeface="+mj-cs"/>
                        </a:rPr>
                        <a:t>يكون مجموع المخرجات كافيا لتحقيق الناتج الأعلى مستوى.</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053269"/>
                  </a:ext>
                </a:extLst>
              </a:tr>
              <a:tr h="446872">
                <a:tc>
                  <a:txBody>
                    <a:bodyPr/>
                    <a:lstStyle/>
                    <a:p>
                      <a:pPr algn="ctr">
                        <a:spcBef>
                          <a:spcPts val="600"/>
                        </a:spcBef>
                        <a:spcAft>
                          <a:spcPts val="0"/>
                        </a:spcAft>
                      </a:pPr>
                      <a:r>
                        <a:rPr lang="en-US" sz="1800">
                          <a:effectLst/>
                          <a:latin typeface="Calibri" panose="020F0502020204030204" pitchFamily="34" charset="0"/>
                          <a:ea typeface="Times New Roman" panose="02020603050405020304" pitchFamily="18" charset="0"/>
                          <a:cs typeface="+mj-cs"/>
                          <a:sym typeface="Wingdings" panose="05000000000000000000" pitchFamily="2" charset="2"/>
                        </a:rPr>
                        <a:t></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Bef>
                          <a:spcPts val="600"/>
                        </a:spcBef>
                        <a:spcAft>
                          <a:spcPts val="0"/>
                        </a:spcAft>
                      </a:pPr>
                      <a:r>
                        <a:rPr lang="ar-SA" sz="1800">
                          <a:effectLst/>
                          <a:latin typeface="Calibri" panose="020F0502020204030204" pitchFamily="34" charset="0"/>
                          <a:ea typeface="Times New Roman" panose="02020603050405020304" pitchFamily="18" charset="0"/>
                          <a:cs typeface="+mj-cs"/>
                        </a:rPr>
                        <a:t>المخرج </a:t>
                      </a:r>
                      <a:r>
                        <a:rPr lang="ar-SA" sz="1800" i="1">
                          <a:effectLst/>
                          <a:latin typeface="Calibri" panose="020F0502020204030204" pitchFamily="34" charset="0"/>
                          <a:ea typeface="Times New Roman" panose="02020603050405020304" pitchFamily="18" charset="0"/>
                          <a:cs typeface="+mj-cs"/>
                        </a:rPr>
                        <a:t>ليس</a:t>
                      </a:r>
                      <a:r>
                        <a:rPr lang="ar-SA" sz="1800">
                          <a:effectLst/>
                          <a:latin typeface="Calibri" panose="020F0502020204030204" pitchFamily="34" charset="0"/>
                          <a:ea typeface="Times New Roman" panose="02020603050405020304" pitchFamily="18" charset="0"/>
                          <a:cs typeface="+mj-cs"/>
                        </a:rPr>
                        <a:t> نشاطًا منجزا (على سبيل المثال، تدريب تم إجراؤه، ورشة منجزة؛ مسح تم تنفيذه - هذه أنشطة).</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2362632"/>
                  </a:ext>
                </a:extLst>
              </a:tr>
              <a:tr h="462833">
                <a:tc>
                  <a:txBody>
                    <a:bodyPr/>
                    <a:lstStyle/>
                    <a:p>
                      <a:pPr algn="ctr">
                        <a:spcBef>
                          <a:spcPts val="600"/>
                        </a:spcBef>
                        <a:spcAft>
                          <a:spcPts val="0"/>
                        </a:spcAft>
                      </a:pPr>
                      <a:r>
                        <a:rPr lang="en-US" sz="1800">
                          <a:effectLst/>
                          <a:latin typeface="Calibri" panose="020F0502020204030204" pitchFamily="34" charset="0"/>
                          <a:ea typeface="Times New Roman" panose="02020603050405020304" pitchFamily="18" charset="0"/>
                          <a:cs typeface="+mj-cs"/>
                          <a:sym typeface="Wingdings" panose="05000000000000000000" pitchFamily="2" charset="2"/>
                        </a:rPr>
                        <a:t></a:t>
                      </a:r>
                      <a:endParaRPr lang="en-GB" sz="180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Bef>
                          <a:spcPts val="600"/>
                        </a:spcBef>
                        <a:spcAft>
                          <a:spcPts val="0"/>
                        </a:spcAft>
                      </a:pPr>
                      <a:r>
                        <a:rPr lang="ar-SA" sz="1800" dirty="0">
                          <a:effectLst/>
                          <a:latin typeface="Calibri" panose="020F0502020204030204" pitchFamily="34" charset="0"/>
                          <a:ea typeface="Times New Roman" panose="02020603050405020304" pitchFamily="18" charset="0"/>
                          <a:cs typeface="+mj-cs"/>
                        </a:rPr>
                        <a:t>المخرج محدد، فهو لا يجمع بين نوعين مختلفين من النتائج أو أكثر وليس عاما إلى درجة تغطية أي شيء.</a:t>
                      </a:r>
                      <a:endParaRPr lang="en-GB" sz="1800" dirty="0">
                        <a:effectLst/>
                        <a:latin typeface="Calibri" panose="020F0502020204030204" pitchFamily="34" charset="0"/>
                        <a:ea typeface="Times New Roman" panose="02020603050405020304" pitchFamily="18"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5545478"/>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pPr algn="r" rtl="1">
              <a:spcAft>
                <a:spcPts val="600"/>
              </a:spcAft>
            </a:pPr>
            <a:r>
              <a:rPr lang="ar-QA" sz="2800" b="1" dirty="0">
                <a:solidFill>
                  <a:schemeClr val="accent5">
                    <a:lumMod val="75000"/>
                  </a:schemeClr>
                </a:solidFill>
                <a:cs typeface="+mj-cs"/>
              </a:rPr>
              <a:t>الخطوة الثانية</a:t>
            </a:r>
            <a:endParaRPr lang="en-US" sz="2800" b="1" dirty="0">
              <a:solidFill>
                <a:schemeClr val="accent5">
                  <a:lumMod val="75000"/>
                </a:schemeClr>
              </a:solidFill>
              <a:cs typeface="+mj-cs"/>
            </a:endParaRPr>
          </a:p>
          <a:p>
            <a:pPr algn="r" rtl="1">
              <a:spcAft>
                <a:spcPts val="600"/>
              </a:spcAft>
            </a:pPr>
            <a:r>
              <a:rPr lang="ar-QA" sz="2800" b="1" dirty="0">
                <a:solidFill>
                  <a:schemeClr val="accent5">
                    <a:lumMod val="75000"/>
                  </a:schemeClr>
                </a:solidFill>
                <a:cs typeface="+mj-cs"/>
              </a:rPr>
              <a:t>توضيح أدوار الشركاء</a:t>
            </a:r>
            <a:endParaRPr lang="en-US" sz="2800" b="1" dirty="0">
              <a:solidFill>
                <a:schemeClr val="accent5">
                  <a:lumMod val="75000"/>
                </a:schemeClr>
              </a:solidFill>
              <a:cs typeface="+mj-cs"/>
            </a:endParaRPr>
          </a:p>
          <a:p>
            <a:pPr algn="r" rtl="1">
              <a:spcAft>
                <a:spcPts val="600"/>
              </a:spcAft>
            </a:pPr>
            <a:r>
              <a:rPr lang="ar-QA" sz="2800" b="1" dirty="0">
                <a:solidFill>
                  <a:srgbClr val="FF0000"/>
                </a:solidFill>
                <a:cs typeface="+mj-cs"/>
              </a:rPr>
              <a:t>استخدم الأداة الثانية</a:t>
            </a:r>
            <a:endParaRPr lang="en-US" sz="2800" b="1" dirty="0">
              <a:solidFill>
                <a:srgbClr val="FF0000"/>
              </a:solidFill>
              <a:cs typeface="+mj-cs"/>
            </a:endParaRPr>
          </a:p>
        </p:txBody>
      </p:sp>
      <p:pic>
        <p:nvPicPr>
          <p:cNvPr id="64514" name="Picture 2"/>
          <p:cNvPicPr>
            <a:picLocks noGrp="1" noChangeAspect="1" noChangeArrowheads="1"/>
          </p:cNvPicPr>
          <p:nvPr>
            <p:ph type="pic" idx="11"/>
          </p:nvPr>
        </p:nvPicPr>
        <p:blipFill>
          <a:blip r:embed="rId3">
            <a:duotone>
              <a:schemeClr val="accent1">
                <a:shade val="45000"/>
                <a:satMod val="135000"/>
              </a:schemeClr>
              <a:prstClr val="white"/>
            </a:duotone>
          </a:blip>
          <a:srcRect l="20441" r="20441"/>
          <a:stretch>
            <a:fillRect/>
          </a:stretch>
        </p:blipFill>
        <p:spPr bwMode="auto">
          <a:xfrm>
            <a:off x="1716813" y="4011561"/>
            <a:ext cx="1144418" cy="1970138"/>
          </a:xfrm>
          <a:prstGeom prst="rect">
            <a:avLst/>
          </a:prstGeom>
          <a:noFill/>
        </p:spPr>
      </p:pic>
      <p:pic>
        <p:nvPicPr>
          <p:cNvPr id="65538" name="Picture 2"/>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594450" y="2428875"/>
            <a:ext cx="1122362" cy="2171700"/>
          </a:xfrm>
          <a:prstGeom prst="rect">
            <a:avLst/>
          </a:prstGeom>
          <a:noFill/>
        </p:spPr>
      </p:pic>
      <p:sp>
        <p:nvSpPr>
          <p:cNvPr id="8" name="Text Placeholder 2">
            <a:extLst>
              <a:ext uri="{FF2B5EF4-FFF2-40B4-BE49-F238E27FC236}">
                <a16:creationId xmlns:a16="http://schemas.microsoft.com/office/drawing/2014/main" id="{3D398E46-B874-4512-9B2D-63C86B96896E}"/>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738206" y="1169958"/>
            <a:ext cx="2542194" cy="452436"/>
          </a:xfrm>
        </p:spPr>
        <p:txBody>
          <a:bodyPr/>
          <a:lstStyle/>
          <a:p>
            <a:pPr algn="r" rtl="1"/>
            <a:r>
              <a:rPr lang="ar-QA" sz="2000" dirty="0">
                <a:cs typeface="+mj-cs"/>
              </a:rPr>
              <a:t>1.2. أنواع الشركاء</a:t>
            </a:r>
            <a:endParaRPr lang="en-US" sz="2000" dirty="0">
              <a:cs typeface="+mj-cs"/>
            </a:endParaRPr>
          </a:p>
        </p:txBody>
      </p:sp>
      <p:sp>
        <p:nvSpPr>
          <p:cNvPr id="8" name="Text Placeholder 2">
            <a:extLst>
              <a:ext uri="{FF2B5EF4-FFF2-40B4-BE49-F238E27FC236}">
                <a16:creationId xmlns:a16="http://schemas.microsoft.com/office/drawing/2014/main" id="{5D0972FC-7C93-4F7F-BDD8-23C52D63EE49}"/>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graphicFrame>
        <p:nvGraphicFramePr>
          <p:cNvPr id="6" name="Diagram 5">
            <a:extLst>
              <a:ext uri="{FF2B5EF4-FFF2-40B4-BE49-F238E27FC236}">
                <a16:creationId xmlns:a16="http://schemas.microsoft.com/office/drawing/2014/main" id="{CCA1E9B5-3C6B-45A6-A7CA-31039E9068F3}"/>
              </a:ext>
            </a:extLst>
          </p:cNvPr>
          <p:cNvGraphicFramePr/>
          <p:nvPr>
            <p:extLst>
              <p:ext uri="{D42A27DB-BD31-4B8C-83A1-F6EECF244321}">
                <p14:modId xmlns:p14="http://schemas.microsoft.com/office/powerpoint/2010/main" val="1366106452"/>
              </p:ext>
            </p:extLst>
          </p:nvPr>
        </p:nvGraphicFramePr>
        <p:xfrm>
          <a:off x="1524000" y="2162175"/>
          <a:ext cx="6096000" cy="388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33701" y="1439153"/>
            <a:ext cx="5347930" cy="5220929"/>
          </a:xfrm>
        </p:spPr>
        <p:txBody>
          <a:bodyPr/>
          <a:lstStyle/>
          <a:p>
            <a:pPr algn="r" rtl="1"/>
            <a:r>
              <a:rPr lang="ar-QA" sz="2000" dirty="0">
                <a:cs typeface="+mj-cs"/>
              </a:rPr>
              <a:t>1</a:t>
            </a:r>
            <a:r>
              <a:rPr lang="ar-QA" sz="2400" dirty="0">
                <a:cs typeface="+mj-cs"/>
              </a:rPr>
              <a:t>. </a:t>
            </a:r>
            <a:r>
              <a:rPr lang="ar-SA" sz="2000" dirty="0">
                <a:cs typeface="+mj-cs"/>
              </a:rPr>
              <a:t>يستهدف نهج "التعلم بالممارسة" لتنمية القدرات الشركاء أنفسهم</a:t>
            </a:r>
            <a:r>
              <a:rPr lang="en-US" sz="2400" dirty="0">
                <a:cs typeface="+mj-cs"/>
              </a:rPr>
              <a:t>.</a:t>
            </a:r>
          </a:p>
          <a:p>
            <a:pPr algn="r" rtl="1"/>
            <a:r>
              <a:rPr lang="ar-QA" sz="2000" dirty="0">
                <a:cs typeface="+mj-cs"/>
              </a:rPr>
              <a:t>2. </a:t>
            </a:r>
            <a:r>
              <a:rPr lang="ar-SA" sz="2000" dirty="0">
                <a:cs typeface="+mj-cs"/>
              </a:rPr>
              <a:t>قد يكون الأفراد أو المجموعات الخارجية الأخرى أيضا مستخدمي مخرجات معينة، أو مستفيدين من نواتج مرحلية محددة</a:t>
            </a:r>
            <a:r>
              <a:rPr lang="ar-QA" sz="2000" dirty="0">
                <a:cs typeface="+mj-cs"/>
              </a:rPr>
              <a:t>.</a:t>
            </a:r>
            <a:endParaRPr lang="en-US" sz="2000" dirty="0">
              <a:cs typeface="+mj-cs"/>
            </a:endParaRPr>
          </a:p>
          <a:p>
            <a:pPr algn="r" rtl="1"/>
            <a:r>
              <a:rPr lang="ar-QA" dirty="0"/>
              <a:t>3</a:t>
            </a:r>
            <a:r>
              <a:rPr lang="ar-QA" sz="2000" dirty="0">
                <a:cs typeface="+mj-cs"/>
              </a:rPr>
              <a:t>. </a:t>
            </a:r>
            <a:r>
              <a:rPr lang="ar-SA" sz="2000" dirty="0">
                <a:cs typeface="+mj-cs"/>
              </a:rPr>
              <a:t>مع  تطور البرنامج عبر الزمن، سوف يحصل تطور في الشراكات الكامنة وراء الاستراتيجية الوطنية لتطوير إحصاءات التعليم</a:t>
            </a:r>
            <a:r>
              <a:rPr lang="ar-QA" sz="2000" dirty="0">
                <a:cs typeface="+mj-cs"/>
              </a:rPr>
              <a:t>.</a:t>
            </a:r>
            <a:endParaRPr lang="en-US" sz="2000" dirty="0">
              <a:cs typeface="+mj-cs"/>
            </a:endParaRPr>
          </a:p>
          <a:p>
            <a:pPr lvl="0" algn="r" rtl="1"/>
            <a:r>
              <a:rPr lang="ar-QA" sz="2000" dirty="0">
                <a:cs typeface="+mj-cs"/>
              </a:rPr>
              <a:t>4. </a:t>
            </a:r>
            <a:r>
              <a:rPr lang="ar-SA" sz="2000" dirty="0">
                <a:cs typeface="+mj-cs"/>
              </a:rPr>
              <a:t>ينبغي تحديد المخاطر المتعلقة بعملية </a:t>
            </a:r>
            <a:r>
              <a:rPr lang="ar-QA" sz="2000" dirty="0">
                <a:cs typeface="+mj-cs"/>
              </a:rPr>
              <a:t>التطور/</a:t>
            </a:r>
            <a:r>
              <a:rPr lang="ar-SA" sz="2000" dirty="0">
                <a:cs typeface="+mj-cs"/>
              </a:rPr>
              <a:t>التغيير بوضوح</a:t>
            </a:r>
            <a:r>
              <a:rPr lang="ar-QA" sz="2000" dirty="0">
                <a:cs typeface="+mj-cs"/>
              </a:rPr>
              <a:t>.</a:t>
            </a:r>
            <a:endParaRPr lang="en-US" sz="2000" dirty="0">
              <a:cs typeface="+mj-cs"/>
            </a:endParaRPr>
          </a:p>
          <a:p>
            <a:pPr lvl="0" algn="r" rtl="1"/>
            <a:endParaRPr lang="ar-QA" sz="2000" dirty="0">
              <a:cs typeface="+mj-cs"/>
            </a:endParaRPr>
          </a:p>
          <a:p>
            <a:pPr lvl="0" algn="r" rtl="1"/>
            <a:r>
              <a:rPr lang="ar-QA" sz="2000" dirty="0">
                <a:cs typeface="+mj-cs"/>
              </a:rPr>
              <a:t>السؤال الرئيسي هو:</a:t>
            </a:r>
            <a:endParaRPr lang="en-US" sz="2000" dirty="0">
              <a:cs typeface="+mj-cs"/>
            </a:endParaRPr>
          </a:p>
          <a:p>
            <a:pPr algn="ctr"/>
            <a:r>
              <a:rPr lang="ar-SA" sz="2000" b="1" dirty="0">
                <a:cs typeface="+mj-cs"/>
              </a:rPr>
              <a:t>كيف سيضمن فريق تصميم الاستراتيجية الوطنية لتطوير إحصائيات التعليم أن بيئة العمل للشركاء المنفذين المحددين ستفضي إلى استخدام المهارات المكتسبة حديثًا؟</a:t>
            </a:r>
            <a:endParaRPr lang="en-US" sz="2000" b="1" dirty="0">
              <a:cs typeface="+mj-cs"/>
            </a:endParaRPr>
          </a:p>
        </p:txBody>
      </p:sp>
      <p:sp>
        <p:nvSpPr>
          <p:cNvPr id="4" name="Text Placeholder 3"/>
          <p:cNvSpPr>
            <a:spLocks noGrp="1"/>
          </p:cNvSpPr>
          <p:nvPr>
            <p:ph type="body" idx="1"/>
          </p:nvPr>
        </p:nvSpPr>
        <p:spPr>
          <a:xfrm>
            <a:off x="6336335" y="1415844"/>
            <a:ext cx="2542194" cy="4440338"/>
          </a:xfrm>
        </p:spPr>
        <p:txBody>
          <a:bodyPr/>
          <a:lstStyle/>
          <a:p>
            <a:pPr algn="r" rtl="1"/>
            <a:r>
              <a:rPr lang="ar-QA" sz="2800" dirty="0">
                <a:cs typeface="+mj-cs"/>
              </a:rPr>
              <a:t>2.2. </a:t>
            </a:r>
            <a:r>
              <a:rPr lang="ar-SA" sz="2800" dirty="0">
                <a:cs typeface="+mj-cs"/>
              </a:rPr>
              <a:t>من المهم مراعاة أربع نقاط </a:t>
            </a:r>
            <a:endParaRPr lang="ar-QA" sz="2800" dirty="0">
              <a:cs typeface="+mj-cs"/>
            </a:endParaRPr>
          </a:p>
          <a:p>
            <a:pPr algn="r" rtl="1"/>
            <a:r>
              <a:rPr lang="ar-SA" sz="2000" b="0" dirty="0">
                <a:cs typeface="+mj-cs"/>
              </a:rPr>
              <a:t>لتحديد الشركاء في مصفوفة النتائج، ينبغي أن تدخل ليس فقط المنظمات المعنية، بل أيضًا الإدارة </a:t>
            </a:r>
            <a:r>
              <a:rPr lang="ar-QA" sz="2000" b="0" dirty="0">
                <a:cs typeface="+mj-cs"/>
              </a:rPr>
              <a:t>المعنية </a:t>
            </a:r>
            <a:r>
              <a:rPr lang="ar-SA" sz="2000" b="0" dirty="0">
                <a:cs typeface="+mj-cs"/>
              </a:rPr>
              <a:t>داخل المنظمة، وإذا لزم الأمر، أفراد معينين داخل المجموعة (المجموعات).</a:t>
            </a:r>
            <a:endParaRPr lang="en-US" sz="2400" b="0" dirty="0">
              <a:cs typeface="+mj-cs"/>
            </a:endParaRPr>
          </a:p>
        </p:txBody>
      </p:sp>
      <p:sp>
        <p:nvSpPr>
          <p:cNvPr id="7" name="Text Placeholder 2">
            <a:extLst>
              <a:ext uri="{FF2B5EF4-FFF2-40B4-BE49-F238E27FC236}">
                <a16:creationId xmlns:a16="http://schemas.microsoft.com/office/drawing/2014/main" id="{6FBA5933-DD33-451B-A882-DAB08BCF3A4C}"/>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pPr algn="r" rtl="1">
              <a:spcAft>
                <a:spcPts val="600"/>
              </a:spcAft>
            </a:pPr>
            <a:r>
              <a:rPr lang="ar-QA" sz="2800" b="1" dirty="0">
                <a:solidFill>
                  <a:schemeClr val="accent5">
                    <a:lumMod val="75000"/>
                  </a:schemeClr>
                </a:solidFill>
                <a:cs typeface="+mj-cs"/>
              </a:rPr>
              <a:t>الخطوة الثالثة</a:t>
            </a:r>
            <a:endParaRPr lang="en-US" sz="2800" b="1" dirty="0">
              <a:solidFill>
                <a:schemeClr val="accent5">
                  <a:lumMod val="75000"/>
                </a:schemeClr>
              </a:solidFill>
              <a:cs typeface="+mj-cs"/>
            </a:endParaRPr>
          </a:p>
          <a:p>
            <a:pPr algn="r" rtl="1">
              <a:spcAft>
                <a:spcPts val="600"/>
              </a:spcAft>
            </a:pPr>
            <a:r>
              <a:rPr lang="ar-SA" sz="2800" b="1" dirty="0">
                <a:cs typeface="+mj-cs"/>
              </a:rPr>
              <a:t>تحديد الافتراضات والمخاطر</a:t>
            </a:r>
            <a:endParaRPr lang="en-US" sz="2800" b="1" dirty="0">
              <a:solidFill>
                <a:schemeClr val="accent5">
                  <a:lumMod val="75000"/>
                </a:schemeClr>
              </a:solidFill>
              <a:cs typeface="+mj-cs"/>
            </a:endParaRPr>
          </a:p>
          <a:p>
            <a:pPr algn="r" rtl="1">
              <a:spcAft>
                <a:spcPts val="600"/>
              </a:spcAft>
            </a:pPr>
            <a:r>
              <a:rPr lang="ar-QA" sz="2800" b="1" dirty="0">
                <a:solidFill>
                  <a:srgbClr val="FF0000"/>
                </a:solidFill>
                <a:cs typeface="+mj-cs"/>
              </a:rPr>
              <a:t>استخدم الأداة الثانية والأداة الثالثة</a:t>
            </a:r>
            <a:endParaRPr lang="en-US" sz="2800" b="1" dirty="0">
              <a:solidFill>
                <a:srgbClr val="FF0000"/>
              </a:solidFill>
              <a:cs typeface="+mj-cs"/>
            </a:endParaRPr>
          </a:p>
        </p:txBody>
      </p:sp>
      <p:pic>
        <p:nvPicPr>
          <p:cNvPr id="64514" name="Picture 2"/>
          <p:cNvPicPr>
            <a:picLocks noGrp="1" noChangeAspect="1" noChangeArrowheads="1"/>
          </p:cNvPicPr>
          <p:nvPr>
            <p:ph type="pic" idx="11"/>
          </p:nvPr>
        </p:nvPicPr>
        <p:blipFill>
          <a:blip r:embed="rId3">
            <a:duotone>
              <a:schemeClr val="accent1">
                <a:shade val="45000"/>
                <a:satMod val="135000"/>
              </a:schemeClr>
              <a:prstClr val="white"/>
            </a:duotone>
          </a:blip>
          <a:srcRect l="20441" r="20441"/>
          <a:stretch>
            <a:fillRect/>
          </a:stretch>
        </p:blipFill>
        <p:spPr bwMode="auto">
          <a:xfrm>
            <a:off x="1716812" y="4793225"/>
            <a:ext cx="1159123" cy="1901621"/>
          </a:xfrm>
          <a:prstGeom prst="rect">
            <a:avLst/>
          </a:prstGeom>
          <a:noFill/>
        </p:spPr>
      </p:pic>
      <p:pic>
        <p:nvPicPr>
          <p:cNvPr id="65538" name="Picture 2"/>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594450" y="3141098"/>
            <a:ext cx="1122362" cy="1872123"/>
          </a:xfrm>
          <a:prstGeom prst="rect">
            <a:avLst/>
          </a:prstGeom>
          <a:noFill/>
        </p:spPr>
      </p:pic>
      <p:pic>
        <p:nvPicPr>
          <p:cNvPr id="6" name="Picture 2"/>
          <p:cNvPicPr>
            <a:picLocks noChangeAspect="1" noChangeArrowheads="1"/>
          </p:cNvPicPr>
          <p:nvPr/>
        </p:nvPicPr>
        <p:blipFill>
          <a:blip r:embed="rId3">
            <a:duotone>
              <a:schemeClr val="accent1">
                <a:shade val="45000"/>
                <a:satMod val="135000"/>
              </a:schemeClr>
              <a:prstClr val="white"/>
            </a:duotone>
          </a:blip>
          <a:srcRect l="20441" r="20441"/>
          <a:stretch>
            <a:fillRect/>
          </a:stretch>
        </p:blipFill>
        <p:spPr bwMode="auto">
          <a:xfrm>
            <a:off x="1938038" y="1430594"/>
            <a:ext cx="1159123" cy="1961227"/>
          </a:xfrm>
          <a:prstGeom prst="rect">
            <a:avLst/>
          </a:prstGeom>
          <a:noFill/>
        </p:spPr>
      </p:pic>
      <p:sp>
        <p:nvSpPr>
          <p:cNvPr id="9" name="Text Placeholder 2">
            <a:extLst>
              <a:ext uri="{FF2B5EF4-FFF2-40B4-BE49-F238E27FC236}">
                <a16:creationId xmlns:a16="http://schemas.microsoft.com/office/drawing/2014/main" id="{6313946F-3BDA-4334-A6B7-55F651C96FC3}"/>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4005946313"/>
              </p:ext>
            </p:extLst>
          </p:nvPr>
        </p:nvGraphicFramePr>
        <p:xfrm>
          <a:off x="50281" y="1061884"/>
          <a:ext cx="5377427" cy="5412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idx="1"/>
          </p:nvPr>
        </p:nvSpPr>
        <p:spPr>
          <a:xfrm>
            <a:off x="5840963" y="1775053"/>
            <a:ext cx="2875611" cy="4233860"/>
          </a:xfrm>
        </p:spPr>
        <p:txBody>
          <a:bodyPr/>
          <a:lstStyle/>
          <a:p>
            <a:pPr algn="r" rtl="1"/>
            <a:r>
              <a:rPr lang="ar-QA" sz="2800" dirty="0">
                <a:cs typeface="+mj-cs"/>
              </a:rPr>
              <a:t>3.1. </a:t>
            </a:r>
            <a:r>
              <a:rPr lang="ar-SA" sz="2800" dirty="0">
                <a:cs typeface="+mj-cs"/>
              </a:rPr>
              <a:t>تحديد الافتراضات </a:t>
            </a:r>
            <a:endParaRPr lang="en-US" sz="2800" dirty="0">
              <a:cs typeface="+mj-cs"/>
            </a:endParaRPr>
          </a:p>
          <a:p>
            <a:pPr algn="r" rtl="1"/>
            <a:r>
              <a:rPr lang="ar-QA" sz="2000" b="0" i="1" dirty="0">
                <a:cs typeface="+mj-cs"/>
              </a:rPr>
              <a:t>يتم صياغتها </a:t>
            </a:r>
            <a:r>
              <a:rPr lang="ar-QA" sz="2000" i="1" dirty="0">
                <a:cs typeface="+mj-cs"/>
              </a:rPr>
              <a:t>بعد</a:t>
            </a:r>
            <a:r>
              <a:rPr lang="ar-QA" sz="2000" b="0" i="1" dirty="0">
                <a:cs typeface="+mj-cs"/>
              </a:rPr>
              <a:t> سلسلة النتائج </a:t>
            </a:r>
            <a:r>
              <a:rPr lang="ar-QA" sz="2000" i="1" dirty="0">
                <a:cs typeface="+mj-cs"/>
              </a:rPr>
              <a:t>وقبل</a:t>
            </a:r>
            <a:r>
              <a:rPr lang="ar-QA" sz="2000" b="0" i="1" dirty="0">
                <a:cs typeface="+mj-cs"/>
              </a:rPr>
              <a:t> المؤشرات. ويرجع ذلك إلى أن تحديد الافتراضات أمر حاسم ويمكن أن يؤدي إلى إعادة تعريف سلسلة النتائج ، أو تحديد شركاء إضافيين</a:t>
            </a:r>
            <a:endParaRPr lang="en-US" sz="2000" b="0" i="1" dirty="0">
              <a:cs typeface="+mj-cs"/>
            </a:endParaRPr>
          </a:p>
        </p:txBody>
      </p:sp>
      <p:sp>
        <p:nvSpPr>
          <p:cNvPr id="9" name="TextBox 8"/>
          <p:cNvSpPr txBox="1"/>
          <p:nvPr/>
        </p:nvSpPr>
        <p:spPr>
          <a:xfrm>
            <a:off x="576993" y="1803515"/>
            <a:ext cx="1814052" cy="369332"/>
          </a:xfrm>
          <a:prstGeom prst="rect">
            <a:avLst/>
          </a:prstGeom>
          <a:noFill/>
        </p:spPr>
        <p:txBody>
          <a:bodyPr wrap="square" rtlCol="0">
            <a:spAutoFit/>
          </a:bodyPr>
          <a:lstStyle/>
          <a:p>
            <a:pPr algn="ctr"/>
            <a:r>
              <a:rPr lang="ar-QA" b="1" dirty="0">
                <a:latin typeface="Open Sans"/>
              </a:rPr>
              <a:t>الافتراضات</a:t>
            </a:r>
            <a:endParaRPr lang="en-US" b="1" dirty="0">
              <a:latin typeface="Open Sans"/>
            </a:endParaRPr>
          </a:p>
        </p:txBody>
      </p:sp>
      <p:sp>
        <p:nvSpPr>
          <p:cNvPr id="10" name="TextBox 9"/>
          <p:cNvSpPr txBox="1"/>
          <p:nvPr/>
        </p:nvSpPr>
        <p:spPr>
          <a:xfrm>
            <a:off x="3079966" y="5107737"/>
            <a:ext cx="1814052" cy="369332"/>
          </a:xfrm>
          <a:prstGeom prst="rect">
            <a:avLst/>
          </a:prstGeom>
          <a:noFill/>
        </p:spPr>
        <p:txBody>
          <a:bodyPr wrap="square" rtlCol="0">
            <a:spAutoFit/>
          </a:bodyPr>
          <a:lstStyle/>
          <a:p>
            <a:pPr algn="ctr"/>
            <a:r>
              <a:rPr lang="ar-QA" b="1" dirty="0">
                <a:latin typeface="Open Sans"/>
              </a:rPr>
              <a:t>المخاطر</a:t>
            </a:r>
            <a:endParaRPr lang="en-US" b="1" dirty="0">
              <a:latin typeface="Open Sans"/>
            </a:endParaRPr>
          </a:p>
        </p:txBody>
      </p:sp>
      <p:sp>
        <p:nvSpPr>
          <p:cNvPr id="11" name="Text Placeholder 2">
            <a:extLst>
              <a:ext uri="{FF2B5EF4-FFF2-40B4-BE49-F238E27FC236}">
                <a16:creationId xmlns:a16="http://schemas.microsoft.com/office/drawing/2014/main" id="{E1A67451-7B1B-4D1D-AD5B-9244C8E08C31}"/>
              </a:ext>
            </a:extLst>
          </p:cNvPr>
          <p:cNvSpPr txBox="1">
            <a:spLocks/>
          </p:cNvSpPr>
          <p:nvPr/>
        </p:nvSpPr>
        <p:spPr>
          <a:xfrm>
            <a:off x="2291654" y="197918"/>
            <a:ext cx="5630034" cy="2707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200" kern="1200" baseline="0">
                <a:solidFill>
                  <a:schemeClr val="bg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QA" sz="1400"/>
              <a:t>المبادئ التوجيهية على المستوى الوطني:</a:t>
            </a:r>
          </a:p>
          <a:p>
            <a:pPr algn="ctr" rtl="1"/>
            <a:r>
              <a:rPr lang="ar-QA" sz="1400"/>
              <a:t> الاستراتيجية الوطنية لتطوير إحصاءات التعليم (</a:t>
            </a:r>
            <a:r>
              <a:rPr lang="en-GB" sz="1400"/>
              <a:t>NSDES</a:t>
            </a:r>
            <a:r>
              <a:rPr lang="ar-QA" sz="1400"/>
              <a:t>)</a:t>
            </a:r>
            <a:endParaRPr lang="en-US" sz="1400"/>
          </a:p>
          <a:p>
            <a:endParaRPr 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507147" y="1106079"/>
            <a:ext cx="3036017" cy="487771"/>
          </a:xfrm>
        </p:spPr>
        <p:txBody>
          <a:bodyPr/>
          <a:lstStyle/>
          <a:p>
            <a:pPr algn="r" rtl="1"/>
            <a:r>
              <a:rPr lang="ar-QA" sz="2000" dirty="0">
                <a:cs typeface="+mj-cs"/>
              </a:rPr>
              <a:t>2.3. مستويات الافتراضات</a:t>
            </a:r>
            <a:endParaRPr lang="en-US" sz="2000" dirty="0">
              <a:cs typeface="+mj-cs"/>
            </a:endParaRPr>
          </a:p>
        </p:txBody>
      </p:sp>
      <p:sp>
        <p:nvSpPr>
          <p:cNvPr id="8" name="Text Placeholder 2">
            <a:extLst>
              <a:ext uri="{FF2B5EF4-FFF2-40B4-BE49-F238E27FC236}">
                <a16:creationId xmlns:a16="http://schemas.microsoft.com/office/drawing/2014/main" id="{B376914F-A85F-4439-979D-3EE566FC72F4}"/>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graphicFrame>
        <p:nvGraphicFramePr>
          <p:cNvPr id="6" name="Diagram 5">
            <a:extLst>
              <a:ext uri="{FF2B5EF4-FFF2-40B4-BE49-F238E27FC236}">
                <a16:creationId xmlns:a16="http://schemas.microsoft.com/office/drawing/2014/main" id="{1EA8DA1F-F1FA-4C73-B00A-B478A9258EDF}"/>
              </a:ext>
            </a:extLst>
          </p:cNvPr>
          <p:cNvGraphicFramePr/>
          <p:nvPr>
            <p:extLst>
              <p:ext uri="{D42A27DB-BD31-4B8C-83A1-F6EECF244321}">
                <p14:modId xmlns:p14="http://schemas.microsoft.com/office/powerpoint/2010/main" val="462959975"/>
              </p:ext>
            </p:extLst>
          </p:nvPr>
        </p:nvGraphicFramePr>
        <p:xfrm>
          <a:off x="1058253" y="2231225"/>
          <a:ext cx="7106033" cy="3264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57693" y="1303577"/>
            <a:ext cx="6474542" cy="4557251"/>
          </a:xfrm>
        </p:spPr>
        <p:txBody>
          <a:bodyPr/>
          <a:lstStyle/>
          <a:p>
            <a:pPr algn="r" rtl="1"/>
            <a:r>
              <a:rPr lang="ar-QA" sz="2000" dirty="0">
                <a:cs typeface="+mj-cs"/>
              </a:rPr>
              <a:t>1. </a:t>
            </a:r>
            <a:r>
              <a:rPr lang="ar-SA" altLang="en-US" sz="2000" dirty="0">
                <a:solidFill>
                  <a:schemeClr val="tx1"/>
                </a:solidFill>
                <a:latin typeface="Times New Roman" panose="02020603050405020304" pitchFamily="18" charset="0"/>
                <a:ea typeface="AGaramondPro-Regular" charset="0"/>
                <a:cs typeface="+mj-cs"/>
              </a:rPr>
              <a:t>لكل ناتج في سلسلة النتائج، حدد الشروط الضرورية لتحقيق النتيجة</a:t>
            </a:r>
            <a:r>
              <a:rPr lang="ar-QA" sz="2000" dirty="0">
                <a:cs typeface="+mj-cs"/>
              </a:rPr>
              <a:t>. (</a:t>
            </a:r>
            <a:r>
              <a:rPr lang="ar-SA" sz="2000" dirty="0">
                <a:cs typeface="+mj-cs"/>
              </a:rPr>
              <a:t>يتوقع أنه إذا تم تسليم المخرجات وظلت الافتراضات في وثيقة البرنامج صحيحة، عندها ستتحقق النتيجة</a:t>
            </a:r>
            <a:r>
              <a:rPr lang="ar-QA" sz="2000" dirty="0">
                <a:cs typeface="+mj-cs"/>
              </a:rPr>
              <a:t>).</a:t>
            </a:r>
            <a:r>
              <a:rPr lang="en-US" sz="2000" dirty="0">
                <a:cs typeface="+mj-cs"/>
              </a:rPr>
              <a:t> </a:t>
            </a:r>
          </a:p>
          <a:p>
            <a:pPr algn="r" rtl="1"/>
            <a:r>
              <a:rPr lang="ar-SA" sz="2000" dirty="0">
                <a:cs typeface="+mj-cs"/>
              </a:rPr>
              <a:t>ينبغي التعبير عن الافتراضات بلغة إيجابية</a:t>
            </a:r>
            <a:r>
              <a:rPr lang="en-US" sz="2000" dirty="0">
                <a:cs typeface="+mj-cs"/>
              </a:rPr>
              <a:t>.</a:t>
            </a:r>
            <a:r>
              <a:rPr lang="ar-SA" altLang="en-US" sz="2000" dirty="0">
                <a:cs typeface="+mj-cs"/>
              </a:rPr>
              <a:t> أمثلة</a:t>
            </a:r>
            <a:r>
              <a:rPr lang="en-GB" altLang="en-US" sz="2000" dirty="0">
                <a:cs typeface="+mj-cs"/>
              </a:rPr>
              <a:t> </a:t>
            </a:r>
            <a:r>
              <a:rPr lang="ar-SA" altLang="en-US" sz="2000" dirty="0">
                <a:cs typeface="+mj-cs"/>
              </a:rPr>
              <a:t>حول الافتراضات</a:t>
            </a:r>
            <a:r>
              <a:rPr lang="en-GB" altLang="en-US" sz="2000" dirty="0">
                <a:cs typeface="+mj-cs"/>
              </a:rPr>
              <a:t> </a:t>
            </a:r>
            <a:r>
              <a:rPr lang="ar-SA" altLang="en-US" sz="2000" dirty="0">
                <a:cs typeface="+mj-cs"/>
              </a:rPr>
              <a:t>للاستراتيجية الوطنية لتطوير إحصاءات التعليم</a:t>
            </a:r>
            <a:r>
              <a:rPr lang="en-GB" altLang="en-US" sz="2000" dirty="0">
                <a:cs typeface="+mj-cs"/>
              </a:rPr>
              <a:t> </a:t>
            </a:r>
            <a:r>
              <a:rPr lang="en-US" sz="2000" dirty="0">
                <a:cs typeface="+mj-cs"/>
              </a:rPr>
              <a:t> :</a:t>
            </a:r>
            <a:r>
              <a:rPr lang="ar-QA" sz="2000" dirty="0">
                <a:cs typeface="+mj-cs"/>
              </a:rPr>
              <a:t> </a:t>
            </a:r>
            <a:endParaRPr lang="en-US" sz="2000" dirty="0">
              <a:cs typeface="+mj-cs"/>
            </a:endParaRPr>
          </a:p>
          <a:p>
            <a:pPr marL="285750" lvl="0" indent="-285750" algn="r" rtl="1">
              <a:buFont typeface="Wingdings" panose="05000000000000000000" pitchFamily="2" charset="2"/>
              <a:buChar char="ü"/>
            </a:pPr>
            <a:r>
              <a:rPr lang="ar-SA" sz="2000" dirty="0">
                <a:cs typeface="+mj-cs"/>
              </a:rPr>
              <a:t>يوجد استقرار سياسي واقتصادي واجتماعي في البلد؛</a:t>
            </a:r>
            <a:endParaRPr lang="en-GB" sz="2000" dirty="0">
              <a:cs typeface="+mj-cs"/>
            </a:endParaRPr>
          </a:p>
          <a:p>
            <a:pPr marL="285750" lvl="0" indent="-285750" algn="r" rtl="1">
              <a:buFont typeface="Wingdings" panose="05000000000000000000" pitchFamily="2" charset="2"/>
              <a:buChar char="ü"/>
            </a:pPr>
            <a:r>
              <a:rPr lang="ar-SA" sz="2000" dirty="0">
                <a:cs typeface="+mj-cs"/>
              </a:rPr>
              <a:t>هناك دعم مستمر وقيادة من طرف الحكومة بشكل راسخ؛</a:t>
            </a:r>
            <a:endParaRPr lang="en-GB" sz="2000" dirty="0">
              <a:cs typeface="+mj-cs"/>
            </a:endParaRPr>
          </a:p>
          <a:p>
            <a:pPr marL="285750" lvl="0" indent="-285750" algn="r" rtl="1">
              <a:buFont typeface="Wingdings" panose="05000000000000000000" pitchFamily="2" charset="2"/>
              <a:buChar char="ü"/>
            </a:pPr>
            <a:r>
              <a:rPr lang="ar-SA" sz="2000" dirty="0">
                <a:cs typeface="+mj-cs"/>
              </a:rPr>
              <a:t>توجد إرادة سياسية لتنفيذ الاستراتيجية المقترحة؛</a:t>
            </a:r>
            <a:endParaRPr lang="en-GB" sz="2000" dirty="0">
              <a:cs typeface="+mj-cs"/>
            </a:endParaRPr>
          </a:p>
          <a:p>
            <a:pPr marL="285750" indent="-285750" algn="r" rtl="1">
              <a:buFont typeface="Wingdings" panose="05000000000000000000" pitchFamily="2" charset="2"/>
              <a:buChar char="ü"/>
            </a:pPr>
            <a:r>
              <a:rPr lang="ar-SA" sz="2000" dirty="0">
                <a:cs typeface="+mj-cs"/>
              </a:rPr>
              <a:t>يتم تخصيص اعتمادات الميزانية المخطط لها بالفعل من قبل الشركاء الماليين</a:t>
            </a:r>
            <a:endParaRPr lang="en-US" sz="2000" dirty="0">
              <a:cs typeface="+mj-cs"/>
            </a:endParaRPr>
          </a:p>
        </p:txBody>
      </p:sp>
      <p:sp>
        <p:nvSpPr>
          <p:cNvPr id="4" name="Text Placeholder 3"/>
          <p:cNvSpPr>
            <a:spLocks noGrp="1"/>
          </p:cNvSpPr>
          <p:nvPr>
            <p:ph type="body" idx="1"/>
          </p:nvPr>
        </p:nvSpPr>
        <p:spPr>
          <a:xfrm>
            <a:off x="6746033" y="1551118"/>
            <a:ext cx="2240274" cy="1500187"/>
          </a:xfrm>
        </p:spPr>
        <p:txBody>
          <a:bodyPr/>
          <a:lstStyle/>
          <a:p>
            <a:pPr algn="r" rtl="1"/>
            <a:r>
              <a:rPr lang="ar-QA" sz="2800" dirty="0">
                <a:cs typeface="+mj-cs"/>
              </a:rPr>
              <a:t>3.3. عملية تحديد الافتراضات الحاسمة</a:t>
            </a:r>
            <a:endParaRPr lang="en-US" sz="2800" dirty="0">
              <a:cs typeface="+mj-cs"/>
            </a:endParaRPr>
          </a:p>
        </p:txBody>
      </p:sp>
      <p:sp>
        <p:nvSpPr>
          <p:cNvPr id="7" name="Text Placeholder 2">
            <a:extLst>
              <a:ext uri="{FF2B5EF4-FFF2-40B4-BE49-F238E27FC236}">
                <a16:creationId xmlns:a16="http://schemas.microsoft.com/office/drawing/2014/main" id="{1F77A57C-9F05-4C9B-A455-B6669DA1A9DC}"/>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763232" y="2052112"/>
            <a:ext cx="1989814" cy="357712"/>
          </a:xfrm>
        </p:spPr>
        <p:txBody>
          <a:bodyPr>
            <a:noAutofit/>
          </a:bodyPr>
          <a:lstStyle/>
          <a:p>
            <a:pPr algn="r" rtl="1"/>
            <a:r>
              <a:rPr lang="ar-QA" sz="2400" dirty="0">
                <a:cs typeface="+mj-cs"/>
              </a:rPr>
              <a:t>القسم الأول</a:t>
            </a:r>
            <a:endParaRPr lang="en-US" sz="2400" dirty="0">
              <a:cs typeface="+mj-cs"/>
            </a:endParaRPr>
          </a:p>
        </p:txBody>
      </p:sp>
      <p:sp>
        <p:nvSpPr>
          <p:cNvPr id="3" name="Title 2"/>
          <p:cNvSpPr>
            <a:spLocks noGrp="1"/>
          </p:cNvSpPr>
          <p:nvPr>
            <p:ph type="title"/>
          </p:nvPr>
        </p:nvSpPr>
        <p:spPr>
          <a:xfrm>
            <a:off x="2189376" y="2598627"/>
            <a:ext cx="4628985" cy="1325563"/>
          </a:xfrm>
        </p:spPr>
        <p:txBody>
          <a:bodyPr/>
          <a:lstStyle/>
          <a:p>
            <a:pPr algn="r" rtl="1"/>
            <a:r>
              <a:rPr lang="ar-QA" dirty="0">
                <a:cs typeface="+mj-cs"/>
              </a:rPr>
              <a:t>المقدمة</a:t>
            </a:r>
            <a:endParaRPr lang="en-US" dirty="0">
              <a:cs typeface="+mj-cs"/>
            </a:endParaRPr>
          </a:p>
        </p:txBody>
      </p:sp>
      <p:sp>
        <p:nvSpPr>
          <p:cNvPr id="8" name="Text Placeholder 2">
            <a:extLst>
              <a:ext uri="{FF2B5EF4-FFF2-40B4-BE49-F238E27FC236}">
                <a16:creationId xmlns:a16="http://schemas.microsoft.com/office/drawing/2014/main" id="{4B0CD98D-2CD3-49AC-A0C7-E4008DBE4740}"/>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extLst>
      <p:ext uri="{BB962C8B-B14F-4D97-AF65-F5344CB8AC3E}">
        <p14:creationId xmlns:p14="http://schemas.microsoft.com/office/powerpoint/2010/main" val="343908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40523" y="1165123"/>
            <a:ext cx="5356942" cy="5102942"/>
          </a:xfrm>
        </p:spPr>
        <p:txBody>
          <a:bodyPr/>
          <a:lstStyle/>
          <a:p>
            <a:pPr marL="342900" indent="-342900" algn="r" rtl="1">
              <a:buAutoNum type="arabicPeriod"/>
            </a:pPr>
            <a:r>
              <a:rPr lang="ar-SA" sz="2000" dirty="0">
                <a:cs typeface="+mj-cs"/>
              </a:rPr>
              <a:t>حدد المخاطر بالنسبة للنواتج في مصفوفة النتائج</a:t>
            </a:r>
            <a:endParaRPr lang="en-US" sz="2000" dirty="0">
              <a:cs typeface="+mj-cs"/>
            </a:endParaRPr>
          </a:p>
          <a:p>
            <a:pPr marL="342900" indent="-342900" algn="r" rtl="1">
              <a:buAutoNum type="arabicPeriod"/>
            </a:pPr>
            <a:r>
              <a:rPr lang="ar-SA" sz="2000" dirty="0">
                <a:cs typeface="+mj-cs"/>
              </a:rPr>
              <a:t>رتب المخاطر التي تم تحديدها حسب الأولوية، بتصنيفها وفقًا لاحتمالية حدوثها (منخفضة أو متوسطة أو عالية)</a:t>
            </a:r>
            <a:r>
              <a:rPr lang="ar-QA" sz="2000" dirty="0">
                <a:cs typeface="+mj-cs"/>
              </a:rPr>
              <a:t>؛</a:t>
            </a:r>
          </a:p>
          <a:p>
            <a:pPr marL="342900" indent="-342900" algn="r" rtl="1">
              <a:buAutoNum type="arabicPeriod"/>
            </a:pPr>
            <a:r>
              <a:rPr lang="en-US" sz="2000" dirty="0">
                <a:cs typeface="+mj-cs"/>
              </a:rPr>
              <a:t> </a:t>
            </a:r>
            <a:r>
              <a:rPr lang="ar-SA" sz="2000" dirty="0">
                <a:cs typeface="+mj-cs"/>
              </a:rPr>
              <a:t>حدد استراتيجية تخفيف المخاطر لكل من المخاطر المتوسطة والعالية. فيما يلي مجموعة من استراتيجيات تخفيف المخاطر التي يمكن اعتبارها</a:t>
            </a:r>
            <a:r>
              <a:rPr lang="en-US" sz="2000" dirty="0">
                <a:cs typeface="+mj-cs"/>
              </a:rPr>
              <a:t>: </a:t>
            </a:r>
          </a:p>
          <a:p>
            <a:pPr marL="285750" lvl="0" indent="-285750" algn="r" rtl="1">
              <a:buFont typeface="Arial" panose="020B0604020202020204" pitchFamily="34" charset="0"/>
              <a:buChar char="•"/>
            </a:pPr>
            <a:r>
              <a:rPr lang="ar-SA" sz="2000" b="1" dirty="0">
                <a:cs typeface="+mj-cs"/>
              </a:rPr>
              <a:t>الوقاية:</a:t>
            </a:r>
            <a:r>
              <a:rPr lang="ar-SA" sz="2000" dirty="0">
                <a:cs typeface="+mj-cs"/>
              </a:rPr>
              <a:t> منع المخاطر من الحدوث أو منعها من التأثير على الأهداف؛</a:t>
            </a:r>
            <a:endParaRPr lang="en-GB" sz="2000" dirty="0">
              <a:cs typeface="+mj-cs"/>
            </a:endParaRPr>
          </a:p>
          <a:p>
            <a:pPr marL="285750" lvl="0" indent="-285750" algn="r" rtl="1">
              <a:buFont typeface="Arial" panose="020B0604020202020204" pitchFamily="34" charset="0"/>
              <a:buChar char="•"/>
            </a:pPr>
            <a:r>
              <a:rPr lang="ar-SA" sz="2000" b="1" dirty="0">
                <a:cs typeface="+mj-cs"/>
              </a:rPr>
              <a:t>التقليص:</a:t>
            </a:r>
            <a:r>
              <a:rPr lang="ar-SA" sz="2000" dirty="0">
                <a:cs typeface="+mj-cs"/>
              </a:rPr>
              <a:t> خفض احتمالية أن تطور المخاطر الأثر أو تحد منها في حالة حدوثها؛</a:t>
            </a:r>
            <a:endParaRPr lang="en-GB" sz="2000" dirty="0">
              <a:cs typeface="+mj-cs"/>
            </a:endParaRPr>
          </a:p>
          <a:p>
            <a:pPr marL="285750" lvl="0" indent="-285750" algn="r" rtl="1">
              <a:buFont typeface="Arial" panose="020B0604020202020204" pitchFamily="34" charset="0"/>
              <a:buChar char="•"/>
            </a:pPr>
            <a:r>
              <a:rPr lang="ar-SA" sz="2000" b="1" dirty="0">
                <a:cs typeface="+mj-cs"/>
              </a:rPr>
              <a:t>خطة الطوارئ:</a:t>
            </a:r>
            <a:r>
              <a:rPr lang="ar-SA" sz="2000" dirty="0">
                <a:cs typeface="+mj-cs"/>
              </a:rPr>
              <a:t> إعداد إجراءات للتنفيذ في حالة حدوث المخاطر؛</a:t>
            </a:r>
            <a:endParaRPr lang="ar-QA" sz="2000" dirty="0">
              <a:cs typeface="+mj-cs"/>
            </a:endParaRPr>
          </a:p>
          <a:p>
            <a:pPr marL="285750" lvl="0" indent="-285750" algn="r" rtl="1">
              <a:buFont typeface="Arial" panose="020B0604020202020204" pitchFamily="34" charset="0"/>
              <a:buChar char="•"/>
            </a:pPr>
            <a:r>
              <a:rPr lang="ar-SA" sz="2000" b="1" dirty="0">
                <a:cs typeface="+mj-cs"/>
              </a:rPr>
              <a:t>اﻟﻘﺒﻮل:</a:t>
            </a:r>
            <a:r>
              <a:rPr lang="ar-SA" sz="2000" dirty="0">
                <a:cs typeface="+mj-cs"/>
              </a:rPr>
              <a:t> اﺳﺘﻨﺎدا إﻟﻰ ﺗﺤﻠﻴﻞ للتكلفة/ اﻟﻔﻮاﺋﺪ، اقبل إﻣﻜﺎﻧﻴﺔ ﺣﺪوث المخاطر وامض ﻗﺪﻣﺎ دون اﺗﺨﺎذ أي ﺗﺪاﺑﻴﺮ أﺧﺮى ﻟﻤﻌﺎﻟﺠتها.</a:t>
            </a:r>
            <a:endParaRPr lang="en-US" sz="2000" dirty="0">
              <a:cs typeface="+mj-cs"/>
            </a:endParaRPr>
          </a:p>
        </p:txBody>
      </p:sp>
      <p:sp>
        <p:nvSpPr>
          <p:cNvPr id="4" name="Text Placeholder 3"/>
          <p:cNvSpPr>
            <a:spLocks noGrp="1"/>
          </p:cNvSpPr>
          <p:nvPr>
            <p:ph type="body" idx="1"/>
          </p:nvPr>
        </p:nvSpPr>
        <p:spPr>
          <a:xfrm>
            <a:off x="6450443" y="1709739"/>
            <a:ext cx="2542194" cy="1500187"/>
          </a:xfrm>
        </p:spPr>
        <p:txBody>
          <a:bodyPr/>
          <a:lstStyle/>
          <a:p>
            <a:pPr algn="r" rtl="1"/>
            <a:r>
              <a:rPr lang="ar-QA" sz="2800" dirty="0">
                <a:cs typeface="+mj-cs"/>
              </a:rPr>
              <a:t>4.3. عملية تحديد المخاطر الحاسمة</a:t>
            </a:r>
            <a:endParaRPr lang="en-US" sz="2800" dirty="0">
              <a:cs typeface="+mj-cs"/>
            </a:endParaRPr>
          </a:p>
        </p:txBody>
      </p:sp>
      <p:sp>
        <p:nvSpPr>
          <p:cNvPr id="7" name="Text Placeholder 2">
            <a:extLst>
              <a:ext uri="{FF2B5EF4-FFF2-40B4-BE49-F238E27FC236}">
                <a16:creationId xmlns:a16="http://schemas.microsoft.com/office/drawing/2014/main" id="{4510818F-51CC-4F0C-BBA3-87FBAF1330F3}"/>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C2EC3591-B58C-48B0-A8C6-DDEC7B4E6621}"/>
              </a:ext>
            </a:extLst>
          </p:cNvPr>
          <p:cNvSpPr txBox="1">
            <a:spLocks/>
          </p:cNvSpPr>
          <p:nvPr/>
        </p:nvSpPr>
        <p:spPr>
          <a:xfrm>
            <a:off x="2291654" y="197918"/>
            <a:ext cx="5630034" cy="2707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200" kern="1200" baseline="0">
                <a:solidFill>
                  <a:schemeClr val="bg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graphicFrame>
        <p:nvGraphicFramePr>
          <p:cNvPr id="2" name="Table 1">
            <a:extLst>
              <a:ext uri="{FF2B5EF4-FFF2-40B4-BE49-F238E27FC236}">
                <a16:creationId xmlns:a16="http://schemas.microsoft.com/office/drawing/2014/main" id="{8B335081-9F93-4242-9FFE-998C81D2FB2D}"/>
              </a:ext>
            </a:extLst>
          </p:cNvPr>
          <p:cNvGraphicFramePr>
            <a:graphicFrameLocks noGrp="1"/>
          </p:cNvGraphicFramePr>
          <p:nvPr>
            <p:extLst>
              <p:ext uri="{D42A27DB-BD31-4B8C-83A1-F6EECF244321}">
                <p14:modId xmlns:p14="http://schemas.microsoft.com/office/powerpoint/2010/main" val="1986965754"/>
              </p:ext>
            </p:extLst>
          </p:nvPr>
        </p:nvGraphicFramePr>
        <p:xfrm>
          <a:off x="0" y="961053"/>
          <a:ext cx="9060023" cy="5536276"/>
        </p:xfrm>
        <a:graphic>
          <a:graphicData uri="http://schemas.openxmlformats.org/drawingml/2006/table">
            <a:tbl>
              <a:tblPr firstRow="1" firstCol="1" bandRow="1"/>
              <a:tblGrid>
                <a:gridCol w="2216082">
                  <a:extLst>
                    <a:ext uri="{9D8B030D-6E8A-4147-A177-3AD203B41FA5}">
                      <a16:colId xmlns:a16="http://schemas.microsoft.com/office/drawing/2014/main" val="306219881"/>
                    </a:ext>
                  </a:extLst>
                </a:gridCol>
                <a:gridCol w="3379388">
                  <a:extLst>
                    <a:ext uri="{9D8B030D-6E8A-4147-A177-3AD203B41FA5}">
                      <a16:colId xmlns:a16="http://schemas.microsoft.com/office/drawing/2014/main" val="1619450962"/>
                    </a:ext>
                  </a:extLst>
                </a:gridCol>
                <a:gridCol w="2919139">
                  <a:extLst>
                    <a:ext uri="{9D8B030D-6E8A-4147-A177-3AD203B41FA5}">
                      <a16:colId xmlns:a16="http://schemas.microsoft.com/office/drawing/2014/main" val="3320288373"/>
                    </a:ext>
                  </a:extLst>
                </a:gridCol>
                <a:gridCol w="545414">
                  <a:extLst>
                    <a:ext uri="{9D8B030D-6E8A-4147-A177-3AD203B41FA5}">
                      <a16:colId xmlns:a16="http://schemas.microsoft.com/office/drawing/2014/main" val="91486104"/>
                    </a:ext>
                  </a:extLst>
                </a:gridCol>
              </a:tblGrid>
              <a:tr h="136055">
                <a:tc>
                  <a:txBody>
                    <a:bodyPr/>
                    <a:lstStyle/>
                    <a:p>
                      <a:pPr algn="ctr">
                        <a:lnSpc>
                          <a:spcPct val="107000"/>
                        </a:lnSpc>
                        <a:spcAft>
                          <a:spcPts val="0"/>
                        </a:spcAft>
                      </a:pPr>
                      <a:r>
                        <a:rPr lang="ar-SA" sz="1050" b="1" dirty="0">
                          <a:effectLst/>
                          <a:latin typeface="Calibri" panose="020F0502020204030204" pitchFamily="34" charset="0"/>
                          <a:ea typeface="Calibri" panose="020F0502020204030204" pitchFamily="34" charset="0"/>
                          <a:cs typeface="+mj-cs"/>
                        </a:rPr>
                        <a:t>استراتيجية الحد من المخاطر</a:t>
                      </a:r>
                      <a:endParaRPr lang="en-GB" sz="1050" dirty="0">
                        <a:effectLst/>
                        <a:latin typeface="Calibri" panose="020F0502020204030204" pitchFamily="34" charset="0"/>
                        <a:ea typeface="Calibri" panose="020F0502020204030204" pitchFamily="34" charset="0"/>
                        <a:cs typeface="+mj-cs"/>
                      </a:endParaRPr>
                    </a:p>
                  </a:txBody>
                  <a:tcPr marL="41838" marR="41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1">
                        <a:lnSpc>
                          <a:spcPct val="107000"/>
                        </a:lnSpc>
                        <a:spcAft>
                          <a:spcPts val="0"/>
                        </a:spcAft>
                      </a:pPr>
                      <a:r>
                        <a:rPr lang="en-GB" sz="1050" b="1" dirty="0">
                          <a:effectLst/>
                          <a:latin typeface="Times New Roman" panose="02020603050405020304" pitchFamily="18" charset="0"/>
                          <a:ea typeface="Calibri" panose="020F0502020204030204" pitchFamily="34" charset="0"/>
                          <a:cs typeface="+mj-cs"/>
                        </a:rPr>
                        <a:t> </a:t>
                      </a:r>
                      <a:r>
                        <a:rPr lang="ar-SA" sz="1050" b="1" dirty="0">
                          <a:effectLst/>
                          <a:latin typeface="Calibri" panose="020F0502020204030204" pitchFamily="34" charset="0"/>
                          <a:ea typeface="Calibri" panose="020F0502020204030204" pitchFamily="34" charset="0"/>
                          <a:cs typeface="+mj-cs"/>
                        </a:rPr>
                        <a:t>المخاطر واحتمالية المخاطر (</a:t>
                      </a:r>
                      <a:r>
                        <a:rPr lang="en-GB" sz="1050" b="1" dirty="0">
                          <a:effectLst/>
                          <a:latin typeface="Times New Roman" panose="02020603050405020304" pitchFamily="18" charset="0"/>
                          <a:ea typeface="Calibri" panose="020F0502020204030204" pitchFamily="34" charset="0"/>
                          <a:cs typeface="+mj-cs"/>
                        </a:rPr>
                        <a:t>LMH</a:t>
                      </a:r>
                      <a:r>
                        <a:rPr lang="ar-SA" sz="1050" b="1" dirty="0">
                          <a:effectLst/>
                          <a:latin typeface="Calibri" panose="020F0502020204030204" pitchFamily="34" charset="0"/>
                          <a:ea typeface="Calibri" panose="020F0502020204030204" pitchFamily="34" charset="0"/>
                          <a:cs typeface="+mj-cs"/>
                        </a:rPr>
                        <a:t>)</a:t>
                      </a:r>
                      <a:endParaRPr lang="en-GB" sz="1050" dirty="0">
                        <a:effectLst/>
                        <a:latin typeface="Calibri" panose="020F0502020204030204" pitchFamily="34" charset="0"/>
                        <a:ea typeface="Calibri" panose="020F0502020204030204" pitchFamily="34" charset="0"/>
                        <a:cs typeface="+mj-cs"/>
                      </a:endParaRPr>
                    </a:p>
                  </a:txBody>
                  <a:tcPr marL="41838" marR="41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1">
                        <a:lnSpc>
                          <a:spcPct val="107000"/>
                        </a:lnSpc>
                        <a:spcAft>
                          <a:spcPts val="0"/>
                        </a:spcAft>
                      </a:pPr>
                      <a:r>
                        <a:rPr lang="ar-SA" sz="1050" b="1" dirty="0">
                          <a:effectLst/>
                          <a:latin typeface="Calibri" panose="020F0502020204030204" pitchFamily="34" charset="0"/>
                          <a:ea typeface="Calibri" panose="020F0502020204030204" pitchFamily="34" charset="0"/>
                          <a:cs typeface="+mj-cs"/>
                        </a:rPr>
                        <a:t>الناتج</a:t>
                      </a:r>
                      <a:endParaRPr lang="en-GB" sz="1050" dirty="0">
                        <a:effectLst/>
                        <a:latin typeface="Calibri" panose="020F0502020204030204" pitchFamily="34" charset="0"/>
                        <a:ea typeface="Calibri" panose="020F0502020204030204" pitchFamily="34" charset="0"/>
                        <a:cs typeface="+mj-cs"/>
                      </a:endParaRPr>
                    </a:p>
                  </a:txBody>
                  <a:tcPr marL="41838" marR="41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1">
                        <a:lnSpc>
                          <a:spcPct val="107000"/>
                        </a:lnSpc>
                        <a:spcAft>
                          <a:spcPts val="0"/>
                        </a:spcAft>
                      </a:pPr>
                      <a:r>
                        <a:rPr lang="en-GB" sz="1050" b="1">
                          <a:effectLst/>
                          <a:latin typeface="Times New Roman" panose="02020603050405020304" pitchFamily="18" charset="0"/>
                          <a:ea typeface="Calibri" panose="020F0502020204030204" pitchFamily="34" charset="0"/>
                          <a:cs typeface="+mj-cs"/>
                        </a:rPr>
                        <a:t>#</a:t>
                      </a:r>
                      <a:endParaRPr lang="en-GB" sz="1050">
                        <a:effectLst/>
                        <a:latin typeface="Calibri" panose="020F0502020204030204" pitchFamily="34" charset="0"/>
                        <a:ea typeface="Calibri" panose="020F0502020204030204" pitchFamily="34" charset="0"/>
                        <a:cs typeface="+mj-cs"/>
                      </a:endParaRPr>
                    </a:p>
                  </a:txBody>
                  <a:tcPr marL="41838" marR="41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215371958"/>
                  </a:ext>
                </a:extLst>
              </a:tr>
              <a:tr h="661631">
                <a:tc>
                  <a:txBody>
                    <a:bodyPr/>
                    <a:lstStyle/>
                    <a:p>
                      <a:pPr algn="r" rtl="1">
                        <a:lnSpc>
                          <a:spcPct val="107000"/>
                        </a:lnSpc>
                        <a:spcAft>
                          <a:spcPts val="0"/>
                        </a:spcAft>
                      </a:pPr>
                      <a:r>
                        <a:rPr lang="ar-QA" sz="1050" dirty="0">
                          <a:effectLst/>
                          <a:latin typeface="Calibri" panose="020F0502020204030204" pitchFamily="34" charset="0"/>
                          <a:ea typeface="Calibri" panose="020F0502020204030204" pitchFamily="34" charset="0"/>
                          <a:cs typeface="+mj-cs"/>
                        </a:rPr>
                        <a:t>يمكن افتراض "دعم" رفيع المستوى</a:t>
                      </a:r>
                      <a:endParaRPr lang="en-GB" sz="1050" dirty="0">
                        <a:effectLst/>
                        <a:latin typeface="Calibri" panose="020F0502020204030204" pitchFamily="34" charset="0"/>
                        <a:ea typeface="Calibri" panose="020F0502020204030204" pitchFamily="34" charset="0"/>
                        <a:cs typeface="+mj-cs"/>
                      </a:endParaRPr>
                    </a:p>
                    <a:p>
                      <a:pPr algn="r" rtl="1">
                        <a:lnSpc>
                          <a:spcPct val="107000"/>
                        </a:lnSpc>
                        <a:spcAft>
                          <a:spcPts val="0"/>
                        </a:spcAft>
                      </a:pPr>
                      <a:r>
                        <a:rPr lang="ar-QA" sz="1050" dirty="0">
                          <a:effectLst/>
                          <a:latin typeface="Calibri" panose="020F0502020204030204" pitchFamily="34" charset="0"/>
                          <a:ea typeface="Calibri" panose="020F0502020204030204" pitchFamily="34" charset="0"/>
                          <a:cs typeface="+mj-cs"/>
                        </a:rPr>
                        <a:t>في مرحلة تجريبية؛ ؛ قد تكون هناك </a:t>
                      </a:r>
                      <a:endParaRPr lang="en-GB" sz="1050" dirty="0">
                        <a:effectLst/>
                        <a:latin typeface="Calibri" panose="020F0502020204030204" pitchFamily="34" charset="0"/>
                        <a:ea typeface="Calibri" panose="020F0502020204030204" pitchFamily="34" charset="0"/>
                        <a:cs typeface="+mj-cs"/>
                      </a:endParaRPr>
                    </a:p>
                    <a:p>
                      <a:pPr algn="r" rtl="1">
                        <a:lnSpc>
                          <a:spcPct val="107000"/>
                        </a:lnSpc>
                        <a:spcAft>
                          <a:spcPts val="0"/>
                        </a:spcAft>
                      </a:pPr>
                      <a:r>
                        <a:rPr lang="ar-QA" sz="1050" dirty="0">
                          <a:effectLst/>
                          <a:latin typeface="Calibri" panose="020F0502020204030204" pitchFamily="34" charset="0"/>
                          <a:ea typeface="Calibri" panose="020F0502020204030204" pitchFamily="34" charset="0"/>
                          <a:cs typeface="+mj-cs"/>
                        </a:rPr>
                        <a:t>حاجة إلى تدابير لضمان الالتزام </a:t>
                      </a:r>
                      <a:endParaRPr lang="en-GB" sz="1050" dirty="0">
                        <a:effectLst/>
                        <a:latin typeface="Calibri" panose="020F0502020204030204" pitchFamily="34" charset="0"/>
                        <a:ea typeface="Calibri" panose="020F0502020204030204" pitchFamily="34" charset="0"/>
                        <a:cs typeface="+mj-cs"/>
                      </a:endParaRPr>
                    </a:p>
                    <a:p>
                      <a:pPr algn="r" rtl="1">
                        <a:lnSpc>
                          <a:spcPct val="107000"/>
                        </a:lnSpc>
                        <a:spcAft>
                          <a:spcPts val="0"/>
                        </a:spcAft>
                      </a:pPr>
                      <a:r>
                        <a:rPr lang="ar-QA" sz="1050" dirty="0">
                          <a:effectLst/>
                          <a:latin typeface="Calibri" panose="020F0502020204030204" pitchFamily="34" charset="0"/>
                          <a:ea typeface="Calibri" panose="020F0502020204030204" pitchFamily="34" charset="0"/>
                          <a:cs typeface="+mj-cs"/>
                        </a:rPr>
                        <a:t>المستمر للاستثمارفي إحصاءات </a:t>
                      </a:r>
                      <a:endParaRPr lang="en-GB" sz="1050" dirty="0">
                        <a:effectLst/>
                        <a:latin typeface="Calibri" panose="020F0502020204030204" pitchFamily="34" charset="0"/>
                        <a:ea typeface="Calibri" panose="020F0502020204030204" pitchFamily="34" charset="0"/>
                        <a:cs typeface="+mj-cs"/>
                      </a:endParaRPr>
                    </a:p>
                    <a:p>
                      <a:pPr algn="r" rtl="1">
                        <a:lnSpc>
                          <a:spcPct val="107000"/>
                        </a:lnSpc>
                        <a:spcAft>
                          <a:spcPts val="0"/>
                        </a:spcAft>
                      </a:pPr>
                      <a:r>
                        <a:rPr lang="ar-QA" sz="1050" dirty="0">
                          <a:effectLst/>
                          <a:latin typeface="Calibri" panose="020F0502020204030204" pitchFamily="34" charset="0"/>
                          <a:ea typeface="Calibri" panose="020F0502020204030204" pitchFamily="34" charset="0"/>
                          <a:cs typeface="+mj-cs"/>
                        </a:rPr>
                        <a:t>التعليم على المدى البعيد</a:t>
                      </a:r>
                      <a:endParaRPr lang="en-GB" sz="1050" dirty="0">
                        <a:effectLst/>
                        <a:latin typeface="Calibri" panose="020F0502020204030204" pitchFamily="34" charset="0"/>
                        <a:ea typeface="Calibri" panose="020F0502020204030204" pitchFamily="34" charset="0"/>
                        <a:cs typeface="+mj-cs"/>
                      </a:endParaRPr>
                    </a:p>
                  </a:txBody>
                  <a:tcPr marL="41838" marR="41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050" i="1" dirty="0">
                          <a:effectLst/>
                          <a:latin typeface="Calibri" panose="020F0502020204030204" pitchFamily="34" charset="0"/>
                          <a:ea typeface="Calibri" panose="020F0502020204030204" pitchFamily="34" charset="0"/>
                          <a:cs typeface="+mj-cs"/>
                        </a:rPr>
                        <a:t>عدم وجود التزام من قادة القطاع / صانعي السياسات (</a:t>
                      </a:r>
                      <a:r>
                        <a:rPr lang="en-GB" sz="1050" i="1" dirty="0">
                          <a:effectLst/>
                          <a:latin typeface="Times New Roman" panose="02020603050405020304" pitchFamily="18" charset="0"/>
                          <a:ea typeface="Calibri" panose="020F0502020204030204" pitchFamily="34" charset="0"/>
                          <a:cs typeface="+mj-cs"/>
                        </a:rPr>
                        <a:t>L-M</a:t>
                      </a:r>
                      <a:r>
                        <a:rPr lang="ar-SA" sz="1050" i="1" dirty="0">
                          <a:effectLst/>
                          <a:latin typeface="Calibri" panose="020F0502020204030204" pitchFamily="34" charset="0"/>
                          <a:ea typeface="Calibri" panose="020F0502020204030204" pitchFamily="34" charset="0"/>
                          <a:cs typeface="+mj-cs"/>
                        </a:rPr>
                        <a:t>)</a:t>
                      </a:r>
                      <a:endParaRPr lang="en-GB" sz="1050" dirty="0">
                        <a:effectLst/>
                        <a:latin typeface="Calibri" panose="020F0502020204030204" pitchFamily="34" charset="0"/>
                        <a:ea typeface="Calibri" panose="020F0502020204030204" pitchFamily="34" charset="0"/>
                        <a:cs typeface="+mj-cs"/>
                      </a:endParaRPr>
                    </a:p>
                  </a:txBody>
                  <a:tcPr marL="41838" marR="41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1">
                        <a:lnSpc>
                          <a:spcPct val="107000"/>
                        </a:lnSpc>
                        <a:spcAft>
                          <a:spcPts val="0"/>
                        </a:spcAft>
                      </a:pPr>
                      <a:r>
                        <a:rPr lang="ar-SA" sz="1050" i="1" dirty="0">
                          <a:effectLst/>
                          <a:latin typeface="Calibri" panose="020F0502020204030204" pitchFamily="34" charset="0"/>
                          <a:ea typeface="Calibri" panose="020F0502020204030204" pitchFamily="34" charset="0"/>
                          <a:cs typeface="+mj-cs"/>
                        </a:rPr>
                        <a:t>تعمل الجهات المعنية بمنصة بيانات التعليم </a:t>
                      </a:r>
                      <a:r>
                        <a:rPr lang="en-GB" sz="1050" i="1" dirty="0">
                          <a:effectLst/>
                          <a:latin typeface="Times New Roman" panose="02020603050405020304" pitchFamily="18" charset="0"/>
                          <a:ea typeface="Calibri" panose="020F0502020204030204" pitchFamily="34" charset="0"/>
                          <a:cs typeface="+mj-cs"/>
                        </a:rPr>
                        <a:t>(EDP)</a:t>
                      </a:r>
                      <a:r>
                        <a:rPr lang="ar-SA" sz="1050" i="1" dirty="0">
                          <a:effectLst/>
                          <a:latin typeface="Calibri" panose="020F0502020204030204" pitchFamily="34" charset="0"/>
                          <a:ea typeface="Calibri" panose="020F0502020204030204" pitchFamily="34" charset="0"/>
                          <a:cs typeface="+mj-cs"/>
                        </a:rPr>
                        <a:t>/ </a:t>
                      </a:r>
                      <a:r>
                        <a:rPr lang="en-GB" sz="1050" i="1" dirty="0">
                          <a:effectLst/>
                          <a:latin typeface="Times New Roman" panose="02020603050405020304" pitchFamily="18" charset="0"/>
                          <a:ea typeface="Calibri" panose="020F0502020204030204" pitchFamily="34" charset="0"/>
                          <a:cs typeface="+mj-cs"/>
                        </a:rPr>
                        <a:t>NESS</a:t>
                      </a:r>
                      <a:r>
                        <a:rPr lang="ar-SA" sz="1050" i="1" dirty="0">
                          <a:effectLst/>
                          <a:latin typeface="Calibri" panose="020F0502020204030204" pitchFamily="34" charset="0"/>
                          <a:ea typeface="Calibri" panose="020F0502020204030204" pitchFamily="34" charset="0"/>
                          <a:cs typeface="+mj-cs"/>
                        </a:rPr>
                        <a:t> على إضفاء الطابع المؤسساتي على سياسة وإطار قانوني لإحصاءات التعليم الموثوقة </a:t>
                      </a:r>
                      <a:r>
                        <a:rPr lang="ar-QA" sz="1050" i="1" dirty="0">
                          <a:effectLst/>
                          <a:latin typeface="Calibri" panose="020F0502020204030204" pitchFamily="34" charset="0"/>
                          <a:ea typeface="Calibri" panose="020F0502020204030204" pitchFamily="34" charset="0"/>
                          <a:cs typeface="+mj-cs"/>
                        </a:rPr>
                        <a:t>والملائمة </a:t>
                      </a:r>
                      <a:r>
                        <a:rPr lang="ar-SA" sz="1050" i="1" dirty="0">
                          <a:effectLst/>
                          <a:latin typeface="Calibri" panose="020F0502020204030204" pitchFamily="34" charset="0"/>
                          <a:ea typeface="Calibri" panose="020F0502020204030204" pitchFamily="34" charset="0"/>
                          <a:cs typeface="+mj-cs"/>
                        </a:rPr>
                        <a:t>بحلول عام 2025 ، بما في ذلك الموارد المالية الكافية للبرامج الإحصائية</a:t>
                      </a:r>
                      <a:endParaRPr lang="en-GB" sz="1050" dirty="0">
                        <a:effectLst/>
                        <a:latin typeface="Calibri" panose="020F0502020204030204" pitchFamily="34" charset="0"/>
                        <a:ea typeface="Calibri" panose="020F0502020204030204" pitchFamily="34" charset="0"/>
                        <a:cs typeface="+mj-cs"/>
                      </a:endParaRPr>
                    </a:p>
                  </a:txBody>
                  <a:tcPr marL="41838" marR="41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07000"/>
                        </a:lnSpc>
                        <a:spcAft>
                          <a:spcPts val="0"/>
                        </a:spcAft>
                      </a:pPr>
                      <a:r>
                        <a:rPr lang="ar-SA" sz="1050" b="1">
                          <a:effectLst/>
                          <a:latin typeface="Calibri" panose="020F0502020204030204" pitchFamily="34" charset="0"/>
                          <a:ea typeface="Calibri" panose="020F0502020204030204" pitchFamily="34" charset="0"/>
                          <a:cs typeface="+mj-cs"/>
                        </a:rPr>
                        <a:t>1.</a:t>
                      </a:r>
                      <a:endParaRPr lang="en-GB" sz="1050">
                        <a:effectLst/>
                        <a:latin typeface="Calibri" panose="020F0502020204030204" pitchFamily="34" charset="0"/>
                        <a:ea typeface="Calibri" panose="020F0502020204030204" pitchFamily="34" charset="0"/>
                        <a:cs typeface="+mj-cs"/>
                      </a:endParaRPr>
                    </a:p>
                  </a:txBody>
                  <a:tcPr marL="41838" marR="41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4563663"/>
                  </a:ext>
                </a:extLst>
              </a:tr>
              <a:tr h="1062624">
                <a:tc>
                  <a:txBody>
                    <a:bodyPr/>
                    <a:lstStyle/>
                    <a:p>
                      <a:pPr algn="r" rtl="1">
                        <a:lnSpc>
                          <a:spcPct val="107000"/>
                        </a:lnSpc>
                        <a:spcAft>
                          <a:spcPts val="0"/>
                        </a:spcAft>
                      </a:pPr>
                      <a:r>
                        <a:rPr lang="ar-QA" sz="1050" dirty="0">
                          <a:effectLst/>
                          <a:latin typeface="Calibri" panose="020F0502020204030204" pitchFamily="34" charset="0"/>
                          <a:ea typeface="Calibri" panose="020F0502020204030204" pitchFamily="34" charset="0"/>
                          <a:cs typeface="+mj-cs"/>
                        </a:rPr>
                        <a:t>إشراك المجموعة </a:t>
                      </a:r>
                      <a:r>
                        <a:rPr lang="ar-QA" sz="1050" kern="1200" dirty="0">
                          <a:solidFill>
                            <a:schemeClr val="tx1"/>
                          </a:solidFill>
                          <a:effectLst/>
                          <a:latin typeface="Calibri" panose="020F0502020204030204" pitchFamily="34" charset="0"/>
                          <a:ea typeface="Calibri" panose="020F0502020204030204" pitchFamily="34" charset="0"/>
                          <a:cs typeface="+mn-cs"/>
                        </a:rPr>
                        <a:t>الكاملة </a:t>
                      </a:r>
                      <a:r>
                        <a:rPr lang="ar-SA" sz="1050" kern="1200" dirty="0">
                          <a:solidFill>
                            <a:schemeClr val="tx1"/>
                          </a:solidFill>
                          <a:effectLst/>
                          <a:latin typeface="Calibri" panose="020F0502020204030204" pitchFamily="34" charset="0"/>
                          <a:ea typeface="Calibri" panose="020F0502020204030204" pitchFamily="34" charset="0"/>
                          <a:cs typeface="+mn-cs"/>
                        </a:rPr>
                        <a:t>للأطراف المعنية </a:t>
                      </a:r>
                      <a:endParaRPr lang="en-GB" sz="1050" dirty="0">
                        <a:effectLst/>
                        <a:latin typeface="Calibri" panose="020F0502020204030204" pitchFamily="34" charset="0"/>
                        <a:ea typeface="Calibri" panose="020F0502020204030204" pitchFamily="34" charset="0"/>
                        <a:cs typeface="+mj-cs"/>
                      </a:endParaRPr>
                    </a:p>
                    <a:p>
                      <a:pPr algn="r" rtl="1">
                        <a:lnSpc>
                          <a:spcPct val="107000"/>
                        </a:lnSpc>
                        <a:spcAft>
                          <a:spcPts val="0"/>
                        </a:spcAft>
                      </a:pPr>
                      <a:r>
                        <a:rPr lang="ar-QA" sz="1050" kern="1200" dirty="0">
                          <a:solidFill>
                            <a:schemeClr val="tx1"/>
                          </a:solidFill>
                          <a:effectLst/>
                          <a:latin typeface="Calibri" panose="020F0502020204030204" pitchFamily="34" charset="0"/>
                          <a:ea typeface="Calibri" panose="020F0502020204030204" pitchFamily="34" charset="0"/>
                          <a:cs typeface="+mj-cs"/>
                        </a:rPr>
                        <a:t>في </a:t>
                      </a:r>
                      <a:r>
                        <a:rPr lang="en-GB" sz="1050" dirty="0">
                          <a:effectLst/>
                          <a:latin typeface="Calibri" panose="020F0502020204030204" pitchFamily="34" charset="0"/>
                          <a:ea typeface="Calibri" panose="020F0502020204030204" pitchFamily="34" charset="0"/>
                          <a:cs typeface="+mj-cs"/>
                        </a:rPr>
                        <a:t>NESS</a:t>
                      </a:r>
                      <a:r>
                        <a:rPr lang="en-GB" sz="1050" dirty="0">
                          <a:effectLst/>
                          <a:latin typeface="Arial" panose="020B0604020202020204" pitchFamily="34" charset="0"/>
                          <a:ea typeface="Calibri" panose="020F0502020204030204" pitchFamily="34" charset="0"/>
                          <a:cs typeface="+mj-cs"/>
                        </a:rPr>
                        <a:t> </a:t>
                      </a:r>
                      <a:r>
                        <a:rPr lang="ar-QA" sz="1050" dirty="0">
                          <a:effectLst/>
                          <a:latin typeface="Arial" panose="020B0604020202020204" pitchFamily="34" charset="0"/>
                          <a:ea typeface="Calibri" panose="020F0502020204030204" pitchFamily="34" charset="0"/>
                          <a:cs typeface="+mj-cs"/>
                        </a:rPr>
                        <a:t> </a:t>
                      </a:r>
                      <a:r>
                        <a:rPr lang="ar-QA" sz="1050" kern="1200" dirty="0">
                          <a:solidFill>
                            <a:schemeClr val="tx1"/>
                          </a:solidFill>
                          <a:effectLst/>
                          <a:latin typeface="Calibri" panose="020F0502020204030204" pitchFamily="34" charset="0"/>
                          <a:ea typeface="Calibri" panose="020F0502020204030204" pitchFamily="34" charset="0"/>
                          <a:cs typeface="+mn-cs"/>
                        </a:rPr>
                        <a:t>عند انطلاق</a:t>
                      </a:r>
                      <a:r>
                        <a:rPr lang="en-GB" sz="1050" kern="1200" dirty="0">
                          <a:solidFill>
                            <a:schemeClr val="tx1"/>
                          </a:solidFill>
                          <a:effectLst/>
                          <a:latin typeface="Calibri" panose="020F0502020204030204" pitchFamily="34" charset="0"/>
                          <a:ea typeface="Calibri" panose="020F0502020204030204" pitchFamily="34" charset="0"/>
                          <a:cs typeface="+mn-cs"/>
                        </a:rPr>
                        <a:t> NSDES </a:t>
                      </a:r>
                      <a:r>
                        <a:rPr lang="ar-QA" sz="1050" kern="1200" dirty="0">
                          <a:solidFill>
                            <a:schemeClr val="tx1"/>
                          </a:solidFill>
                          <a:effectLst/>
                          <a:latin typeface="Calibri" panose="020F0502020204030204" pitchFamily="34" charset="0"/>
                          <a:ea typeface="Calibri" panose="020F0502020204030204" pitchFamily="34" charset="0"/>
                          <a:cs typeface="+mn-cs"/>
                        </a:rPr>
                        <a:t>،</a:t>
                      </a:r>
                      <a:endParaRPr lang="en-GB" sz="1050" dirty="0">
                        <a:effectLst/>
                        <a:latin typeface="Calibri" panose="020F0502020204030204" pitchFamily="34" charset="0"/>
                        <a:ea typeface="Calibri" panose="020F0502020204030204" pitchFamily="34" charset="0"/>
                        <a:cs typeface="+mj-cs"/>
                      </a:endParaRPr>
                    </a:p>
                    <a:p>
                      <a:pPr algn="r" rtl="1">
                        <a:lnSpc>
                          <a:spcPct val="107000"/>
                        </a:lnSpc>
                        <a:spcAft>
                          <a:spcPts val="0"/>
                        </a:spcAft>
                      </a:pPr>
                      <a:r>
                        <a:rPr lang="ar-QA" sz="1050" dirty="0">
                          <a:effectLst/>
                          <a:latin typeface="Calibri" panose="020F0502020204030204" pitchFamily="34" charset="0"/>
                          <a:ea typeface="Calibri" panose="020F0502020204030204" pitchFamily="34" charset="0"/>
                          <a:cs typeface="+mj-cs"/>
                        </a:rPr>
                        <a:t>وإخبارها بانتظام وبشكل روتيني حول</a:t>
                      </a:r>
                      <a:endParaRPr lang="en-GB" sz="1050" dirty="0">
                        <a:effectLst/>
                        <a:latin typeface="Calibri" panose="020F0502020204030204" pitchFamily="34" charset="0"/>
                        <a:ea typeface="Calibri" panose="020F0502020204030204" pitchFamily="34" charset="0"/>
                        <a:cs typeface="+mj-cs"/>
                      </a:endParaRPr>
                    </a:p>
                    <a:p>
                      <a:pPr algn="r" rtl="1">
                        <a:lnSpc>
                          <a:spcPct val="107000"/>
                        </a:lnSpc>
                        <a:spcAft>
                          <a:spcPts val="0"/>
                        </a:spcAft>
                      </a:pPr>
                      <a:r>
                        <a:rPr lang="ar-QA" sz="1050" dirty="0">
                          <a:effectLst/>
                          <a:latin typeface="Calibri" panose="020F0502020204030204" pitchFamily="34" charset="0"/>
                          <a:ea typeface="Calibri" panose="020F0502020204030204" pitchFamily="34" charset="0"/>
                          <a:cs typeface="+mj-cs"/>
                        </a:rPr>
                        <a:t>التقدم الذي أحرزه</a:t>
                      </a:r>
                      <a:r>
                        <a:rPr lang="en-GB" sz="1050" dirty="0">
                          <a:effectLst/>
                          <a:latin typeface="Calibri" panose="020F0502020204030204" pitchFamily="34" charset="0"/>
                          <a:ea typeface="Calibri" panose="020F0502020204030204" pitchFamily="34" charset="0"/>
                          <a:cs typeface="+mj-cs"/>
                        </a:rPr>
                        <a:t> NTT </a:t>
                      </a:r>
                      <a:r>
                        <a:rPr lang="ar-QA" sz="1050" dirty="0">
                          <a:effectLst/>
                          <a:latin typeface="Calibri" panose="020F0502020204030204" pitchFamily="34" charset="0"/>
                          <a:ea typeface="Calibri" panose="020F0502020204030204" pitchFamily="34" charset="0"/>
                          <a:cs typeface="+mj-cs"/>
                        </a:rPr>
                        <a:t>؛ وضع آليات تضمن </a:t>
                      </a:r>
                      <a:endParaRPr lang="en-GB" sz="1050" dirty="0">
                        <a:effectLst/>
                        <a:latin typeface="Calibri" panose="020F0502020204030204" pitchFamily="34" charset="0"/>
                        <a:ea typeface="Calibri" panose="020F0502020204030204" pitchFamily="34" charset="0"/>
                        <a:cs typeface="+mj-cs"/>
                      </a:endParaRPr>
                    </a:p>
                    <a:p>
                      <a:pPr algn="r" rtl="1">
                        <a:lnSpc>
                          <a:spcPct val="107000"/>
                        </a:lnSpc>
                        <a:spcAft>
                          <a:spcPts val="0"/>
                        </a:spcAft>
                      </a:pPr>
                      <a:r>
                        <a:rPr lang="ar-QA" sz="1050" dirty="0">
                          <a:effectLst/>
                          <a:latin typeface="Calibri" panose="020F0502020204030204" pitchFamily="34" charset="0"/>
                          <a:ea typeface="Calibri" panose="020F0502020204030204" pitchFamily="34" charset="0"/>
                          <a:cs typeface="+mj-cs"/>
                        </a:rPr>
                        <a:t>خضوع</a:t>
                      </a:r>
                      <a:r>
                        <a:rPr lang="en-GB" sz="1050" dirty="0">
                          <a:effectLst/>
                          <a:latin typeface="Calibri" panose="020F0502020204030204" pitchFamily="34" charset="0"/>
                          <a:ea typeface="Calibri" panose="020F0502020204030204" pitchFamily="34" charset="0"/>
                          <a:cs typeface="+mj-cs"/>
                        </a:rPr>
                        <a:t> NTT</a:t>
                      </a:r>
                      <a:r>
                        <a:rPr lang="en-GB" sz="1050" dirty="0">
                          <a:effectLst/>
                          <a:latin typeface="Arial" panose="020B0604020202020204" pitchFamily="34" charset="0"/>
                          <a:ea typeface="Calibri" panose="020F0502020204030204" pitchFamily="34" charset="0"/>
                          <a:cs typeface="+mj-cs"/>
                        </a:rPr>
                        <a:t> </a:t>
                      </a:r>
                      <a:r>
                        <a:rPr lang="ar-QA" sz="1050" dirty="0">
                          <a:effectLst/>
                          <a:latin typeface="Arial" panose="020B0604020202020204" pitchFamily="34" charset="0"/>
                          <a:ea typeface="Calibri" panose="020F0502020204030204" pitchFamily="34" charset="0"/>
                          <a:cs typeface="+mj-cs"/>
                        </a:rPr>
                        <a:t>للمساءلة أمام مجموعة</a:t>
                      </a:r>
                      <a:endParaRPr lang="en-GB" sz="1050" dirty="0">
                        <a:effectLst/>
                        <a:latin typeface="Calibri" panose="020F0502020204030204" pitchFamily="34" charset="0"/>
                        <a:ea typeface="Calibri" panose="020F0502020204030204" pitchFamily="34" charset="0"/>
                        <a:cs typeface="+mj-cs"/>
                      </a:endParaRPr>
                    </a:p>
                    <a:p>
                      <a:pPr algn="r" rtl="1">
                        <a:lnSpc>
                          <a:spcPct val="107000"/>
                        </a:lnSpc>
                        <a:spcAft>
                          <a:spcPts val="0"/>
                        </a:spcAft>
                      </a:pPr>
                      <a:r>
                        <a:rPr lang="ar-QA" sz="1050" kern="1200" dirty="0">
                          <a:solidFill>
                            <a:schemeClr val="tx1"/>
                          </a:solidFill>
                          <a:effectLst/>
                          <a:latin typeface="Calibri" panose="020F0502020204030204" pitchFamily="34" charset="0"/>
                          <a:ea typeface="Calibri" panose="020F0502020204030204" pitchFamily="34" charset="0"/>
                          <a:cs typeface="+mn-cs"/>
                        </a:rPr>
                        <a:t>ا</a:t>
                      </a:r>
                      <a:r>
                        <a:rPr lang="ar-SA" sz="1050" kern="1200" dirty="0">
                          <a:solidFill>
                            <a:schemeClr val="tx1"/>
                          </a:solidFill>
                          <a:effectLst/>
                          <a:latin typeface="Calibri" panose="020F0502020204030204" pitchFamily="34" charset="0"/>
                          <a:ea typeface="Calibri" panose="020F0502020204030204" pitchFamily="34" charset="0"/>
                          <a:cs typeface="+mn-cs"/>
                        </a:rPr>
                        <a:t>لأطراف المعنية </a:t>
                      </a:r>
                      <a:r>
                        <a:rPr lang="ar-QA" sz="1050" dirty="0">
                          <a:effectLst/>
                          <a:latin typeface="Calibri" panose="020F0502020204030204" pitchFamily="34" charset="0"/>
                          <a:ea typeface="Calibri" panose="020F0502020204030204" pitchFamily="34" charset="0"/>
                          <a:cs typeface="+mj-cs"/>
                        </a:rPr>
                        <a:t>في</a:t>
                      </a:r>
                      <a:r>
                        <a:rPr lang="en-GB" sz="1050" dirty="0">
                          <a:effectLst/>
                          <a:latin typeface="Calibri" panose="020F0502020204030204" pitchFamily="34" charset="0"/>
                          <a:ea typeface="Calibri" panose="020F0502020204030204" pitchFamily="34" charset="0"/>
                          <a:cs typeface="+mj-cs"/>
                        </a:rPr>
                        <a:t> NESS</a:t>
                      </a:r>
                    </a:p>
                  </a:txBody>
                  <a:tcPr marL="41838" marR="41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050" i="1" dirty="0">
                          <a:effectLst/>
                          <a:latin typeface="Calibri" panose="020F0502020204030204" pitchFamily="34" charset="0"/>
                          <a:ea typeface="Calibri" panose="020F0502020204030204" pitchFamily="34" charset="0"/>
                          <a:cs typeface="+mj-cs"/>
                        </a:rPr>
                        <a:t>عدم مشاركة </a:t>
                      </a:r>
                      <a:r>
                        <a:rPr lang="ar-QA" sz="1050" i="1" dirty="0">
                          <a:effectLst/>
                          <a:latin typeface="Calibri" panose="020F0502020204030204" pitchFamily="34" charset="0"/>
                          <a:ea typeface="Calibri" panose="020F0502020204030204" pitchFamily="34" charset="0"/>
                          <a:cs typeface="+mj-cs"/>
                        </a:rPr>
                        <a:t>الأطراف المعنية </a:t>
                      </a:r>
                      <a:r>
                        <a:rPr lang="ar-SA" sz="1050" i="1" dirty="0">
                          <a:effectLst/>
                          <a:latin typeface="Calibri" panose="020F0502020204030204" pitchFamily="34" charset="0"/>
                          <a:ea typeface="Calibri" panose="020F0502020204030204" pitchFamily="34" charset="0"/>
                          <a:cs typeface="+mj-cs"/>
                        </a:rPr>
                        <a:t>في عملية </a:t>
                      </a:r>
                      <a:r>
                        <a:rPr lang="ar-QA" sz="1050" i="1" dirty="0">
                          <a:effectLst/>
                          <a:latin typeface="Calibri" panose="020F0502020204030204" pitchFamily="34" charset="0"/>
                          <a:ea typeface="Calibri" panose="020F0502020204030204" pitchFamily="34" charset="0"/>
                          <a:cs typeface="+mj-cs"/>
                        </a:rPr>
                        <a:t>الاستراتيجية الوطنية لتطوير إحصاءات التعليم (</a:t>
                      </a:r>
                      <a:r>
                        <a:rPr lang="en-GB" sz="1050" i="1" dirty="0">
                          <a:effectLst/>
                          <a:latin typeface="Times New Roman" panose="02020603050405020304" pitchFamily="18" charset="0"/>
                          <a:ea typeface="Calibri" panose="020F0502020204030204" pitchFamily="34" charset="0"/>
                          <a:cs typeface="+mj-cs"/>
                        </a:rPr>
                        <a:t>NSDES</a:t>
                      </a:r>
                      <a:r>
                        <a:rPr lang="ar-SA" sz="1050" i="1" dirty="0">
                          <a:effectLst/>
                          <a:latin typeface="Calibri" panose="020F0502020204030204" pitchFamily="34" charset="0"/>
                          <a:ea typeface="Calibri" panose="020F0502020204030204" pitchFamily="34" charset="0"/>
                          <a:cs typeface="+mj-cs"/>
                        </a:rPr>
                        <a:t>) ؛ "الملكية" الواسعة على الورق لا تنعكس في التأسيس التشغيلي للفريق الفني الوطني (</a:t>
                      </a:r>
                      <a:r>
                        <a:rPr lang="en-GB" sz="1050" i="1" dirty="0">
                          <a:effectLst/>
                          <a:latin typeface="Times New Roman" panose="02020603050405020304" pitchFamily="18" charset="0"/>
                          <a:ea typeface="Calibri" panose="020F0502020204030204" pitchFamily="34" charset="0"/>
                          <a:cs typeface="+mj-cs"/>
                        </a:rPr>
                        <a:t>NTT</a:t>
                      </a:r>
                      <a:r>
                        <a:rPr lang="ar-SA" sz="1050" i="1" dirty="0">
                          <a:effectLst/>
                          <a:latin typeface="Calibri" panose="020F0502020204030204" pitchFamily="34" charset="0"/>
                          <a:ea typeface="Calibri" panose="020F0502020204030204" pitchFamily="34" charset="0"/>
                          <a:cs typeface="+mj-cs"/>
                        </a:rPr>
                        <a:t>) مما يؤدي إلى "امتلاك" </a:t>
                      </a:r>
                      <a:r>
                        <a:rPr lang="en-GB" sz="1050" i="1" dirty="0">
                          <a:effectLst/>
                          <a:latin typeface="Times New Roman" panose="02020603050405020304" pitchFamily="18" charset="0"/>
                          <a:ea typeface="Calibri" panose="020F0502020204030204" pitchFamily="34" charset="0"/>
                          <a:cs typeface="+mj-cs"/>
                        </a:rPr>
                        <a:t>NSDES</a:t>
                      </a:r>
                      <a:r>
                        <a:rPr lang="ar-SA" sz="1050" i="1" dirty="0">
                          <a:effectLst/>
                          <a:latin typeface="Calibri" panose="020F0502020204030204" pitchFamily="34" charset="0"/>
                          <a:ea typeface="Calibri" panose="020F0502020204030204" pitchFamily="34" charset="0"/>
                          <a:cs typeface="+mj-cs"/>
                        </a:rPr>
                        <a:t> من قِبل عدد قليل من أعضاء </a:t>
                      </a:r>
                      <a:r>
                        <a:rPr lang="en-GB" sz="1050" i="1" dirty="0">
                          <a:effectLst/>
                          <a:latin typeface="Times New Roman" panose="02020603050405020304" pitchFamily="18" charset="0"/>
                          <a:ea typeface="Calibri" panose="020F0502020204030204" pitchFamily="34" charset="0"/>
                          <a:cs typeface="+mj-cs"/>
                        </a:rPr>
                        <a:t>NTT</a:t>
                      </a:r>
                      <a:r>
                        <a:rPr lang="ar-SA" sz="1050" i="1" dirty="0">
                          <a:effectLst/>
                          <a:latin typeface="Calibri" panose="020F0502020204030204" pitchFamily="34" charset="0"/>
                          <a:ea typeface="Calibri" panose="020F0502020204030204" pitchFamily="34" charset="0"/>
                          <a:cs typeface="+mj-cs"/>
                        </a:rPr>
                        <a:t> الأساسيين (</a:t>
                      </a:r>
                      <a:r>
                        <a:rPr lang="en-GB" sz="1050" i="1" dirty="0">
                          <a:effectLst/>
                          <a:latin typeface="Times New Roman" panose="02020603050405020304" pitchFamily="18" charset="0"/>
                          <a:ea typeface="Calibri" panose="020F0502020204030204" pitchFamily="34" charset="0"/>
                          <a:cs typeface="+mj-cs"/>
                        </a:rPr>
                        <a:t>M</a:t>
                      </a:r>
                      <a:r>
                        <a:rPr lang="ar-SA" sz="1050" i="1" dirty="0">
                          <a:effectLst/>
                          <a:latin typeface="Calibri" panose="020F0502020204030204" pitchFamily="34" charset="0"/>
                          <a:ea typeface="Calibri" panose="020F0502020204030204" pitchFamily="34" charset="0"/>
                          <a:cs typeface="+mj-cs"/>
                        </a:rPr>
                        <a:t>)</a:t>
                      </a:r>
                      <a:endParaRPr lang="en-GB" sz="1050" dirty="0">
                        <a:effectLst/>
                        <a:latin typeface="Calibri" panose="020F0502020204030204" pitchFamily="34" charset="0"/>
                        <a:ea typeface="Calibri" panose="020F0502020204030204" pitchFamily="34" charset="0"/>
                        <a:cs typeface="+mj-cs"/>
                      </a:endParaRPr>
                    </a:p>
                  </a:txBody>
                  <a:tcPr marL="41838" marR="41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233077697"/>
                  </a:ext>
                </a:extLst>
              </a:tr>
              <a:tr h="661780">
                <a:tc>
                  <a:txBody>
                    <a:bodyPr/>
                    <a:lstStyle/>
                    <a:p>
                      <a:pPr algn="r" rtl="1">
                        <a:lnSpc>
                          <a:spcPct val="107000"/>
                        </a:lnSpc>
                        <a:spcAft>
                          <a:spcPts val="0"/>
                        </a:spcAft>
                      </a:pPr>
                      <a:r>
                        <a:rPr lang="ar-SA" sz="1050" i="1" dirty="0">
                          <a:effectLst/>
                          <a:latin typeface="Calibri" panose="020F0502020204030204" pitchFamily="34" charset="0"/>
                          <a:ea typeface="Calibri" panose="020F0502020204030204" pitchFamily="34" charset="0"/>
                          <a:cs typeface="+mj-cs"/>
                        </a:rPr>
                        <a:t>تتضمن عملية إعداد سياسة نظام إدارة</a:t>
                      </a:r>
                      <a:r>
                        <a:rPr lang="ar-QA" sz="1050" i="1" dirty="0">
                          <a:effectLst/>
                          <a:latin typeface="Calibri" panose="020F0502020204030204" pitchFamily="34" charset="0"/>
                          <a:ea typeface="Calibri" panose="020F0502020204030204" pitchFamily="34" charset="0"/>
                          <a:cs typeface="+mj-cs"/>
                        </a:rPr>
                        <a:t> </a:t>
                      </a:r>
                      <a:r>
                        <a:rPr lang="ar-SA" sz="1050" i="1" kern="1200" dirty="0">
                          <a:solidFill>
                            <a:schemeClr val="tx1"/>
                          </a:solidFill>
                          <a:effectLst/>
                          <a:latin typeface="Calibri" panose="020F0502020204030204" pitchFamily="34" charset="0"/>
                          <a:ea typeface="Calibri" panose="020F0502020204030204" pitchFamily="34" charset="0"/>
                          <a:cs typeface="+mn-cs"/>
                        </a:rPr>
                        <a:t>معلومات</a:t>
                      </a:r>
                      <a:r>
                        <a:rPr lang="ar-SA" sz="1050" i="1" dirty="0">
                          <a:effectLst/>
                          <a:latin typeface="Calibri" panose="020F0502020204030204" pitchFamily="34" charset="0"/>
                          <a:ea typeface="Calibri" panose="020F0502020204030204" pitchFamily="34" charset="0"/>
                          <a:cs typeface="+mj-cs"/>
                        </a:rPr>
                        <a:t> التعليم</a:t>
                      </a:r>
                      <a:endParaRPr lang="en-GB" sz="1050" dirty="0">
                        <a:effectLst/>
                        <a:latin typeface="Calibri" panose="020F0502020204030204" pitchFamily="34" charset="0"/>
                        <a:ea typeface="Calibri" panose="020F0502020204030204" pitchFamily="34" charset="0"/>
                        <a:cs typeface="+mj-cs"/>
                      </a:endParaRPr>
                    </a:p>
                    <a:p>
                      <a:pPr algn="r" rtl="1">
                        <a:lnSpc>
                          <a:spcPct val="107000"/>
                        </a:lnSpc>
                        <a:spcAft>
                          <a:spcPts val="0"/>
                        </a:spcAft>
                      </a:pPr>
                      <a:r>
                        <a:rPr lang="ar-SA" sz="1050" i="1" dirty="0">
                          <a:effectLst/>
                          <a:latin typeface="Calibri" panose="020F0502020204030204" pitchFamily="34" charset="0"/>
                          <a:ea typeface="Calibri" panose="020F0502020204030204" pitchFamily="34" charset="0"/>
                          <a:cs typeface="+mj-cs"/>
                        </a:rPr>
                        <a:t>إجراءات </a:t>
                      </a:r>
                      <a:r>
                        <a:rPr lang="ar-SA" sz="1050" i="1" kern="1200" dirty="0">
                          <a:solidFill>
                            <a:schemeClr val="tx1"/>
                          </a:solidFill>
                          <a:effectLst/>
                          <a:latin typeface="Calibri" panose="020F0502020204030204" pitchFamily="34" charset="0"/>
                          <a:ea typeface="Calibri" panose="020F0502020204030204" pitchFamily="34" charset="0"/>
                          <a:cs typeface="+mj-cs"/>
                        </a:rPr>
                        <a:t>وآليات </a:t>
                      </a:r>
                      <a:r>
                        <a:rPr lang="ar-QA" sz="1050" i="1" kern="1200" dirty="0">
                          <a:solidFill>
                            <a:schemeClr val="tx1"/>
                          </a:solidFill>
                          <a:effectLst/>
                          <a:latin typeface="Calibri" panose="020F0502020204030204" pitchFamily="34" charset="0"/>
                          <a:ea typeface="Calibri" panose="020F0502020204030204" pitchFamily="34" charset="0"/>
                          <a:cs typeface="+mj-cs"/>
                        </a:rPr>
                        <a:t>ا</a:t>
                      </a:r>
                      <a:r>
                        <a:rPr lang="ar-SA" sz="1050" i="1" kern="1200" dirty="0">
                          <a:solidFill>
                            <a:schemeClr val="tx1"/>
                          </a:solidFill>
                          <a:effectLst/>
                          <a:latin typeface="Calibri" panose="020F0502020204030204" pitchFamily="34" charset="0"/>
                          <a:ea typeface="Calibri" panose="020F0502020204030204" pitchFamily="34" charset="0"/>
                          <a:cs typeface="+mj-cs"/>
                        </a:rPr>
                        <a:t>لتواصل مع الأطراف المعنية ودعمهم</a:t>
                      </a:r>
                      <a:endParaRPr lang="en-GB" sz="1050" i="1" kern="1200" dirty="0">
                        <a:solidFill>
                          <a:schemeClr val="tx1"/>
                        </a:solidFill>
                        <a:effectLst/>
                        <a:latin typeface="Calibri" panose="020F0502020204030204" pitchFamily="34" charset="0"/>
                        <a:ea typeface="Calibri" panose="020F0502020204030204" pitchFamily="34" charset="0"/>
                        <a:cs typeface="+mj-cs"/>
                      </a:endParaRPr>
                    </a:p>
                  </a:txBody>
                  <a:tcPr marL="41838" marR="41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050" i="1" dirty="0">
                          <a:effectLst/>
                          <a:latin typeface="Calibri" panose="020F0502020204030204" pitchFamily="34" charset="0"/>
                          <a:ea typeface="Calibri" panose="020F0502020204030204" pitchFamily="34" charset="0"/>
                          <a:cs typeface="+mj-cs"/>
                        </a:rPr>
                        <a:t>الغموض في تحديد حقوق وأدوار ومسؤوليات </a:t>
                      </a:r>
                      <a:r>
                        <a:rPr lang="ar-QA" sz="1050" i="1" dirty="0">
                          <a:effectLst/>
                          <a:latin typeface="Calibri" panose="020F0502020204030204" pitchFamily="34" charset="0"/>
                          <a:ea typeface="Calibri" panose="020F0502020204030204" pitchFamily="34" charset="0"/>
                          <a:cs typeface="+mj-cs"/>
                        </a:rPr>
                        <a:t>ا</a:t>
                      </a:r>
                      <a:r>
                        <a:rPr lang="ar-SA" sz="1050" kern="1200" dirty="0">
                          <a:solidFill>
                            <a:schemeClr val="tx1"/>
                          </a:solidFill>
                          <a:effectLst/>
                          <a:latin typeface="Calibri" panose="020F0502020204030204" pitchFamily="34" charset="0"/>
                          <a:ea typeface="Calibri" panose="020F0502020204030204" pitchFamily="34" charset="0"/>
                          <a:cs typeface="+mn-cs"/>
                        </a:rPr>
                        <a:t>لأطراف المعنية </a:t>
                      </a:r>
                      <a:r>
                        <a:rPr lang="ar-SA" sz="1050" i="1" dirty="0">
                          <a:effectLst/>
                          <a:latin typeface="Calibri" panose="020F0502020204030204" pitchFamily="34" charset="0"/>
                          <a:ea typeface="Calibri" panose="020F0502020204030204" pitchFamily="34" charset="0"/>
                          <a:cs typeface="+mj-cs"/>
                        </a:rPr>
                        <a:t>في النظام الوطني لإحصاءات التعليم (</a:t>
                      </a:r>
                      <a:r>
                        <a:rPr lang="en-GB" sz="1050" i="1" dirty="0">
                          <a:effectLst/>
                          <a:latin typeface="Times New Roman" panose="02020603050405020304" pitchFamily="18" charset="0"/>
                          <a:ea typeface="Calibri" panose="020F0502020204030204" pitchFamily="34" charset="0"/>
                          <a:cs typeface="+mj-cs"/>
                        </a:rPr>
                        <a:t>NESS</a:t>
                      </a:r>
                      <a:r>
                        <a:rPr lang="ar-SA" sz="1050" i="1" dirty="0">
                          <a:effectLst/>
                          <a:latin typeface="Calibri" panose="020F0502020204030204" pitchFamily="34" charset="0"/>
                          <a:ea typeface="Calibri" panose="020F0502020204030204" pitchFamily="34" charset="0"/>
                          <a:cs typeface="+mj-cs"/>
                        </a:rPr>
                        <a:t>)  </a:t>
                      </a:r>
                      <a:r>
                        <a:rPr lang="en-GB" sz="1050" i="1" dirty="0">
                          <a:effectLst/>
                          <a:latin typeface="Times New Roman" panose="02020603050405020304" pitchFamily="18" charset="0"/>
                          <a:ea typeface="Calibri" panose="020F0502020204030204" pitchFamily="34" charset="0"/>
                          <a:cs typeface="+mj-cs"/>
                        </a:rPr>
                        <a:t>(H)</a:t>
                      </a:r>
                      <a:endParaRPr lang="en-GB" sz="1050" dirty="0">
                        <a:effectLst/>
                        <a:latin typeface="Calibri" panose="020F0502020204030204" pitchFamily="34" charset="0"/>
                        <a:ea typeface="Calibri" panose="020F0502020204030204" pitchFamily="34" charset="0"/>
                        <a:cs typeface="+mj-cs"/>
                      </a:endParaRPr>
                    </a:p>
                  </a:txBody>
                  <a:tcPr marL="41838" marR="41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QA" sz="1050" i="1" dirty="0">
                          <a:effectLst/>
                          <a:latin typeface="Calibri" panose="020F0502020204030204" pitchFamily="34" charset="0"/>
                          <a:ea typeface="Calibri" panose="020F0502020204030204" pitchFamily="34" charset="0"/>
                          <a:cs typeface="+mj-cs"/>
                        </a:rPr>
                        <a:t>تقوم</a:t>
                      </a:r>
                      <a:r>
                        <a:rPr lang="ar-SA" sz="1050" i="1" dirty="0">
                          <a:effectLst/>
                          <a:latin typeface="Calibri" panose="020F0502020204030204" pitchFamily="34" charset="0"/>
                          <a:ea typeface="Calibri" panose="020F0502020204030204" pitchFamily="34" charset="0"/>
                          <a:cs typeface="+mj-cs"/>
                        </a:rPr>
                        <a:t> منصة بيانات التعليم </a:t>
                      </a:r>
                      <a:r>
                        <a:rPr lang="en-GB" sz="1050" i="1" dirty="0">
                          <a:effectLst/>
                          <a:latin typeface="Times New Roman" panose="02020603050405020304" pitchFamily="18" charset="0"/>
                          <a:ea typeface="Calibri" panose="020F0502020204030204" pitchFamily="34" charset="0"/>
                          <a:cs typeface="+mj-cs"/>
                        </a:rPr>
                        <a:t>(EDP)</a:t>
                      </a:r>
                      <a:r>
                        <a:rPr lang="ar-SA" sz="1050" i="1" dirty="0">
                          <a:effectLst/>
                          <a:latin typeface="Calibri" panose="020F0502020204030204" pitchFamily="34" charset="0"/>
                          <a:ea typeface="Calibri" panose="020F0502020204030204" pitchFamily="34" charset="0"/>
                          <a:cs typeface="+mj-cs"/>
                        </a:rPr>
                        <a:t>/ </a:t>
                      </a:r>
                      <a:r>
                        <a:rPr lang="en-GB" sz="1050" i="1" dirty="0">
                          <a:effectLst/>
                          <a:latin typeface="Times New Roman" panose="02020603050405020304" pitchFamily="18" charset="0"/>
                          <a:ea typeface="Calibri" panose="020F0502020204030204" pitchFamily="34" charset="0"/>
                          <a:cs typeface="+mj-cs"/>
                        </a:rPr>
                        <a:t>NTT </a:t>
                      </a:r>
                      <a:r>
                        <a:rPr lang="ar-SA" sz="1050" i="1" dirty="0">
                          <a:effectLst/>
                          <a:latin typeface="Times New Roman" panose="02020603050405020304" pitchFamily="18" charset="0"/>
                          <a:ea typeface="Calibri" panose="020F0502020204030204" pitchFamily="34" charset="0"/>
                          <a:cs typeface="+mj-cs"/>
                        </a:rPr>
                        <a:t> [الجهة المسئولة عن مصدر البيانات] </a:t>
                      </a:r>
                      <a:r>
                        <a:rPr lang="ar-QA" sz="1050" i="1" dirty="0">
                          <a:effectLst/>
                          <a:latin typeface="Times New Roman" panose="02020603050405020304" pitchFamily="18" charset="0"/>
                          <a:ea typeface="Calibri" panose="020F0502020204030204" pitchFamily="34" charset="0"/>
                          <a:cs typeface="+mj-cs"/>
                        </a:rPr>
                        <a:t>ب</a:t>
                      </a:r>
                      <a:r>
                        <a:rPr lang="ar-SA" sz="1050" i="1" dirty="0">
                          <a:effectLst/>
                          <a:latin typeface="Times New Roman" panose="02020603050405020304" pitchFamily="18" charset="0"/>
                          <a:ea typeface="Calibri" panose="020F0502020204030204" pitchFamily="34" charset="0"/>
                          <a:cs typeface="+mj-cs"/>
                        </a:rPr>
                        <a:t>تفعيل تفويضها بجمع ومعالجة ونشر الإحصاءات ، مع تحديد الأدوار والمسؤوليات وآليات التنسيق بوضوح</a:t>
                      </a:r>
                      <a:endParaRPr lang="en-GB" sz="1050" dirty="0">
                        <a:effectLst/>
                        <a:latin typeface="Calibri" panose="020F0502020204030204" pitchFamily="34" charset="0"/>
                        <a:ea typeface="Calibri" panose="020F0502020204030204" pitchFamily="34" charset="0"/>
                        <a:cs typeface="+mj-cs"/>
                      </a:endParaRPr>
                    </a:p>
                  </a:txBody>
                  <a:tcPr marL="41838" marR="41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1050" b="1">
                          <a:effectLst/>
                          <a:latin typeface="Calibri" panose="020F0502020204030204" pitchFamily="34" charset="0"/>
                          <a:ea typeface="Calibri" panose="020F0502020204030204" pitchFamily="34" charset="0"/>
                          <a:cs typeface="+mj-cs"/>
                        </a:rPr>
                        <a:t>1.1.</a:t>
                      </a:r>
                      <a:endParaRPr lang="en-GB" sz="1050">
                        <a:effectLst/>
                        <a:latin typeface="Calibri" panose="020F0502020204030204" pitchFamily="34" charset="0"/>
                        <a:ea typeface="Calibri" panose="020F0502020204030204" pitchFamily="34" charset="0"/>
                        <a:cs typeface="+mj-cs"/>
                      </a:endParaRPr>
                    </a:p>
                  </a:txBody>
                  <a:tcPr marL="41838" marR="41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331059"/>
                  </a:ext>
                </a:extLst>
              </a:tr>
              <a:tr h="394451">
                <a:tc>
                  <a:txBody>
                    <a:bodyPr/>
                    <a:lstStyle/>
                    <a:p>
                      <a:pPr algn="r" rtl="1">
                        <a:lnSpc>
                          <a:spcPct val="107000"/>
                        </a:lnSpc>
                        <a:spcAft>
                          <a:spcPts val="0"/>
                        </a:spcAft>
                      </a:pPr>
                      <a:r>
                        <a:rPr lang="ar-SA" sz="1050" i="1" dirty="0">
                          <a:effectLst/>
                          <a:latin typeface="Calibri" panose="020F0502020204030204" pitchFamily="34" charset="0"/>
                          <a:ea typeface="Calibri" panose="020F0502020204030204" pitchFamily="34" charset="0"/>
                          <a:cs typeface="+mj-cs"/>
                        </a:rPr>
                        <a:t>يشمل </a:t>
                      </a:r>
                      <a:r>
                        <a:rPr lang="en-GB" sz="1050" i="1" dirty="0">
                          <a:effectLst/>
                          <a:latin typeface="Times New Roman" panose="02020603050405020304" pitchFamily="18" charset="0"/>
                          <a:ea typeface="Calibri" panose="020F0502020204030204" pitchFamily="34" charset="0"/>
                          <a:cs typeface="+mj-cs"/>
                        </a:rPr>
                        <a:t>ESD / NTT</a:t>
                      </a:r>
                      <a:r>
                        <a:rPr lang="ar-SA" sz="1050" i="1" dirty="0">
                          <a:effectLst/>
                          <a:latin typeface="Calibri" panose="020F0502020204030204" pitchFamily="34" charset="0"/>
                          <a:ea typeface="Calibri" panose="020F0502020204030204" pitchFamily="34" charset="0"/>
                          <a:cs typeface="+mj-cs"/>
                        </a:rPr>
                        <a:t> كبار موظفي وزارة</a:t>
                      </a:r>
                      <a:endParaRPr lang="en-GB" sz="1050" dirty="0">
                        <a:effectLst/>
                        <a:latin typeface="Calibri" panose="020F0502020204030204" pitchFamily="34" charset="0"/>
                        <a:ea typeface="Calibri" panose="020F0502020204030204" pitchFamily="34" charset="0"/>
                        <a:cs typeface="+mj-cs"/>
                      </a:endParaRPr>
                    </a:p>
                    <a:p>
                      <a:pPr algn="r" rtl="1">
                        <a:lnSpc>
                          <a:spcPct val="107000"/>
                        </a:lnSpc>
                        <a:spcAft>
                          <a:spcPts val="0"/>
                        </a:spcAft>
                      </a:pPr>
                      <a:r>
                        <a:rPr lang="ar-SA" sz="1050" i="1" dirty="0">
                          <a:effectLst/>
                          <a:latin typeface="Calibri" panose="020F0502020204030204" pitchFamily="34" charset="0"/>
                          <a:ea typeface="Calibri" panose="020F0502020204030204" pitchFamily="34" charset="0"/>
                          <a:cs typeface="+mj-cs"/>
                        </a:rPr>
                        <a:t> المالية / الخزينة لتوجيه إعداد الميزانية</a:t>
                      </a:r>
                      <a:endParaRPr lang="en-GB" sz="1050" dirty="0">
                        <a:effectLst/>
                        <a:latin typeface="Calibri" panose="020F0502020204030204" pitchFamily="34" charset="0"/>
                        <a:ea typeface="Calibri" panose="020F0502020204030204" pitchFamily="34" charset="0"/>
                        <a:cs typeface="+mj-cs"/>
                      </a:endParaRPr>
                    </a:p>
                  </a:txBody>
                  <a:tcPr marL="41838" marR="41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050" i="1" dirty="0">
                          <a:effectLst/>
                          <a:latin typeface="Calibri" panose="020F0502020204030204" pitchFamily="34" charset="0"/>
                          <a:ea typeface="Calibri" panose="020F0502020204030204" pitchFamily="34" charset="0"/>
                          <a:cs typeface="+mj-cs"/>
                        </a:rPr>
                        <a:t>عدم شرعية الفريق الفني الوطني للتعليم من أجل التنمية المستدامة (</a:t>
                      </a:r>
                      <a:r>
                        <a:rPr lang="en-GB" sz="1050" i="1" dirty="0">
                          <a:effectLst/>
                          <a:latin typeface="Times New Roman" panose="02020603050405020304" pitchFamily="18" charset="0"/>
                          <a:ea typeface="Calibri" panose="020F0502020204030204" pitchFamily="34" charset="0"/>
                          <a:cs typeface="+mj-cs"/>
                        </a:rPr>
                        <a:t>ESD / NTT</a:t>
                      </a:r>
                      <a:r>
                        <a:rPr lang="ar-SA" sz="1050" i="1" dirty="0">
                          <a:effectLst/>
                          <a:latin typeface="Calibri" panose="020F0502020204030204" pitchFamily="34" charset="0"/>
                          <a:ea typeface="Calibri" panose="020F0502020204030204" pitchFamily="34" charset="0"/>
                          <a:cs typeface="+mj-cs"/>
                        </a:rPr>
                        <a:t>) من حيث الإدارة المالية</a:t>
                      </a:r>
                      <a:endParaRPr lang="en-GB" sz="1050" dirty="0">
                        <a:effectLst/>
                        <a:latin typeface="Calibri" panose="020F0502020204030204" pitchFamily="34" charset="0"/>
                        <a:ea typeface="Calibri" panose="020F0502020204030204" pitchFamily="34" charset="0"/>
                        <a:cs typeface="+mj-cs"/>
                      </a:endParaRPr>
                    </a:p>
                  </a:txBody>
                  <a:tcPr marL="41838" marR="41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QA" sz="1050" i="1" dirty="0">
                          <a:effectLst/>
                          <a:latin typeface="Calibri" panose="020F0502020204030204" pitchFamily="34" charset="0"/>
                          <a:ea typeface="Calibri" panose="020F0502020204030204" pitchFamily="34" charset="0"/>
                          <a:cs typeface="+mj-cs"/>
                        </a:rPr>
                        <a:t>ت</a:t>
                      </a:r>
                      <a:r>
                        <a:rPr lang="ar-SA" sz="1050" i="1" dirty="0">
                          <a:effectLst/>
                          <a:latin typeface="Calibri" panose="020F0502020204030204" pitchFamily="34" charset="0"/>
                          <a:ea typeface="Calibri" panose="020F0502020204030204" pitchFamily="34" charset="0"/>
                          <a:cs typeface="+mj-cs"/>
                        </a:rPr>
                        <a:t>قوم منصة بيانات التعليم </a:t>
                      </a:r>
                      <a:r>
                        <a:rPr lang="en-GB" sz="1050" i="1" dirty="0">
                          <a:effectLst/>
                          <a:latin typeface="Times New Roman" panose="02020603050405020304" pitchFamily="18" charset="0"/>
                          <a:ea typeface="Calibri" panose="020F0502020204030204" pitchFamily="34" charset="0"/>
                          <a:cs typeface="+mj-cs"/>
                        </a:rPr>
                        <a:t>(EDP)</a:t>
                      </a:r>
                      <a:r>
                        <a:rPr lang="ar-SA" sz="1050" i="1" dirty="0">
                          <a:effectLst/>
                          <a:latin typeface="Calibri" panose="020F0502020204030204" pitchFamily="34" charset="0"/>
                          <a:ea typeface="Calibri" panose="020F0502020204030204" pitchFamily="34" charset="0"/>
                          <a:cs typeface="+mj-cs"/>
                        </a:rPr>
                        <a:t>/ </a:t>
                      </a:r>
                      <a:r>
                        <a:rPr lang="en-GB" sz="1050" i="1" dirty="0">
                          <a:effectLst/>
                          <a:latin typeface="Times New Roman" panose="02020603050405020304" pitchFamily="18" charset="0"/>
                          <a:ea typeface="Calibri" panose="020F0502020204030204" pitchFamily="34" charset="0"/>
                          <a:cs typeface="+mj-cs"/>
                        </a:rPr>
                        <a:t>NTT </a:t>
                      </a:r>
                      <a:r>
                        <a:rPr lang="ar-SA" sz="1050" i="1" dirty="0">
                          <a:effectLst/>
                          <a:latin typeface="Times New Roman" panose="02020603050405020304" pitchFamily="18" charset="0"/>
                          <a:ea typeface="Calibri" panose="020F0502020204030204" pitchFamily="34" charset="0"/>
                          <a:cs typeface="+mj-cs"/>
                        </a:rPr>
                        <a:t>بتخصيص ومراقبة الموارد المالية بفعالية بما يتناسب مع البرامج الإحصائية</a:t>
                      </a:r>
                      <a:endParaRPr lang="en-GB" sz="1050" dirty="0">
                        <a:effectLst/>
                        <a:latin typeface="Calibri" panose="020F0502020204030204" pitchFamily="34" charset="0"/>
                        <a:ea typeface="Calibri" panose="020F0502020204030204" pitchFamily="34" charset="0"/>
                        <a:cs typeface="+mj-cs"/>
                      </a:endParaRPr>
                    </a:p>
                  </a:txBody>
                  <a:tcPr marL="41838" marR="41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1050" b="1" dirty="0">
                          <a:effectLst/>
                          <a:latin typeface="Calibri" panose="020F0502020204030204" pitchFamily="34" charset="0"/>
                          <a:ea typeface="Calibri" panose="020F0502020204030204" pitchFamily="34" charset="0"/>
                          <a:cs typeface="+mj-cs"/>
                        </a:rPr>
                        <a:t>2.1.</a:t>
                      </a:r>
                      <a:endParaRPr lang="en-GB" sz="1050" dirty="0">
                        <a:effectLst/>
                        <a:latin typeface="Calibri" panose="020F0502020204030204" pitchFamily="34" charset="0"/>
                        <a:ea typeface="Calibri" panose="020F0502020204030204" pitchFamily="34" charset="0"/>
                        <a:cs typeface="+mj-cs"/>
                      </a:endParaRPr>
                    </a:p>
                  </a:txBody>
                  <a:tcPr marL="41838" marR="41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9192420"/>
                  </a:ext>
                </a:extLst>
              </a:tr>
              <a:tr h="1998274">
                <a:tc>
                  <a:txBody>
                    <a:bodyPr/>
                    <a:lstStyle/>
                    <a:p>
                      <a:pPr algn="r" rtl="1">
                        <a:lnSpc>
                          <a:spcPct val="107000"/>
                        </a:lnSpc>
                        <a:spcAft>
                          <a:spcPts val="0"/>
                        </a:spcAft>
                      </a:pPr>
                      <a:r>
                        <a:rPr lang="ar-SA" sz="1050" i="1" dirty="0">
                          <a:effectLst/>
                          <a:latin typeface="Calibri" panose="020F0502020204030204" pitchFamily="34" charset="0"/>
                          <a:ea typeface="Calibri" panose="020F0502020204030204" pitchFamily="34" charset="0"/>
                          <a:cs typeface="+mj-cs"/>
                        </a:rPr>
                        <a:t>خلال المرحلة التجريبية ، قد يكون التمويل</a:t>
                      </a:r>
                      <a:endParaRPr lang="en-GB" sz="1050" dirty="0">
                        <a:effectLst/>
                        <a:latin typeface="Calibri" panose="020F0502020204030204" pitchFamily="34" charset="0"/>
                        <a:ea typeface="Calibri" panose="020F0502020204030204" pitchFamily="34" charset="0"/>
                        <a:cs typeface="+mj-cs"/>
                      </a:endParaRPr>
                    </a:p>
                    <a:p>
                      <a:pPr algn="r" rtl="1">
                        <a:lnSpc>
                          <a:spcPct val="107000"/>
                        </a:lnSpc>
                        <a:spcAft>
                          <a:spcPts val="0"/>
                        </a:spcAft>
                      </a:pPr>
                      <a:r>
                        <a:rPr lang="ar-QA" sz="1050" i="1" dirty="0">
                          <a:effectLst/>
                          <a:latin typeface="Calibri" panose="020F0502020204030204" pitchFamily="34" charset="0"/>
                          <a:ea typeface="Calibri" panose="020F0502020204030204" pitchFamily="34" charset="0"/>
                          <a:cs typeface="+mj-cs"/>
                        </a:rPr>
                        <a:t>مرصود </a:t>
                      </a:r>
                      <a:r>
                        <a:rPr lang="ar-QA" sz="1050" dirty="0">
                          <a:effectLst/>
                          <a:latin typeface="Calibri" panose="020F0502020204030204" pitchFamily="34" charset="0"/>
                          <a:ea typeface="Calibri" panose="020F0502020204030204" pitchFamily="34" charset="0"/>
                          <a:cs typeface="+mj-cs"/>
                        </a:rPr>
                        <a:t>للبرامج الإحصائية ؛ قد تكون هناك </a:t>
                      </a:r>
                      <a:endParaRPr lang="en-GB" sz="1050" dirty="0">
                        <a:effectLst/>
                        <a:latin typeface="Calibri" panose="020F0502020204030204" pitchFamily="34" charset="0"/>
                        <a:ea typeface="Calibri" panose="020F0502020204030204" pitchFamily="34" charset="0"/>
                        <a:cs typeface="+mj-cs"/>
                      </a:endParaRPr>
                    </a:p>
                    <a:p>
                      <a:pPr algn="r" rtl="1">
                        <a:lnSpc>
                          <a:spcPct val="107000"/>
                        </a:lnSpc>
                        <a:spcAft>
                          <a:spcPts val="0"/>
                        </a:spcAft>
                      </a:pPr>
                      <a:r>
                        <a:rPr lang="ar-QA" sz="1050" dirty="0">
                          <a:effectLst/>
                          <a:latin typeface="Calibri" panose="020F0502020204030204" pitchFamily="34" charset="0"/>
                          <a:ea typeface="Calibri" panose="020F0502020204030204" pitchFamily="34" charset="0"/>
                          <a:cs typeface="+mj-cs"/>
                        </a:rPr>
                        <a:t>حاجة إلى اتخاذ تدابير للميزنة الخاضعة للمساءلة </a:t>
                      </a:r>
                      <a:endParaRPr lang="en-GB" sz="1050" dirty="0">
                        <a:effectLst/>
                        <a:latin typeface="Calibri" panose="020F0502020204030204" pitchFamily="34" charset="0"/>
                        <a:ea typeface="Calibri" panose="020F0502020204030204" pitchFamily="34" charset="0"/>
                        <a:cs typeface="+mj-cs"/>
                      </a:endParaRPr>
                    </a:p>
                    <a:p>
                      <a:pPr algn="r" rtl="1">
                        <a:lnSpc>
                          <a:spcPct val="107000"/>
                        </a:lnSpc>
                        <a:spcAft>
                          <a:spcPts val="0"/>
                        </a:spcAft>
                      </a:pPr>
                      <a:r>
                        <a:rPr lang="ar-QA" sz="1050" dirty="0">
                          <a:effectLst/>
                          <a:latin typeface="Calibri" panose="020F0502020204030204" pitchFamily="34" charset="0"/>
                          <a:ea typeface="Calibri" panose="020F0502020204030204" pitchFamily="34" charset="0"/>
                          <a:cs typeface="+mj-cs"/>
                        </a:rPr>
                        <a:t>على المدى البعيد، خاصة بالنسبة للتكاليف </a:t>
                      </a:r>
                      <a:endParaRPr lang="en-GB" sz="1050" dirty="0">
                        <a:effectLst/>
                        <a:latin typeface="Calibri" panose="020F0502020204030204" pitchFamily="34" charset="0"/>
                        <a:ea typeface="Calibri" panose="020F0502020204030204" pitchFamily="34" charset="0"/>
                        <a:cs typeface="+mj-cs"/>
                      </a:endParaRPr>
                    </a:p>
                    <a:p>
                      <a:pPr algn="r" rtl="1">
                        <a:lnSpc>
                          <a:spcPct val="107000"/>
                        </a:lnSpc>
                        <a:spcAft>
                          <a:spcPts val="0"/>
                        </a:spcAft>
                      </a:pPr>
                      <a:r>
                        <a:rPr lang="ar-QA" sz="1050" dirty="0">
                          <a:effectLst/>
                          <a:latin typeface="Calibri" panose="020F0502020204030204" pitchFamily="34" charset="0"/>
                          <a:ea typeface="Calibri" panose="020F0502020204030204" pitchFamily="34" charset="0"/>
                          <a:cs typeface="+mj-cs"/>
                        </a:rPr>
                        <a:t>المتكررة المتعلقة ب </a:t>
                      </a:r>
                      <a:r>
                        <a:rPr lang="en-GB" sz="1050" dirty="0">
                          <a:effectLst/>
                          <a:latin typeface="Calibri" panose="020F0502020204030204" pitchFamily="34" charset="0"/>
                          <a:ea typeface="Calibri" panose="020F0502020204030204" pitchFamily="34" charset="0"/>
                          <a:cs typeface="+mj-cs"/>
                        </a:rPr>
                        <a:t>NSDES</a:t>
                      </a:r>
                      <a:r>
                        <a:rPr lang="ar-QA" sz="1050" dirty="0">
                          <a:effectLst/>
                          <a:latin typeface="Calibri" panose="020F0502020204030204" pitchFamily="34" charset="0"/>
                          <a:ea typeface="Calibri" panose="020F0502020204030204" pitchFamily="34" charset="0"/>
                          <a:cs typeface="+mj-cs"/>
                        </a:rPr>
                        <a:t>، على سبيل المثال ،</a:t>
                      </a:r>
                      <a:endParaRPr lang="en-GB" sz="1050" dirty="0">
                        <a:effectLst/>
                        <a:latin typeface="Calibri" panose="020F0502020204030204" pitchFamily="34" charset="0"/>
                        <a:ea typeface="Calibri" panose="020F0502020204030204" pitchFamily="34" charset="0"/>
                        <a:cs typeface="+mj-cs"/>
                      </a:endParaRPr>
                    </a:p>
                    <a:p>
                      <a:pPr algn="r" rtl="1">
                        <a:lnSpc>
                          <a:spcPct val="107000"/>
                        </a:lnSpc>
                        <a:spcAft>
                          <a:spcPts val="0"/>
                        </a:spcAft>
                      </a:pPr>
                      <a:r>
                        <a:rPr lang="ar-QA" sz="1050" dirty="0">
                          <a:effectLst/>
                          <a:latin typeface="Calibri" panose="020F0502020204030204" pitchFamily="34" charset="0"/>
                          <a:ea typeface="Calibri" panose="020F0502020204030204" pitchFamily="34" charset="0"/>
                          <a:cs typeface="+mj-cs"/>
                        </a:rPr>
                        <a:t>مراجعة الإطار الوطني </a:t>
                      </a:r>
                      <a:r>
                        <a:rPr lang="ar-QA" sz="1050" dirty="0" err="1">
                          <a:effectLst/>
                          <a:latin typeface="Calibri" panose="020F0502020204030204" pitchFamily="34" charset="0"/>
                          <a:ea typeface="Calibri" panose="020F0502020204030204" pitchFamily="34" charset="0"/>
                          <a:cs typeface="+mj-cs"/>
                        </a:rPr>
                        <a:t>للإنف</a:t>
                      </a:r>
                      <a:r>
                        <a:rPr lang="ar-SA" sz="1050" dirty="0">
                          <a:effectLst/>
                          <a:latin typeface="Calibri" panose="020F0502020204030204" pitchFamily="34" charset="0"/>
                          <a:ea typeface="Calibri" panose="020F0502020204030204" pitchFamily="34" charset="0"/>
                          <a:cs typeface="+mj-cs"/>
                        </a:rPr>
                        <a:t>ا</a:t>
                      </a:r>
                      <a:r>
                        <a:rPr lang="ar-QA" sz="1050" dirty="0">
                          <a:effectLst/>
                          <a:latin typeface="Calibri" panose="020F0502020204030204" pitchFamily="34" charset="0"/>
                          <a:ea typeface="Calibri" panose="020F0502020204030204" pitchFamily="34" charset="0"/>
                          <a:cs typeface="+mj-cs"/>
                        </a:rPr>
                        <a:t>ق على المدى </a:t>
                      </a:r>
                      <a:endParaRPr lang="en-GB" sz="1050" dirty="0">
                        <a:effectLst/>
                        <a:latin typeface="Calibri" panose="020F0502020204030204" pitchFamily="34" charset="0"/>
                        <a:ea typeface="Calibri" panose="020F0502020204030204" pitchFamily="34" charset="0"/>
                        <a:cs typeface="+mj-cs"/>
                      </a:endParaRPr>
                    </a:p>
                    <a:p>
                      <a:pPr algn="r" rtl="1">
                        <a:lnSpc>
                          <a:spcPct val="107000"/>
                        </a:lnSpc>
                        <a:spcAft>
                          <a:spcPts val="0"/>
                        </a:spcAft>
                      </a:pPr>
                      <a:r>
                        <a:rPr lang="ar-QA" sz="1050" dirty="0">
                          <a:effectLst/>
                          <a:latin typeface="Calibri" panose="020F0502020204030204" pitchFamily="34" charset="0"/>
                          <a:ea typeface="Calibri" panose="020F0502020204030204" pitchFamily="34" charset="0"/>
                          <a:cs typeface="+mj-cs"/>
                        </a:rPr>
                        <a:t>المتوسط (</a:t>
                      </a:r>
                      <a:r>
                        <a:rPr lang="en-GB" sz="1050" dirty="0">
                          <a:effectLst/>
                          <a:latin typeface="Calibri" panose="020F0502020204030204" pitchFamily="34" charset="0"/>
                          <a:ea typeface="Calibri" panose="020F0502020204030204" pitchFamily="34" charset="0"/>
                          <a:cs typeface="+mj-cs"/>
                        </a:rPr>
                        <a:t>MTEF</a:t>
                      </a:r>
                      <a:r>
                        <a:rPr lang="ar-QA" sz="1050" dirty="0">
                          <a:effectLst/>
                          <a:latin typeface="Calibri" panose="020F0502020204030204" pitchFamily="34" charset="0"/>
                          <a:ea typeface="Calibri" panose="020F0502020204030204" pitchFamily="34" charset="0"/>
                          <a:cs typeface="+mj-cs"/>
                        </a:rPr>
                        <a:t>)  ليعكس المتطلبات المالية</a:t>
                      </a:r>
                      <a:endParaRPr lang="en-GB" sz="1050" dirty="0">
                        <a:effectLst/>
                        <a:latin typeface="Calibri" panose="020F0502020204030204" pitchFamily="34" charset="0"/>
                        <a:ea typeface="Calibri" panose="020F0502020204030204" pitchFamily="34" charset="0"/>
                        <a:cs typeface="+mj-cs"/>
                      </a:endParaRPr>
                    </a:p>
                    <a:p>
                      <a:pPr algn="r" rtl="1">
                        <a:lnSpc>
                          <a:spcPct val="107000"/>
                        </a:lnSpc>
                        <a:spcAft>
                          <a:spcPts val="0"/>
                        </a:spcAft>
                      </a:pPr>
                      <a:r>
                        <a:rPr lang="ar-QA" sz="1050" dirty="0">
                          <a:effectLst/>
                          <a:latin typeface="Calibri" panose="020F0502020204030204" pitchFamily="34" charset="0"/>
                          <a:ea typeface="Calibri" panose="020F0502020204030204" pitchFamily="34" charset="0"/>
                          <a:cs typeface="+mj-cs"/>
                        </a:rPr>
                        <a:t>ل </a:t>
                      </a:r>
                      <a:r>
                        <a:rPr lang="en-GB" sz="1050" dirty="0">
                          <a:effectLst/>
                          <a:latin typeface="Calibri" panose="020F0502020204030204" pitchFamily="34" charset="0"/>
                          <a:ea typeface="Calibri" panose="020F0502020204030204" pitchFamily="34" charset="0"/>
                          <a:cs typeface="+mj-cs"/>
                        </a:rPr>
                        <a:t>NSDES</a:t>
                      </a:r>
                      <a:r>
                        <a:rPr lang="en-GB" sz="1050" dirty="0">
                          <a:effectLst/>
                          <a:latin typeface="Arial" panose="020B0604020202020204" pitchFamily="34" charset="0"/>
                          <a:ea typeface="Calibri" panose="020F0502020204030204" pitchFamily="34" charset="0"/>
                          <a:cs typeface="+mj-cs"/>
                        </a:rPr>
                        <a:t> </a:t>
                      </a:r>
                      <a:r>
                        <a:rPr lang="ar-QA" sz="1050" dirty="0">
                          <a:effectLst/>
                          <a:latin typeface="Calibri" panose="020F0502020204030204" pitchFamily="34" charset="0"/>
                          <a:ea typeface="Calibri" panose="020F0502020204030204" pitchFamily="34" charset="0"/>
                          <a:cs typeface="+mj-cs"/>
                        </a:rPr>
                        <a:t>على المدى المتوسط</a:t>
                      </a:r>
                      <a:endParaRPr lang="en-GB" sz="1050" dirty="0">
                        <a:effectLst/>
                        <a:latin typeface="Calibri" panose="020F0502020204030204" pitchFamily="34" charset="0"/>
                        <a:ea typeface="Calibri" panose="020F0502020204030204" pitchFamily="34" charset="0"/>
                        <a:cs typeface="+mj-cs"/>
                      </a:endParaRPr>
                    </a:p>
                  </a:txBody>
                  <a:tcPr marL="41838" marR="41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QA" sz="1050" i="1" dirty="0">
                          <a:effectLst/>
                          <a:latin typeface="Calibri" panose="020F0502020204030204" pitchFamily="34" charset="0"/>
                          <a:ea typeface="Calibri" panose="020F0502020204030204" pitchFamily="34" charset="0"/>
                          <a:cs typeface="+mj-cs"/>
                        </a:rPr>
                        <a:t>تحويل</a:t>
                      </a:r>
                      <a:r>
                        <a:rPr lang="ar-SA" sz="1050" i="1" dirty="0">
                          <a:effectLst/>
                          <a:latin typeface="Calibri" panose="020F0502020204030204" pitchFamily="34" charset="0"/>
                          <a:ea typeface="Calibri" panose="020F0502020204030204" pitchFamily="34" charset="0"/>
                          <a:cs typeface="+mj-cs"/>
                        </a:rPr>
                        <a:t> الأموال المخصصة للبرامج الإحصائية </a:t>
                      </a:r>
                      <a:r>
                        <a:rPr lang="ar-QA" sz="1050" i="1" dirty="0">
                          <a:effectLst/>
                          <a:latin typeface="Calibri" panose="020F0502020204030204" pitchFamily="34" charset="0"/>
                          <a:ea typeface="Calibri" panose="020F0502020204030204" pitchFamily="34" charset="0"/>
                          <a:cs typeface="+mj-cs"/>
                        </a:rPr>
                        <a:t>إلى </a:t>
                      </a:r>
                      <a:r>
                        <a:rPr lang="ar-SA" sz="1050" i="1" dirty="0">
                          <a:effectLst/>
                          <a:latin typeface="Calibri" panose="020F0502020204030204" pitchFamily="34" charset="0"/>
                          <a:ea typeface="Calibri" panose="020F0502020204030204" pitchFamily="34" charset="0"/>
                          <a:cs typeface="+mj-cs"/>
                        </a:rPr>
                        <a:t>تدخلات </a:t>
                      </a:r>
                      <a:r>
                        <a:rPr lang="ar-QA" sz="1050" i="1" dirty="0">
                          <a:effectLst/>
                          <a:latin typeface="Calibri" panose="020F0502020204030204" pitchFamily="34" charset="0"/>
                          <a:ea typeface="Calibri" panose="020F0502020204030204" pitchFamily="34" charset="0"/>
                          <a:cs typeface="+mj-cs"/>
                        </a:rPr>
                        <a:t>ب</a:t>
                      </a:r>
                      <a:r>
                        <a:rPr lang="ar-SA" sz="1050" i="1" dirty="0">
                          <a:effectLst/>
                          <a:latin typeface="Calibri" panose="020F0502020204030204" pitchFamily="34" charset="0"/>
                          <a:ea typeface="Calibri" panose="020F0502020204030204" pitchFamily="34" charset="0"/>
                          <a:cs typeface="+mj-cs"/>
                        </a:rPr>
                        <a:t>أولوية الأعلى" </a:t>
                      </a:r>
                    </a:p>
                    <a:p>
                      <a:pPr algn="r" rtl="1">
                        <a:lnSpc>
                          <a:spcPct val="107000"/>
                        </a:lnSpc>
                        <a:spcAft>
                          <a:spcPts val="0"/>
                        </a:spcAft>
                      </a:pPr>
                      <a:endParaRPr lang="ar-SA" sz="1050" i="1" dirty="0">
                        <a:effectLst/>
                        <a:highlight>
                          <a:srgbClr val="FFFF00"/>
                        </a:highlight>
                        <a:latin typeface="Calibri" panose="020F0502020204030204" pitchFamily="34" charset="0"/>
                        <a:ea typeface="Calibri" panose="020F0502020204030204" pitchFamily="34" charset="0"/>
                        <a:cs typeface="+mj-cs"/>
                      </a:endParaRPr>
                    </a:p>
                  </a:txBody>
                  <a:tcPr marL="41838" marR="41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050" dirty="0">
                        <a:effectLst/>
                        <a:latin typeface="Calibri" panose="020F0502020204030204" pitchFamily="34" charset="0"/>
                        <a:cs typeface="+mj-cs"/>
                      </a:endParaRPr>
                    </a:p>
                  </a:txBody>
                  <a:tcPr marL="41838" marR="41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1050" b="1">
                          <a:effectLst/>
                          <a:latin typeface="Calibri" panose="020F0502020204030204" pitchFamily="34" charset="0"/>
                          <a:ea typeface="Calibri" panose="020F0502020204030204" pitchFamily="34" charset="0"/>
                          <a:cs typeface="+mj-cs"/>
                        </a:rPr>
                        <a:t>2.</a:t>
                      </a:r>
                      <a:endParaRPr lang="en-GB" sz="1050">
                        <a:effectLst/>
                        <a:latin typeface="Calibri" panose="020F0502020204030204" pitchFamily="34" charset="0"/>
                        <a:ea typeface="Calibri" panose="020F0502020204030204" pitchFamily="34" charset="0"/>
                        <a:cs typeface="+mj-cs"/>
                      </a:endParaRPr>
                    </a:p>
                  </a:txBody>
                  <a:tcPr marL="41838" marR="41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286800"/>
                  </a:ext>
                </a:extLst>
              </a:tr>
              <a:tr h="394302">
                <a:tc>
                  <a:txBody>
                    <a:bodyPr/>
                    <a:lstStyle/>
                    <a:p>
                      <a:pPr algn="r" rtl="1">
                        <a:lnSpc>
                          <a:spcPct val="107000"/>
                        </a:lnSpc>
                        <a:spcAft>
                          <a:spcPts val="0"/>
                        </a:spcAft>
                      </a:pPr>
                      <a:r>
                        <a:rPr lang="ar-QA" sz="1050" dirty="0">
                          <a:effectLst/>
                          <a:latin typeface="Calibri" panose="020F0502020204030204" pitchFamily="34" charset="0"/>
                          <a:ea typeface="Calibri" panose="020F0502020204030204" pitchFamily="34" charset="0"/>
                          <a:cs typeface="+mj-cs"/>
                        </a:rPr>
                        <a:t>مدعومًا عند الضرورة بالخبرات الخارجية </a:t>
                      </a:r>
                      <a:endParaRPr lang="en-GB" sz="1050" dirty="0">
                        <a:effectLst/>
                        <a:latin typeface="Calibri" panose="020F0502020204030204" pitchFamily="34" charset="0"/>
                        <a:ea typeface="Calibri" panose="020F0502020204030204" pitchFamily="34" charset="0"/>
                        <a:cs typeface="+mj-cs"/>
                      </a:endParaRPr>
                    </a:p>
                    <a:p>
                      <a:pPr algn="r" rtl="1">
                        <a:lnSpc>
                          <a:spcPct val="107000"/>
                        </a:lnSpc>
                        <a:spcAft>
                          <a:spcPts val="0"/>
                        </a:spcAft>
                      </a:pPr>
                      <a:r>
                        <a:rPr lang="ar-QA" sz="1050" dirty="0">
                          <a:effectLst/>
                          <a:latin typeface="Calibri" panose="020F0502020204030204" pitchFamily="34" charset="0"/>
                          <a:ea typeface="Calibri" panose="020F0502020204030204" pitchFamily="34" charset="0"/>
                          <a:cs typeface="+mj-cs"/>
                        </a:rPr>
                        <a:t>ل"التعلم بالممارسة</a:t>
                      </a:r>
                      <a:r>
                        <a:rPr lang="ar-QA" sz="1050" kern="1200" dirty="0">
                          <a:solidFill>
                            <a:schemeClr val="tx1"/>
                          </a:solidFill>
                          <a:effectLst/>
                          <a:latin typeface="Calibri" panose="020F0502020204030204" pitchFamily="34" charset="0"/>
                          <a:ea typeface="Calibri" panose="020F0502020204030204" pitchFamily="34" charset="0"/>
                          <a:cs typeface="+mj-cs"/>
                        </a:rPr>
                        <a:t>" في </a:t>
                      </a:r>
                      <a:r>
                        <a:rPr lang="ar-SA" sz="1050" kern="1200" dirty="0">
                          <a:solidFill>
                            <a:schemeClr val="tx1"/>
                          </a:solidFill>
                          <a:effectLst/>
                          <a:latin typeface="Calibri" panose="020F0502020204030204" pitchFamily="34" charset="0"/>
                          <a:ea typeface="Calibri" panose="020F0502020204030204" pitchFamily="34" charset="0"/>
                          <a:cs typeface="+mj-cs"/>
                        </a:rPr>
                        <a:t>الرصد</a:t>
                      </a:r>
                      <a:r>
                        <a:rPr lang="ar-QA" sz="1050" kern="1200" dirty="0">
                          <a:solidFill>
                            <a:schemeClr val="tx1"/>
                          </a:solidFill>
                          <a:effectLst/>
                          <a:latin typeface="Calibri" panose="020F0502020204030204" pitchFamily="34" charset="0"/>
                          <a:ea typeface="Calibri" panose="020F0502020204030204" pitchFamily="34" charset="0"/>
                          <a:cs typeface="+mj-cs"/>
                        </a:rPr>
                        <a:t> </a:t>
                      </a:r>
                      <a:r>
                        <a:rPr lang="ar-QA" sz="1050" dirty="0">
                          <a:effectLst/>
                          <a:latin typeface="Calibri" panose="020F0502020204030204" pitchFamily="34" charset="0"/>
                          <a:ea typeface="Calibri" panose="020F0502020204030204" pitchFamily="34" charset="0"/>
                          <a:cs typeface="+mj-cs"/>
                        </a:rPr>
                        <a:t>المالي</a:t>
                      </a:r>
                      <a:endParaRPr lang="en-GB" sz="1050" dirty="0">
                        <a:effectLst/>
                        <a:latin typeface="Calibri" panose="020F0502020204030204" pitchFamily="34" charset="0"/>
                        <a:ea typeface="Calibri" panose="020F0502020204030204" pitchFamily="34" charset="0"/>
                        <a:cs typeface="+mj-cs"/>
                      </a:endParaRPr>
                    </a:p>
                  </a:txBody>
                  <a:tcPr marL="41838" marR="41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050" i="1" dirty="0">
                          <a:effectLst/>
                          <a:latin typeface="Calibri" panose="020F0502020204030204" pitchFamily="34" charset="0"/>
                          <a:ea typeface="Calibri" panose="020F0502020204030204" pitchFamily="34" charset="0"/>
                          <a:cs typeface="+mj-cs"/>
                        </a:rPr>
                        <a:t>الارتشاء ، بالنظر إلى المشتريات في المرحلة التجريبية</a:t>
                      </a:r>
                      <a:endParaRPr lang="en-GB" sz="1050" dirty="0">
                        <a:effectLst/>
                        <a:latin typeface="Calibri" panose="020F0502020204030204" pitchFamily="34" charset="0"/>
                        <a:ea typeface="Calibri" panose="020F0502020204030204" pitchFamily="34" charset="0"/>
                        <a:cs typeface="+mj-cs"/>
                      </a:endParaRPr>
                    </a:p>
                  </a:txBody>
                  <a:tcPr marL="41838" marR="41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050" dirty="0">
                        <a:effectLst/>
                        <a:latin typeface="Calibri" panose="020F0502020204030204" pitchFamily="34" charset="0"/>
                        <a:cs typeface="+mj-cs"/>
                      </a:endParaRPr>
                    </a:p>
                  </a:txBody>
                  <a:tcPr marL="41838" marR="418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1050" b="1" dirty="0">
                          <a:effectLst/>
                          <a:latin typeface="Calibri" panose="020F0502020204030204" pitchFamily="34" charset="0"/>
                          <a:ea typeface="Calibri" panose="020F0502020204030204" pitchFamily="34" charset="0"/>
                          <a:cs typeface="+mj-cs"/>
                        </a:rPr>
                        <a:t>1.2.</a:t>
                      </a:r>
                      <a:endParaRPr lang="en-GB" sz="1050" dirty="0">
                        <a:effectLst/>
                        <a:latin typeface="Calibri" panose="020F0502020204030204" pitchFamily="34" charset="0"/>
                        <a:ea typeface="Calibri" panose="020F0502020204030204" pitchFamily="34" charset="0"/>
                        <a:cs typeface="+mj-cs"/>
                      </a:endParaRPr>
                    </a:p>
                  </a:txBody>
                  <a:tcPr marL="41838" marR="41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750475"/>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pPr algn="r" rtl="1">
              <a:spcAft>
                <a:spcPts val="600"/>
              </a:spcAft>
            </a:pPr>
            <a:r>
              <a:rPr lang="ar-QA" sz="2800" b="1" dirty="0">
                <a:solidFill>
                  <a:schemeClr val="accent5">
                    <a:lumMod val="75000"/>
                  </a:schemeClr>
                </a:solidFill>
                <a:cs typeface="+mj-cs"/>
              </a:rPr>
              <a:t>الخطوة الرابعة</a:t>
            </a:r>
            <a:endParaRPr lang="en-US" sz="2800" b="1" dirty="0">
              <a:solidFill>
                <a:schemeClr val="accent5">
                  <a:lumMod val="75000"/>
                </a:schemeClr>
              </a:solidFill>
              <a:cs typeface="+mj-cs"/>
            </a:endParaRPr>
          </a:p>
          <a:p>
            <a:pPr algn="r" rtl="1">
              <a:spcAft>
                <a:spcPts val="600"/>
              </a:spcAft>
            </a:pPr>
            <a:r>
              <a:rPr lang="ar-QA" sz="2800" b="1" dirty="0">
                <a:solidFill>
                  <a:schemeClr val="accent5">
                    <a:lumMod val="75000"/>
                  </a:schemeClr>
                </a:solidFill>
                <a:cs typeface="+mj-cs"/>
              </a:rPr>
              <a:t>الموارد الإرشادية</a:t>
            </a:r>
            <a:endParaRPr lang="en-US" sz="2800" b="1" dirty="0">
              <a:solidFill>
                <a:schemeClr val="accent5">
                  <a:lumMod val="75000"/>
                </a:schemeClr>
              </a:solidFill>
              <a:cs typeface="+mj-cs"/>
            </a:endParaRPr>
          </a:p>
          <a:p>
            <a:pPr algn="r" rtl="1">
              <a:spcAft>
                <a:spcPts val="600"/>
              </a:spcAft>
            </a:pPr>
            <a:r>
              <a:rPr lang="ar-QA" sz="2800" b="1" dirty="0">
                <a:solidFill>
                  <a:srgbClr val="FF0000"/>
                </a:solidFill>
                <a:cs typeface="+mj-cs"/>
              </a:rPr>
              <a:t>استخدم الأداة الثانية</a:t>
            </a:r>
            <a:endParaRPr lang="en-US" sz="2800" b="1" dirty="0">
              <a:solidFill>
                <a:srgbClr val="FF0000"/>
              </a:solidFill>
              <a:cs typeface="+mj-cs"/>
            </a:endParaRPr>
          </a:p>
        </p:txBody>
      </p:sp>
      <p:pic>
        <p:nvPicPr>
          <p:cNvPr id="64514" name="Picture 2"/>
          <p:cNvPicPr>
            <a:picLocks noGrp="1" noChangeAspect="1" noChangeArrowheads="1"/>
          </p:cNvPicPr>
          <p:nvPr>
            <p:ph type="pic" idx="11"/>
          </p:nvPr>
        </p:nvPicPr>
        <p:blipFill>
          <a:blip r:embed="rId3">
            <a:duotone>
              <a:schemeClr val="accent1">
                <a:shade val="45000"/>
                <a:satMod val="135000"/>
              </a:schemeClr>
              <a:prstClr val="white"/>
            </a:duotone>
          </a:blip>
          <a:srcRect l="20441" r="20441"/>
          <a:stretch>
            <a:fillRect/>
          </a:stretch>
        </p:blipFill>
        <p:spPr bwMode="auto">
          <a:xfrm>
            <a:off x="1938038" y="5206181"/>
            <a:ext cx="937897" cy="1488665"/>
          </a:xfrm>
          <a:prstGeom prst="rect">
            <a:avLst/>
          </a:prstGeom>
          <a:noFill/>
        </p:spPr>
      </p:pic>
      <p:pic>
        <p:nvPicPr>
          <p:cNvPr id="65538" name="Picture 2"/>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594450" y="3849329"/>
            <a:ext cx="924634" cy="1621400"/>
          </a:xfrm>
          <a:prstGeom prst="rect">
            <a:avLst/>
          </a:prstGeom>
          <a:noFill/>
        </p:spPr>
      </p:pic>
      <p:pic>
        <p:nvPicPr>
          <p:cNvPr id="6" name="Picture 2"/>
          <p:cNvPicPr>
            <a:picLocks noChangeAspect="1" noChangeArrowheads="1"/>
          </p:cNvPicPr>
          <p:nvPr/>
        </p:nvPicPr>
        <p:blipFill>
          <a:blip r:embed="rId3">
            <a:duotone>
              <a:schemeClr val="accent1">
                <a:shade val="45000"/>
                <a:satMod val="135000"/>
              </a:schemeClr>
              <a:prstClr val="white"/>
            </a:duotone>
          </a:blip>
          <a:srcRect l="20441" r="20441"/>
          <a:stretch>
            <a:fillRect/>
          </a:stretch>
        </p:blipFill>
        <p:spPr bwMode="auto">
          <a:xfrm>
            <a:off x="1938038" y="2563480"/>
            <a:ext cx="937897" cy="1656682"/>
          </a:xfrm>
          <a:prstGeom prst="rect">
            <a:avLst/>
          </a:prstGeom>
          <a:noFill/>
        </p:spPr>
      </p:pic>
      <p:pic>
        <p:nvPicPr>
          <p:cNvPr id="10" name="Picture 2"/>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594450" y="1519084"/>
            <a:ext cx="924634" cy="1621400"/>
          </a:xfrm>
          <a:prstGeom prst="rect">
            <a:avLst/>
          </a:prstGeom>
          <a:noFill/>
        </p:spPr>
      </p:pic>
      <p:sp>
        <p:nvSpPr>
          <p:cNvPr id="11" name="Text Placeholder 2">
            <a:extLst>
              <a:ext uri="{FF2B5EF4-FFF2-40B4-BE49-F238E27FC236}">
                <a16:creationId xmlns:a16="http://schemas.microsoft.com/office/drawing/2014/main" id="{A50889D8-29E9-4513-9B3C-D1067BA0C40B}"/>
              </a:ext>
            </a:extLst>
          </p:cNvPr>
          <p:cNvSpPr>
            <a:spLocks noGrp="1"/>
          </p:cNvSpPr>
          <p:nvPr>
            <p:ph type="body" sz="quarter" idx="12"/>
          </p:nvPr>
        </p:nvSpPr>
        <p:spPr>
          <a:xfrm>
            <a:off x="2291654" y="188587"/>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99571" y="1277089"/>
            <a:ext cx="4749801" cy="4616244"/>
          </a:xfrm>
        </p:spPr>
        <p:txBody>
          <a:bodyPr/>
          <a:lstStyle/>
          <a:p>
            <a:pPr algn="r" rtl="1"/>
            <a:r>
              <a:rPr lang="ar-QA" sz="2000" dirty="0">
                <a:cs typeface="+mj-cs"/>
              </a:rPr>
              <a:t>1. </a:t>
            </a:r>
            <a:r>
              <a:rPr lang="ar-SA" sz="2000" dirty="0">
                <a:cs typeface="+mj-cs"/>
              </a:rPr>
              <a:t>مصفوفة النتائج متوسطة المدى هي أداة لتخطيط الموارد المالية على مدى فترة تتراوح من 3 إلى 5 سنوات، بل هي أيضا أساس </a:t>
            </a:r>
            <a:r>
              <a:rPr lang="ar-SA" sz="2000" b="1" dirty="0">
                <a:cs typeface="+mj-cs"/>
              </a:rPr>
              <a:t>لتعبئة منسقة للموارد المشتركة على المدى المتوسط</a:t>
            </a:r>
            <a:endParaRPr lang="en-US" sz="2000" b="1" i="1" dirty="0">
              <a:cs typeface="+mj-cs"/>
            </a:endParaRPr>
          </a:p>
          <a:p>
            <a:pPr algn="r" rtl="1"/>
            <a:r>
              <a:rPr lang="ar-QA" dirty="0"/>
              <a:t>2. </a:t>
            </a:r>
            <a:r>
              <a:rPr lang="ar-QA" sz="2000" dirty="0">
                <a:cs typeface="+mj-cs"/>
              </a:rPr>
              <a:t>تكون مصادر التمويل </a:t>
            </a:r>
            <a:r>
              <a:rPr lang="ar-QA" sz="2000" b="1" dirty="0">
                <a:cs typeface="+mj-cs"/>
              </a:rPr>
              <a:t>أساسية</a:t>
            </a:r>
            <a:r>
              <a:rPr lang="ar-QA" sz="2000" dirty="0">
                <a:cs typeface="+mj-cs"/>
              </a:rPr>
              <a:t> </a:t>
            </a:r>
            <a:r>
              <a:rPr lang="ar-QA" sz="2000" b="1" dirty="0">
                <a:cs typeface="+mj-cs"/>
              </a:rPr>
              <a:t>وغير أساسية</a:t>
            </a:r>
            <a:endParaRPr lang="en-US" sz="2000" b="1" dirty="0">
              <a:cs typeface="+mj-cs"/>
            </a:endParaRPr>
          </a:p>
          <a:p>
            <a:pPr algn="r" rtl="1"/>
            <a:r>
              <a:rPr lang="ar-QA" sz="2000" dirty="0">
                <a:cs typeface="+mj-cs"/>
              </a:rPr>
              <a:t>3. </a:t>
            </a:r>
            <a:r>
              <a:rPr lang="ar-SA" sz="2000" dirty="0">
                <a:cs typeface="+mj-cs"/>
              </a:rPr>
              <a:t>ينبغي تقدير التكاليف والميزانية المطلوبة بالتعاون مع موظفين من أقسام أو إدارات الميزانية/ المالية لمنظمات الأطراف المعنية ذات الصلة في الاستراتيجية الوطنية لتطوير التعليم.</a:t>
            </a:r>
            <a:endParaRPr lang="en-US" sz="2000" dirty="0">
              <a:cs typeface="+mj-cs"/>
            </a:endParaRPr>
          </a:p>
          <a:p>
            <a:pPr algn="r" rtl="1"/>
            <a:r>
              <a:rPr lang="ar-QA" sz="2000" dirty="0">
                <a:cs typeface="+mj-cs"/>
              </a:rPr>
              <a:t>4. </a:t>
            </a:r>
            <a:r>
              <a:rPr lang="ar-SA" sz="2000" dirty="0">
                <a:cs typeface="+mj-cs"/>
              </a:rPr>
              <a:t>توفر مصفوفة النتائج </a:t>
            </a:r>
            <a:r>
              <a:rPr lang="ar-SA" sz="2000" b="1" dirty="0">
                <a:cs typeface="+mj-cs"/>
              </a:rPr>
              <a:t>فرصة لـ "التحقق من الواقع"</a:t>
            </a:r>
            <a:r>
              <a:rPr lang="ar-QA" sz="2000" b="1" dirty="0">
                <a:cs typeface="+mj-cs"/>
              </a:rPr>
              <a:t>.</a:t>
            </a:r>
            <a:r>
              <a:rPr lang="ar-SA" sz="2000" dirty="0">
                <a:cs typeface="+mj-cs"/>
              </a:rPr>
              <a:t> إذا كانت فجوة التمويل غير واقعية، فقد تحتاج إلى مراجعة مصفوفة النتائج.</a:t>
            </a:r>
            <a:endParaRPr lang="en-US" sz="2000" dirty="0">
              <a:cs typeface="+mj-cs"/>
            </a:endParaRPr>
          </a:p>
        </p:txBody>
      </p:sp>
      <p:sp>
        <p:nvSpPr>
          <p:cNvPr id="5" name="Text Placeholder 4"/>
          <p:cNvSpPr>
            <a:spLocks noGrp="1"/>
          </p:cNvSpPr>
          <p:nvPr>
            <p:ph type="body" idx="1"/>
          </p:nvPr>
        </p:nvSpPr>
        <p:spPr>
          <a:xfrm>
            <a:off x="6186196" y="1793714"/>
            <a:ext cx="2825102" cy="1500187"/>
          </a:xfrm>
        </p:spPr>
        <p:txBody>
          <a:bodyPr/>
          <a:lstStyle/>
          <a:p>
            <a:pPr algn="r" rtl="1"/>
            <a:r>
              <a:rPr lang="ar-QA" sz="2800" dirty="0">
                <a:cs typeface="+mj-cs"/>
              </a:rPr>
              <a:t>1.4. الموارد الإرشادية</a:t>
            </a:r>
            <a:endParaRPr lang="en-US" sz="2800" dirty="0">
              <a:cs typeface="+mj-cs"/>
            </a:endParaRPr>
          </a:p>
          <a:p>
            <a:pPr algn="r" rtl="1"/>
            <a:r>
              <a:rPr lang="ar-SA" sz="2000" b="0" dirty="0">
                <a:cs typeface="+mj-cs"/>
              </a:rPr>
              <a:t>بعض النقاط التي ينبغي وضعها في الاعتبار</a:t>
            </a:r>
            <a:r>
              <a:rPr lang="ar-QA" sz="2000" b="0" dirty="0">
                <a:cs typeface="+mj-cs"/>
              </a:rPr>
              <a:t>...</a:t>
            </a:r>
            <a:endParaRPr lang="en-US" sz="2000" b="0" i="1" dirty="0">
              <a:cs typeface="+mj-cs"/>
            </a:endParaRPr>
          </a:p>
        </p:txBody>
      </p:sp>
      <p:sp>
        <p:nvSpPr>
          <p:cNvPr id="8" name="Text Placeholder 2">
            <a:extLst>
              <a:ext uri="{FF2B5EF4-FFF2-40B4-BE49-F238E27FC236}">
                <a16:creationId xmlns:a16="http://schemas.microsoft.com/office/drawing/2014/main" id="{619CA4A2-C031-4F61-8626-3ED4994AC5EF}"/>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48990" y="1340598"/>
            <a:ext cx="5766619" cy="4572000"/>
          </a:xfrm>
        </p:spPr>
        <p:txBody>
          <a:bodyPr/>
          <a:lstStyle/>
          <a:p>
            <a:pPr algn="r" rtl="1"/>
            <a:r>
              <a:rPr lang="ar-SA" sz="2000" dirty="0">
                <a:cs typeface="+mj-cs"/>
              </a:rPr>
              <a:t>توجه </a:t>
            </a:r>
            <a:r>
              <a:rPr lang="ar-QA" sz="2000" dirty="0">
                <a:cs typeface="+mj-cs"/>
              </a:rPr>
              <a:t>مصفوفة النتائج تصميم خطة تكلفة البرنامج على المدى المتوسط.</a:t>
            </a:r>
            <a:endParaRPr lang="en-US" sz="2000" dirty="0">
              <a:cs typeface="+mj-cs"/>
            </a:endParaRPr>
          </a:p>
          <a:p>
            <a:pPr algn="r" rtl="1"/>
            <a:r>
              <a:rPr lang="ar-QA" sz="2000" dirty="0">
                <a:cs typeface="+mj-cs"/>
              </a:rPr>
              <a:t>ولكنك ستستخدم أيضًا نسخة سنوية من هذه الخطة: </a:t>
            </a:r>
            <a:r>
              <a:rPr lang="ar-QA" sz="2000" b="1" dirty="0">
                <a:cs typeface="+mj-cs"/>
              </a:rPr>
              <a:t>خطط العمل السنوية (</a:t>
            </a:r>
            <a:r>
              <a:rPr lang="en-US" sz="2000" b="1" dirty="0">
                <a:cs typeface="+mj-cs"/>
              </a:rPr>
              <a:t>AWPs</a:t>
            </a:r>
            <a:r>
              <a:rPr lang="ar-QA" sz="2000" b="1" dirty="0">
                <a:cs typeface="+mj-cs"/>
              </a:rPr>
              <a:t>)</a:t>
            </a:r>
            <a:r>
              <a:rPr lang="en-US" sz="2000" b="1" dirty="0">
                <a:cs typeface="+mj-cs"/>
              </a:rPr>
              <a:t> </a:t>
            </a:r>
            <a:r>
              <a:rPr lang="ar-SA" sz="2000" b="1" dirty="0">
                <a:cs typeface="+mj-cs"/>
              </a:rPr>
              <a:t>،</a:t>
            </a:r>
            <a:r>
              <a:rPr lang="ar-QA" sz="2000" b="1" dirty="0">
                <a:cs typeface="+mj-cs"/>
              </a:rPr>
              <a:t> </a:t>
            </a:r>
            <a:r>
              <a:rPr lang="ar-SA" sz="2000" dirty="0">
                <a:cs typeface="+mj-cs"/>
              </a:rPr>
              <a:t>والتي توفر</a:t>
            </a:r>
            <a:r>
              <a:rPr lang="ar-QA" sz="2000" dirty="0">
                <a:cs typeface="+mj-cs"/>
              </a:rPr>
              <a:t> صورة سنوية لمجموع الموارد المالية المطلوبة والمتوفرة، وفجوات التمويل، إن وجدت.</a:t>
            </a:r>
            <a:endParaRPr lang="en-US" sz="2000" dirty="0">
              <a:cs typeface="+mj-cs"/>
            </a:endParaRPr>
          </a:p>
          <a:p>
            <a:pPr algn="r" rtl="1"/>
            <a:r>
              <a:rPr lang="ar-QA" sz="2000" dirty="0">
                <a:cs typeface="+mj-cs"/>
              </a:rPr>
              <a:t>تحتوي </a:t>
            </a:r>
            <a:r>
              <a:rPr lang="en-US" sz="2000" b="1" dirty="0">
                <a:cs typeface="+mj-cs"/>
              </a:rPr>
              <a:t>AWPs</a:t>
            </a:r>
            <a:r>
              <a:rPr lang="en-US" sz="2000" dirty="0">
                <a:cs typeface="+mj-cs"/>
              </a:rPr>
              <a:t> </a:t>
            </a:r>
            <a:r>
              <a:rPr lang="ar-QA" sz="2000" dirty="0">
                <a:cs typeface="+mj-cs"/>
              </a:rPr>
              <a:t> على متطلبات الموارد وفجوات التمويل </a:t>
            </a:r>
            <a:r>
              <a:rPr lang="ar-QA" sz="2000" b="1" dirty="0">
                <a:cs typeface="+mj-cs"/>
              </a:rPr>
              <a:t>على مستوى المخرجات</a:t>
            </a:r>
            <a:r>
              <a:rPr lang="ar-QA" sz="2000" dirty="0">
                <a:cs typeface="+mj-cs"/>
              </a:rPr>
              <a:t>.</a:t>
            </a:r>
            <a:endParaRPr lang="en-US" sz="2000" dirty="0">
              <a:cs typeface="+mj-cs"/>
            </a:endParaRPr>
          </a:p>
          <a:p>
            <a:pPr algn="r" rtl="1"/>
            <a:r>
              <a:rPr lang="ar-SA" sz="2000" dirty="0">
                <a:cs typeface="+mj-cs"/>
              </a:rPr>
              <a:t>من المهم أن تميز خطط العمل السنوية والميزانيات بين تكاليف الاستثمار لمرة واحدة /رأس المال والتكاليف المتكررة، لا سيما في حالة البيانات الإدارية والمسوحات الدورية للأسر المعيشية. يعد هذا ضروريًا لتنفيذ الاستراتيجية بشكل اعتيادي عبر الزمن كخطة عمل سنوية "دورية".</a:t>
            </a:r>
            <a:endParaRPr lang="en-US" sz="2000" dirty="0">
              <a:cs typeface="+mj-cs"/>
            </a:endParaRPr>
          </a:p>
        </p:txBody>
      </p:sp>
      <p:sp>
        <p:nvSpPr>
          <p:cNvPr id="4" name="Text Placeholder 3"/>
          <p:cNvSpPr>
            <a:spLocks noGrp="1"/>
          </p:cNvSpPr>
          <p:nvPr>
            <p:ph type="body" idx="1"/>
          </p:nvPr>
        </p:nvSpPr>
        <p:spPr>
          <a:xfrm>
            <a:off x="6816443" y="1569779"/>
            <a:ext cx="2058775" cy="1500187"/>
          </a:xfrm>
        </p:spPr>
        <p:txBody>
          <a:bodyPr/>
          <a:lstStyle/>
          <a:p>
            <a:pPr algn="r" rtl="1"/>
            <a:r>
              <a:rPr lang="ar-QA" sz="2800" dirty="0">
                <a:cs typeface="+mj-cs"/>
              </a:rPr>
              <a:t>2.4. الموازنة التشغيلية</a:t>
            </a:r>
            <a:endParaRPr lang="en-US" sz="2800" dirty="0">
              <a:cs typeface="+mj-cs"/>
            </a:endParaRPr>
          </a:p>
        </p:txBody>
      </p:sp>
      <p:sp>
        <p:nvSpPr>
          <p:cNvPr id="7" name="Text Placeholder 2">
            <a:extLst>
              <a:ext uri="{FF2B5EF4-FFF2-40B4-BE49-F238E27FC236}">
                <a16:creationId xmlns:a16="http://schemas.microsoft.com/office/drawing/2014/main" id="{DE8F081D-00C3-4C9C-A73B-3E4FF08CFB91}"/>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pPr algn="r" rtl="1"/>
            <a:r>
              <a:rPr lang="ar-QA" sz="2800" b="1" dirty="0">
                <a:solidFill>
                  <a:schemeClr val="accent5">
                    <a:lumMod val="75000"/>
                  </a:schemeClr>
                </a:solidFill>
                <a:cs typeface="+mj-cs"/>
              </a:rPr>
              <a:t>الخطوة الخامسة</a:t>
            </a:r>
            <a:endParaRPr lang="en-US" sz="2800" b="1" dirty="0">
              <a:solidFill>
                <a:schemeClr val="accent5">
                  <a:lumMod val="75000"/>
                </a:schemeClr>
              </a:solidFill>
              <a:cs typeface="+mj-cs"/>
            </a:endParaRPr>
          </a:p>
          <a:p>
            <a:pPr algn="r" rtl="1"/>
            <a:r>
              <a:rPr lang="ar-SA" sz="2800" b="1" dirty="0">
                <a:cs typeface="+mj-cs"/>
              </a:rPr>
              <a:t>وضع مصفوفة الرصد والتقييم</a:t>
            </a:r>
            <a:endParaRPr lang="en-US" sz="4000" b="1" dirty="0">
              <a:solidFill>
                <a:schemeClr val="accent5">
                  <a:lumMod val="75000"/>
                </a:schemeClr>
              </a:solidFill>
              <a:cs typeface="+mj-cs"/>
            </a:endParaRPr>
          </a:p>
          <a:p>
            <a:pPr algn="r" rtl="1"/>
            <a:r>
              <a:rPr lang="ar-QA" sz="2800" b="1" dirty="0">
                <a:solidFill>
                  <a:srgbClr val="FF0000"/>
                </a:solidFill>
                <a:cs typeface="+mj-cs"/>
              </a:rPr>
              <a:t>استخدم الأداة الرابعة</a:t>
            </a:r>
            <a:endParaRPr lang="en-US" sz="2800" b="1" dirty="0">
              <a:solidFill>
                <a:srgbClr val="FF0000"/>
              </a:solidFill>
              <a:cs typeface="+mj-cs"/>
            </a:endParaRPr>
          </a:p>
        </p:txBody>
      </p:sp>
      <p:pic>
        <p:nvPicPr>
          <p:cNvPr id="64514" name="Picture 2"/>
          <p:cNvPicPr>
            <a:picLocks noGrp="1" noChangeAspect="1" noChangeArrowheads="1"/>
          </p:cNvPicPr>
          <p:nvPr>
            <p:ph type="pic" idx="11"/>
          </p:nvPr>
        </p:nvPicPr>
        <p:blipFill>
          <a:blip r:embed="rId3">
            <a:duotone>
              <a:schemeClr val="accent1">
                <a:shade val="45000"/>
                <a:satMod val="135000"/>
              </a:schemeClr>
              <a:prstClr val="white"/>
            </a:duotone>
          </a:blip>
          <a:srcRect l="20441" r="20441"/>
          <a:stretch>
            <a:fillRect/>
          </a:stretch>
        </p:blipFill>
        <p:spPr bwMode="auto">
          <a:xfrm>
            <a:off x="1262612" y="4922860"/>
            <a:ext cx="937897" cy="1058839"/>
          </a:xfrm>
          <a:prstGeom prst="rect">
            <a:avLst/>
          </a:prstGeom>
          <a:noFill/>
        </p:spPr>
      </p:pic>
      <p:pic>
        <p:nvPicPr>
          <p:cNvPr id="65538" name="Picture 2"/>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600450" y="4324323"/>
            <a:ext cx="638416" cy="1060961"/>
          </a:xfrm>
          <a:prstGeom prst="rect">
            <a:avLst/>
          </a:prstGeom>
          <a:noFill/>
        </p:spPr>
      </p:pic>
      <p:pic>
        <p:nvPicPr>
          <p:cNvPr id="6" name="Picture 2"/>
          <p:cNvPicPr>
            <a:picLocks noChangeAspect="1" noChangeArrowheads="1"/>
          </p:cNvPicPr>
          <p:nvPr/>
        </p:nvPicPr>
        <p:blipFill>
          <a:blip r:embed="rId3">
            <a:duotone>
              <a:schemeClr val="accent1">
                <a:shade val="45000"/>
                <a:satMod val="135000"/>
              </a:schemeClr>
              <a:prstClr val="white"/>
            </a:duotone>
          </a:blip>
          <a:srcRect l="20441" r="20441"/>
          <a:stretch>
            <a:fillRect/>
          </a:stretch>
        </p:blipFill>
        <p:spPr bwMode="auto">
          <a:xfrm>
            <a:off x="1469089" y="3244645"/>
            <a:ext cx="731420" cy="1079678"/>
          </a:xfrm>
          <a:prstGeom prst="rect">
            <a:avLst/>
          </a:prstGeom>
          <a:noFill/>
        </p:spPr>
      </p:pic>
      <p:pic>
        <p:nvPicPr>
          <p:cNvPr id="10" name="Picture 2"/>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603450" y="2286923"/>
            <a:ext cx="635416" cy="1208445"/>
          </a:xfrm>
          <a:prstGeom prst="rect">
            <a:avLst/>
          </a:prstGeom>
          <a:noFill/>
        </p:spPr>
      </p:pic>
      <p:pic>
        <p:nvPicPr>
          <p:cNvPr id="8" name="Picture 2"/>
          <p:cNvPicPr>
            <a:picLocks noChangeAspect="1" noChangeArrowheads="1"/>
          </p:cNvPicPr>
          <p:nvPr/>
        </p:nvPicPr>
        <p:blipFill>
          <a:blip r:embed="rId3">
            <a:duotone>
              <a:schemeClr val="accent1">
                <a:shade val="45000"/>
                <a:satMod val="135000"/>
              </a:schemeClr>
              <a:prstClr val="white"/>
            </a:duotone>
          </a:blip>
          <a:srcRect l="20441" r="20441"/>
          <a:stretch>
            <a:fillRect/>
          </a:stretch>
        </p:blipFill>
        <p:spPr bwMode="auto">
          <a:xfrm>
            <a:off x="1675566" y="1552937"/>
            <a:ext cx="731420" cy="1079678"/>
          </a:xfrm>
          <a:prstGeom prst="rect">
            <a:avLst/>
          </a:prstGeom>
          <a:noFill/>
        </p:spPr>
      </p:pic>
      <p:sp>
        <p:nvSpPr>
          <p:cNvPr id="11" name="Text Placeholder 2">
            <a:extLst>
              <a:ext uri="{FF2B5EF4-FFF2-40B4-BE49-F238E27FC236}">
                <a16:creationId xmlns:a16="http://schemas.microsoft.com/office/drawing/2014/main" id="{84FD14F4-EED2-499E-BF0A-C0D50DFA6B53}"/>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23371" y="1379727"/>
            <a:ext cx="5406924" cy="4350775"/>
          </a:xfrm>
        </p:spPr>
        <p:txBody>
          <a:bodyPr/>
          <a:lstStyle/>
          <a:p>
            <a:pPr algn="r" rtl="1"/>
            <a:r>
              <a:rPr lang="ar-QA" sz="2000" dirty="0">
                <a:cs typeface="+mj-cs"/>
              </a:rPr>
              <a:t>تكون مؤشرات </a:t>
            </a:r>
            <a:r>
              <a:rPr lang="en-US" sz="2000" dirty="0">
                <a:cs typeface="+mj-cs"/>
              </a:rPr>
              <a:t>NSDES </a:t>
            </a:r>
            <a:r>
              <a:rPr lang="ar-SA" sz="2000" dirty="0">
                <a:cs typeface="+mj-cs"/>
              </a:rPr>
              <a:t> </a:t>
            </a:r>
            <a:r>
              <a:rPr lang="ar-QA" sz="2000" b="1" dirty="0">
                <a:solidFill>
                  <a:schemeClr val="accent1"/>
                </a:solidFill>
                <a:cs typeface="+mj-cs"/>
              </a:rPr>
              <a:t>قابلة للتحقق منها بشكل موضوعي وقياسات قابلة للتكرار</a:t>
            </a:r>
            <a:r>
              <a:rPr lang="ar-QA" sz="2000" dirty="0">
                <a:cs typeface="+mj-cs"/>
              </a:rPr>
              <a:t> لحالة معينة.</a:t>
            </a:r>
            <a:endParaRPr lang="en-US" sz="2000" dirty="0">
              <a:cs typeface="+mj-cs"/>
            </a:endParaRPr>
          </a:p>
          <a:p>
            <a:pPr marL="176213" indent="-176213" algn="r" rtl="1">
              <a:buFont typeface="Wingdings" pitchFamily="2" charset="2"/>
              <a:buChar char="§"/>
            </a:pPr>
            <a:r>
              <a:rPr lang="ar-QA" sz="2000" dirty="0">
                <a:cs typeface="+mj-cs"/>
              </a:rPr>
              <a:t>تخبرنا</a:t>
            </a:r>
            <a:r>
              <a:rPr lang="ar-QA" sz="2400" dirty="0">
                <a:cs typeface="+mj-cs"/>
              </a:rPr>
              <a:t> </a:t>
            </a:r>
            <a:r>
              <a:rPr lang="ar-QA" sz="2000" b="1" dirty="0">
                <a:solidFill>
                  <a:schemeClr val="accent1"/>
                </a:solidFill>
                <a:cs typeface="+mj-cs"/>
              </a:rPr>
              <a:t>كيف</a:t>
            </a:r>
            <a:r>
              <a:rPr lang="ar-QA" sz="2400" dirty="0">
                <a:cs typeface="+mj-cs"/>
              </a:rPr>
              <a:t> </a:t>
            </a:r>
            <a:r>
              <a:rPr lang="ar-QA" sz="2000" dirty="0">
                <a:cs typeface="+mj-cs"/>
              </a:rPr>
              <a:t>يتم</a:t>
            </a:r>
            <a:r>
              <a:rPr lang="ar-QA" sz="2400" b="1" dirty="0">
                <a:cs typeface="+mj-cs"/>
              </a:rPr>
              <a:t> </a:t>
            </a:r>
            <a:r>
              <a:rPr lang="ar-QA" sz="2000" dirty="0">
                <a:cs typeface="+mj-cs"/>
              </a:rPr>
              <a:t>قياس</a:t>
            </a:r>
            <a:r>
              <a:rPr lang="ar-QA" sz="2400" b="1" dirty="0">
                <a:cs typeface="+mj-cs"/>
              </a:rPr>
              <a:t> </a:t>
            </a:r>
            <a:r>
              <a:rPr lang="ar-QA" sz="2000" dirty="0">
                <a:cs typeface="+mj-cs"/>
              </a:rPr>
              <a:t>التغييرات</a:t>
            </a:r>
            <a:r>
              <a:rPr lang="ar-QA" sz="2400" dirty="0">
                <a:cs typeface="+mj-cs"/>
              </a:rPr>
              <a:t> </a:t>
            </a:r>
            <a:r>
              <a:rPr lang="ar-QA" sz="2000" dirty="0">
                <a:cs typeface="+mj-cs"/>
              </a:rPr>
              <a:t>المقصودة</a:t>
            </a:r>
            <a:r>
              <a:rPr lang="ar-QA" sz="2400" dirty="0">
                <a:cs typeface="+mj-cs"/>
              </a:rPr>
              <a:t> </a:t>
            </a:r>
            <a:r>
              <a:rPr lang="ar-QA" sz="2000" dirty="0">
                <a:cs typeface="+mj-cs"/>
              </a:rPr>
              <a:t>الموضحة</a:t>
            </a:r>
            <a:r>
              <a:rPr lang="ar-QA" sz="2400" dirty="0">
                <a:cs typeface="+mj-cs"/>
              </a:rPr>
              <a:t> </a:t>
            </a:r>
            <a:r>
              <a:rPr lang="ar-QA" sz="2000" dirty="0">
                <a:cs typeface="+mj-cs"/>
              </a:rPr>
              <a:t>في سلسلة النتائج الخاصة بالاستراتيجية.</a:t>
            </a:r>
            <a:endParaRPr lang="en-US" sz="2000" dirty="0">
              <a:cs typeface="+mj-cs"/>
            </a:endParaRPr>
          </a:p>
          <a:p>
            <a:pPr marL="176213" indent="-176213" algn="r" rtl="1">
              <a:buFont typeface="Wingdings" pitchFamily="2" charset="2"/>
              <a:buChar char="§"/>
            </a:pPr>
            <a:r>
              <a:rPr lang="ar-QA" sz="2000" dirty="0">
                <a:cs typeface="+mj-cs"/>
              </a:rPr>
              <a:t>تخبرنا </a:t>
            </a:r>
            <a:r>
              <a:rPr lang="ar-QA" sz="2000" b="1" dirty="0">
                <a:solidFill>
                  <a:schemeClr val="accent1"/>
                </a:solidFill>
                <a:cs typeface="+mj-cs"/>
              </a:rPr>
              <a:t>ما إذا </a:t>
            </a:r>
            <a:r>
              <a:rPr lang="ar-QA" sz="2000" dirty="0">
                <a:cs typeface="+mj-cs"/>
              </a:rPr>
              <a:t>كانت هذه النتائج قد تحققت </a:t>
            </a:r>
            <a:r>
              <a:rPr lang="ar-QA" sz="2000" b="1" dirty="0">
                <a:solidFill>
                  <a:schemeClr val="accent1"/>
                </a:solidFill>
                <a:cs typeface="+mj-cs"/>
              </a:rPr>
              <a:t>(أو إلى أي مدى) </a:t>
            </a:r>
            <a:r>
              <a:rPr lang="ar-QA" sz="2000" dirty="0">
                <a:cs typeface="+mj-cs"/>
              </a:rPr>
              <a:t>.</a:t>
            </a:r>
            <a:endParaRPr lang="en-US" sz="2000" dirty="0">
              <a:cs typeface="+mj-cs"/>
            </a:endParaRPr>
          </a:p>
          <a:p>
            <a:pPr marL="176213" indent="-176213" algn="r" rtl="1">
              <a:buFont typeface="Wingdings" pitchFamily="2" charset="2"/>
              <a:buChar char="§"/>
            </a:pPr>
            <a:r>
              <a:rPr lang="ar-SA" sz="2000" dirty="0">
                <a:cs typeface="+mj-cs"/>
              </a:rPr>
              <a:t>تجبر على </a:t>
            </a:r>
            <a:r>
              <a:rPr lang="ar-SA" sz="2000" b="1" dirty="0">
                <a:solidFill>
                  <a:schemeClr val="accent1"/>
                </a:solidFill>
                <a:cs typeface="+mj-cs"/>
              </a:rPr>
              <a:t>توضيح المقصود بالنتيجة </a:t>
            </a:r>
            <a:r>
              <a:rPr lang="ar-SA" sz="2000" dirty="0">
                <a:cs typeface="+mj-cs"/>
              </a:rPr>
              <a:t>من خلال التركيز على واحدة أو أكثر من خصائصها؛ على هذا النحو، فإنها تكمل الناتج أو المخرج</a:t>
            </a:r>
            <a:r>
              <a:rPr lang="en-US" sz="2000" dirty="0">
                <a:cs typeface="+mj-cs"/>
              </a:rPr>
              <a:t> </a:t>
            </a:r>
            <a:r>
              <a:rPr lang="ar-QA" sz="2000" dirty="0">
                <a:cs typeface="+mj-cs"/>
              </a:rPr>
              <a:t>.</a:t>
            </a:r>
            <a:endParaRPr lang="en-US" sz="2000" dirty="0">
              <a:cs typeface="+mj-cs"/>
            </a:endParaRPr>
          </a:p>
          <a:p>
            <a:pPr marL="176213" indent="-176213" algn="r" rtl="1">
              <a:buFont typeface="Wingdings" pitchFamily="2" charset="2"/>
              <a:buChar char="§"/>
            </a:pPr>
            <a:r>
              <a:rPr lang="ar-SA" sz="2000" dirty="0">
                <a:cs typeface="+mj-cs"/>
              </a:rPr>
              <a:t>يعكس القياس إذن قيمة المؤشر كمياً أو نوعياً باستخدام معايير </a:t>
            </a:r>
            <a:r>
              <a:rPr lang="en-US" sz="2000" dirty="0">
                <a:cs typeface="+mj-cs"/>
              </a:rPr>
              <a:t>SMART</a:t>
            </a:r>
          </a:p>
          <a:p>
            <a:endParaRPr lang="en-US" sz="2400" dirty="0">
              <a:cs typeface="+mj-cs"/>
            </a:endParaRPr>
          </a:p>
        </p:txBody>
      </p:sp>
      <p:sp>
        <p:nvSpPr>
          <p:cNvPr id="5" name="Text Placeholder 4"/>
          <p:cNvSpPr>
            <a:spLocks noGrp="1"/>
          </p:cNvSpPr>
          <p:nvPr>
            <p:ph type="body" idx="1"/>
          </p:nvPr>
        </p:nvSpPr>
        <p:spPr>
          <a:xfrm>
            <a:off x="5897248" y="1089877"/>
            <a:ext cx="3123381" cy="5338915"/>
          </a:xfrm>
        </p:spPr>
        <p:txBody>
          <a:bodyPr/>
          <a:lstStyle/>
          <a:p>
            <a:pPr algn="r" rtl="1"/>
            <a:r>
              <a:rPr lang="ar-QA" sz="2800" dirty="0">
                <a:cs typeface="+mj-cs"/>
              </a:rPr>
              <a:t>1.5. </a:t>
            </a:r>
            <a:r>
              <a:rPr lang="ar-SA" sz="2800" dirty="0">
                <a:cs typeface="+mj-cs"/>
              </a:rPr>
              <a:t>وضع مصفوفة الرصد والتقييم</a:t>
            </a:r>
            <a:endParaRPr lang="en-US" sz="2800" dirty="0">
              <a:cs typeface="+mj-cs"/>
            </a:endParaRPr>
          </a:p>
          <a:p>
            <a:pPr marL="285750" lvl="0" indent="-285750" algn="r" rtl="1">
              <a:buFont typeface="Wingdings" panose="05000000000000000000" pitchFamily="2" charset="2"/>
              <a:buChar char="ü"/>
            </a:pPr>
            <a:r>
              <a:rPr lang="ar-SA" dirty="0">
                <a:cs typeface="+mj-cs"/>
              </a:rPr>
              <a:t>محدد</a:t>
            </a:r>
            <a:r>
              <a:rPr lang="ar-SA" b="0" dirty="0">
                <a:cs typeface="+mj-cs"/>
              </a:rPr>
              <a:t>: هل المؤشر محدد بدرجة كافية لقياس التقدم نحو النتائج؟</a:t>
            </a:r>
            <a:endParaRPr lang="en-GB" b="0" dirty="0">
              <a:cs typeface="+mj-cs"/>
            </a:endParaRPr>
          </a:p>
          <a:p>
            <a:pPr marL="285750" lvl="0" indent="-285750" algn="r" rtl="1">
              <a:buFont typeface="Wingdings" panose="05000000000000000000" pitchFamily="2" charset="2"/>
              <a:buChar char="ü"/>
            </a:pPr>
            <a:r>
              <a:rPr lang="ar-SA" dirty="0">
                <a:cs typeface="+mj-cs"/>
              </a:rPr>
              <a:t>قابل للقياس</a:t>
            </a:r>
            <a:r>
              <a:rPr lang="ar-SA" b="0" dirty="0">
                <a:cs typeface="+mj-cs"/>
              </a:rPr>
              <a:t>: هل المؤشر قياس ثابت وواضح للنتائج؟</a:t>
            </a:r>
            <a:endParaRPr lang="en-GB" b="0" dirty="0">
              <a:cs typeface="+mj-cs"/>
            </a:endParaRPr>
          </a:p>
          <a:p>
            <a:pPr marL="285750" lvl="0" indent="-285750" algn="r" rtl="1">
              <a:buFont typeface="Wingdings" panose="05000000000000000000" pitchFamily="2" charset="2"/>
              <a:buChar char="ü"/>
            </a:pPr>
            <a:r>
              <a:rPr lang="ar-SA" dirty="0">
                <a:cs typeface="+mj-cs"/>
              </a:rPr>
              <a:t>قابل للتحقيق</a:t>
            </a:r>
            <a:r>
              <a:rPr lang="ar-SA" b="0" dirty="0">
                <a:cs typeface="+mj-cs"/>
              </a:rPr>
              <a:t>: هل النتائج التي يسعى المؤشر إلى رسم التقدم فيها واقعية؟</a:t>
            </a:r>
            <a:endParaRPr lang="en-GB" b="0" dirty="0">
              <a:cs typeface="+mj-cs"/>
            </a:endParaRPr>
          </a:p>
          <a:p>
            <a:pPr marL="285750" lvl="0" indent="-285750" algn="r" rtl="1">
              <a:buFont typeface="Wingdings" panose="05000000000000000000" pitchFamily="2" charset="2"/>
              <a:buChar char="ü"/>
            </a:pPr>
            <a:r>
              <a:rPr lang="ar-SA" dirty="0">
                <a:cs typeface="+mj-cs"/>
              </a:rPr>
              <a:t>ملائم</a:t>
            </a:r>
            <a:r>
              <a:rPr lang="ar-SA" b="0" dirty="0">
                <a:cs typeface="+mj-cs"/>
              </a:rPr>
              <a:t>: هل المؤشر ذو صلة بنتائج البرنامج المقصودة؟ وبالمعايير الوطنية؟</a:t>
            </a:r>
            <a:endParaRPr lang="en-GB" b="0" dirty="0">
              <a:cs typeface="+mj-cs"/>
            </a:endParaRPr>
          </a:p>
          <a:p>
            <a:pPr marL="285750" lvl="0" indent="-285750" algn="r" rtl="1">
              <a:buFont typeface="Wingdings" panose="05000000000000000000" pitchFamily="2" charset="2"/>
              <a:buChar char="ü"/>
            </a:pPr>
            <a:r>
              <a:rPr lang="ar-SA" dirty="0">
                <a:cs typeface="+mj-cs"/>
              </a:rPr>
              <a:t>محدد بزمن</a:t>
            </a:r>
            <a:r>
              <a:rPr lang="ar-SA" b="0" dirty="0">
                <a:cs typeface="+mj-cs"/>
              </a:rPr>
              <a:t>: هل تتوفر البيانات بتكلفة وجهد معقولين؟</a:t>
            </a:r>
            <a:endParaRPr lang="en-US" dirty="0"/>
          </a:p>
          <a:p>
            <a:endParaRPr lang="en-US" dirty="0">
              <a:solidFill>
                <a:srgbClr val="FF0000"/>
              </a:solidFill>
            </a:endParaRPr>
          </a:p>
        </p:txBody>
      </p:sp>
      <p:sp>
        <p:nvSpPr>
          <p:cNvPr id="8" name="Text Placeholder 2">
            <a:extLst>
              <a:ext uri="{FF2B5EF4-FFF2-40B4-BE49-F238E27FC236}">
                <a16:creationId xmlns:a16="http://schemas.microsoft.com/office/drawing/2014/main" id="{A70BD33C-3A6E-458B-B835-E9D64486EB99}"/>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03435" y="1049242"/>
            <a:ext cx="5486400" cy="5309419"/>
          </a:xfrm>
        </p:spPr>
        <p:txBody>
          <a:bodyPr/>
          <a:lstStyle/>
          <a:p>
            <a:pPr algn="r" rtl="1">
              <a:tabLst>
                <a:tab pos="0" algn="l"/>
              </a:tabLst>
            </a:pPr>
            <a:r>
              <a:rPr lang="ar-QA" sz="2000" dirty="0">
                <a:cs typeface="+mj-cs"/>
              </a:rPr>
              <a:t>1. </a:t>
            </a:r>
            <a:r>
              <a:rPr lang="ar-SA" sz="2000" dirty="0">
                <a:cs typeface="+mj-cs"/>
              </a:rPr>
              <a:t>عين مؤشرات لكل</a:t>
            </a:r>
            <a:r>
              <a:rPr lang="ar-QA" sz="2000" dirty="0">
                <a:cs typeface="+mj-cs"/>
              </a:rPr>
              <a:t> من</a:t>
            </a:r>
            <a:r>
              <a:rPr lang="ar-SA" sz="2000" dirty="0">
                <a:cs typeface="+mj-cs"/>
              </a:rPr>
              <a:t> النواتج، والنواتج المرحلية، والمخرجات</a:t>
            </a:r>
            <a:r>
              <a:rPr lang="ar-QA" sz="2000" dirty="0">
                <a:cs typeface="+mj-cs"/>
              </a:rPr>
              <a:t>.</a:t>
            </a:r>
            <a:endParaRPr lang="en-US" sz="2000" i="1" dirty="0">
              <a:cs typeface="+mj-cs"/>
            </a:endParaRPr>
          </a:p>
          <a:p>
            <a:pPr algn="r" rtl="1">
              <a:tabLst>
                <a:tab pos="0" algn="l"/>
              </a:tabLst>
            </a:pPr>
            <a:r>
              <a:rPr lang="ar-QA" sz="2000" dirty="0">
                <a:cs typeface="+mj-cs"/>
              </a:rPr>
              <a:t>2. انظر بعناية في مصادر البيانات (وسائل التحقق)</a:t>
            </a:r>
            <a:r>
              <a:rPr lang="en-US" sz="2000" dirty="0">
                <a:cs typeface="+mj-cs"/>
              </a:rPr>
              <a:t>. </a:t>
            </a:r>
            <a:r>
              <a:rPr lang="ar-QA" sz="2000" dirty="0">
                <a:cs typeface="+mj-cs"/>
              </a:rPr>
              <a:t> </a:t>
            </a:r>
            <a:r>
              <a:rPr lang="ar-SA" sz="2000" dirty="0">
                <a:cs typeface="+mj-cs"/>
              </a:rPr>
              <a:t>يفضل استخدام البيانات الثانوية، عندما تكون متاحة وملائمة، بسبب ارتفاع التكاليف المرتبطة بجمع البيانات الأولية.</a:t>
            </a:r>
            <a:endParaRPr lang="en-US" sz="2000" dirty="0">
              <a:cs typeface="+mj-cs"/>
            </a:endParaRPr>
          </a:p>
          <a:p>
            <a:pPr algn="r" rtl="1"/>
            <a:r>
              <a:rPr lang="ar-QA" sz="2000" dirty="0">
                <a:cs typeface="+mj-cs"/>
              </a:rPr>
              <a:t>3. </a:t>
            </a:r>
            <a:r>
              <a:rPr lang="ar-SA" altLang="ja-JP" sz="2000" dirty="0">
                <a:solidFill>
                  <a:schemeClr val="tx1"/>
                </a:solidFill>
                <a:latin typeface="Times New Roman" panose="02020603050405020304" pitchFamily="18" charset="0"/>
                <a:ea typeface="MS Mincho" panose="02020609040205080304" pitchFamily="49" charset="-128"/>
                <a:cs typeface="+mj-cs"/>
              </a:rPr>
              <a:t>يجب أن تكون جميع المؤشرات مصحوبة بخطوط أساس وغايات وينبغي أن تكون قابلة</a:t>
            </a:r>
            <a:r>
              <a:rPr lang="en-GB" altLang="ja-JP" sz="2000" dirty="0">
                <a:solidFill>
                  <a:schemeClr val="tx1"/>
                </a:solidFill>
                <a:latin typeface="Times New Roman" panose="02020603050405020304" pitchFamily="18" charset="0"/>
                <a:ea typeface="MS Mincho" panose="02020609040205080304" pitchFamily="49" charset="-128"/>
                <a:cs typeface="+mj-cs"/>
              </a:rPr>
              <a:t> </a:t>
            </a:r>
            <a:r>
              <a:rPr lang="ar-SA" altLang="ja-JP" sz="2000" dirty="0">
                <a:solidFill>
                  <a:schemeClr val="tx1"/>
                </a:solidFill>
                <a:latin typeface="Times New Roman" panose="02020603050405020304" pitchFamily="18" charset="0"/>
                <a:ea typeface="MS Mincho" panose="02020609040205080304" pitchFamily="49" charset="-128"/>
                <a:cs typeface="+mj-cs"/>
              </a:rPr>
              <a:t>للتوليف</a:t>
            </a:r>
            <a:r>
              <a:rPr lang="en-GB" altLang="ja-JP" sz="2000" dirty="0">
                <a:solidFill>
                  <a:schemeClr val="tx1"/>
                </a:solidFill>
                <a:latin typeface="Times New Roman" panose="02020603050405020304" pitchFamily="18" charset="0"/>
                <a:ea typeface="MS Mincho" panose="02020609040205080304" pitchFamily="49" charset="-128"/>
                <a:cs typeface="+mj-cs"/>
              </a:rPr>
              <a:t> </a:t>
            </a:r>
            <a:r>
              <a:rPr lang="ar-SA" altLang="ja-JP" sz="2000" dirty="0">
                <a:solidFill>
                  <a:schemeClr val="tx1"/>
                </a:solidFill>
                <a:latin typeface="Times New Roman" panose="02020603050405020304" pitchFamily="18" charset="0"/>
                <a:ea typeface="MS Mincho" panose="02020609040205080304" pitchFamily="49" charset="-128"/>
                <a:cs typeface="+mj-cs"/>
              </a:rPr>
              <a:t>على جميع المستويات. بدون خطوط أساس وغايات، لا يمكن قياس التغيير عبر الزمن</a:t>
            </a:r>
            <a:r>
              <a:rPr lang="en-US" altLang="ja-JP" sz="2000" dirty="0">
                <a:solidFill>
                  <a:schemeClr val="tx1"/>
                </a:solidFill>
                <a:latin typeface="Calibri" panose="020F0502020204030204" pitchFamily="34" charset="0"/>
                <a:ea typeface="MS Mincho" panose="02020609040205080304" pitchFamily="49" charset="-128"/>
                <a:cs typeface="+mj-cs"/>
              </a:rPr>
              <a:t>.</a:t>
            </a:r>
            <a:r>
              <a:rPr lang="en-GB" altLang="ja-JP" sz="2000" dirty="0">
                <a:solidFill>
                  <a:schemeClr val="tx1"/>
                </a:solidFill>
                <a:cs typeface="+mj-cs"/>
              </a:rPr>
              <a:t> </a:t>
            </a:r>
            <a:endParaRPr lang="en-GB" altLang="ja-JP" sz="2000" dirty="0">
              <a:solidFill>
                <a:schemeClr val="tx1"/>
              </a:solidFill>
              <a:latin typeface="Arial" panose="020B0604020202020204" pitchFamily="34" charset="0"/>
              <a:cs typeface="+mj-cs"/>
            </a:endParaRPr>
          </a:p>
          <a:p>
            <a:pPr marL="285750" lvl="0" indent="-285750" algn="r" rtl="1">
              <a:buFont typeface="Arial" panose="020B0604020202020204" pitchFamily="34" charset="0"/>
              <a:buChar char="•"/>
            </a:pPr>
            <a:r>
              <a:rPr lang="ar-SA" sz="2000" dirty="0">
                <a:cs typeface="+mj-cs"/>
              </a:rPr>
              <a:t>ترسي خطوط الأساس قيمة المؤشر في بداية فترة التخطيط؛</a:t>
            </a:r>
            <a:endParaRPr lang="en-GB" sz="2000" dirty="0">
              <a:cs typeface="+mj-cs"/>
            </a:endParaRPr>
          </a:p>
          <a:p>
            <a:pPr marL="285750" lvl="0" indent="-285750" algn="r" rtl="1">
              <a:buFont typeface="Arial" panose="020B0604020202020204" pitchFamily="34" charset="0"/>
              <a:buChar char="•"/>
            </a:pPr>
            <a:r>
              <a:rPr lang="ar-SA" sz="2000" dirty="0">
                <a:cs typeface="+mj-cs"/>
              </a:rPr>
              <a:t>تصف الغايات القيم المتوقعة عند إنجاز الخطة؛</a:t>
            </a:r>
            <a:endParaRPr lang="en-GB" sz="2000" dirty="0">
              <a:cs typeface="+mj-cs"/>
            </a:endParaRPr>
          </a:p>
          <a:p>
            <a:pPr marL="285750" lvl="0" indent="-285750" algn="r" rtl="1">
              <a:buFont typeface="Arial" panose="020B0604020202020204" pitchFamily="34" charset="0"/>
              <a:buChar char="•"/>
            </a:pPr>
            <a:r>
              <a:rPr lang="ar-SA" sz="2000" dirty="0">
                <a:cs typeface="+mj-cs"/>
              </a:rPr>
              <a:t>يخبرنا رصد الأداء للمؤشر عن الإنجاز الفعلي، مقابل الغاية الأصلية.</a:t>
            </a:r>
            <a:endParaRPr lang="en-GB" sz="2000" dirty="0">
              <a:cs typeface="+mj-cs"/>
            </a:endParaRPr>
          </a:p>
          <a:p>
            <a:pPr marL="285750" indent="-285750" algn="r" rtl="1">
              <a:buFont typeface="Arial" panose="020B0604020202020204" pitchFamily="34" charset="0"/>
              <a:buChar char="•"/>
            </a:pPr>
            <a:endParaRPr lang="ar-QA" sz="2000" dirty="0">
              <a:cs typeface="+mj-cs"/>
            </a:endParaRPr>
          </a:p>
          <a:p>
            <a:endParaRPr lang="en-US" sz="2000" dirty="0">
              <a:cs typeface="+mj-cs"/>
            </a:endParaRPr>
          </a:p>
        </p:txBody>
      </p:sp>
      <p:sp>
        <p:nvSpPr>
          <p:cNvPr id="4" name="Text Placeholder 3"/>
          <p:cNvSpPr>
            <a:spLocks noGrp="1"/>
          </p:cNvSpPr>
          <p:nvPr>
            <p:ph type="body" idx="1"/>
          </p:nvPr>
        </p:nvSpPr>
        <p:spPr>
          <a:xfrm>
            <a:off x="6398371" y="1703196"/>
            <a:ext cx="2542194" cy="1500187"/>
          </a:xfrm>
        </p:spPr>
        <p:txBody>
          <a:bodyPr/>
          <a:lstStyle/>
          <a:p>
            <a:pPr algn="r" rtl="1"/>
            <a:r>
              <a:rPr lang="ar-QA" sz="2800" dirty="0">
                <a:cs typeface="+mj-cs"/>
              </a:rPr>
              <a:t>2.5. عملية تعبئة مصفوفة الرصد والتقييم</a:t>
            </a:r>
            <a:endParaRPr lang="en-US" sz="2800" dirty="0">
              <a:cs typeface="+mj-cs"/>
            </a:endParaRPr>
          </a:p>
        </p:txBody>
      </p:sp>
      <p:sp>
        <p:nvSpPr>
          <p:cNvPr id="7" name="Text Placeholder 2">
            <a:extLst>
              <a:ext uri="{FF2B5EF4-FFF2-40B4-BE49-F238E27FC236}">
                <a16:creationId xmlns:a16="http://schemas.microsoft.com/office/drawing/2014/main" id="{45EE19AB-A4E8-4447-AE11-2C41AD861257}"/>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D345F861-AAD5-4A2F-A3FD-3AE4E3428D39}"/>
              </a:ext>
            </a:extLst>
          </p:cNvPr>
          <p:cNvSpPr txBox="1">
            <a:spLocks/>
          </p:cNvSpPr>
          <p:nvPr/>
        </p:nvSpPr>
        <p:spPr>
          <a:xfrm>
            <a:off x="2291654" y="197918"/>
            <a:ext cx="5630034" cy="2707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200" kern="1200" baseline="0">
                <a:solidFill>
                  <a:schemeClr val="bg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QA" sz="1400"/>
              <a:t>المبادئ التوجيهية على المستوى الوطني:</a:t>
            </a:r>
          </a:p>
          <a:p>
            <a:pPr algn="ctr" rtl="1"/>
            <a:r>
              <a:rPr lang="ar-QA" sz="1400"/>
              <a:t> الاستراتيجية الوطنية لتطوير إحصاءات التعليم (</a:t>
            </a:r>
            <a:r>
              <a:rPr lang="en-GB" sz="1400"/>
              <a:t>NSDES</a:t>
            </a:r>
            <a:r>
              <a:rPr lang="ar-QA" sz="1400"/>
              <a:t>)</a:t>
            </a:r>
            <a:endParaRPr lang="en-US" sz="1400"/>
          </a:p>
          <a:p>
            <a:endParaRPr lang="en-US" sz="2800" dirty="0"/>
          </a:p>
        </p:txBody>
      </p:sp>
      <p:graphicFrame>
        <p:nvGraphicFramePr>
          <p:cNvPr id="3" name="Table 2">
            <a:extLst>
              <a:ext uri="{FF2B5EF4-FFF2-40B4-BE49-F238E27FC236}">
                <a16:creationId xmlns:a16="http://schemas.microsoft.com/office/drawing/2014/main" id="{FFFEA285-6098-43B8-A813-226E9E7B6330}"/>
              </a:ext>
            </a:extLst>
          </p:cNvPr>
          <p:cNvGraphicFramePr>
            <a:graphicFrameLocks noGrp="1"/>
          </p:cNvGraphicFramePr>
          <p:nvPr>
            <p:extLst>
              <p:ext uri="{D42A27DB-BD31-4B8C-83A1-F6EECF244321}">
                <p14:modId xmlns:p14="http://schemas.microsoft.com/office/powerpoint/2010/main" val="2027985753"/>
              </p:ext>
            </p:extLst>
          </p:nvPr>
        </p:nvGraphicFramePr>
        <p:xfrm>
          <a:off x="130629" y="1048846"/>
          <a:ext cx="8982513" cy="5827739"/>
        </p:xfrm>
        <a:graphic>
          <a:graphicData uri="http://schemas.openxmlformats.org/drawingml/2006/table">
            <a:tbl>
              <a:tblPr firstRow="1" firstCol="1" bandRow="1"/>
              <a:tblGrid>
                <a:gridCol w="1110342">
                  <a:extLst>
                    <a:ext uri="{9D8B030D-6E8A-4147-A177-3AD203B41FA5}">
                      <a16:colId xmlns:a16="http://schemas.microsoft.com/office/drawing/2014/main" val="3982305731"/>
                    </a:ext>
                  </a:extLst>
                </a:gridCol>
                <a:gridCol w="989045">
                  <a:extLst>
                    <a:ext uri="{9D8B030D-6E8A-4147-A177-3AD203B41FA5}">
                      <a16:colId xmlns:a16="http://schemas.microsoft.com/office/drawing/2014/main" val="781856769"/>
                    </a:ext>
                  </a:extLst>
                </a:gridCol>
                <a:gridCol w="1017037">
                  <a:extLst>
                    <a:ext uri="{9D8B030D-6E8A-4147-A177-3AD203B41FA5}">
                      <a16:colId xmlns:a16="http://schemas.microsoft.com/office/drawing/2014/main" val="3419696830"/>
                    </a:ext>
                  </a:extLst>
                </a:gridCol>
                <a:gridCol w="1259633">
                  <a:extLst>
                    <a:ext uri="{9D8B030D-6E8A-4147-A177-3AD203B41FA5}">
                      <a16:colId xmlns:a16="http://schemas.microsoft.com/office/drawing/2014/main" val="3078735834"/>
                    </a:ext>
                  </a:extLst>
                </a:gridCol>
                <a:gridCol w="1259632">
                  <a:extLst>
                    <a:ext uri="{9D8B030D-6E8A-4147-A177-3AD203B41FA5}">
                      <a16:colId xmlns:a16="http://schemas.microsoft.com/office/drawing/2014/main" val="4112057771"/>
                    </a:ext>
                  </a:extLst>
                </a:gridCol>
                <a:gridCol w="1147666">
                  <a:extLst>
                    <a:ext uri="{9D8B030D-6E8A-4147-A177-3AD203B41FA5}">
                      <a16:colId xmlns:a16="http://schemas.microsoft.com/office/drawing/2014/main" val="2505921422"/>
                    </a:ext>
                  </a:extLst>
                </a:gridCol>
                <a:gridCol w="177282">
                  <a:extLst>
                    <a:ext uri="{9D8B030D-6E8A-4147-A177-3AD203B41FA5}">
                      <a16:colId xmlns:a16="http://schemas.microsoft.com/office/drawing/2014/main" val="4022231726"/>
                    </a:ext>
                  </a:extLst>
                </a:gridCol>
                <a:gridCol w="2021876">
                  <a:extLst>
                    <a:ext uri="{9D8B030D-6E8A-4147-A177-3AD203B41FA5}">
                      <a16:colId xmlns:a16="http://schemas.microsoft.com/office/drawing/2014/main" val="2678824333"/>
                    </a:ext>
                  </a:extLst>
                </a:gridCol>
              </a:tblGrid>
              <a:tr h="172009">
                <a:tc gridSpan="8">
                  <a:txBody>
                    <a:bodyPr/>
                    <a:lstStyle/>
                    <a:p>
                      <a:pPr marL="228600" algn="r" rtl="1">
                        <a:lnSpc>
                          <a:spcPct val="107000"/>
                        </a:lnSpc>
                        <a:spcAft>
                          <a:spcPts val="800"/>
                        </a:spcAft>
                      </a:pPr>
                      <a:r>
                        <a:rPr lang="ar-QA" sz="1400" b="1" dirty="0">
                          <a:effectLst/>
                          <a:latin typeface="Calibri" panose="020F0502020204030204" pitchFamily="34" charset="0"/>
                          <a:ea typeface="Calibri" panose="020F0502020204030204" pitchFamily="34" charset="0"/>
                          <a:cs typeface="+mj-cs"/>
                        </a:rPr>
                        <a:t>الأداة الرابعة. مصفوفة الرصد والتقييم (</a:t>
                      </a:r>
                      <a:r>
                        <a:rPr lang="ar-QA" sz="1400" b="1" i="1" dirty="0">
                          <a:effectLst/>
                          <a:latin typeface="Calibri" panose="020F0502020204030204" pitchFamily="34" charset="0"/>
                          <a:ea typeface="Calibri" panose="020F0502020204030204" pitchFamily="34" charset="0"/>
                          <a:cs typeface="+mj-cs"/>
                        </a:rPr>
                        <a:t>الأمثلة مكتوبة بخط مائل</a:t>
                      </a:r>
                      <a:r>
                        <a:rPr lang="ar-QA" sz="1400" b="1" dirty="0">
                          <a:effectLst/>
                          <a:latin typeface="Calibri" panose="020F0502020204030204" pitchFamily="34" charset="0"/>
                          <a:ea typeface="Calibri" panose="020F0502020204030204" pitchFamily="34" charset="0"/>
                          <a:cs typeface="+mj-cs"/>
                        </a:rPr>
                        <a:t>)</a:t>
                      </a:r>
                      <a:endParaRPr lang="en-GB" sz="1400" dirty="0">
                        <a:effectLst/>
                        <a:latin typeface="Calibri" panose="020F0502020204030204" pitchFamily="34" charset="0"/>
                        <a:ea typeface="Calibri" panose="020F0502020204030204" pitchFamily="34" charset="0"/>
                        <a:cs typeface="+mj-cs"/>
                      </a:endParaRPr>
                    </a:p>
                  </a:txBody>
                  <a:tcPr marL="17082" marR="17082" marT="657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mpd="sng">
                      <a:noFill/>
                      <a:prstDash val="solid"/>
                    </a:lnL>
                  </a:tcPr>
                </a:tc>
                <a:tc hMerge="1">
                  <a:txBody>
                    <a:bodyPr/>
                    <a:lstStyle/>
                    <a:p>
                      <a:endParaRPr lang="en-GB"/>
                    </a:p>
                  </a:txBody>
                  <a:tcPr/>
                </a:tc>
                <a:extLst>
                  <a:ext uri="{0D108BD9-81ED-4DB2-BD59-A6C34878D82A}">
                    <a16:rowId xmlns:a16="http://schemas.microsoft.com/office/drawing/2014/main" val="65732630"/>
                  </a:ext>
                </a:extLst>
              </a:tr>
              <a:tr h="521414">
                <a:tc>
                  <a:txBody>
                    <a:bodyPr/>
                    <a:lstStyle/>
                    <a:p>
                      <a:pPr marL="228600" algn="ctr" rtl="1">
                        <a:lnSpc>
                          <a:spcPct val="107000"/>
                        </a:lnSpc>
                        <a:spcAft>
                          <a:spcPts val="800"/>
                        </a:spcAft>
                      </a:pPr>
                      <a:r>
                        <a:rPr lang="ar-QA" sz="1400" b="1" dirty="0">
                          <a:effectLst/>
                          <a:latin typeface="Calibri" panose="020F0502020204030204" pitchFamily="34" charset="0"/>
                          <a:ea typeface="Calibri" panose="020F0502020204030204" pitchFamily="34" charset="0"/>
                          <a:cs typeface="+mj-cs"/>
                        </a:rPr>
                        <a:t>السنة المستهدفة الرابعة</a:t>
                      </a:r>
                      <a:endParaRPr lang="en-GB" sz="1400" dirty="0">
                        <a:effectLst/>
                        <a:latin typeface="Calibri" panose="020F0502020204030204" pitchFamily="34" charset="0"/>
                        <a:ea typeface="Calibri" panose="020F0502020204030204" pitchFamily="34" charset="0"/>
                        <a:cs typeface="+mj-cs"/>
                      </a:endParaRPr>
                    </a:p>
                  </a:txBody>
                  <a:tcPr marL="17082" marR="17082" marT="6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228600" algn="ctr" rtl="1">
                        <a:lnSpc>
                          <a:spcPct val="107000"/>
                        </a:lnSpc>
                        <a:spcAft>
                          <a:spcPts val="800"/>
                        </a:spcAft>
                      </a:pPr>
                      <a:r>
                        <a:rPr lang="ar-QA" sz="1400" b="1" dirty="0">
                          <a:effectLst/>
                          <a:latin typeface="Calibri" panose="020F0502020204030204" pitchFamily="34" charset="0"/>
                          <a:ea typeface="Calibri" panose="020F0502020204030204" pitchFamily="34" charset="0"/>
                          <a:cs typeface="+mj-cs"/>
                        </a:rPr>
                        <a:t>السنة المستهدفة الثالثة</a:t>
                      </a:r>
                      <a:endParaRPr lang="en-GB" sz="1400" dirty="0">
                        <a:effectLst/>
                        <a:latin typeface="Calibri" panose="020F0502020204030204" pitchFamily="34" charset="0"/>
                        <a:ea typeface="Calibri" panose="020F0502020204030204" pitchFamily="34" charset="0"/>
                        <a:cs typeface="+mj-cs"/>
                      </a:endParaRPr>
                    </a:p>
                  </a:txBody>
                  <a:tcPr marL="17082" marR="17082" marT="6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228600" algn="ctr" rtl="1">
                        <a:lnSpc>
                          <a:spcPct val="107000"/>
                        </a:lnSpc>
                        <a:spcAft>
                          <a:spcPts val="800"/>
                        </a:spcAft>
                      </a:pPr>
                      <a:r>
                        <a:rPr lang="ar-QA" sz="1400" b="1" dirty="0">
                          <a:effectLst/>
                          <a:latin typeface="Calibri" panose="020F0502020204030204" pitchFamily="34" charset="0"/>
                          <a:ea typeface="Calibri" panose="020F0502020204030204" pitchFamily="34" charset="0"/>
                          <a:cs typeface="+mj-cs"/>
                        </a:rPr>
                        <a:t>السنة المستهدفة الثانية</a:t>
                      </a:r>
                      <a:endParaRPr lang="en-GB" sz="1400" dirty="0">
                        <a:effectLst/>
                        <a:latin typeface="Calibri" panose="020F0502020204030204" pitchFamily="34" charset="0"/>
                        <a:ea typeface="Calibri" panose="020F0502020204030204" pitchFamily="34" charset="0"/>
                        <a:cs typeface="+mj-cs"/>
                      </a:endParaRPr>
                    </a:p>
                  </a:txBody>
                  <a:tcPr marL="17082" marR="17082" marT="6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228600" algn="ctr" rtl="1">
                        <a:lnSpc>
                          <a:spcPct val="107000"/>
                        </a:lnSpc>
                        <a:spcAft>
                          <a:spcPts val="800"/>
                        </a:spcAft>
                      </a:pPr>
                      <a:r>
                        <a:rPr lang="ar-QA" sz="1400" b="1" dirty="0">
                          <a:effectLst/>
                          <a:latin typeface="Calibri" panose="020F0502020204030204" pitchFamily="34" charset="0"/>
                          <a:ea typeface="Calibri" panose="020F0502020204030204" pitchFamily="34" charset="0"/>
                          <a:cs typeface="+mj-cs"/>
                        </a:rPr>
                        <a:t>السنة المستهدفة الأولى</a:t>
                      </a:r>
                      <a:endParaRPr lang="en-GB" sz="1400" dirty="0">
                        <a:effectLst/>
                        <a:latin typeface="Calibri" panose="020F0502020204030204" pitchFamily="34" charset="0"/>
                        <a:ea typeface="Calibri" panose="020F0502020204030204" pitchFamily="34" charset="0"/>
                        <a:cs typeface="+mj-cs"/>
                      </a:endParaRPr>
                    </a:p>
                  </a:txBody>
                  <a:tcPr marL="17082" marR="17082" marT="6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228600" algn="ctr" rtl="1">
                        <a:lnSpc>
                          <a:spcPct val="107000"/>
                        </a:lnSpc>
                        <a:spcAft>
                          <a:spcPts val="800"/>
                        </a:spcAft>
                      </a:pPr>
                      <a:r>
                        <a:rPr lang="ar-QA" sz="1400" b="1" dirty="0">
                          <a:effectLst/>
                          <a:latin typeface="Calibri" panose="020F0502020204030204" pitchFamily="34" charset="0"/>
                          <a:ea typeface="Calibri" panose="020F0502020204030204" pitchFamily="34" charset="0"/>
                          <a:cs typeface="+mj-cs"/>
                        </a:rPr>
                        <a:t>الخط الأساس</a:t>
                      </a:r>
                      <a:endParaRPr lang="en-GB" sz="1400" dirty="0">
                        <a:effectLst/>
                        <a:latin typeface="Calibri" panose="020F0502020204030204" pitchFamily="34" charset="0"/>
                        <a:ea typeface="Calibri" panose="020F0502020204030204" pitchFamily="34" charset="0"/>
                        <a:cs typeface="+mj-cs"/>
                      </a:endParaRPr>
                    </a:p>
                  </a:txBody>
                  <a:tcPr marL="17082" marR="17082" marT="6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228600" algn="ctr" rtl="1">
                        <a:lnSpc>
                          <a:spcPct val="107000"/>
                        </a:lnSpc>
                        <a:spcAft>
                          <a:spcPts val="800"/>
                        </a:spcAft>
                      </a:pPr>
                      <a:r>
                        <a:rPr lang="ar-QA" sz="1400" b="1" dirty="0">
                          <a:effectLst/>
                          <a:latin typeface="Calibri" panose="020F0502020204030204" pitchFamily="34" charset="0"/>
                          <a:ea typeface="Calibri" panose="020F0502020204030204" pitchFamily="34" charset="0"/>
                          <a:cs typeface="+mj-cs"/>
                        </a:rPr>
                        <a:t>وسائل التحقق</a:t>
                      </a:r>
                      <a:endParaRPr lang="en-GB" sz="1400" dirty="0">
                        <a:effectLst/>
                        <a:latin typeface="Calibri" panose="020F0502020204030204" pitchFamily="34" charset="0"/>
                        <a:ea typeface="Calibri" panose="020F0502020204030204" pitchFamily="34" charset="0"/>
                        <a:cs typeface="+mj-cs"/>
                      </a:endParaRPr>
                    </a:p>
                  </a:txBody>
                  <a:tcPr marL="17082" marR="17082" marT="6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gridSpan="2">
                  <a:txBody>
                    <a:bodyPr/>
                    <a:lstStyle/>
                    <a:p>
                      <a:pPr algn="ctr"/>
                      <a:r>
                        <a:rPr lang="ar-QA" sz="1400" b="1" dirty="0">
                          <a:effectLst/>
                          <a:latin typeface="Calibri" panose="020F0502020204030204" pitchFamily="34" charset="0"/>
                          <a:ea typeface="Calibri" panose="020F0502020204030204" pitchFamily="34" charset="0"/>
                          <a:cs typeface="+mj-cs"/>
                        </a:rPr>
                        <a:t>النتائج والمؤشرات</a:t>
                      </a:r>
                      <a:endParaRPr lang="en-GB" sz="2400" dirty="0"/>
                    </a:p>
                  </a:txBody>
                  <a:tcPr marL="17082" marR="17082" marT="6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4C6E7"/>
                    </a:solidFill>
                  </a:tcPr>
                </a:tc>
                <a:tc hMerge="1">
                  <a:txBody>
                    <a:bodyPr/>
                    <a:lstStyle/>
                    <a:p>
                      <a:pPr marL="228600" algn="r" rtl="1">
                        <a:lnSpc>
                          <a:spcPct val="107000"/>
                        </a:lnSpc>
                        <a:spcAft>
                          <a:spcPts val="800"/>
                        </a:spcAft>
                      </a:pPr>
                      <a:endParaRPr lang="en-GB" sz="1100" dirty="0">
                        <a:effectLst/>
                        <a:latin typeface="Calibri" panose="020F0502020204030204" pitchFamily="34" charset="0"/>
                        <a:ea typeface="Calibri" panose="020F0502020204030204" pitchFamily="34" charset="0"/>
                        <a:cs typeface="+mj-cs"/>
                      </a:endParaRPr>
                    </a:p>
                  </a:txBody>
                  <a:tcPr marL="17082" marR="17082" marT="6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239976822"/>
                  </a:ext>
                </a:extLst>
              </a:tr>
              <a:tr h="787662">
                <a:tc gridSpan="6">
                  <a:txBody>
                    <a:bodyPr/>
                    <a:lstStyle/>
                    <a:p>
                      <a:pPr marL="228600" algn="r" rtl="1">
                        <a:lnSpc>
                          <a:spcPct val="107000"/>
                        </a:lnSpc>
                        <a:spcAft>
                          <a:spcPts val="800"/>
                        </a:spcAft>
                      </a:pPr>
                      <a:r>
                        <a:rPr lang="ar-SA" sz="1400" i="1" dirty="0">
                          <a:effectLst/>
                          <a:latin typeface="Calibri" panose="020F0502020204030204" pitchFamily="34" charset="0"/>
                          <a:ea typeface="Calibri" panose="020F0502020204030204" pitchFamily="34" charset="0"/>
                          <a:cs typeface="+mj-cs"/>
                        </a:rPr>
                        <a:t>بحلول العام الخامس،  تطوير القدرات على مستوى القطاع للأطراف المعنية في النظام الوطني لإحصاءات التعليم من أجل إنتاج إحصاءات </a:t>
                      </a:r>
                      <a:r>
                        <a:rPr lang="ar-SA" sz="1400" b="1" i="1" dirty="0">
                          <a:effectLst/>
                          <a:latin typeface="Calibri" panose="020F0502020204030204" pitchFamily="34" charset="0"/>
                          <a:ea typeface="Calibri" panose="020F0502020204030204" pitchFamily="34" charset="0"/>
                          <a:cs typeface="+mj-cs"/>
                        </a:rPr>
                        <a:t>عالية الجودة</a:t>
                      </a:r>
                      <a:r>
                        <a:rPr lang="ar-SA" sz="1400" i="1" dirty="0">
                          <a:effectLst/>
                          <a:latin typeface="Calibri" panose="020F0502020204030204" pitchFamily="34" charset="0"/>
                          <a:ea typeface="Calibri" panose="020F0502020204030204" pitchFamily="34" charset="0"/>
                          <a:cs typeface="+mj-cs"/>
                        </a:rPr>
                        <a:t> من </a:t>
                      </a:r>
                      <a:r>
                        <a:rPr lang="ar-SA" sz="1400" b="1" i="1" dirty="0">
                          <a:effectLst/>
                          <a:latin typeface="Calibri" panose="020F0502020204030204" pitchFamily="34" charset="0"/>
                          <a:ea typeface="Calibri" panose="020F0502020204030204" pitchFamily="34" charset="0"/>
                          <a:cs typeface="+mj-cs"/>
                        </a:rPr>
                        <a:t>مصادر بيانات متعددة</a:t>
                      </a:r>
                      <a:r>
                        <a:rPr lang="ar-SA" sz="1400" i="1" dirty="0">
                          <a:effectLst/>
                          <a:latin typeface="Calibri" panose="020F0502020204030204" pitchFamily="34" charset="0"/>
                          <a:ea typeface="Calibri" panose="020F0502020204030204" pitchFamily="34" charset="0"/>
                          <a:cs typeface="+mj-cs"/>
                        </a:rPr>
                        <a:t> </a:t>
                      </a:r>
                      <a:r>
                        <a:rPr lang="ar-SA" sz="1400" b="1" i="1" dirty="0">
                          <a:effectLst/>
                          <a:latin typeface="Calibri" panose="020F0502020204030204" pitchFamily="34" charset="0"/>
                          <a:ea typeface="Calibri" panose="020F0502020204030204" pitchFamily="34" charset="0"/>
                          <a:cs typeface="+mj-cs"/>
                        </a:rPr>
                        <a:t>ورصد فرص التعلم مدى الحياة للجميع</a:t>
                      </a:r>
                      <a:r>
                        <a:rPr lang="ar-SA" sz="1400" i="1" dirty="0">
                          <a:effectLst/>
                          <a:latin typeface="Calibri" panose="020F0502020204030204" pitchFamily="34" charset="0"/>
                          <a:ea typeface="Calibri" panose="020F0502020204030204" pitchFamily="34" charset="0"/>
                          <a:cs typeface="+mj-cs"/>
                        </a:rPr>
                        <a:t>، لا سيما من حيث </a:t>
                      </a:r>
                      <a:r>
                        <a:rPr lang="ar-SA" sz="1400" b="1" i="1" dirty="0">
                          <a:effectLst/>
                          <a:latin typeface="Calibri" panose="020F0502020204030204" pitchFamily="34" charset="0"/>
                          <a:ea typeface="Calibri" panose="020F0502020204030204" pitchFamily="34" charset="0"/>
                          <a:cs typeface="+mj-cs"/>
                        </a:rPr>
                        <a:t>الجاهزية للمدرسة</a:t>
                      </a:r>
                      <a:r>
                        <a:rPr lang="ar-SA" sz="1400" i="1" dirty="0">
                          <a:effectLst/>
                          <a:latin typeface="Calibri" panose="020F0502020204030204" pitchFamily="34" charset="0"/>
                          <a:ea typeface="Calibri" panose="020F0502020204030204" pitchFamily="34" charset="0"/>
                          <a:cs typeface="+mj-cs"/>
                        </a:rPr>
                        <a:t> </a:t>
                      </a:r>
                      <a:r>
                        <a:rPr lang="ar-SA" sz="1400" b="1" i="1" dirty="0">
                          <a:effectLst/>
                          <a:latin typeface="Calibri" panose="020F0502020204030204" pitchFamily="34" charset="0"/>
                          <a:ea typeface="Calibri" panose="020F0502020204030204" pitchFamily="34" charset="0"/>
                          <a:cs typeface="+mj-cs"/>
                        </a:rPr>
                        <a:t>وتعليم أساسي شامل وتنمية منصفة</a:t>
                      </a:r>
                      <a:r>
                        <a:rPr lang="ar-SA" sz="1400" i="1" dirty="0">
                          <a:effectLst/>
                          <a:latin typeface="Calibri" panose="020F0502020204030204" pitchFamily="34" charset="0"/>
                          <a:ea typeface="Calibri" panose="020F0502020204030204" pitchFamily="34" charset="0"/>
                          <a:cs typeface="+mj-cs"/>
                        </a:rPr>
                        <a:t> </a:t>
                      </a:r>
                      <a:r>
                        <a:rPr lang="ar-SA" sz="1400" b="1" i="1" dirty="0">
                          <a:effectLst/>
                          <a:latin typeface="Calibri" panose="020F0502020204030204" pitchFamily="34" charset="0"/>
                          <a:ea typeface="Calibri" panose="020F0502020204030204" pitchFamily="34" charset="0"/>
                          <a:cs typeface="+mj-cs"/>
                        </a:rPr>
                        <a:t>للمهارات من أجل سبل عيش أفضل</a:t>
                      </a:r>
                      <a:r>
                        <a:rPr lang="ar-SA" sz="1400" i="1" dirty="0">
                          <a:effectLst/>
                          <a:latin typeface="Calibri" panose="020F0502020204030204" pitchFamily="34" charset="0"/>
                          <a:ea typeface="Calibri" panose="020F0502020204030204" pitchFamily="34" charset="0"/>
                          <a:cs typeface="+mj-cs"/>
                        </a:rPr>
                        <a:t>.</a:t>
                      </a:r>
                      <a:endParaRPr lang="en-GB" sz="1400" dirty="0">
                        <a:effectLst/>
                        <a:latin typeface="Calibri" panose="020F0502020204030204" pitchFamily="34" charset="0"/>
                        <a:ea typeface="Calibri" panose="020F0502020204030204" pitchFamily="34" charset="0"/>
                        <a:cs typeface="+mj-cs"/>
                      </a:endParaRPr>
                    </a:p>
                    <a:p>
                      <a:pPr marL="228600" algn="r" rtl="1">
                        <a:lnSpc>
                          <a:spcPct val="107000"/>
                        </a:lnSpc>
                        <a:spcAft>
                          <a:spcPts val="800"/>
                        </a:spcAft>
                      </a:pPr>
                      <a:r>
                        <a:rPr lang="en-GB" sz="1400" dirty="0">
                          <a:effectLst/>
                          <a:latin typeface="Calibri" panose="020F0502020204030204" pitchFamily="34" charset="0"/>
                          <a:ea typeface="Calibri" panose="020F0502020204030204" pitchFamily="34" charset="0"/>
                          <a:cs typeface="+mj-cs"/>
                        </a:rPr>
                        <a:t> </a:t>
                      </a:r>
                    </a:p>
                  </a:txBody>
                  <a:tcPr marL="17082" marR="17082" marT="6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r"/>
                      <a:r>
                        <a:rPr lang="ar-QA" sz="1400" b="1" dirty="0">
                          <a:effectLst/>
                          <a:latin typeface="Calibri" panose="020F0502020204030204" pitchFamily="34" charset="0"/>
                          <a:ea typeface="Calibri" panose="020F0502020204030204" pitchFamily="34" charset="0"/>
                          <a:cs typeface="+mj-cs"/>
                        </a:rPr>
                        <a:t>هدف  </a:t>
                      </a:r>
                    </a:p>
                    <a:p>
                      <a:pPr algn="r"/>
                      <a:r>
                        <a:rPr lang="en-GB" sz="1400" b="1" dirty="0">
                          <a:effectLst/>
                          <a:latin typeface="Calibri" panose="020F0502020204030204" pitchFamily="34" charset="0"/>
                          <a:ea typeface="Calibri" panose="020F0502020204030204" pitchFamily="34" charset="0"/>
                          <a:cs typeface="+mj-cs"/>
                        </a:rPr>
                        <a:t>NSDES </a:t>
                      </a:r>
                      <a:r>
                        <a:rPr lang="ar-QA" sz="1400" b="1" dirty="0">
                          <a:effectLst/>
                          <a:latin typeface="Calibri" panose="020F0502020204030204" pitchFamily="34" charset="0"/>
                          <a:ea typeface="Calibri" panose="020F0502020204030204" pitchFamily="34" charset="0"/>
                          <a:cs typeface="+mj-cs"/>
                        </a:rPr>
                        <a:t>/</a:t>
                      </a:r>
                      <a:r>
                        <a:rPr lang="en-GB" sz="1400" b="1" dirty="0">
                          <a:effectLst/>
                          <a:latin typeface="Calibri" panose="020F0502020204030204" pitchFamily="34" charset="0"/>
                          <a:ea typeface="Calibri" panose="020F0502020204030204" pitchFamily="34" charset="0"/>
                          <a:cs typeface="+mj-cs"/>
                        </a:rPr>
                        <a:t>PDO</a:t>
                      </a:r>
                      <a:endParaRPr lang="en-GB" sz="2400" dirty="0"/>
                    </a:p>
                  </a:txBody>
                  <a:tcPr marL="17082" marR="17082" marT="6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hMerge="1">
                  <a:txBody>
                    <a:bodyPr/>
                    <a:lstStyle/>
                    <a:p>
                      <a:endParaRPr lang="en-GB"/>
                    </a:p>
                  </a:txBody>
                  <a:tcP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47254922"/>
                  </a:ext>
                </a:extLst>
              </a:tr>
              <a:tr h="1591877">
                <a:tc>
                  <a:txBody>
                    <a:bodyPr/>
                    <a:lstStyle/>
                    <a:p>
                      <a:pPr marL="228600" algn="r" rtl="1">
                        <a:lnSpc>
                          <a:spcPct val="107000"/>
                        </a:lnSpc>
                        <a:spcAft>
                          <a:spcPts val="800"/>
                        </a:spcAft>
                      </a:pPr>
                      <a:r>
                        <a:rPr lang="en-GB" sz="1400">
                          <a:effectLst/>
                          <a:latin typeface="Calibri" panose="020F0502020204030204" pitchFamily="34" charset="0"/>
                          <a:ea typeface="Calibri" panose="020F0502020204030204" pitchFamily="34" charset="0"/>
                          <a:cs typeface="+mj-cs"/>
                        </a:rPr>
                        <a:t> </a:t>
                      </a:r>
                    </a:p>
                  </a:txBody>
                  <a:tcPr marL="17082" marR="17082" marT="657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228600" algn="r" rtl="1">
                        <a:lnSpc>
                          <a:spcPct val="107000"/>
                        </a:lnSpc>
                        <a:spcAft>
                          <a:spcPts val="800"/>
                        </a:spcAft>
                      </a:pPr>
                      <a:r>
                        <a:rPr lang="en-GB" sz="1400">
                          <a:effectLst/>
                          <a:latin typeface="Calibri" panose="020F0502020204030204" pitchFamily="34" charset="0"/>
                          <a:ea typeface="Calibri" panose="020F0502020204030204" pitchFamily="34" charset="0"/>
                          <a:cs typeface="+mj-cs"/>
                        </a:rPr>
                        <a:t> </a:t>
                      </a:r>
                    </a:p>
                  </a:txBody>
                  <a:tcPr marL="17082" marR="17082" marT="657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228600" algn="r" rtl="1">
                        <a:lnSpc>
                          <a:spcPct val="107000"/>
                        </a:lnSpc>
                        <a:spcAft>
                          <a:spcPts val="800"/>
                        </a:spcAft>
                      </a:pPr>
                      <a:r>
                        <a:rPr lang="en-GB" sz="1400">
                          <a:effectLst/>
                          <a:latin typeface="Calibri" panose="020F0502020204030204" pitchFamily="34" charset="0"/>
                          <a:ea typeface="Calibri" panose="020F0502020204030204" pitchFamily="34" charset="0"/>
                          <a:cs typeface="+mj-cs"/>
                        </a:rPr>
                        <a:t> </a:t>
                      </a:r>
                    </a:p>
                  </a:txBody>
                  <a:tcPr marL="17082" marR="17082" marT="657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228600" algn="r" rtl="1">
                        <a:lnSpc>
                          <a:spcPct val="107000"/>
                        </a:lnSpc>
                        <a:spcAft>
                          <a:spcPts val="800"/>
                        </a:spcAft>
                      </a:pPr>
                      <a:r>
                        <a:rPr lang="en-GB" sz="1400" dirty="0">
                          <a:effectLst/>
                          <a:latin typeface="Calibri" panose="020F0502020204030204" pitchFamily="34" charset="0"/>
                          <a:ea typeface="Calibri" panose="020F0502020204030204" pitchFamily="34" charset="0"/>
                          <a:cs typeface="+mj-cs"/>
                        </a:rPr>
                        <a:t> </a:t>
                      </a:r>
                    </a:p>
                  </a:txBody>
                  <a:tcPr marL="17082" marR="17082" marT="657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228600" algn="r" rtl="1">
                        <a:lnSpc>
                          <a:spcPct val="107000"/>
                        </a:lnSpc>
                        <a:spcAft>
                          <a:spcPts val="800"/>
                        </a:spcAft>
                      </a:pPr>
                      <a:r>
                        <a:rPr lang="en-GB" sz="1400">
                          <a:effectLst/>
                          <a:latin typeface="Calibri" panose="020F0502020204030204" pitchFamily="34" charset="0"/>
                          <a:ea typeface="Calibri" panose="020F0502020204030204" pitchFamily="34" charset="0"/>
                          <a:cs typeface="+mj-cs"/>
                        </a:rPr>
                        <a:t> </a:t>
                      </a:r>
                    </a:p>
                  </a:txBody>
                  <a:tcPr marL="17082" marR="17082" marT="657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228600" algn="r" rtl="1">
                        <a:lnSpc>
                          <a:spcPct val="107000"/>
                        </a:lnSpc>
                        <a:spcAft>
                          <a:spcPts val="800"/>
                        </a:spcAft>
                      </a:pPr>
                      <a:r>
                        <a:rPr lang="ar-QA" sz="1400" dirty="0">
                          <a:effectLst/>
                          <a:latin typeface="Calibri" panose="020F0502020204030204" pitchFamily="34" charset="0"/>
                          <a:ea typeface="Calibri" panose="020F0502020204030204" pitchFamily="34" charset="0"/>
                          <a:cs typeface="+mj-cs"/>
                        </a:rPr>
                        <a:t>موجز إحصائي وطني</a:t>
                      </a:r>
                      <a:endParaRPr lang="en-GB" sz="1400" dirty="0">
                        <a:effectLst/>
                        <a:latin typeface="Calibri" panose="020F0502020204030204" pitchFamily="34" charset="0"/>
                        <a:ea typeface="Calibri" panose="020F0502020204030204" pitchFamily="34" charset="0"/>
                        <a:cs typeface="+mj-cs"/>
                      </a:endParaRPr>
                    </a:p>
                    <a:p>
                      <a:pPr marL="228600" algn="r" rtl="1">
                        <a:lnSpc>
                          <a:spcPct val="107000"/>
                        </a:lnSpc>
                        <a:spcAft>
                          <a:spcPts val="800"/>
                        </a:spcAft>
                      </a:pPr>
                      <a:r>
                        <a:rPr lang="ar-QA" sz="1400" dirty="0">
                          <a:effectLst/>
                          <a:latin typeface="Calibri" panose="020F0502020204030204" pitchFamily="34" charset="0"/>
                          <a:ea typeface="Calibri" panose="020F0502020204030204" pitchFamily="34" charset="0"/>
                          <a:cs typeface="+mj-cs"/>
                        </a:rPr>
                        <a:t>و/ أو التقرير العالمي </a:t>
                      </a:r>
                      <a:r>
                        <a:rPr lang="ar-SA" sz="1400" dirty="0">
                          <a:effectLst/>
                          <a:latin typeface="Calibri" panose="020F0502020204030204" pitchFamily="34" charset="0"/>
                          <a:ea typeface="Calibri" panose="020F0502020204030204" pitchFamily="34" charset="0"/>
                          <a:cs typeface="+mj-cs"/>
                        </a:rPr>
                        <a:t>لرصد </a:t>
                      </a:r>
                      <a:r>
                        <a:rPr lang="ar-QA" sz="1400" dirty="0">
                          <a:effectLst/>
                          <a:latin typeface="Calibri" panose="020F0502020204030204" pitchFamily="34" charset="0"/>
                          <a:ea typeface="Calibri" panose="020F0502020204030204" pitchFamily="34" charset="0"/>
                          <a:cs typeface="+mj-cs"/>
                        </a:rPr>
                        <a:t>التعليم</a:t>
                      </a:r>
                      <a:endParaRPr lang="en-GB" sz="1400" dirty="0">
                        <a:effectLst/>
                        <a:latin typeface="Calibri" panose="020F0502020204030204" pitchFamily="34" charset="0"/>
                        <a:ea typeface="Calibri" panose="020F0502020204030204" pitchFamily="34" charset="0"/>
                        <a:cs typeface="+mj-cs"/>
                      </a:endParaRPr>
                    </a:p>
                  </a:txBody>
                  <a:tcPr marL="17082" marR="17082" marT="657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pPr marL="228600" algn="r" rtl="1">
                        <a:lnSpc>
                          <a:spcPct val="107000"/>
                        </a:lnSpc>
                        <a:spcAft>
                          <a:spcPts val="800"/>
                        </a:spcAft>
                      </a:pPr>
                      <a:endParaRPr lang="en-GB" sz="1100">
                        <a:effectLst/>
                        <a:latin typeface="Calibri" panose="020F0502020204030204" pitchFamily="34" charset="0"/>
                        <a:ea typeface="Calibri" panose="020F0502020204030204" pitchFamily="34" charset="0"/>
                        <a:cs typeface="+mj-cs"/>
                      </a:endParaRPr>
                    </a:p>
                  </a:txBody>
                  <a:tcPr marL="17082" marR="17082" marT="6570" marB="0">
                    <a:lnL>
                      <a:noFill/>
                    </a:lnL>
                    <a:lnR>
                      <a:noFill/>
                    </a:lnR>
                    <a:lnB>
                      <a:noFill/>
                    </a:lnB>
                  </a:tcPr>
                </a:tc>
                <a:tc>
                  <a:txBody>
                    <a:bodyPr/>
                    <a:lstStyle/>
                    <a:p>
                      <a:pPr marL="228600" algn="r" rtl="1">
                        <a:lnSpc>
                          <a:spcPct val="107000"/>
                        </a:lnSpc>
                        <a:spcAft>
                          <a:spcPts val="800"/>
                        </a:spcAft>
                      </a:pPr>
                      <a:r>
                        <a:rPr lang="ar-QA" sz="1400" dirty="0">
                          <a:effectLst/>
                          <a:latin typeface="Calibri" panose="020F0502020204030204" pitchFamily="34" charset="0"/>
                          <a:ea typeface="Calibri" panose="020F0502020204030204" pitchFamily="34" charset="0"/>
                          <a:cs typeface="+mj-cs"/>
                        </a:rPr>
                        <a:t>مؤشرات وخطوط الأساس وغايات مختارة للهدف الرابع للتنمية  البشرية </a:t>
                      </a:r>
                      <a:endParaRPr lang="en-GB" sz="1400" dirty="0">
                        <a:effectLst/>
                        <a:latin typeface="Calibri" panose="020F0502020204030204" pitchFamily="34" charset="0"/>
                        <a:ea typeface="Calibri" panose="020F0502020204030204" pitchFamily="34" charset="0"/>
                        <a:cs typeface="+mj-cs"/>
                      </a:endParaRPr>
                    </a:p>
                    <a:p>
                      <a:pPr marL="228600" algn="r" rtl="1">
                        <a:lnSpc>
                          <a:spcPct val="107000"/>
                        </a:lnSpc>
                        <a:spcAft>
                          <a:spcPts val="800"/>
                        </a:spcAft>
                      </a:pPr>
                      <a:r>
                        <a:rPr lang="ar-QA" sz="1400" dirty="0">
                          <a:effectLst/>
                          <a:latin typeface="Calibri" panose="020F0502020204030204" pitchFamily="34" charset="0"/>
                          <a:ea typeface="Calibri" panose="020F0502020204030204" pitchFamily="34" charset="0"/>
                          <a:cs typeface="+mj-cs"/>
                        </a:rPr>
                        <a:t>و/ أو مؤشرات وخطوط الأساس وغايات خطة قطاع التعليم </a:t>
                      </a:r>
                      <a:endParaRPr lang="en-GB" sz="1400" dirty="0">
                        <a:effectLst/>
                        <a:latin typeface="Calibri" panose="020F0502020204030204" pitchFamily="34" charset="0"/>
                        <a:ea typeface="Calibri" panose="020F0502020204030204" pitchFamily="34" charset="0"/>
                        <a:cs typeface="+mj-cs"/>
                      </a:endParaRPr>
                    </a:p>
                  </a:txBody>
                  <a:tcPr marL="17082" marR="17082" marT="6570" marB="0">
                    <a:lnL>
                      <a:noFill/>
                    </a:lnL>
                    <a:lnR>
                      <a:noFill/>
                    </a:lnR>
                    <a:lnB>
                      <a:noFill/>
                    </a:lnB>
                  </a:tcPr>
                </a:tc>
                <a:extLst>
                  <a:ext uri="{0D108BD9-81ED-4DB2-BD59-A6C34878D82A}">
                    <a16:rowId xmlns:a16="http://schemas.microsoft.com/office/drawing/2014/main" val="3045189611"/>
                  </a:ext>
                </a:extLst>
              </a:tr>
              <a:tr h="605331">
                <a:tc>
                  <a:txBody>
                    <a:bodyPr/>
                    <a:lstStyle/>
                    <a:p>
                      <a:pPr marL="228600" algn="r" rtl="1">
                        <a:lnSpc>
                          <a:spcPct val="107000"/>
                        </a:lnSpc>
                        <a:spcAft>
                          <a:spcPts val="800"/>
                        </a:spcAft>
                      </a:pPr>
                      <a:r>
                        <a:rPr lang="en-GB" sz="1400">
                          <a:effectLst/>
                          <a:latin typeface="Calibri" panose="020F0502020204030204" pitchFamily="34" charset="0"/>
                          <a:ea typeface="Calibri" panose="020F0502020204030204" pitchFamily="34" charset="0"/>
                          <a:cs typeface="+mj-cs"/>
                        </a:rPr>
                        <a:t> </a:t>
                      </a:r>
                    </a:p>
                  </a:txBody>
                  <a:tcPr marL="17082" marR="17082" marT="6570" marB="0">
                    <a:lnL>
                      <a:noFill/>
                    </a:lnL>
                    <a:lnR>
                      <a:noFill/>
                    </a:lnR>
                    <a:lnT>
                      <a:noFill/>
                    </a:lnT>
                    <a:lnB>
                      <a:noFill/>
                    </a:lnB>
                    <a:solidFill>
                      <a:srgbClr val="B4C6E7"/>
                    </a:solidFill>
                  </a:tcPr>
                </a:tc>
                <a:tc>
                  <a:txBody>
                    <a:bodyPr/>
                    <a:lstStyle/>
                    <a:p>
                      <a:pPr marL="228600" algn="r" rtl="1">
                        <a:lnSpc>
                          <a:spcPct val="107000"/>
                        </a:lnSpc>
                        <a:spcAft>
                          <a:spcPts val="800"/>
                        </a:spcAft>
                      </a:pPr>
                      <a:r>
                        <a:rPr lang="en-GB" sz="1400">
                          <a:effectLst/>
                          <a:latin typeface="Calibri" panose="020F0502020204030204" pitchFamily="34" charset="0"/>
                          <a:ea typeface="Calibri" panose="020F0502020204030204" pitchFamily="34" charset="0"/>
                          <a:cs typeface="+mj-cs"/>
                        </a:rPr>
                        <a:t> </a:t>
                      </a:r>
                    </a:p>
                  </a:txBody>
                  <a:tcPr marL="17082" marR="17082" marT="6570" marB="0">
                    <a:lnL>
                      <a:noFill/>
                    </a:lnL>
                    <a:lnR>
                      <a:noFill/>
                    </a:lnR>
                    <a:lnT>
                      <a:noFill/>
                    </a:lnT>
                    <a:lnB>
                      <a:noFill/>
                    </a:lnB>
                    <a:solidFill>
                      <a:srgbClr val="B4C6E7"/>
                    </a:solidFill>
                  </a:tcPr>
                </a:tc>
                <a:tc>
                  <a:txBody>
                    <a:bodyPr/>
                    <a:lstStyle/>
                    <a:p>
                      <a:pPr marL="228600" algn="r" rtl="1">
                        <a:lnSpc>
                          <a:spcPct val="107000"/>
                        </a:lnSpc>
                        <a:spcAft>
                          <a:spcPts val="800"/>
                        </a:spcAft>
                      </a:pPr>
                      <a:r>
                        <a:rPr lang="en-GB" sz="1400">
                          <a:effectLst/>
                          <a:latin typeface="Calibri" panose="020F0502020204030204" pitchFamily="34" charset="0"/>
                          <a:ea typeface="Calibri" panose="020F0502020204030204" pitchFamily="34" charset="0"/>
                          <a:cs typeface="+mj-cs"/>
                        </a:rPr>
                        <a:t> </a:t>
                      </a:r>
                    </a:p>
                  </a:txBody>
                  <a:tcPr marL="17082" marR="17082" marT="6570" marB="0">
                    <a:lnL>
                      <a:noFill/>
                    </a:lnL>
                    <a:lnR>
                      <a:noFill/>
                    </a:lnR>
                    <a:lnT>
                      <a:noFill/>
                    </a:lnT>
                    <a:lnB>
                      <a:noFill/>
                    </a:lnB>
                    <a:solidFill>
                      <a:srgbClr val="B4C6E7"/>
                    </a:solidFill>
                  </a:tcPr>
                </a:tc>
                <a:tc>
                  <a:txBody>
                    <a:bodyPr/>
                    <a:lstStyle/>
                    <a:p>
                      <a:pPr marL="228600" algn="r" rtl="1">
                        <a:lnSpc>
                          <a:spcPct val="107000"/>
                        </a:lnSpc>
                        <a:spcAft>
                          <a:spcPts val="800"/>
                        </a:spcAft>
                      </a:pPr>
                      <a:r>
                        <a:rPr lang="en-GB" sz="1400">
                          <a:effectLst/>
                          <a:latin typeface="Calibri" panose="020F0502020204030204" pitchFamily="34" charset="0"/>
                          <a:ea typeface="Calibri" panose="020F0502020204030204" pitchFamily="34" charset="0"/>
                          <a:cs typeface="+mj-cs"/>
                        </a:rPr>
                        <a:t> </a:t>
                      </a:r>
                    </a:p>
                  </a:txBody>
                  <a:tcPr marL="17082" marR="17082" marT="6570" marB="0">
                    <a:lnL>
                      <a:noFill/>
                    </a:lnL>
                    <a:lnR>
                      <a:noFill/>
                    </a:lnR>
                    <a:lnT>
                      <a:noFill/>
                    </a:lnT>
                    <a:lnB>
                      <a:noFill/>
                    </a:lnB>
                    <a:solidFill>
                      <a:srgbClr val="B4C6E7"/>
                    </a:solidFill>
                  </a:tcPr>
                </a:tc>
                <a:tc>
                  <a:txBody>
                    <a:bodyPr/>
                    <a:lstStyle/>
                    <a:p>
                      <a:pPr marL="228600" algn="r" rtl="1">
                        <a:lnSpc>
                          <a:spcPct val="107000"/>
                        </a:lnSpc>
                        <a:spcAft>
                          <a:spcPts val="800"/>
                        </a:spcAft>
                      </a:pPr>
                      <a:r>
                        <a:rPr lang="en-GB" sz="1400">
                          <a:effectLst/>
                          <a:latin typeface="Calibri" panose="020F0502020204030204" pitchFamily="34" charset="0"/>
                          <a:ea typeface="Calibri" panose="020F0502020204030204" pitchFamily="34" charset="0"/>
                          <a:cs typeface="+mj-cs"/>
                        </a:rPr>
                        <a:t> </a:t>
                      </a:r>
                    </a:p>
                  </a:txBody>
                  <a:tcPr marL="17082" marR="17082" marT="6570" marB="0">
                    <a:lnL>
                      <a:noFill/>
                    </a:lnL>
                    <a:lnR>
                      <a:noFill/>
                    </a:lnR>
                    <a:lnT>
                      <a:noFill/>
                    </a:lnT>
                    <a:lnB>
                      <a:noFill/>
                    </a:lnB>
                    <a:solidFill>
                      <a:srgbClr val="B4C6E7"/>
                    </a:solidFill>
                  </a:tcPr>
                </a:tc>
                <a:tc gridSpan="3">
                  <a:txBody>
                    <a:bodyPr/>
                    <a:lstStyle/>
                    <a:p>
                      <a:pPr marL="228600" algn="r" rtl="1">
                        <a:lnSpc>
                          <a:spcPct val="107000"/>
                        </a:lnSpc>
                        <a:spcAft>
                          <a:spcPts val="800"/>
                        </a:spcAft>
                      </a:pPr>
                      <a:r>
                        <a:rPr lang="ar-QA" sz="1400" b="1" dirty="0">
                          <a:effectLst/>
                          <a:latin typeface="Calibri" panose="020F0502020204030204" pitchFamily="34" charset="0"/>
                          <a:ea typeface="Calibri" panose="020F0502020204030204" pitchFamily="34" charset="0"/>
                          <a:cs typeface="+mj-cs"/>
                        </a:rPr>
                        <a:t>الهدف الاستراتيجي / الناتج 1</a:t>
                      </a:r>
                      <a:r>
                        <a:rPr lang="ar-QA" sz="1400" dirty="0">
                          <a:effectLst/>
                          <a:latin typeface="Calibri" panose="020F0502020204030204" pitchFamily="34" charset="0"/>
                          <a:ea typeface="Calibri" panose="020F0502020204030204" pitchFamily="34" charset="0"/>
                          <a:cs typeface="+mj-cs"/>
                        </a:rPr>
                        <a:t>: </a:t>
                      </a:r>
                      <a:r>
                        <a:rPr lang="ar-QA" sz="1400" i="1" dirty="0">
                          <a:effectLst/>
                          <a:latin typeface="Calibri" panose="020F0502020204030204" pitchFamily="34" charset="0"/>
                          <a:ea typeface="Calibri" panose="020F0502020204030204" pitchFamily="34" charset="0"/>
                          <a:cs typeface="+mj-cs"/>
                        </a:rPr>
                        <a:t>تتوفر منصة بيانات التعليم (</a:t>
                      </a:r>
                      <a:r>
                        <a:rPr lang="en-GB" sz="1400" i="1" dirty="0">
                          <a:effectLst/>
                          <a:latin typeface="Calibri" panose="020F0502020204030204" pitchFamily="34" charset="0"/>
                          <a:ea typeface="Calibri" panose="020F0502020204030204" pitchFamily="34" charset="0"/>
                          <a:cs typeface="+mj-cs"/>
                        </a:rPr>
                        <a:t>EDP</a:t>
                      </a:r>
                      <a:r>
                        <a:rPr lang="ar-QA" sz="1400" i="1" dirty="0">
                          <a:effectLst/>
                          <a:latin typeface="Calibri" panose="020F0502020204030204" pitchFamily="34" charset="0"/>
                          <a:ea typeface="Calibri" panose="020F0502020204030204" pitchFamily="34" charset="0"/>
                          <a:cs typeface="+mj-cs"/>
                        </a:rPr>
                        <a:t>) على إطار سياسة لإحصاءات </a:t>
                      </a:r>
                      <a:r>
                        <a:rPr lang="ar-QA" sz="1400" dirty="0">
                          <a:effectLst/>
                          <a:latin typeface="Calibri" panose="020F0502020204030204" pitchFamily="34" charset="0"/>
                          <a:ea typeface="Calibri" panose="020F0502020204030204" pitchFamily="34" charset="0"/>
                          <a:cs typeface="+mj-cs"/>
                        </a:rPr>
                        <a:t>التعليم</a:t>
                      </a:r>
                      <a:r>
                        <a:rPr lang="ar-QA" sz="1400" i="1" dirty="0">
                          <a:effectLst/>
                          <a:latin typeface="Calibri" panose="020F0502020204030204" pitchFamily="34" charset="0"/>
                          <a:ea typeface="Calibri" panose="020F0502020204030204" pitchFamily="34" charset="0"/>
                          <a:cs typeface="+mj-cs"/>
                        </a:rPr>
                        <a:t> الموثوقة والملائمة، بما في ذلك الموارد المالية الكافية للبرامج الإحصائية</a:t>
                      </a:r>
                      <a:endParaRPr lang="en-GB" sz="1400" dirty="0">
                        <a:effectLst/>
                        <a:latin typeface="Calibri" panose="020F0502020204030204" pitchFamily="34" charset="0"/>
                        <a:ea typeface="Calibri" panose="020F0502020204030204" pitchFamily="34" charset="0"/>
                        <a:cs typeface="+mj-cs"/>
                      </a:endParaRPr>
                    </a:p>
                  </a:txBody>
                  <a:tcPr marL="17082" marR="17082" marT="6570" marB="0">
                    <a:lnL>
                      <a:noFill/>
                    </a:lnL>
                    <a:lnR>
                      <a:noFill/>
                    </a:lnR>
                    <a:lnT>
                      <a:noFill/>
                    </a:lnT>
                    <a:lnB>
                      <a:noFill/>
                    </a:lnB>
                    <a:solidFill>
                      <a:srgbClr val="B4C6E7"/>
                    </a:solidFill>
                  </a:tcPr>
                </a:tc>
                <a:tc hMerge="1">
                  <a:txBody>
                    <a:bodyPr/>
                    <a:lstStyle/>
                    <a:p>
                      <a:endParaRPr lang="en-GB"/>
                    </a:p>
                  </a:txBody>
                  <a:tcPr>
                    <a:lnL w="12700" cmpd="sng">
                      <a:noFill/>
                      <a:prstDash val="solid"/>
                    </a:lnL>
                    <a:lnT w="12700" cmpd="sng">
                      <a:noFill/>
                      <a:prstDash val="solid"/>
                    </a:lnT>
                  </a:tcPr>
                </a:tc>
                <a:tc hMerge="1">
                  <a:txBody>
                    <a:bodyPr/>
                    <a:lstStyle/>
                    <a:p>
                      <a:endParaRPr lang="en-GB"/>
                    </a:p>
                  </a:txBody>
                  <a:tcPr>
                    <a:lnT>
                      <a:noFill/>
                    </a:lnT>
                  </a:tcPr>
                </a:tc>
                <a:extLst>
                  <a:ext uri="{0D108BD9-81ED-4DB2-BD59-A6C34878D82A}">
                    <a16:rowId xmlns:a16="http://schemas.microsoft.com/office/drawing/2014/main" val="2984476137"/>
                  </a:ext>
                </a:extLst>
              </a:tr>
              <a:tr h="1412406">
                <a:tc>
                  <a:txBody>
                    <a:bodyPr/>
                    <a:lstStyle/>
                    <a:p>
                      <a:pPr marL="228600" algn="r" rtl="1">
                        <a:lnSpc>
                          <a:spcPct val="107000"/>
                        </a:lnSpc>
                        <a:spcAft>
                          <a:spcPts val="800"/>
                        </a:spcAft>
                      </a:pPr>
                      <a:r>
                        <a:rPr lang="ar-QA" sz="1400">
                          <a:effectLst/>
                          <a:latin typeface="Calibri" panose="020F0502020204030204" pitchFamily="34" charset="0"/>
                          <a:ea typeface="Calibri" panose="020F0502020204030204" pitchFamily="34" charset="0"/>
                          <a:cs typeface="+mj-cs"/>
                        </a:rPr>
                        <a:t>عقد اجتماعين بين الوزارات سنويا</a:t>
                      </a:r>
                      <a:endParaRPr lang="en-GB" sz="1400">
                        <a:effectLst/>
                        <a:latin typeface="Calibri" panose="020F0502020204030204" pitchFamily="34" charset="0"/>
                        <a:ea typeface="Calibri" panose="020F0502020204030204" pitchFamily="34" charset="0"/>
                        <a:cs typeface="+mj-cs"/>
                      </a:endParaRPr>
                    </a:p>
                  </a:txBody>
                  <a:tcPr marL="17082" marR="17082" marT="6570" marB="0">
                    <a:lnL>
                      <a:noFill/>
                    </a:lnL>
                    <a:lnR>
                      <a:noFill/>
                    </a:lnR>
                    <a:lnT>
                      <a:noFill/>
                    </a:lnT>
                    <a:lnB>
                      <a:noFill/>
                    </a:lnB>
                  </a:tcPr>
                </a:tc>
                <a:tc>
                  <a:txBody>
                    <a:bodyPr/>
                    <a:lstStyle/>
                    <a:p>
                      <a:pPr marL="228600" algn="r" rtl="1">
                        <a:lnSpc>
                          <a:spcPct val="107000"/>
                        </a:lnSpc>
                        <a:spcAft>
                          <a:spcPts val="800"/>
                        </a:spcAft>
                      </a:pPr>
                      <a:r>
                        <a:rPr lang="ar-QA" sz="1400" dirty="0">
                          <a:effectLst/>
                          <a:latin typeface="Calibri" panose="020F0502020204030204" pitchFamily="34" charset="0"/>
                          <a:ea typeface="Calibri" panose="020F0502020204030204" pitchFamily="34" charset="0"/>
                          <a:cs typeface="+mj-cs"/>
                        </a:rPr>
                        <a:t>عقد اجتماعين بين الوزارات سنويا</a:t>
                      </a:r>
                      <a:endParaRPr lang="en-GB" sz="1400" dirty="0">
                        <a:effectLst/>
                        <a:latin typeface="Calibri" panose="020F0502020204030204" pitchFamily="34" charset="0"/>
                        <a:ea typeface="Calibri" panose="020F0502020204030204" pitchFamily="34" charset="0"/>
                        <a:cs typeface="+mj-cs"/>
                      </a:endParaRPr>
                    </a:p>
                  </a:txBody>
                  <a:tcPr marL="17082" marR="17082" marT="6570" marB="0">
                    <a:lnL>
                      <a:noFill/>
                    </a:lnL>
                    <a:lnR>
                      <a:noFill/>
                    </a:lnR>
                    <a:lnT>
                      <a:noFill/>
                    </a:lnT>
                    <a:lnB>
                      <a:noFill/>
                    </a:lnB>
                  </a:tcPr>
                </a:tc>
                <a:tc>
                  <a:txBody>
                    <a:bodyPr/>
                    <a:lstStyle/>
                    <a:p>
                      <a:pPr marL="228600" algn="r" rtl="1">
                        <a:lnSpc>
                          <a:spcPct val="107000"/>
                        </a:lnSpc>
                        <a:spcAft>
                          <a:spcPts val="800"/>
                        </a:spcAft>
                      </a:pPr>
                      <a:r>
                        <a:rPr lang="ar-QA" sz="1400" dirty="0">
                          <a:effectLst/>
                          <a:latin typeface="Calibri" panose="020F0502020204030204" pitchFamily="34" charset="0"/>
                          <a:ea typeface="Calibri" panose="020F0502020204030204" pitchFamily="34" charset="0"/>
                          <a:cs typeface="+mj-cs"/>
                        </a:rPr>
                        <a:t>عقد اجتماعين بين الوزارات سنويا</a:t>
                      </a:r>
                      <a:endParaRPr lang="en-GB" sz="1400" dirty="0">
                        <a:effectLst/>
                        <a:latin typeface="Calibri" panose="020F0502020204030204" pitchFamily="34" charset="0"/>
                        <a:ea typeface="Calibri" panose="020F0502020204030204" pitchFamily="34" charset="0"/>
                        <a:cs typeface="+mj-cs"/>
                      </a:endParaRPr>
                    </a:p>
                  </a:txBody>
                  <a:tcPr marL="17082" marR="17082" marT="6570" marB="0">
                    <a:lnL>
                      <a:noFill/>
                    </a:lnL>
                    <a:lnR>
                      <a:noFill/>
                    </a:lnR>
                    <a:lnT>
                      <a:noFill/>
                    </a:lnT>
                    <a:lnB>
                      <a:noFill/>
                    </a:lnB>
                  </a:tcPr>
                </a:tc>
                <a:tc>
                  <a:txBody>
                    <a:bodyPr/>
                    <a:lstStyle/>
                    <a:p>
                      <a:pPr marL="228600" algn="r" rtl="1">
                        <a:lnSpc>
                          <a:spcPct val="107000"/>
                        </a:lnSpc>
                        <a:spcAft>
                          <a:spcPts val="800"/>
                        </a:spcAft>
                      </a:pPr>
                      <a:r>
                        <a:rPr lang="ar-QA" sz="1400" dirty="0">
                          <a:effectLst/>
                          <a:latin typeface="Calibri" panose="020F0502020204030204" pitchFamily="34" charset="0"/>
                          <a:ea typeface="Calibri" panose="020F0502020204030204" pitchFamily="34" charset="0"/>
                          <a:cs typeface="+mj-cs"/>
                        </a:rPr>
                        <a:t>عقد اجتماعين بين الوزارات سنويا</a:t>
                      </a:r>
                      <a:endParaRPr lang="en-GB" sz="1400" dirty="0">
                        <a:effectLst/>
                        <a:latin typeface="Calibri" panose="020F0502020204030204" pitchFamily="34" charset="0"/>
                        <a:ea typeface="Calibri" panose="020F0502020204030204" pitchFamily="34" charset="0"/>
                        <a:cs typeface="+mj-cs"/>
                      </a:endParaRPr>
                    </a:p>
                  </a:txBody>
                  <a:tcPr marL="17082" marR="17082" marT="6570" marB="0">
                    <a:lnL>
                      <a:noFill/>
                    </a:lnL>
                    <a:lnR>
                      <a:noFill/>
                    </a:lnR>
                    <a:lnT>
                      <a:noFill/>
                    </a:lnT>
                    <a:lnB>
                      <a:noFill/>
                    </a:lnB>
                  </a:tcPr>
                </a:tc>
                <a:tc>
                  <a:txBody>
                    <a:bodyPr/>
                    <a:lstStyle/>
                    <a:p>
                      <a:pPr marL="228600" algn="r" rtl="1">
                        <a:lnSpc>
                          <a:spcPct val="107000"/>
                        </a:lnSpc>
                        <a:spcAft>
                          <a:spcPts val="800"/>
                        </a:spcAft>
                      </a:pPr>
                      <a:r>
                        <a:rPr lang="ar-QA" sz="1400" dirty="0">
                          <a:effectLst/>
                          <a:latin typeface="Calibri" panose="020F0502020204030204" pitchFamily="34" charset="0"/>
                          <a:ea typeface="Calibri" panose="020F0502020204030204" pitchFamily="34" charset="0"/>
                          <a:cs typeface="+mj-cs"/>
                        </a:rPr>
                        <a:t>شروط مرجعية للآلية؛ عقد اجتماع واحد</a:t>
                      </a:r>
                      <a:endParaRPr lang="en-GB" sz="1400" dirty="0">
                        <a:effectLst/>
                        <a:latin typeface="Calibri" panose="020F0502020204030204" pitchFamily="34" charset="0"/>
                        <a:ea typeface="Calibri" panose="020F0502020204030204" pitchFamily="34" charset="0"/>
                        <a:cs typeface="+mj-cs"/>
                      </a:endParaRPr>
                    </a:p>
                  </a:txBody>
                  <a:tcPr marL="17082" marR="17082" marT="6570" marB="0">
                    <a:lnL>
                      <a:noFill/>
                    </a:lnL>
                    <a:lnR>
                      <a:noFill/>
                    </a:lnR>
                    <a:lnT>
                      <a:noFill/>
                    </a:lnT>
                    <a:lnB>
                      <a:noFill/>
                    </a:lnB>
                  </a:tcPr>
                </a:tc>
                <a:tc>
                  <a:txBody>
                    <a:bodyPr/>
                    <a:lstStyle/>
                    <a:p>
                      <a:pPr marL="228600" algn="r" rtl="1">
                        <a:lnSpc>
                          <a:spcPct val="107000"/>
                        </a:lnSpc>
                        <a:spcAft>
                          <a:spcPts val="800"/>
                        </a:spcAft>
                      </a:pPr>
                      <a:r>
                        <a:rPr lang="ar-SA" sz="1400" dirty="0">
                          <a:effectLst/>
                          <a:latin typeface="Calibri" panose="020F0502020204030204" pitchFamily="34" charset="0"/>
                          <a:ea typeface="Calibri" panose="020F0502020204030204" pitchFamily="34" charset="0"/>
                          <a:cs typeface="+mj-cs"/>
                        </a:rPr>
                        <a:t>محاضر</a:t>
                      </a:r>
                      <a:r>
                        <a:rPr lang="ar-QA" sz="1400" dirty="0">
                          <a:effectLst/>
                          <a:latin typeface="Calibri" panose="020F0502020204030204" pitchFamily="34" charset="0"/>
                          <a:ea typeface="Calibri" panose="020F0502020204030204" pitchFamily="34" charset="0"/>
                          <a:cs typeface="+mj-cs"/>
                        </a:rPr>
                        <a:t> الاجتماعات؛ تقارير الرصد</a:t>
                      </a:r>
                      <a:endParaRPr lang="en-GB" sz="1400" dirty="0">
                        <a:effectLst/>
                        <a:latin typeface="Calibri" panose="020F0502020204030204" pitchFamily="34" charset="0"/>
                        <a:ea typeface="Calibri" panose="020F0502020204030204" pitchFamily="34" charset="0"/>
                        <a:cs typeface="+mj-cs"/>
                      </a:endParaRPr>
                    </a:p>
                  </a:txBody>
                  <a:tcPr marL="17082" marR="17082" marT="6570" marB="0">
                    <a:lnL>
                      <a:noFill/>
                    </a:lnL>
                    <a:lnR>
                      <a:noFill/>
                    </a:lnR>
                    <a:lnT>
                      <a:noFill/>
                    </a:lnT>
                    <a:lnB>
                      <a:noFill/>
                    </a:lnB>
                  </a:tcPr>
                </a:tc>
                <a:tc gridSpan="2">
                  <a:txBody>
                    <a:bodyPr/>
                    <a:lstStyle/>
                    <a:p>
                      <a:pPr algn="r"/>
                      <a:r>
                        <a:rPr lang="ar-QA" sz="1400" dirty="0">
                          <a:effectLst/>
                          <a:latin typeface="Calibri" panose="020F0502020204030204" pitchFamily="34" charset="0"/>
                          <a:ea typeface="Calibri" panose="020F0502020204030204" pitchFamily="34" charset="0"/>
                          <a:cs typeface="+mj-cs"/>
                        </a:rPr>
                        <a:t>توجد آلية الرقابة (</a:t>
                      </a:r>
                      <a:r>
                        <a:rPr lang="ar-QA" sz="1400" i="1" dirty="0">
                          <a:effectLst/>
                          <a:latin typeface="Calibri" panose="020F0502020204030204" pitchFamily="34" charset="0"/>
                          <a:ea typeface="Calibri" panose="020F0502020204030204" pitchFamily="34" charset="0"/>
                          <a:cs typeface="+mj-cs"/>
                        </a:rPr>
                        <a:t>منصة بيانات التعليم</a:t>
                      </a:r>
                      <a:r>
                        <a:rPr lang="ar-QA" sz="1400" dirty="0">
                          <a:effectLst/>
                          <a:latin typeface="Calibri" panose="020F0502020204030204" pitchFamily="34" charset="0"/>
                          <a:ea typeface="Calibri" panose="020F0502020204030204" pitchFamily="34" charset="0"/>
                          <a:cs typeface="+mj-cs"/>
                        </a:rPr>
                        <a:t> /لجنة القيادة) لتفعيل الاستراتيجية الوطنية لتطوير إحصاءات التعليم  وتشتغل بحلول السنة الثالثة</a:t>
                      </a:r>
                      <a:endParaRPr lang="en-GB" sz="2400" dirty="0"/>
                    </a:p>
                  </a:txBody>
                  <a:tcPr marL="17082" marR="17082" marT="6570" marB="0">
                    <a:lnL>
                      <a:noFill/>
                    </a:lnL>
                    <a:lnR>
                      <a:noFill/>
                    </a:lnR>
                    <a:lnB>
                      <a:noFill/>
                    </a:lnB>
                  </a:tcPr>
                </a:tc>
                <a:tc hMerge="1">
                  <a:txBody>
                    <a:bodyPr/>
                    <a:lstStyle/>
                    <a:p>
                      <a:pPr marL="228600" algn="r" rtl="1">
                        <a:lnSpc>
                          <a:spcPct val="107000"/>
                        </a:lnSpc>
                        <a:spcAft>
                          <a:spcPts val="800"/>
                        </a:spcAft>
                      </a:pPr>
                      <a:endParaRPr lang="en-GB" sz="1100" dirty="0">
                        <a:effectLst/>
                        <a:latin typeface="Calibri" panose="020F0502020204030204" pitchFamily="34" charset="0"/>
                        <a:ea typeface="Calibri" panose="020F0502020204030204" pitchFamily="34" charset="0"/>
                        <a:cs typeface="+mj-cs"/>
                      </a:endParaRPr>
                    </a:p>
                  </a:txBody>
                  <a:tcPr marL="17082" marR="17082" marT="6570" marB="0">
                    <a:lnL>
                      <a:noFill/>
                    </a:lnL>
                    <a:lnR>
                      <a:noFill/>
                    </a:lnR>
                    <a:lnB>
                      <a:noFill/>
                    </a:lnB>
                  </a:tcPr>
                </a:tc>
                <a:extLst>
                  <a:ext uri="{0D108BD9-81ED-4DB2-BD59-A6C34878D82A}">
                    <a16:rowId xmlns:a16="http://schemas.microsoft.com/office/drawing/2014/main" val="1933979822"/>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97D3885-55D5-4F53-8641-272BDEF2FDBA}"/>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
        <p:nvSpPr>
          <p:cNvPr id="9" name="TextBox 8">
            <a:extLst>
              <a:ext uri="{FF2B5EF4-FFF2-40B4-BE49-F238E27FC236}">
                <a16:creationId xmlns:a16="http://schemas.microsoft.com/office/drawing/2014/main" id="{6B1F2C5E-FFEE-4395-B2E3-D743218011EF}"/>
              </a:ext>
            </a:extLst>
          </p:cNvPr>
          <p:cNvSpPr txBox="1"/>
          <p:nvPr/>
        </p:nvSpPr>
        <p:spPr>
          <a:xfrm>
            <a:off x="2189376" y="3247085"/>
            <a:ext cx="4627949" cy="1631216"/>
          </a:xfrm>
          <a:prstGeom prst="rect">
            <a:avLst/>
          </a:prstGeom>
          <a:noFill/>
        </p:spPr>
        <p:txBody>
          <a:bodyPr wrap="square" rtlCol="0">
            <a:spAutoFit/>
          </a:bodyPr>
          <a:lstStyle/>
          <a:p>
            <a:pPr algn="r" rtl="1"/>
            <a:r>
              <a:rPr lang="ar-QA" sz="2000" dirty="0">
                <a:solidFill>
                  <a:schemeClr val="bg1"/>
                </a:solidFill>
                <a:latin typeface="Open Sans" charset="0"/>
                <a:cs typeface="+mj-cs"/>
              </a:rPr>
              <a:t>يعرض هذا </a:t>
            </a:r>
            <a:r>
              <a:rPr lang="ar-SA" sz="2000" dirty="0">
                <a:solidFill>
                  <a:schemeClr val="bg1"/>
                </a:solidFill>
                <a:latin typeface="Open Sans" charset="0"/>
                <a:cs typeface="+mj-cs"/>
              </a:rPr>
              <a:t>القسم أدوات إدارة الاستراتيجية</a:t>
            </a:r>
            <a:r>
              <a:rPr lang="ar-QA" sz="2000" dirty="0">
                <a:solidFill>
                  <a:schemeClr val="bg1"/>
                </a:solidFill>
                <a:latin typeface="Open Sans" charset="0"/>
                <a:cs typeface="+mj-cs"/>
              </a:rPr>
              <a:t> (</a:t>
            </a:r>
            <a:r>
              <a:rPr lang="en-US" sz="2000" dirty="0">
                <a:solidFill>
                  <a:schemeClr val="bg1"/>
                </a:solidFill>
                <a:latin typeface="Open Sans"/>
              </a:rPr>
              <a:t>NSDES</a:t>
            </a:r>
            <a:r>
              <a:rPr lang="ar-QA" sz="2000" dirty="0">
                <a:solidFill>
                  <a:schemeClr val="bg1"/>
                </a:solidFill>
                <a:latin typeface="Open Sans"/>
              </a:rPr>
              <a:t>):</a:t>
            </a:r>
            <a:r>
              <a:rPr lang="ar-SA" sz="2000" dirty="0">
                <a:solidFill>
                  <a:schemeClr val="bg1"/>
                </a:solidFill>
                <a:latin typeface="Open Sans" charset="0"/>
                <a:cs typeface="+mj-cs"/>
              </a:rPr>
              <a:t> الخطة الاستراتيجية التشغيلية (متوسطة المدى) للبرنامج، وخطة العمل السنوية والميزانية</a:t>
            </a:r>
            <a:r>
              <a:rPr lang="ar-QA" sz="2000" dirty="0">
                <a:solidFill>
                  <a:schemeClr val="bg1"/>
                </a:solidFill>
                <a:latin typeface="Open Sans" charset="0"/>
                <a:cs typeface="+mj-cs"/>
              </a:rPr>
              <a:t>.</a:t>
            </a:r>
            <a:r>
              <a:rPr lang="ar-SA" sz="2000" dirty="0">
                <a:solidFill>
                  <a:schemeClr val="bg1"/>
                </a:solidFill>
                <a:latin typeface="Open Sans" charset="0"/>
                <a:cs typeface="+mj-cs"/>
              </a:rPr>
              <a:t> و</a:t>
            </a:r>
            <a:r>
              <a:rPr lang="ar-QA" sz="2000" dirty="0">
                <a:solidFill>
                  <a:schemeClr val="bg1"/>
                </a:solidFill>
                <a:latin typeface="Open Sans" charset="0"/>
                <a:cs typeface="+mj-cs"/>
              </a:rPr>
              <a:t>يقدم </a:t>
            </a:r>
            <a:r>
              <a:rPr lang="ar-SA" sz="2000" dirty="0">
                <a:solidFill>
                  <a:schemeClr val="bg1"/>
                </a:solidFill>
                <a:latin typeface="Open Sans" charset="0"/>
                <a:cs typeface="+mj-cs"/>
              </a:rPr>
              <a:t>توجيه</a:t>
            </a:r>
            <a:r>
              <a:rPr lang="ar-QA" sz="2000" dirty="0">
                <a:solidFill>
                  <a:schemeClr val="bg1"/>
                </a:solidFill>
                <a:latin typeface="Open Sans" charset="0"/>
                <a:cs typeface="+mj-cs"/>
              </a:rPr>
              <a:t>ا</a:t>
            </a:r>
            <a:r>
              <a:rPr lang="ar-SA" sz="2000" dirty="0">
                <a:solidFill>
                  <a:schemeClr val="bg1"/>
                </a:solidFill>
                <a:latin typeface="Open Sans" charset="0"/>
                <a:cs typeface="+mj-cs"/>
              </a:rPr>
              <a:t> أساسي</a:t>
            </a:r>
            <a:r>
              <a:rPr lang="ar-QA" sz="2000" dirty="0">
                <a:solidFill>
                  <a:schemeClr val="bg1"/>
                </a:solidFill>
                <a:latin typeface="Open Sans" charset="0"/>
                <a:cs typeface="+mj-cs"/>
              </a:rPr>
              <a:t>ا</a:t>
            </a:r>
            <a:r>
              <a:rPr lang="ar-SA" sz="2000" dirty="0">
                <a:solidFill>
                  <a:schemeClr val="bg1"/>
                </a:solidFill>
                <a:latin typeface="Open Sans" charset="0"/>
                <a:cs typeface="+mj-cs"/>
              </a:rPr>
              <a:t> بشأن </a:t>
            </a:r>
            <a:r>
              <a:rPr lang="ar-QA" sz="2000" dirty="0">
                <a:solidFill>
                  <a:schemeClr val="bg1"/>
                </a:solidFill>
                <a:latin typeface="Open Sans" charset="0"/>
                <a:cs typeface="+mj-cs"/>
              </a:rPr>
              <a:t>استخدام مصفوفة الرصد والتقييم</a:t>
            </a:r>
            <a:r>
              <a:rPr lang="ar-SA" sz="2000" dirty="0">
                <a:solidFill>
                  <a:schemeClr val="bg1"/>
                </a:solidFill>
                <a:latin typeface="Open Sans" charset="0"/>
                <a:cs typeface="+mj-cs"/>
              </a:rPr>
              <a:t>، و</a:t>
            </a:r>
            <a:r>
              <a:rPr lang="ar-QA" sz="2000" dirty="0">
                <a:solidFill>
                  <a:schemeClr val="bg1"/>
                </a:solidFill>
                <a:latin typeface="Open Sans" charset="0"/>
                <a:cs typeface="+mj-cs"/>
              </a:rPr>
              <a:t>يقترح </a:t>
            </a:r>
            <a:r>
              <a:rPr lang="ar-SA" sz="2000" dirty="0">
                <a:solidFill>
                  <a:schemeClr val="bg1"/>
                </a:solidFill>
                <a:latin typeface="Open Sans" charset="0"/>
                <a:cs typeface="+mj-cs"/>
              </a:rPr>
              <a:t>قالب</a:t>
            </a:r>
            <a:r>
              <a:rPr lang="ar-QA" sz="2000" dirty="0">
                <a:solidFill>
                  <a:schemeClr val="bg1"/>
                </a:solidFill>
                <a:latin typeface="Open Sans" charset="0"/>
                <a:cs typeface="+mj-cs"/>
              </a:rPr>
              <a:t>ا </a:t>
            </a:r>
            <a:r>
              <a:rPr lang="ar-SA" sz="2000" dirty="0">
                <a:solidFill>
                  <a:schemeClr val="bg1"/>
                </a:solidFill>
                <a:latin typeface="Open Sans" charset="0"/>
                <a:cs typeface="+mj-cs"/>
              </a:rPr>
              <a:t>لوثيقة الاستراتيجية.</a:t>
            </a:r>
            <a:endParaRPr lang="en-US" sz="2000" dirty="0">
              <a:solidFill>
                <a:schemeClr val="bg1"/>
              </a:solidFill>
              <a:latin typeface="Open Sans" charset="0"/>
              <a:cs typeface="+mj-cs"/>
            </a:endParaRPr>
          </a:p>
        </p:txBody>
      </p:sp>
      <p:sp>
        <p:nvSpPr>
          <p:cNvPr id="10" name="Subtitle 1">
            <a:extLst>
              <a:ext uri="{FF2B5EF4-FFF2-40B4-BE49-F238E27FC236}">
                <a16:creationId xmlns:a16="http://schemas.microsoft.com/office/drawing/2014/main" id="{5DA9C0F7-C9F0-4C42-AB8F-1C7F8D70A758}"/>
              </a:ext>
            </a:extLst>
          </p:cNvPr>
          <p:cNvSpPr txBox="1">
            <a:spLocks/>
          </p:cNvSpPr>
          <p:nvPr/>
        </p:nvSpPr>
        <p:spPr>
          <a:xfrm>
            <a:off x="4763232" y="2052112"/>
            <a:ext cx="1989814" cy="3577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bg1"/>
                </a:solidFill>
                <a:latin typeface="Open Sans" charset="0"/>
                <a:ea typeface="Open Sans" charset="0"/>
                <a:cs typeface="Open Sans"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charset="0"/>
                <a:ea typeface="Open Sans" charset="0"/>
                <a:cs typeface="Open Sans"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charset="0"/>
                <a:ea typeface="Open Sans" charset="0"/>
                <a:cs typeface="Open Sans"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pen Sans" charset="0"/>
                <a:ea typeface="Open Sans" charset="0"/>
                <a:cs typeface="Open Sans"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pen Sans" charset="0"/>
                <a:ea typeface="Open Sans" charset="0"/>
                <a:cs typeface="Open Sans"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QA" sz="2400" dirty="0">
                <a:cs typeface="+mj-cs"/>
              </a:rPr>
              <a:t>القسم الخامس</a:t>
            </a:r>
            <a:endParaRPr lang="en-US" sz="2400" dirty="0">
              <a:cs typeface="+mj-cs"/>
            </a:endParaRPr>
          </a:p>
        </p:txBody>
      </p:sp>
      <p:sp>
        <p:nvSpPr>
          <p:cNvPr id="11" name="Title 2">
            <a:extLst>
              <a:ext uri="{FF2B5EF4-FFF2-40B4-BE49-F238E27FC236}">
                <a16:creationId xmlns:a16="http://schemas.microsoft.com/office/drawing/2014/main" id="{3646C7EB-688C-4F98-8977-C83A4C6A57F2}"/>
              </a:ext>
            </a:extLst>
          </p:cNvPr>
          <p:cNvSpPr txBox="1">
            <a:spLocks/>
          </p:cNvSpPr>
          <p:nvPr/>
        </p:nvSpPr>
        <p:spPr>
          <a:xfrm>
            <a:off x="2189376" y="2598627"/>
            <a:ext cx="4628985" cy="53645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400" b="1" i="0" kern="1200" baseline="0">
                <a:ln>
                  <a:solidFill>
                    <a:schemeClr val="bg1"/>
                  </a:solidFill>
                </a:ln>
                <a:solidFill>
                  <a:schemeClr val="bg1"/>
                </a:solidFill>
                <a:latin typeface="Open Sans Bold" charset="0"/>
                <a:ea typeface="Open Sans" charset="0"/>
                <a:cs typeface="Open Sans" charset="0"/>
              </a:defRPr>
            </a:lvl1pPr>
          </a:lstStyle>
          <a:p>
            <a:pPr algn="r" rtl="1"/>
            <a:r>
              <a:rPr lang="ar-SA" sz="2800" dirty="0">
                <a:cs typeface="+mj-cs"/>
              </a:rPr>
              <a:t>التوجه نحو التنفيذ</a:t>
            </a:r>
            <a:endParaRPr lang="en-US" sz="1600" dirty="0">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123872" y="1411160"/>
            <a:ext cx="2542194" cy="1500187"/>
          </a:xfrm>
        </p:spPr>
        <p:txBody>
          <a:bodyPr/>
          <a:lstStyle/>
          <a:p>
            <a:pPr algn="r" rtl="1"/>
            <a:r>
              <a:rPr lang="ar-QA" sz="2800" dirty="0">
                <a:cs typeface="+mj-cs"/>
              </a:rPr>
              <a:t>1.1. الغرض من الدليل ومستخدموه</a:t>
            </a:r>
            <a:endParaRPr lang="en-US" sz="2800" dirty="0">
              <a:cs typeface="+mj-cs"/>
            </a:endParaRPr>
          </a:p>
        </p:txBody>
      </p:sp>
      <p:sp>
        <p:nvSpPr>
          <p:cNvPr id="3" name="Text Placeholder 2"/>
          <p:cNvSpPr>
            <a:spLocks noGrp="1"/>
          </p:cNvSpPr>
          <p:nvPr>
            <p:ph type="body" sz="quarter" idx="10"/>
          </p:nvPr>
        </p:nvSpPr>
        <p:spPr>
          <a:xfrm>
            <a:off x="787399" y="1411160"/>
            <a:ext cx="4749801" cy="4259261"/>
          </a:xfrm>
        </p:spPr>
        <p:txBody>
          <a:bodyPr/>
          <a:lstStyle/>
          <a:p>
            <a:pPr algn="r" rtl="1">
              <a:lnSpc>
                <a:spcPct val="100000"/>
              </a:lnSpc>
              <a:spcBef>
                <a:spcPts val="600"/>
              </a:spcBef>
              <a:spcAft>
                <a:spcPts val="600"/>
              </a:spcAft>
            </a:pPr>
            <a:r>
              <a:rPr lang="ar-QA" sz="2000" b="1" dirty="0">
                <a:cs typeface="+mj-cs"/>
              </a:rPr>
              <a:t>الغرض: </a:t>
            </a:r>
            <a:r>
              <a:rPr lang="ar-QA" sz="2000" dirty="0">
                <a:cs typeface="+mj-cs"/>
              </a:rPr>
              <a:t>مرافقة </a:t>
            </a:r>
            <a:r>
              <a:rPr lang="ar-SA" sz="2000" dirty="0">
                <a:cs typeface="+mj-cs"/>
              </a:rPr>
              <a:t>الأطراف المعنية </a:t>
            </a:r>
            <a:r>
              <a:rPr lang="ar-QA" sz="2000" dirty="0">
                <a:cs typeface="+mj-cs"/>
              </a:rPr>
              <a:t>على المستوى </a:t>
            </a:r>
            <a:r>
              <a:rPr lang="ar-SA" sz="2000" dirty="0">
                <a:cs typeface="+mj-cs"/>
              </a:rPr>
              <a:t>الوطني</a:t>
            </a:r>
            <a:r>
              <a:rPr lang="ar-QA" sz="2000" dirty="0">
                <a:cs typeface="+mj-cs"/>
              </a:rPr>
              <a:t> خلال عملية إعداد الاستراتيجية الوطنية لتطوير إحصاءات التعليم</a:t>
            </a:r>
            <a:r>
              <a:rPr lang="en-GB" sz="2000" dirty="0">
                <a:cs typeface="+mj-cs"/>
              </a:rPr>
              <a:t> </a:t>
            </a:r>
            <a:r>
              <a:rPr lang="ar-QA" sz="2000" dirty="0">
                <a:cs typeface="+mj-cs"/>
              </a:rPr>
              <a:t>وخطة البرنامج متوسطة المدى، </a:t>
            </a:r>
            <a:r>
              <a:rPr lang="ar-SA" sz="2000" dirty="0">
                <a:cs typeface="+mj-cs"/>
              </a:rPr>
              <a:t>مع </a:t>
            </a:r>
            <a:r>
              <a:rPr lang="ar-QA" sz="2000" dirty="0">
                <a:cs typeface="+mj-cs"/>
              </a:rPr>
              <a:t>ضمان أن تكون هذه الخطة الاستراتيجية </a:t>
            </a:r>
            <a:r>
              <a:rPr lang="ar-QA" sz="2000" b="1" dirty="0">
                <a:cs typeface="+mj-cs"/>
              </a:rPr>
              <a:t>موجهة نحو النتائج.</a:t>
            </a:r>
            <a:endParaRPr lang="en-GB" sz="2000" dirty="0">
              <a:cs typeface="+mj-cs"/>
            </a:endParaRPr>
          </a:p>
          <a:p>
            <a:pPr algn="r" rtl="1">
              <a:lnSpc>
                <a:spcPct val="100000"/>
              </a:lnSpc>
              <a:spcBef>
                <a:spcPts val="600"/>
              </a:spcBef>
              <a:spcAft>
                <a:spcPts val="600"/>
              </a:spcAft>
            </a:pPr>
            <a:r>
              <a:rPr lang="ar-QA" sz="2000" dirty="0">
                <a:cs typeface="+mj-cs"/>
              </a:rPr>
              <a:t>نهج "التعلم بالممارسة"، باستخدام مجموعة من الأدوات البسيطة والمرنة التي يمكن تكييفها لتناسب سياقات محددة.</a:t>
            </a:r>
            <a:endParaRPr lang="en-US" sz="2000" dirty="0">
              <a:cs typeface="+mj-cs"/>
            </a:endParaRPr>
          </a:p>
          <a:p>
            <a:pPr algn="r" rtl="1">
              <a:lnSpc>
                <a:spcPct val="100000"/>
              </a:lnSpc>
              <a:spcBef>
                <a:spcPts val="600"/>
              </a:spcBef>
              <a:spcAft>
                <a:spcPts val="600"/>
              </a:spcAft>
            </a:pPr>
            <a:r>
              <a:rPr lang="ar-QA" sz="2000" b="1" dirty="0">
                <a:cs typeface="+mj-cs"/>
              </a:rPr>
              <a:t>المستخدمون: </a:t>
            </a:r>
            <a:r>
              <a:rPr lang="ar-QA" sz="2000" dirty="0">
                <a:cs typeface="+mj-cs"/>
              </a:rPr>
              <a:t>أعضاء منصة بيانات التعليم (</a:t>
            </a:r>
            <a:r>
              <a:rPr lang="en-GB" sz="2000" dirty="0">
                <a:cs typeface="+mj-cs"/>
              </a:rPr>
              <a:t>EDP</a:t>
            </a:r>
            <a:r>
              <a:rPr lang="ar-QA" sz="2000" dirty="0">
                <a:cs typeface="+mj-cs"/>
              </a:rPr>
              <a:t>) وتحديدًا الفريق الفني الوطني (</a:t>
            </a:r>
            <a:r>
              <a:rPr lang="en-GB" sz="2000" dirty="0">
                <a:cs typeface="+mj-cs"/>
              </a:rPr>
              <a:t>NTT</a:t>
            </a:r>
            <a:r>
              <a:rPr lang="ar-QA" sz="2000" dirty="0">
                <a:cs typeface="+mj-cs"/>
              </a:rPr>
              <a:t>)</a:t>
            </a:r>
            <a:r>
              <a:rPr lang="en-GB" sz="2000" dirty="0">
                <a:cs typeface="+mj-cs"/>
              </a:rPr>
              <a:t> </a:t>
            </a:r>
            <a:r>
              <a:rPr lang="ar-SA" sz="2000" dirty="0">
                <a:cs typeface="+mj-cs"/>
              </a:rPr>
              <a:t>بتوجيه من طرف لجنة القيادة</a:t>
            </a:r>
            <a:r>
              <a:rPr lang="ar-QA" sz="2000" dirty="0">
                <a:cs typeface="+mj-cs"/>
              </a:rPr>
              <a:t>.</a:t>
            </a:r>
            <a:endParaRPr lang="en-US" sz="2000" dirty="0">
              <a:cs typeface="+mj-cs"/>
            </a:endParaRPr>
          </a:p>
          <a:p>
            <a:pPr algn="r" rtl="1"/>
            <a:endParaRPr lang="en-US" sz="2000" dirty="0">
              <a:cs typeface="+mj-cs"/>
            </a:endParaRPr>
          </a:p>
        </p:txBody>
      </p:sp>
      <p:sp>
        <p:nvSpPr>
          <p:cNvPr id="7" name="Text Placeholder 2">
            <a:extLst>
              <a:ext uri="{FF2B5EF4-FFF2-40B4-BE49-F238E27FC236}">
                <a16:creationId xmlns:a16="http://schemas.microsoft.com/office/drawing/2014/main" id="{BD73F3F5-8AA3-4F0E-9175-591F6845DD2D}"/>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578082" y="1435782"/>
            <a:ext cx="2277129" cy="1993218"/>
          </a:xfrm>
        </p:spPr>
        <p:txBody>
          <a:bodyPr/>
          <a:lstStyle/>
          <a:p>
            <a:pPr algn="r" rtl="1"/>
            <a:r>
              <a:rPr lang="ar-QA" sz="2800" dirty="0">
                <a:cs typeface="+mj-cs"/>
              </a:rPr>
              <a:t>1.5. </a:t>
            </a:r>
            <a:r>
              <a:rPr lang="ar-SA" sz="2800" dirty="0">
                <a:cs typeface="+mj-cs"/>
              </a:rPr>
              <a:t>كلمة "الإدارة" في الإدارة القائمة على النتائج</a:t>
            </a:r>
            <a:endParaRPr lang="ar-QA" sz="2800" dirty="0">
              <a:cs typeface="+mj-cs"/>
            </a:endParaRPr>
          </a:p>
          <a:p>
            <a:pPr algn="r" rtl="1"/>
            <a:r>
              <a:rPr lang="ar-QA" sz="2000" b="0" i="1" dirty="0">
                <a:cs typeface="+mj-cs"/>
              </a:rPr>
              <a:t>التدفقات بين أدوات البرمجة ...</a:t>
            </a:r>
            <a:endParaRPr lang="en-US" sz="2000" b="0" i="1" dirty="0">
              <a:cs typeface="+mj-cs"/>
            </a:endParaRPr>
          </a:p>
        </p:txBody>
      </p:sp>
      <p:cxnSp>
        <p:nvCxnSpPr>
          <p:cNvPr id="11" name="Straight Arrow Connector 10"/>
          <p:cNvCxnSpPr>
            <a:cxnSpLocks/>
          </p:cNvCxnSpPr>
          <p:nvPr/>
        </p:nvCxnSpPr>
        <p:spPr>
          <a:xfrm flipH="1">
            <a:off x="2532207" y="3880430"/>
            <a:ext cx="41626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694320" y="4610925"/>
            <a:ext cx="0" cy="2949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H="1">
            <a:off x="4376157" y="3880430"/>
            <a:ext cx="289149"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619676" y="2707180"/>
            <a:ext cx="0" cy="2949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CBC6D6E0-902F-4277-9286-8A60EE6A509B}"/>
              </a:ext>
            </a:extLst>
          </p:cNvPr>
          <p:cNvSpPr txBox="1">
            <a:spLocks/>
          </p:cNvSpPr>
          <p:nvPr/>
        </p:nvSpPr>
        <p:spPr>
          <a:xfrm>
            <a:off x="2291654" y="197918"/>
            <a:ext cx="5630034" cy="2707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200" kern="1200" baseline="0">
                <a:solidFill>
                  <a:schemeClr val="bg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QA" sz="1400"/>
              <a:t>المبادئ التوجيهية على المستوى الوطني:</a:t>
            </a:r>
          </a:p>
          <a:p>
            <a:pPr algn="ctr" rtl="1"/>
            <a:r>
              <a:rPr lang="ar-QA" sz="1400"/>
              <a:t> الاستراتيجية الوطنية لتطوير إحصاءات التعليم (</a:t>
            </a:r>
            <a:r>
              <a:rPr lang="en-GB" sz="1400"/>
              <a:t>NSDES</a:t>
            </a:r>
            <a:r>
              <a:rPr lang="ar-QA" sz="1400"/>
              <a:t>)</a:t>
            </a:r>
            <a:endParaRPr lang="en-US" sz="1400"/>
          </a:p>
          <a:p>
            <a:endParaRPr lang="en-US" sz="2800" dirty="0"/>
          </a:p>
        </p:txBody>
      </p:sp>
      <p:graphicFrame>
        <p:nvGraphicFramePr>
          <p:cNvPr id="10" name="Diagram 9">
            <a:extLst>
              <a:ext uri="{FF2B5EF4-FFF2-40B4-BE49-F238E27FC236}">
                <a16:creationId xmlns:a16="http://schemas.microsoft.com/office/drawing/2014/main" id="{CAB989A3-C09C-4C2E-BAF8-9ED558CA3306}"/>
              </a:ext>
            </a:extLst>
          </p:cNvPr>
          <p:cNvGraphicFramePr/>
          <p:nvPr>
            <p:extLst>
              <p:ext uri="{D42A27DB-BD31-4B8C-83A1-F6EECF244321}">
                <p14:modId xmlns:p14="http://schemas.microsoft.com/office/powerpoint/2010/main" val="2920283559"/>
              </p:ext>
            </p:extLst>
          </p:nvPr>
        </p:nvGraphicFramePr>
        <p:xfrm>
          <a:off x="991882" y="1604873"/>
          <a:ext cx="5203637" cy="4376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98580" y="1045525"/>
            <a:ext cx="7500929" cy="488308"/>
          </a:xfrm>
        </p:spPr>
        <p:txBody>
          <a:bodyPr/>
          <a:lstStyle/>
          <a:p>
            <a:pPr algn="r" rtl="1"/>
            <a:r>
              <a:rPr lang="ar-QA" sz="2000" dirty="0">
                <a:cs typeface="+mj-cs"/>
              </a:rPr>
              <a:t>1.1.5. خطة برنامج تشغيلي متوسطة المدى</a:t>
            </a:r>
            <a:endParaRPr lang="en-US" sz="2000" dirty="0">
              <a:cs typeface="+mj-cs"/>
            </a:endParaRPr>
          </a:p>
          <a:p>
            <a:pPr algn="ctr"/>
            <a:r>
              <a:rPr lang="en-US" sz="2000" dirty="0">
                <a:cs typeface="+mj-cs"/>
              </a:rPr>
              <a:t> </a:t>
            </a:r>
          </a:p>
        </p:txBody>
      </p:sp>
      <p:sp>
        <p:nvSpPr>
          <p:cNvPr id="8" name="Text Placeholder 2">
            <a:extLst>
              <a:ext uri="{FF2B5EF4-FFF2-40B4-BE49-F238E27FC236}">
                <a16:creationId xmlns:a16="http://schemas.microsoft.com/office/drawing/2014/main" id="{04A4324F-0A6B-4115-9FBC-79FF58018D3C}"/>
              </a:ext>
            </a:extLst>
          </p:cNvPr>
          <p:cNvSpPr txBox="1">
            <a:spLocks/>
          </p:cNvSpPr>
          <p:nvPr/>
        </p:nvSpPr>
        <p:spPr>
          <a:xfrm>
            <a:off x="2291654" y="197918"/>
            <a:ext cx="5630034" cy="2707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200" kern="1200" baseline="0">
                <a:solidFill>
                  <a:schemeClr val="bg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pPr algn="r"/>
            <a:endParaRPr lang="en-US" sz="2800" dirty="0"/>
          </a:p>
        </p:txBody>
      </p:sp>
      <p:graphicFrame>
        <p:nvGraphicFramePr>
          <p:cNvPr id="2" name="Table 1">
            <a:extLst>
              <a:ext uri="{FF2B5EF4-FFF2-40B4-BE49-F238E27FC236}">
                <a16:creationId xmlns:a16="http://schemas.microsoft.com/office/drawing/2014/main" id="{F5C94E2E-E596-4C08-B925-1F4090B9B69A}"/>
              </a:ext>
            </a:extLst>
          </p:cNvPr>
          <p:cNvGraphicFramePr>
            <a:graphicFrameLocks noGrp="1"/>
          </p:cNvGraphicFramePr>
          <p:nvPr>
            <p:extLst>
              <p:ext uri="{D42A27DB-BD31-4B8C-83A1-F6EECF244321}">
                <p14:modId xmlns:p14="http://schemas.microsoft.com/office/powerpoint/2010/main" val="1504207183"/>
              </p:ext>
            </p:extLst>
          </p:nvPr>
        </p:nvGraphicFramePr>
        <p:xfrm>
          <a:off x="298580" y="1533834"/>
          <a:ext cx="8550464" cy="5152876"/>
        </p:xfrm>
        <a:graphic>
          <a:graphicData uri="http://schemas.openxmlformats.org/drawingml/2006/table">
            <a:tbl>
              <a:tblPr firstRow="1" firstCol="1" bandRow="1"/>
              <a:tblGrid>
                <a:gridCol w="663515">
                  <a:extLst>
                    <a:ext uri="{9D8B030D-6E8A-4147-A177-3AD203B41FA5}">
                      <a16:colId xmlns:a16="http://schemas.microsoft.com/office/drawing/2014/main" val="2208575737"/>
                    </a:ext>
                  </a:extLst>
                </a:gridCol>
                <a:gridCol w="663515">
                  <a:extLst>
                    <a:ext uri="{9D8B030D-6E8A-4147-A177-3AD203B41FA5}">
                      <a16:colId xmlns:a16="http://schemas.microsoft.com/office/drawing/2014/main" val="4161602179"/>
                    </a:ext>
                  </a:extLst>
                </a:gridCol>
                <a:gridCol w="668646">
                  <a:extLst>
                    <a:ext uri="{9D8B030D-6E8A-4147-A177-3AD203B41FA5}">
                      <a16:colId xmlns:a16="http://schemas.microsoft.com/office/drawing/2014/main" val="3277094741"/>
                    </a:ext>
                  </a:extLst>
                </a:gridCol>
                <a:gridCol w="1426218">
                  <a:extLst>
                    <a:ext uri="{9D8B030D-6E8A-4147-A177-3AD203B41FA5}">
                      <a16:colId xmlns:a16="http://schemas.microsoft.com/office/drawing/2014/main" val="867316472"/>
                    </a:ext>
                  </a:extLst>
                </a:gridCol>
                <a:gridCol w="571171">
                  <a:extLst>
                    <a:ext uri="{9D8B030D-6E8A-4147-A177-3AD203B41FA5}">
                      <a16:colId xmlns:a16="http://schemas.microsoft.com/office/drawing/2014/main" val="3325863585"/>
                    </a:ext>
                  </a:extLst>
                </a:gridCol>
                <a:gridCol w="569461">
                  <a:extLst>
                    <a:ext uri="{9D8B030D-6E8A-4147-A177-3AD203B41FA5}">
                      <a16:colId xmlns:a16="http://schemas.microsoft.com/office/drawing/2014/main" val="3193935603"/>
                    </a:ext>
                  </a:extLst>
                </a:gridCol>
                <a:gridCol w="571171">
                  <a:extLst>
                    <a:ext uri="{9D8B030D-6E8A-4147-A177-3AD203B41FA5}">
                      <a16:colId xmlns:a16="http://schemas.microsoft.com/office/drawing/2014/main" val="2103885692"/>
                    </a:ext>
                  </a:extLst>
                </a:gridCol>
                <a:gridCol w="569461">
                  <a:extLst>
                    <a:ext uri="{9D8B030D-6E8A-4147-A177-3AD203B41FA5}">
                      <a16:colId xmlns:a16="http://schemas.microsoft.com/office/drawing/2014/main" val="2740656882"/>
                    </a:ext>
                  </a:extLst>
                </a:gridCol>
                <a:gridCol w="569461">
                  <a:extLst>
                    <a:ext uri="{9D8B030D-6E8A-4147-A177-3AD203B41FA5}">
                      <a16:colId xmlns:a16="http://schemas.microsoft.com/office/drawing/2014/main" val="2891863196"/>
                    </a:ext>
                  </a:extLst>
                </a:gridCol>
                <a:gridCol w="1236398">
                  <a:extLst>
                    <a:ext uri="{9D8B030D-6E8A-4147-A177-3AD203B41FA5}">
                      <a16:colId xmlns:a16="http://schemas.microsoft.com/office/drawing/2014/main" val="1077269766"/>
                    </a:ext>
                  </a:extLst>
                </a:gridCol>
                <a:gridCol w="1041447">
                  <a:extLst>
                    <a:ext uri="{9D8B030D-6E8A-4147-A177-3AD203B41FA5}">
                      <a16:colId xmlns:a16="http://schemas.microsoft.com/office/drawing/2014/main" val="2750101165"/>
                    </a:ext>
                  </a:extLst>
                </a:gridCol>
              </a:tblGrid>
              <a:tr h="230942">
                <a:tc gridSpan="11">
                  <a:txBody>
                    <a:bodyPr/>
                    <a:lstStyle/>
                    <a:p>
                      <a:pPr algn="ctr" rtl="1">
                        <a:lnSpc>
                          <a:spcPct val="107000"/>
                        </a:lnSpc>
                        <a:spcAft>
                          <a:spcPts val="0"/>
                        </a:spcAft>
                      </a:pPr>
                      <a:r>
                        <a:rPr lang="ar-SA" sz="1200" b="1" dirty="0">
                          <a:effectLst/>
                          <a:latin typeface="Calibri" panose="020F0502020204030204" pitchFamily="34" charset="0"/>
                          <a:ea typeface="Calibri" panose="020F0502020204030204" pitchFamily="34" charset="0"/>
                          <a:cs typeface="+mj-cs"/>
                        </a:rPr>
                        <a:t>الأداة 5 أ. الخطة الاستراتيجية التشغيلية متوسطة المدى (5 سنوات) </a:t>
                      </a:r>
                      <a:endParaRPr lang="en-GB" sz="1200" dirty="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12360421"/>
                  </a:ext>
                </a:extLst>
              </a:tr>
              <a:tr h="230942">
                <a:tc gridSpan="3">
                  <a:txBody>
                    <a:bodyPr/>
                    <a:lstStyle/>
                    <a:p>
                      <a:pPr algn="ctr" rtl="1">
                        <a:lnSpc>
                          <a:spcPct val="107000"/>
                        </a:lnSpc>
                        <a:spcAft>
                          <a:spcPts val="0"/>
                        </a:spcAft>
                      </a:pPr>
                      <a:r>
                        <a:rPr lang="ar-SA" sz="1100" b="1">
                          <a:solidFill>
                            <a:srgbClr val="FFFFFF"/>
                          </a:solidFill>
                          <a:effectLst/>
                          <a:latin typeface="Calibri" panose="020F0502020204030204" pitchFamily="34" charset="0"/>
                          <a:ea typeface="Calibri" panose="020F0502020204030204" pitchFamily="34" charset="0"/>
                          <a:cs typeface="+mj-cs"/>
                        </a:rPr>
                        <a:t>الميزانية</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tc hMerge="1">
                  <a:txBody>
                    <a:bodyPr/>
                    <a:lstStyle/>
                    <a:p>
                      <a:endParaRPr lang="en-GB"/>
                    </a:p>
                  </a:txBody>
                  <a:tcPr/>
                </a:tc>
                <a:tc rowSpan="2">
                  <a:txBody>
                    <a:bodyPr/>
                    <a:lstStyle/>
                    <a:p>
                      <a:pPr algn="ctr" rtl="1">
                        <a:lnSpc>
                          <a:spcPct val="107000"/>
                        </a:lnSpc>
                        <a:spcAft>
                          <a:spcPts val="0"/>
                        </a:spcAft>
                      </a:pPr>
                      <a:r>
                        <a:rPr lang="ar-SA" sz="1100" b="1">
                          <a:solidFill>
                            <a:srgbClr val="FFFFFF"/>
                          </a:solidFill>
                          <a:effectLst/>
                          <a:latin typeface="Calibri" panose="020F0502020204030204" pitchFamily="34" charset="0"/>
                          <a:ea typeface="Calibri" panose="020F0502020204030204" pitchFamily="34" charset="0"/>
                          <a:cs typeface="+mj-cs"/>
                        </a:rPr>
                        <a:t>المسؤول</a:t>
                      </a:r>
                      <a:endParaRPr lang="en-GB" sz="1200">
                        <a:effectLst/>
                        <a:latin typeface="Calibri" panose="020F0502020204030204" pitchFamily="34" charset="0"/>
                        <a:ea typeface="Calibri" panose="020F0502020204030204" pitchFamily="34" charset="0"/>
                        <a:cs typeface="+mj-cs"/>
                      </a:endParaRPr>
                    </a:p>
                  </a:txBody>
                  <a:tcPr marL="61613" marR="616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5">
                  <a:txBody>
                    <a:bodyPr/>
                    <a:lstStyle/>
                    <a:p>
                      <a:pPr algn="ctr" rtl="1">
                        <a:lnSpc>
                          <a:spcPct val="107000"/>
                        </a:lnSpc>
                        <a:spcAft>
                          <a:spcPts val="0"/>
                        </a:spcAft>
                      </a:pPr>
                      <a:r>
                        <a:rPr lang="ar-SA" sz="1100" b="1">
                          <a:solidFill>
                            <a:srgbClr val="FFFFFF"/>
                          </a:solidFill>
                          <a:effectLst/>
                          <a:latin typeface="Calibri" panose="020F0502020204030204" pitchFamily="34" charset="0"/>
                          <a:ea typeface="Calibri" panose="020F0502020204030204" pitchFamily="34" charset="0"/>
                          <a:cs typeface="+mj-cs"/>
                        </a:rPr>
                        <a:t>الإطار الزمني</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rtl="1">
                        <a:lnSpc>
                          <a:spcPct val="107000"/>
                        </a:lnSpc>
                        <a:spcAft>
                          <a:spcPts val="0"/>
                        </a:spcAft>
                      </a:pPr>
                      <a:r>
                        <a:rPr lang="ar-SA" sz="1100" b="1">
                          <a:solidFill>
                            <a:srgbClr val="FFFFFF"/>
                          </a:solidFill>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p>
                      <a:pPr algn="ctr" rtl="1">
                        <a:lnSpc>
                          <a:spcPct val="107000"/>
                        </a:lnSpc>
                        <a:spcAft>
                          <a:spcPts val="0"/>
                        </a:spcAft>
                      </a:pPr>
                      <a:r>
                        <a:rPr lang="ar-SA" sz="1100" b="1">
                          <a:solidFill>
                            <a:srgbClr val="FFFFFF"/>
                          </a:solidFill>
                          <a:effectLst/>
                          <a:latin typeface="Calibri" panose="020F0502020204030204" pitchFamily="34" charset="0"/>
                          <a:ea typeface="Calibri" panose="020F0502020204030204" pitchFamily="34" charset="0"/>
                          <a:cs typeface="+mj-cs"/>
                        </a:rPr>
                        <a:t>الإجراءات الرئيسية</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algn="ctr" rtl="1">
                        <a:lnSpc>
                          <a:spcPct val="107000"/>
                        </a:lnSpc>
                        <a:spcAft>
                          <a:spcPts val="0"/>
                        </a:spcAft>
                      </a:pPr>
                      <a:r>
                        <a:rPr lang="ar-SA" sz="1100" b="1">
                          <a:solidFill>
                            <a:srgbClr val="FFFFFF"/>
                          </a:solidFill>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p>
                      <a:pPr algn="ctr" rtl="1">
                        <a:lnSpc>
                          <a:spcPct val="107000"/>
                        </a:lnSpc>
                        <a:spcAft>
                          <a:spcPts val="0"/>
                        </a:spcAft>
                      </a:pPr>
                      <a:r>
                        <a:rPr lang="ar-SA" sz="1100" b="1">
                          <a:solidFill>
                            <a:srgbClr val="FFFFFF"/>
                          </a:solidFill>
                          <a:effectLst/>
                          <a:latin typeface="Calibri" panose="020F0502020204030204" pitchFamily="34" charset="0"/>
                          <a:ea typeface="Calibri" panose="020F0502020204030204" pitchFamily="34" charset="0"/>
                          <a:cs typeface="+mj-cs"/>
                        </a:rPr>
                        <a:t>النتيجة </a:t>
                      </a:r>
                      <a:endParaRPr lang="en-GB" sz="1200">
                        <a:effectLst/>
                        <a:latin typeface="Calibri" panose="020F0502020204030204" pitchFamily="34" charset="0"/>
                        <a:ea typeface="Calibri" panose="020F0502020204030204" pitchFamily="34" charset="0"/>
                        <a:cs typeface="+mj-cs"/>
                      </a:endParaRPr>
                    </a:p>
                    <a:p>
                      <a:pPr algn="ctr" rtl="1">
                        <a:lnSpc>
                          <a:spcPct val="107000"/>
                        </a:lnSpc>
                        <a:spcAft>
                          <a:spcPts val="0"/>
                        </a:spcAft>
                      </a:pPr>
                      <a:r>
                        <a:rPr lang="ar-SA" sz="1100" b="1">
                          <a:solidFill>
                            <a:srgbClr val="FFFFFF"/>
                          </a:solidFill>
                          <a:effectLst/>
                          <a:latin typeface="Calibri" panose="020F0502020204030204" pitchFamily="34" charset="0"/>
                          <a:ea typeface="Calibri" panose="020F0502020204030204" pitchFamily="34" charset="0"/>
                          <a:cs typeface="+mj-cs"/>
                        </a:rPr>
                        <a:t>(مقتطف من مصفوفة النتائج)</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284884045"/>
                  </a:ext>
                </a:extLst>
              </a:tr>
              <a:tr h="451156">
                <a:tc>
                  <a:txBody>
                    <a:bodyPr/>
                    <a:lstStyle/>
                    <a:p>
                      <a:pPr algn="ctr" rtl="1">
                        <a:lnSpc>
                          <a:spcPct val="107000"/>
                        </a:lnSpc>
                        <a:spcAft>
                          <a:spcPts val="0"/>
                        </a:spcAft>
                      </a:pPr>
                      <a:r>
                        <a:rPr lang="ar-SA" sz="1100" b="1">
                          <a:solidFill>
                            <a:srgbClr val="FFFFFF"/>
                          </a:solidFill>
                          <a:effectLst/>
                          <a:latin typeface="Calibri" panose="020F0502020204030204" pitchFamily="34" charset="0"/>
                          <a:ea typeface="Calibri" panose="020F0502020204030204" pitchFamily="34" charset="0"/>
                          <a:cs typeface="+mj-cs"/>
                        </a:rPr>
                        <a:t>المبلغ</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rtl="1">
                        <a:lnSpc>
                          <a:spcPct val="107000"/>
                        </a:lnSpc>
                        <a:spcAft>
                          <a:spcPts val="0"/>
                        </a:spcAft>
                      </a:pPr>
                      <a:r>
                        <a:rPr lang="ar-QA" sz="1100" b="1" dirty="0">
                          <a:solidFill>
                            <a:srgbClr val="FFFFFF"/>
                          </a:solidFill>
                          <a:effectLst/>
                          <a:latin typeface="Calibri" panose="020F0502020204030204" pitchFamily="34" charset="0"/>
                          <a:ea typeface="Calibri" panose="020F0502020204030204" pitchFamily="34" charset="0"/>
                          <a:cs typeface="+mj-cs"/>
                        </a:rPr>
                        <a:t>الوصف</a:t>
                      </a:r>
                      <a:endParaRPr lang="en-GB" sz="1200" dirty="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rtl="1">
                        <a:lnSpc>
                          <a:spcPct val="107000"/>
                        </a:lnSpc>
                        <a:spcAft>
                          <a:spcPts val="0"/>
                        </a:spcAft>
                      </a:pPr>
                      <a:r>
                        <a:rPr lang="ar-QA" sz="1100" b="1" dirty="0">
                          <a:solidFill>
                            <a:srgbClr val="FFFFFF"/>
                          </a:solidFill>
                          <a:effectLst/>
                          <a:latin typeface="Calibri" panose="020F0502020204030204" pitchFamily="34" charset="0"/>
                          <a:ea typeface="Calibri" panose="020F0502020204030204" pitchFamily="34" charset="0"/>
                          <a:cs typeface="+mj-cs"/>
                        </a:rPr>
                        <a:t>ال</a:t>
                      </a:r>
                      <a:r>
                        <a:rPr lang="ar-SA" sz="1100" b="1" dirty="0">
                          <a:solidFill>
                            <a:srgbClr val="FFFFFF"/>
                          </a:solidFill>
                          <a:effectLst/>
                          <a:latin typeface="Calibri" panose="020F0502020204030204" pitchFamily="34" charset="0"/>
                          <a:ea typeface="Calibri" panose="020F0502020204030204" pitchFamily="34" charset="0"/>
                          <a:cs typeface="+mj-cs"/>
                        </a:rPr>
                        <a:t>مصدر</a:t>
                      </a:r>
                      <a:endParaRPr lang="en-GB" sz="1200" dirty="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vMerge="1">
                  <a:txBody>
                    <a:bodyPr/>
                    <a:lstStyle/>
                    <a:p>
                      <a:endParaRPr lang="en-GB"/>
                    </a:p>
                  </a:txBody>
                  <a:tcPr/>
                </a:tc>
                <a:tc>
                  <a:txBody>
                    <a:bodyPr/>
                    <a:lstStyle/>
                    <a:p>
                      <a:pPr algn="ctr" rtl="1">
                        <a:lnSpc>
                          <a:spcPct val="107000"/>
                        </a:lnSpc>
                        <a:spcAft>
                          <a:spcPts val="0"/>
                        </a:spcAft>
                      </a:pPr>
                      <a:r>
                        <a:rPr lang="ar-SA" sz="1100" b="1">
                          <a:solidFill>
                            <a:srgbClr val="FFFFFF"/>
                          </a:solidFill>
                          <a:effectLst/>
                          <a:latin typeface="Calibri" panose="020F0502020204030204" pitchFamily="34" charset="0"/>
                          <a:ea typeface="Calibri" panose="020F0502020204030204" pitchFamily="34" charset="0"/>
                          <a:cs typeface="+mj-cs"/>
                        </a:rPr>
                        <a:t>العام الخامس</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rtl="1">
                        <a:lnSpc>
                          <a:spcPct val="107000"/>
                        </a:lnSpc>
                        <a:spcAft>
                          <a:spcPts val="0"/>
                        </a:spcAft>
                      </a:pPr>
                      <a:r>
                        <a:rPr lang="ar-SA" sz="1100" b="1">
                          <a:solidFill>
                            <a:srgbClr val="FFFFFF"/>
                          </a:solidFill>
                          <a:effectLst/>
                          <a:latin typeface="Calibri" panose="020F0502020204030204" pitchFamily="34" charset="0"/>
                          <a:ea typeface="Calibri" panose="020F0502020204030204" pitchFamily="34" charset="0"/>
                          <a:cs typeface="+mj-cs"/>
                        </a:rPr>
                        <a:t>العام الرابع</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rtl="1">
                        <a:lnSpc>
                          <a:spcPct val="107000"/>
                        </a:lnSpc>
                        <a:spcAft>
                          <a:spcPts val="0"/>
                        </a:spcAft>
                      </a:pPr>
                      <a:r>
                        <a:rPr lang="ar-SA" sz="1100" b="1">
                          <a:solidFill>
                            <a:srgbClr val="FFFFFF"/>
                          </a:solidFill>
                          <a:effectLst/>
                          <a:latin typeface="Calibri" panose="020F0502020204030204" pitchFamily="34" charset="0"/>
                          <a:ea typeface="Calibri" panose="020F0502020204030204" pitchFamily="34" charset="0"/>
                          <a:cs typeface="+mj-cs"/>
                        </a:rPr>
                        <a:t>العام الثالث</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rtl="1">
                        <a:lnSpc>
                          <a:spcPct val="107000"/>
                        </a:lnSpc>
                        <a:spcAft>
                          <a:spcPts val="0"/>
                        </a:spcAft>
                      </a:pPr>
                      <a:r>
                        <a:rPr lang="ar-SA" sz="1100" b="1">
                          <a:solidFill>
                            <a:srgbClr val="FFFFFF"/>
                          </a:solidFill>
                          <a:effectLst/>
                          <a:latin typeface="Calibri" panose="020F0502020204030204" pitchFamily="34" charset="0"/>
                          <a:ea typeface="Calibri" panose="020F0502020204030204" pitchFamily="34" charset="0"/>
                          <a:cs typeface="+mj-cs"/>
                        </a:rPr>
                        <a:t>العام الثاني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rtl="1">
                        <a:lnSpc>
                          <a:spcPct val="107000"/>
                        </a:lnSpc>
                        <a:spcAft>
                          <a:spcPts val="0"/>
                        </a:spcAft>
                      </a:pPr>
                      <a:r>
                        <a:rPr lang="ar-SA" sz="1100" b="1">
                          <a:solidFill>
                            <a:srgbClr val="FFFFFF"/>
                          </a:solidFill>
                          <a:effectLst/>
                          <a:latin typeface="Calibri" panose="020F0502020204030204" pitchFamily="34" charset="0"/>
                          <a:ea typeface="Calibri" panose="020F0502020204030204" pitchFamily="34" charset="0"/>
                          <a:cs typeface="+mj-cs"/>
                        </a:rPr>
                        <a:t>العام الأول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963453723"/>
                  </a:ext>
                </a:extLst>
              </a:tr>
              <a:tr h="509407">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en-GB" sz="1100" b="1" dirty="0">
                          <a:effectLst/>
                          <a:latin typeface="Calibri" panose="020F0502020204030204" pitchFamily="34" charset="0"/>
                          <a:ea typeface="Calibri" panose="020F0502020204030204" pitchFamily="34" charset="0"/>
                          <a:cs typeface="+mj-cs"/>
                        </a:rPr>
                        <a:t> </a:t>
                      </a:r>
                      <a:endParaRPr lang="en-GB" sz="1200" dirty="0">
                        <a:effectLst/>
                        <a:latin typeface="Calibri" panose="020F0502020204030204" pitchFamily="34" charset="0"/>
                        <a:ea typeface="Calibri" panose="020F0502020204030204" pitchFamily="34" charset="0"/>
                        <a:cs typeface="+mj-cs"/>
                      </a:endParaRPr>
                    </a:p>
                  </a:txBody>
                  <a:tcPr marL="61613" marR="616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الهدف الاستراتيجي/ الناتج 1</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568086"/>
                  </a:ext>
                </a:extLst>
              </a:tr>
              <a:tr h="336715">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en-GB"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الناتج المرحلي 1.1</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301561"/>
                  </a:ext>
                </a:extLst>
              </a:tr>
              <a:tr h="230942">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en-GB"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المخرج 1.1.1</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228146"/>
                  </a:ext>
                </a:extLst>
              </a:tr>
              <a:tr h="230942">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en-GB"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المخرج 2.1.1</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5259569"/>
                  </a:ext>
                </a:extLst>
              </a:tr>
              <a:tr h="336715">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en-GB"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الناتج المرحلي 2.1</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378078"/>
                  </a:ext>
                </a:extLst>
              </a:tr>
              <a:tr h="230942">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en-GB"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المخرج 1.2.1</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568211"/>
                  </a:ext>
                </a:extLst>
              </a:tr>
              <a:tr h="230942">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en-GB"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المخرج 2.2.1</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8738347"/>
                  </a:ext>
                </a:extLst>
              </a:tr>
              <a:tr h="509407">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en-GB"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الهدف الاستراتيجي/ الناتج 2</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879787"/>
                  </a:ext>
                </a:extLst>
              </a:tr>
              <a:tr h="336715">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en-GB"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الناتج المرحلي 1.2</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758054"/>
                  </a:ext>
                </a:extLst>
              </a:tr>
              <a:tr h="230942">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en-GB"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المخرج 1.1.2</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3964383"/>
                  </a:ext>
                </a:extLst>
              </a:tr>
              <a:tr h="230942">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en-GB"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المخرج 2.1.2</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191404"/>
                  </a:ext>
                </a:extLst>
              </a:tr>
              <a:tr h="336715">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en-GB"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الناتج المرحلي 2.2</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958872"/>
                  </a:ext>
                </a:extLst>
              </a:tr>
              <a:tr h="230942">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en-GB"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المخرج 1.2.2</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251541"/>
                  </a:ext>
                </a:extLst>
              </a:tr>
              <a:tr h="230942">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en-GB"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dirty="0">
                          <a:effectLst/>
                          <a:latin typeface="Calibri" panose="020F0502020204030204" pitchFamily="34" charset="0"/>
                          <a:ea typeface="Calibri" panose="020F0502020204030204" pitchFamily="34" charset="0"/>
                          <a:cs typeface="+mj-cs"/>
                        </a:rPr>
                        <a:t> </a:t>
                      </a:r>
                      <a:endParaRPr lang="en-GB" sz="1200" dirty="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a:effectLst/>
                          <a:latin typeface="Calibri" panose="020F0502020204030204" pitchFamily="34" charset="0"/>
                          <a:ea typeface="Calibri" panose="020F0502020204030204" pitchFamily="34" charset="0"/>
                          <a:cs typeface="+mj-cs"/>
                        </a:rPr>
                        <a:t> </a:t>
                      </a:r>
                      <a:endParaRPr lang="en-GB" sz="120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100" b="1" dirty="0">
                          <a:effectLst/>
                          <a:latin typeface="Calibri" panose="020F0502020204030204" pitchFamily="34" charset="0"/>
                          <a:ea typeface="Calibri" panose="020F0502020204030204" pitchFamily="34" charset="0"/>
                          <a:cs typeface="+mj-cs"/>
                        </a:rPr>
                        <a:t>المخرج 2.2.2</a:t>
                      </a:r>
                      <a:endParaRPr lang="en-GB" sz="1200" dirty="0">
                        <a:effectLst/>
                        <a:latin typeface="Calibri" panose="020F0502020204030204" pitchFamily="34" charset="0"/>
                        <a:ea typeface="Calibri" panose="020F0502020204030204" pitchFamily="34" charset="0"/>
                        <a:cs typeface="+mj-cs"/>
                      </a:endParaRPr>
                    </a:p>
                  </a:txBody>
                  <a:tcPr marL="61613" marR="61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715357"/>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61405" y="1166823"/>
            <a:ext cx="7500929" cy="488308"/>
          </a:xfrm>
        </p:spPr>
        <p:txBody>
          <a:bodyPr/>
          <a:lstStyle/>
          <a:p>
            <a:pPr algn="r" rtl="1"/>
            <a:r>
              <a:rPr lang="ar-QA" sz="2000" dirty="0">
                <a:cs typeface="+mj-cs"/>
              </a:rPr>
              <a:t>2.1.5. خطة العمل التشغيلية السنوية (</a:t>
            </a:r>
            <a:r>
              <a:rPr lang="en-US" sz="2000" dirty="0">
                <a:cs typeface="+mj-cs"/>
              </a:rPr>
              <a:t>AWP</a:t>
            </a:r>
            <a:r>
              <a:rPr lang="ar-QA" sz="2000" dirty="0">
                <a:cs typeface="+mj-cs"/>
              </a:rPr>
              <a:t>)</a:t>
            </a:r>
            <a:r>
              <a:rPr lang="en-US" sz="2000" dirty="0">
                <a:cs typeface="+mj-cs"/>
              </a:rPr>
              <a:t> </a:t>
            </a:r>
          </a:p>
        </p:txBody>
      </p:sp>
      <p:sp>
        <p:nvSpPr>
          <p:cNvPr id="8" name="Text Placeholder 2">
            <a:extLst>
              <a:ext uri="{FF2B5EF4-FFF2-40B4-BE49-F238E27FC236}">
                <a16:creationId xmlns:a16="http://schemas.microsoft.com/office/drawing/2014/main" id="{C4C76E6C-3A26-4010-A662-A029DD61EDDA}"/>
              </a:ext>
            </a:extLst>
          </p:cNvPr>
          <p:cNvSpPr txBox="1">
            <a:spLocks/>
          </p:cNvSpPr>
          <p:nvPr/>
        </p:nvSpPr>
        <p:spPr>
          <a:xfrm>
            <a:off x="2291654" y="197918"/>
            <a:ext cx="5630034" cy="2707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200" kern="1200" baseline="0">
                <a:solidFill>
                  <a:schemeClr val="bg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graphicFrame>
        <p:nvGraphicFramePr>
          <p:cNvPr id="2" name="Table 1">
            <a:extLst>
              <a:ext uri="{FF2B5EF4-FFF2-40B4-BE49-F238E27FC236}">
                <a16:creationId xmlns:a16="http://schemas.microsoft.com/office/drawing/2014/main" id="{86C0BE5A-FCC2-4A68-ADCD-B3A3D62185F3}"/>
              </a:ext>
            </a:extLst>
          </p:cNvPr>
          <p:cNvGraphicFramePr>
            <a:graphicFrameLocks noGrp="1"/>
          </p:cNvGraphicFramePr>
          <p:nvPr>
            <p:extLst>
              <p:ext uri="{D42A27DB-BD31-4B8C-83A1-F6EECF244321}">
                <p14:modId xmlns:p14="http://schemas.microsoft.com/office/powerpoint/2010/main" val="2709084157"/>
              </p:ext>
            </p:extLst>
          </p:nvPr>
        </p:nvGraphicFramePr>
        <p:xfrm>
          <a:off x="242596" y="1856792"/>
          <a:ext cx="8686802" cy="4498305"/>
        </p:xfrm>
        <a:graphic>
          <a:graphicData uri="http://schemas.openxmlformats.org/drawingml/2006/table">
            <a:tbl>
              <a:tblPr firstRow="1" firstCol="1" bandRow="1"/>
              <a:tblGrid>
                <a:gridCol w="740116">
                  <a:extLst>
                    <a:ext uri="{9D8B030D-6E8A-4147-A177-3AD203B41FA5}">
                      <a16:colId xmlns:a16="http://schemas.microsoft.com/office/drawing/2014/main" val="1992250717"/>
                    </a:ext>
                  </a:extLst>
                </a:gridCol>
                <a:gridCol w="740116">
                  <a:extLst>
                    <a:ext uri="{9D8B030D-6E8A-4147-A177-3AD203B41FA5}">
                      <a16:colId xmlns:a16="http://schemas.microsoft.com/office/drawing/2014/main" val="2932147975"/>
                    </a:ext>
                  </a:extLst>
                </a:gridCol>
                <a:gridCol w="741852">
                  <a:extLst>
                    <a:ext uri="{9D8B030D-6E8A-4147-A177-3AD203B41FA5}">
                      <a16:colId xmlns:a16="http://schemas.microsoft.com/office/drawing/2014/main" val="2267420264"/>
                    </a:ext>
                  </a:extLst>
                </a:gridCol>
                <a:gridCol w="1238737">
                  <a:extLst>
                    <a:ext uri="{9D8B030D-6E8A-4147-A177-3AD203B41FA5}">
                      <a16:colId xmlns:a16="http://schemas.microsoft.com/office/drawing/2014/main" val="1008368535"/>
                    </a:ext>
                  </a:extLst>
                </a:gridCol>
                <a:gridCol w="383957">
                  <a:extLst>
                    <a:ext uri="{9D8B030D-6E8A-4147-A177-3AD203B41FA5}">
                      <a16:colId xmlns:a16="http://schemas.microsoft.com/office/drawing/2014/main" val="3280287747"/>
                    </a:ext>
                  </a:extLst>
                </a:gridCol>
                <a:gridCol w="383957">
                  <a:extLst>
                    <a:ext uri="{9D8B030D-6E8A-4147-A177-3AD203B41FA5}">
                      <a16:colId xmlns:a16="http://schemas.microsoft.com/office/drawing/2014/main" val="868023916"/>
                    </a:ext>
                  </a:extLst>
                </a:gridCol>
                <a:gridCol w="385695">
                  <a:extLst>
                    <a:ext uri="{9D8B030D-6E8A-4147-A177-3AD203B41FA5}">
                      <a16:colId xmlns:a16="http://schemas.microsoft.com/office/drawing/2014/main" val="1271268455"/>
                    </a:ext>
                  </a:extLst>
                </a:gridCol>
                <a:gridCol w="385695">
                  <a:extLst>
                    <a:ext uri="{9D8B030D-6E8A-4147-A177-3AD203B41FA5}">
                      <a16:colId xmlns:a16="http://schemas.microsoft.com/office/drawing/2014/main" val="4264275469"/>
                    </a:ext>
                  </a:extLst>
                </a:gridCol>
                <a:gridCol w="1410736">
                  <a:extLst>
                    <a:ext uri="{9D8B030D-6E8A-4147-A177-3AD203B41FA5}">
                      <a16:colId xmlns:a16="http://schemas.microsoft.com/office/drawing/2014/main" val="2791255604"/>
                    </a:ext>
                  </a:extLst>
                </a:gridCol>
                <a:gridCol w="2275941">
                  <a:extLst>
                    <a:ext uri="{9D8B030D-6E8A-4147-A177-3AD203B41FA5}">
                      <a16:colId xmlns:a16="http://schemas.microsoft.com/office/drawing/2014/main" val="3516410674"/>
                    </a:ext>
                  </a:extLst>
                </a:gridCol>
              </a:tblGrid>
              <a:tr h="498669">
                <a:tc gridSpan="10">
                  <a:txBody>
                    <a:bodyPr/>
                    <a:lstStyle/>
                    <a:p>
                      <a:pPr algn="ctr" rtl="1">
                        <a:lnSpc>
                          <a:spcPct val="107000"/>
                        </a:lnSpc>
                        <a:spcAft>
                          <a:spcPts val="0"/>
                        </a:spcAft>
                      </a:pPr>
                      <a:r>
                        <a:rPr lang="ar-SA" sz="1800" b="1" dirty="0">
                          <a:effectLst/>
                          <a:latin typeface="Calibri" panose="020F0502020204030204" pitchFamily="34" charset="0"/>
                          <a:ea typeface="Calibri" panose="020F0502020204030204" pitchFamily="34" charset="0"/>
                          <a:cs typeface="+mj-cs"/>
                        </a:rPr>
                        <a:t>الأداة 5 ب. خطة العمل التشغيلية السنوية </a:t>
                      </a:r>
                      <a:endParaRPr lang="en-GB" sz="1600" dirty="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69372337"/>
                  </a:ext>
                </a:extLst>
              </a:tr>
              <a:tr h="498669">
                <a:tc gridSpan="3">
                  <a:txBody>
                    <a:bodyPr/>
                    <a:lstStyle/>
                    <a:p>
                      <a:pPr algn="ctr">
                        <a:lnSpc>
                          <a:spcPct val="107000"/>
                        </a:lnSpc>
                        <a:spcAft>
                          <a:spcPts val="0"/>
                        </a:spcAft>
                      </a:pPr>
                      <a:r>
                        <a:rPr lang="ar-SA" sz="1600" b="1">
                          <a:solidFill>
                            <a:srgbClr val="FFFFFF"/>
                          </a:solidFill>
                          <a:effectLst/>
                          <a:latin typeface="Calibri" panose="020F0502020204030204" pitchFamily="34" charset="0"/>
                          <a:ea typeface="Calibri" panose="020F0502020204030204" pitchFamily="34" charset="0"/>
                          <a:cs typeface="+mj-cs"/>
                        </a:rPr>
                        <a:t>الميزانية</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tc hMerge="1">
                  <a:txBody>
                    <a:bodyPr/>
                    <a:lstStyle/>
                    <a:p>
                      <a:endParaRPr lang="en-GB"/>
                    </a:p>
                  </a:txBody>
                  <a:tcPr/>
                </a:tc>
                <a:tc rowSpan="2">
                  <a:txBody>
                    <a:bodyPr/>
                    <a:lstStyle/>
                    <a:p>
                      <a:pPr algn="ctr">
                        <a:lnSpc>
                          <a:spcPct val="107000"/>
                        </a:lnSpc>
                        <a:spcAft>
                          <a:spcPts val="0"/>
                        </a:spcAft>
                      </a:pPr>
                      <a:r>
                        <a:rPr lang="ar-SA" sz="1600" b="1">
                          <a:solidFill>
                            <a:srgbClr val="FFFFFF"/>
                          </a:solidFill>
                          <a:effectLst/>
                          <a:latin typeface="Calibri" panose="020F0502020204030204" pitchFamily="34" charset="0"/>
                          <a:ea typeface="Calibri" panose="020F0502020204030204" pitchFamily="34" charset="0"/>
                          <a:cs typeface="+mj-cs"/>
                        </a:rPr>
                        <a:t>المسؤول</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4">
                  <a:txBody>
                    <a:bodyPr/>
                    <a:lstStyle/>
                    <a:p>
                      <a:pPr algn="ctr">
                        <a:lnSpc>
                          <a:spcPct val="107000"/>
                        </a:lnSpc>
                        <a:spcAft>
                          <a:spcPts val="0"/>
                        </a:spcAft>
                      </a:pPr>
                      <a:r>
                        <a:rPr lang="ar-SA" sz="1600" b="1">
                          <a:solidFill>
                            <a:srgbClr val="FFFFFF"/>
                          </a:solidFill>
                          <a:effectLst/>
                          <a:latin typeface="Calibri" panose="020F0502020204030204" pitchFamily="34" charset="0"/>
                          <a:ea typeface="Calibri" panose="020F0502020204030204" pitchFamily="34" charset="0"/>
                          <a:cs typeface="+mj-cs"/>
                        </a:rPr>
                        <a:t>الإطار الزمني</a:t>
                      </a:r>
                      <a:endParaRPr lang="en-GB" sz="2000">
                        <a:effectLst/>
                        <a:latin typeface="Calibri" panose="020F0502020204030204" pitchFamily="34" charset="0"/>
                        <a:ea typeface="Calibri" panose="020F0502020204030204" pitchFamily="34" charset="0"/>
                        <a:cs typeface="+mj-cs"/>
                      </a:endParaRPr>
                    </a:p>
                  </a:txBody>
                  <a:tcPr marL="67235" marR="672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lnSpc>
                          <a:spcPct val="107000"/>
                        </a:lnSpc>
                        <a:spcAft>
                          <a:spcPts val="0"/>
                        </a:spcAft>
                      </a:pPr>
                      <a:r>
                        <a:rPr lang="ar-SA" sz="1600" b="1">
                          <a:solidFill>
                            <a:srgbClr val="FFFFFF"/>
                          </a:solidFill>
                          <a:effectLst/>
                          <a:latin typeface="Calibri" panose="020F0502020204030204" pitchFamily="34" charset="0"/>
                          <a:ea typeface="Calibri" panose="020F0502020204030204" pitchFamily="34" charset="0"/>
                          <a:cs typeface="+mj-cs"/>
                        </a:rPr>
                        <a:t>الأنشطة</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algn="ctr" rtl="1">
                        <a:lnSpc>
                          <a:spcPct val="107000"/>
                        </a:lnSpc>
                        <a:spcAft>
                          <a:spcPts val="0"/>
                        </a:spcAft>
                      </a:pPr>
                      <a:r>
                        <a:rPr lang="ar-SA" sz="1600" b="1" dirty="0">
                          <a:solidFill>
                            <a:srgbClr val="FFFFFF"/>
                          </a:solidFill>
                          <a:effectLst/>
                          <a:latin typeface="Calibri" panose="020F0502020204030204" pitchFamily="34" charset="0"/>
                          <a:ea typeface="Calibri" panose="020F0502020204030204" pitchFamily="34" charset="0"/>
                          <a:cs typeface="+mj-cs"/>
                        </a:rPr>
                        <a:t>المخرجات والمؤشرات، </a:t>
                      </a:r>
                      <a:endParaRPr lang="en-GB" sz="2000" dirty="0">
                        <a:effectLst/>
                        <a:latin typeface="Calibri" panose="020F0502020204030204" pitchFamily="34" charset="0"/>
                        <a:ea typeface="Calibri" panose="020F0502020204030204" pitchFamily="34" charset="0"/>
                        <a:cs typeface="+mj-cs"/>
                      </a:endParaRPr>
                    </a:p>
                    <a:p>
                      <a:pPr algn="ctr" rtl="1">
                        <a:lnSpc>
                          <a:spcPct val="107000"/>
                        </a:lnSpc>
                        <a:spcAft>
                          <a:spcPts val="0"/>
                        </a:spcAft>
                      </a:pPr>
                      <a:r>
                        <a:rPr lang="ar-SA" sz="1600" b="1" dirty="0">
                          <a:solidFill>
                            <a:srgbClr val="FFFFFF"/>
                          </a:solidFill>
                          <a:effectLst/>
                          <a:latin typeface="Calibri" panose="020F0502020204030204" pitchFamily="34" charset="0"/>
                          <a:ea typeface="Calibri" panose="020F0502020204030204" pitchFamily="34" charset="0"/>
                          <a:cs typeface="+mj-cs"/>
                        </a:rPr>
                        <a:t>بما </a:t>
                      </a:r>
                      <a:r>
                        <a:rPr lang="ar-SA" sz="1600" b="1" kern="1200" dirty="0">
                          <a:solidFill>
                            <a:srgbClr val="FFFFFF"/>
                          </a:solidFill>
                          <a:effectLst/>
                          <a:latin typeface="Calibri" panose="020F0502020204030204" pitchFamily="34" charset="0"/>
                          <a:ea typeface="Calibri" panose="020F0502020204030204" pitchFamily="34" charset="0"/>
                          <a:cs typeface="+mj-cs"/>
                        </a:rPr>
                        <a:t>فيها الغايات </a:t>
                      </a:r>
                      <a:r>
                        <a:rPr lang="ar-SA" sz="1600" b="1" dirty="0">
                          <a:solidFill>
                            <a:srgbClr val="FFFFFF"/>
                          </a:solidFill>
                          <a:effectLst/>
                          <a:latin typeface="Calibri" panose="020F0502020204030204" pitchFamily="34" charset="0"/>
                          <a:ea typeface="Calibri" panose="020F0502020204030204" pitchFamily="34" charset="0"/>
                          <a:cs typeface="+mj-cs"/>
                        </a:rPr>
                        <a:t>السنوية</a:t>
                      </a:r>
                      <a:endParaRPr lang="en-GB" sz="2000" dirty="0">
                        <a:effectLst/>
                        <a:latin typeface="Calibri" panose="020F0502020204030204" pitchFamily="34" charset="0"/>
                        <a:ea typeface="Calibri" panose="020F0502020204030204" pitchFamily="34" charset="0"/>
                        <a:cs typeface="+mj-cs"/>
                      </a:endParaRPr>
                    </a:p>
                  </a:txBody>
                  <a:tcPr marL="67235" marR="672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15716452"/>
                  </a:ext>
                </a:extLst>
              </a:tr>
              <a:tr h="498669">
                <a:tc>
                  <a:txBody>
                    <a:bodyPr/>
                    <a:lstStyle/>
                    <a:p>
                      <a:pPr algn="ctr">
                        <a:lnSpc>
                          <a:spcPct val="107000"/>
                        </a:lnSpc>
                        <a:spcAft>
                          <a:spcPts val="0"/>
                        </a:spcAft>
                      </a:pPr>
                      <a:r>
                        <a:rPr lang="ar-SA" sz="1600" b="1">
                          <a:solidFill>
                            <a:srgbClr val="FFFFFF"/>
                          </a:solidFill>
                          <a:effectLst/>
                          <a:latin typeface="Calibri" panose="020F0502020204030204" pitchFamily="34" charset="0"/>
                          <a:ea typeface="Calibri" panose="020F0502020204030204" pitchFamily="34" charset="0"/>
                          <a:cs typeface="+mj-cs"/>
                        </a:rPr>
                        <a:t>المبلغ</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ar-SA" sz="1600" b="1">
                          <a:solidFill>
                            <a:srgbClr val="FFFFFF"/>
                          </a:solidFill>
                          <a:effectLst/>
                          <a:latin typeface="Calibri" panose="020F0502020204030204" pitchFamily="34" charset="0"/>
                          <a:ea typeface="Calibri" panose="020F0502020204030204" pitchFamily="34" charset="0"/>
                          <a:cs typeface="+mj-cs"/>
                        </a:rPr>
                        <a:t>الوصف</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rtl="1">
                        <a:lnSpc>
                          <a:spcPct val="107000"/>
                        </a:lnSpc>
                        <a:spcAft>
                          <a:spcPts val="0"/>
                        </a:spcAft>
                      </a:pPr>
                      <a:r>
                        <a:rPr lang="ar-SA" sz="1600" b="1">
                          <a:solidFill>
                            <a:srgbClr val="FFFFFF"/>
                          </a:solidFill>
                          <a:effectLst/>
                          <a:latin typeface="Calibri" panose="020F0502020204030204" pitchFamily="34" charset="0"/>
                          <a:ea typeface="Calibri" panose="020F0502020204030204" pitchFamily="34" charset="0"/>
                          <a:cs typeface="+mj-cs"/>
                        </a:rPr>
                        <a:t>المصدر</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vMerge="1">
                  <a:txBody>
                    <a:bodyPr/>
                    <a:lstStyle/>
                    <a:p>
                      <a:endParaRPr lang="en-GB"/>
                    </a:p>
                  </a:txBody>
                  <a:tcPr/>
                </a:tc>
                <a:tc>
                  <a:txBody>
                    <a:bodyPr/>
                    <a:lstStyle/>
                    <a:p>
                      <a:pPr algn="ctr">
                        <a:lnSpc>
                          <a:spcPct val="107000"/>
                        </a:lnSpc>
                        <a:spcAft>
                          <a:spcPts val="0"/>
                        </a:spcAft>
                      </a:pPr>
                      <a:r>
                        <a:rPr lang="ar-SA" sz="1600" b="1">
                          <a:solidFill>
                            <a:srgbClr val="FFFFFF"/>
                          </a:solidFill>
                          <a:effectLst/>
                          <a:latin typeface="Calibri" panose="020F0502020204030204" pitchFamily="34" charset="0"/>
                          <a:ea typeface="Calibri" panose="020F0502020204030204" pitchFamily="34" charset="0"/>
                          <a:cs typeface="+mj-cs"/>
                        </a:rPr>
                        <a:t>ف 4</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ar-SA" sz="1600" b="1">
                          <a:solidFill>
                            <a:srgbClr val="FFFFFF"/>
                          </a:solidFill>
                          <a:effectLst/>
                          <a:latin typeface="Calibri" panose="020F0502020204030204" pitchFamily="34" charset="0"/>
                          <a:ea typeface="Calibri" panose="020F0502020204030204" pitchFamily="34" charset="0"/>
                          <a:cs typeface="+mj-cs"/>
                        </a:rPr>
                        <a:t>ف 3</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ar-SA" sz="1600" b="1">
                          <a:solidFill>
                            <a:srgbClr val="FFFFFF"/>
                          </a:solidFill>
                          <a:effectLst/>
                          <a:latin typeface="Calibri" panose="020F0502020204030204" pitchFamily="34" charset="0"/>
                          <a:ea typeface="Calibri" panose="020F0502020204030204" pitchFamily="34" charset="0"/>
                          <a:cs typeface="+mj-cs"/>
                        </a:rPr>
                        <a:t>ف2</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ar-SA" sz="1600" b="1">
                          <a:solidFill>
                            <a:srgbClr val="FFFFFF"/>
                          </a:solidFill>
                          <a:effectLst/>
                          <a:latin typeface="Calibri" panose="020F0502020204030204" pitchFamily="34" charset="0"/>
                          <a:ea typeface="Calibri" panose="020F0502020204030204" pitchFamily="34" charset="0"/>
                          <a:cs typeface="+mj-cs"/>
                        </a:rPr>
                        <a:t>ف1</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315969739"/>
                  </a:ext>
                </a:extLst>
              </a:tr>
              <a:tr h="498669">
                <a:tc gridSpan="3">
                  <a:txBody>
                    <a:bodyPr/>
                    <a:lstStyle/>
                    <a:p>
                      <a:pPr>
                        <a:lnSpc>
                          <a:spcPct val="107000"/>
                        </a:lnSpc>
                      </a:pPr>
                      <a:endParaRPr lang="en-GB" sz="2000">
                        <a:effectLst/>
                        <a:latin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nSpc>
                          <a:spcPct val="107000"/>
                        </a:lnSpc>
                      </a:pPr>
                      <a:endParaRPr lang="en-GB" sz="2000">
                        <a:effectLst/>
                        <a:latin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GB" sz="2000">
                        <a:effectLst/>
                        <a:latin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GB" sz="2000">
                        <a:effectLst/>
                        <a:latin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GB" sz="2000">
                        <a:effectLst/>
                        <a:latin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GB" sz="2000">
                        <a:effectLst/>
                        <a:latin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GB" sz="2000">
                        <a:effectLst/>
                        <a:latin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en-GB" sz="2000" dirty="0">
                        <a:effectLst/>
                        <a:latin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180802"/>
                  </a:ext>
                </a:extLst>
              </a:tr>
              <a:tr h="498669">
                <a:tc gridSpan="3">
                  <a:txBody>
                    <a:bodyPr/>
                    <a:lstStyle/>
                    <a:p>
                      <a:pPr>
                        <a:lnSpc>
                          <a:spcPct val="107000"/>
                        </a:lnSpc>
                        <a:spcAft>
                          <a:spcPts val="0"/>
                        </a:spcAft>
                      </a:pPr>
                      <a:r>
                        <a:rPr lang="en-GB" sz="1600" b="1" i="1">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07000"/>
                        </a:lnSpc>
                        <a:spcAft>
                          <a:spcPts val="0"/>
                        </a:spcAft>
                      </a:pPr>
                      <a:r>
                        <a:rPr lang="en-GB" sz="1600" b="1" dirty="0">
                          <a:solidFill>
                            <a:srgbClr val="FFFFFF"/>
                          </a:solidFill>
                          <a:effectLst/>
                          <a:latin typeface="Times New Roman" panose="02020603050405020304" pitchFamily="18" charset="0"/>
                          <a:ea typeface="Calibri" panose="020F0502020204030204" pitchFamily="34" charset="0"/>
                          <a:cs typeface="+mj-cs"/>
                        </a:rPr>
                        <a:t> </a:t>
                      </a:r>
                      <a:endParaRPr lang="en-GB" sz="2000" dirty="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4530605"/>
                  </a:ext>
                </a:extLst>
              </a:tr>
              <a:tr h="498669">
                <a:tc gridSpan="3">
                  <a:txBody>
                    <a:bodyPr/>
                    <a:lstStyle/>
                    <a:p>
                      <a:pPr>
                        <a:lnSpc>
                          <a:spcPct val="107000"/>
                        </a:lnSpc>
                        <a:spcAft>
                          <a:spcPts val="0"/>
                        </a:spcAft>
                      </a:pPr>
                      <a:r>
                        <a:rPr lang="en-GB" sz="1600" b="1" i="1" dirty="0">
                          <a:effectLst/>
                          <a:latin typeface="Times New Roman" panose="02020603050405020304" pitchFamily="18" charset="0"/>
                          <a:ea typeface="Calibri" panose="020F0502020204030204" pitchFamily="34" charset="0"/>
                          <a:cs typeface="+mj-cs"/>
                        </a:rPr>
                        <a:t> </a:t>
                      </a:r>
                      <a:endParaRPr lang="en-GB" sz="2000" dirty="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nSpc>
                          <a:spcPct val="107000"/>
                        </a:lnSpc>
                        <a:spcAft>
                          <a:spcPts val="0"/>
                        </a:spcAft>
                      </a:pPr>
                      <a:r>
                        <a:rPr lang="en-GB" sz="1600" b="1" dirty="0">
                          <a:solidFill>
                            <a:srgbClr val="FFFFFF"/>
                          </a:solidFill>
                          <a:effectLst/>
                          <a:latin typeface="Times New Roman" panose="02020603050405020304" pitchFamily="18" charset="0"/>
                          <a:ea typeface="Calibri" panose="020F0502020204030204" pitchFamily="34" charset="0"/>
                          <a:cs typeface="+mj-cs"/>
                        </a:rPr>
                        <a:t> </a:t>
                      </a:r>
                      <a:endParaRPr lang="en-GB" sz="2000" dirty="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07000"/>
                        </a:lnSpc>
                        <a:spcAft>
                          <a:spcPts val="0"/>
                        </a:spcAft>
                      </a:pPr>
                      <a:r>
                        <a:rPr lang="en-GB" sz="1600" b="1" dirty="0">
                          <a:solidFill>
                            <a:srgbClr val="FFFFFF"/>
                          </a:solidFill>
                          <a:effectLst/>
                          <a:latin typeface="Times New Roman" panose="02020603050405020304" pitchFamily="18" charset="0"/>
                          <a:ea typeface="Calibri" panose="020F0502020204030204" pitchFamily="34" charset="0"/>
                          <a:cs typeface="+mj-cs"/>
                        </a:rPr>
                        <a:t> </a:t>
                      </a:r>
                      <a:endParaRPr lang="en-GB" sz="2000" dirty="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4519728"/>
                  </a:ext>
                </a:extLst>
              </a:tr>
              <a:tr h="498669">
                <a:tc gridSpan="3">
                  <a:txBody>
                    <a:bodyPr/>
                    <a:lstStyle/>
                    <a:p>
                      <a:pPr>
                        <a:lnSpc>
                          <a:spcPct val="107000"/>
                        </a:lnSpc>
                        <a:spcAft>
                          <a:spcPts val="0"/>
                        </a:spcAft>
                      </a:pPr>
                      <a:r>
                        <a:rPr lang="en-GB" sz="1600" b="1" i="1">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07000"/>
                        </a:lnSpc>
                        <a:spcAft>
                          <a:spcPts val="0"/>
                        </a:spcAft>
                      </a:pPr>
                      <a:r>
                        <a:rPr lang="en-GB" sz="1600" b="1" dirty="0">
                          <a:solidFill>
                            <a:srgbClr val="FFFFFF"/>
                          </a:solidFill>
                          <a:effectLst/>
                          <a:latin typeface="Times New Roman" panose="02020603050405020304" pitchFamily="18" charset="0"/>
                          <a:ea typeface="Calibri" panose="020F0502020204030204" pitchFamily="34" charset="0"/>
                          <a:cs typeface="+mj-cs"/>
                        </a:rPr>
                        <a:t> </a:t>
                      </a:r>
                      <a:endParaRPr lang="en-GB" sz="2000" dirty="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4841168"/>
                  </a:ext>
                </a:extLst>
              </a:tr>
              <a:tr h="498669">
                <a:tc gridSpan="3">
                  <a:txBody>
                    <a:bodyPr/>
                    <a:lstStyle/>
                    <a:p>
                      <a:pPr>
                        <a:lnSpc>
                          <a:spcPct val="107000"/>
                        </a:lnSpc>
                        <a:spcAft>
                          <a:spcPts val="0"/>
                        </a:spcAft>
                      </a:pPr>
                      <a:r>
                        <a:rPr lang="en-GB" sz="1600" b="1" i="1">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07000"/>
                        </a:lnSpc>
                        <a:spcAft>
                          <a:spcPts val="0"/>
                        </a:spcAft>
                      </a:pPr>
                      <a:r>
                        <a:rPr lang="en-GB" sz="1600" b="1" dirty="0">
                          <a:solidFill>
                            <a:srgbClr val="FFFFFF"/>
                          </a:solidFill>
                          <a:effectLst/>
                          <a:latin typeface="Times New Roman" panose="02020603050405020304" pitchFamily="18" charset="0"/>
                          <a:ea typeface="Calibri" panose="020F0502020204030204" pitchFamily="34" charset="0"/>
                          <a:cs typeface="+mj-cs"/>
                        </a:rPr>
                        <a:t> </a:t>
                      </a:r>
                      <a:endParaRPr lang="en-GB" sz="2000" dirty="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0944298"/>
                  </a:ext>
                </a:extLst>
              </a:tr>
              <a:tr h="498669">
                <a:tc gridSpan="3">
                  <a:txBody>
                    <a:bodyPr/>
                    <a:lstStyle/>
                    <a:p>
                      <a:pPr>
                        <a:lnSpc>
                          <a:spcPct val="107000"/>
                        </a:lnSpc>
                        <a:spcAft>
                          <a:spcPts val="0"/>
                        </a:spcAft>
                      </a:pPr>
                      <a:r>
                        <a:rPr lang="en-GB" sz="1600" b="1" i="1">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600" b="1" dirty="0">
                          <a:solidFill>
                            <a:srgbClr val="FFFFFF"/>
                          </a:solidFill>
                          <a:effectLst/>
                          <a:latin typeface="Times New Roman" panose="02020603050405020304" pitchFamily="18" charset="0"/>
                          <a:ea typeface="Calibri" panose="020F0502020204030204" pitchFamily="34" charset="0"/>
                          <a:cs typeface="+mj-cs"/>
                        </a:rPr>
                        <a:t> </a:t>
                      </a:r>
                      <a:endParaRPr lang="en-GB" sz="2000" dirty="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GB" sz="1600" b="1">
                          <a:solidFill>
                            <a:srgbClr val="FFFFFF"/>
                          </a:solidFill>
                          <a:effectLst/>
                          <a:latin typeface="Times New Roman" panose="02020603050405020304" pitchFamily="18" charset="0"/>
                          <a:ea typeface="Calibri" panose="020F0502020204030204" pitchFamily="34" charset="0"/>
                          <a:cs typeface="+mj-cs"/>
                        </a:rPr>
                        <a:t> </a:t>
                      </a:r>
                      <a:endParaRPr lang="en-GB" sz="200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07000"/>
                        </a:lnSpc>
                        <a:spcAft>
                          <a:spcPts val="0"/>
                        </a:spcAft>
                      </a:pPr>
                      <a:r>
                        <a:rPr lang="en-GB" sz="1600" b="1" dirty="0">
                          <a:solidFill>
                            <a:srgbClr val="FFFFFF"/>
                          </a:solidFill>
                          <a:effectLst/>
                          <a:latin typeface="Times New Roman" panose="02020603050405020304" pitchFamily="18" charset="0"/>
                          <a:ea typeface="Calibri" panose="020F0502020204030204" pitchFamily="34" charset="0"/>
                          <a:cs typeface="+mj-cs"/>
                        </a:rPr>
                        <a:t> </a:t>
                      </a:r>
                      <a:endParaRPr lang="en-GB" sz="2000" dirty="0">
                        <a:effectLst/>
                        <a:latin typeface="Calibri" panose="020F0502020204030204" pitchFamily="34" charset="0"/>
                        <a:ea typeface="Calibri" panose="020F0502020204030204" pitchFamily="34" charset="0"/>
                        <a:cs typeface="+mj-cs"/>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6455105"/>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72465" y="1107333"/>
            <a:ext cx="5678129" cy="5309420"/>
          </a:xfrm>
        </p:spPr>
        <p:txBody>
          <a:bodyPr/>
          <a:lstStyle/>
          <a:p>
            <a:pPr marL="176213" indent="-176213" algn="r" rtl="1">
              <a:buFont typeface="Wingdings" pitchFamily="2" charset="2"/>
              <a:buChar char="ü"/>
            </a:pPr>
            <a:r>
              <a:rPr lang="ar-SA" sz="2000" dirty="0">
                <a:cs typeface="+mj-cs"/>
              </a:rPr>
              <a:t>فهم وضع برنامج الاستراتيجية من حيث النواتج المخططة ؛</a:t>
            </a:r>
            <a:endParaRPr lang="en-US" sz="2000" dirty="0">
              <a:cs typeface="+mj-cs"/>
            </a:endParaRPr>
          </a:p>
          <a:p>
            <a:pPr marL="176213" lvl="0" indent="-176213" algn="r" rtl="1">
              <a:buFont typeface="Wingdings" pitchFamily="2" charset="2"/>
              <a:buChar char="ü"/>
            </a:pPr>
            <a:r>
              <a:rPr lang="ar-SA" sz="2000" dirty="0">
                <a:cs typeface="+mj-cs"/>
              </a:rPr>
              <a:t>رصد التقدم على أساس المخرجات المتفق عليها والمؤشرات المتفق عليها؛</a:t>
            </a:r>
            <a:endParaRPr lang="en-US" sz="2000" dirty="0">
              <a:cs typeface="+mj-cs"/>
            </a:endParaRPr>
          </a:p>
          <a:p>
            <a:pPr marL="176213" lvl="0" indent="-176213" algn="r" rtl="1">
              <a:buFont typeface="Wingdings" pitchFamily="2" charset="2"/>
              <a:buChar char="ü"/>
            </a:pPr>
            <a:r>
              <a:rPr lang="ar-SA" sz="2000" dirty="0">
                <a:cs typeface="+mj-cs"/>
              </a:rPr>
              <a:t>تحديد القضايا من حيث التعلم "في الوقت الحقيقي"، لاتخاذ قرارات قائمة على الأدلة والقيام بالتعديلات الضرورية لعملية التنفيذ؛</a:t>
            </a:r>
            <a:endParaRPr lang="en-US" sz="2000" dirty="0">
              <a:cs typeface="+mj-cs"/>
            </a:endParaRPr>
          </a:p>
          <a:p>
            <a:pPr marL="176213" lvl="0" indent="-176213" algn="r" rtl="1">
              <a:buFont typeface="Wingdings" pitchFamily="2" charset="2"/>
              <a:buChar char="ü"/>
            </a:pPr>
            <a:r>
              <a:rPr lang="ar-SA" sz="2000" dirty="0">
                <a:cs typeface="+mj-cs"/>
              </a:rPr>
              <a:t>تحسين مصفوفة النتائج نفسها، وتعديل النتائج المقصودة وتعيين مؤشرات جديدة عند الاقتضاء؛</a:t>
            </a:r>
            <a:endParaRPr lang="en-US" sz="2000" dirty="0">
              <a:cs typeface="+mj-cs"/>
            </a:endParaRPr>
          </a:p>
          <a:p>
            <a:pPr marL="176213" lvl="0" indent="-176213" algn="r" rtl="1">
              <a:buFont typeface="Wingdings" pitchFamily="2" charset="2"/>
              <a:buChar char="ü"/>
            </a:pPr>
            <a:r>
              <a:rPr lang="ar-SA" sz="2000" dirty="0">
                <a:cs typeface="+mj-cs"/>
              </a:rPr>
              <a:t>مواصلة وتعميق التعاون بين شركاء متعددين للاستراتيجية من خلال المساءلة المشتركة حول النتائج المخططة؛</a:t>
            </a:r>
            <a:endParaRPr lang="en-US" sz="2000" dirty="0">
              <a:cs typeface="+mj-cs"/>
            </a:endParaRPr>
          </a:p>
          <a:p>
            <a:pPr marL="176213" lvl="0" indent="-176213" algn="r" rtl="1">
              <a:buFont typeface="Wingdings" pitchFamily="2" charset="2"/>
              <a:buChar char="ü"/>
            </a:pPr>
            <a:r>
              <a:rPr lang="ar-SA" sz="2000" dirty="0">
                <a:cs typeface="+mj-cs"/>
              </a:rPr>
              <a:t>تعزيز الهياكل والعمليات الوطنية للرصد والتقييم القائمة، والمسؤولة عن رصد التقدم نحو تحقيق الأهداف القطاعية والنواتج الوطنية عالية المستوى والالتزامات الدولية.</a:t>
            </a:r>
            <a:endParaRPr lang="en-US" sz="2000" dirty="0">
              <a:cs typeface="+mj-cs"/>
            </a:endParaRPr>
          </a:p>
          <a:p>
            <a:pPr algn="r" rtl="1"/>
            <a:endParaRPr lang="en-US" sz="2000" dirty="0">
              <a:cs typeface="+mj-cs"/>
            </a:endParaRPr>
          </a:p>
        </p:txBody>
      </p:sp>
      <p:sp>
        <p:nvSpPr>
          <p:cNvPr id="5" name="Text Placeholder 4"/>
          <p:cNvSpPr>
            <a:spLocks noGrp="1"/>
          </p:cNvSpPr>
          <p:nvPr>
            <p:ph type="body" idx="1"/>
          </p:nvPr>
        </p:nvSpPr>
        <p:spPr>
          <a:xfrm>
            <a:off x="6522098" y="1485804"/>
            <a:ext cx="2449437" cy="2712972"/>
          </a:xfrm>
        </p:spPr>
        <p:txBody>
          <a:bodyPr/>
          <a:lstStyle/>
          <a:p>
            <a:pPr algn="r" rtl="1"/>
            <a:r>
              <a:rPr lang="ar-QA" sz="2800" dirty="0">
                <a:cs typeface="+mj-cs"/>
              </a:rPr>
              <a:t>4.5. </a:t>
            </a:r>
            <a:r>
              <a:rPr lang="ar-SA" sz="2800" dirty="0">
                <a:cs typeface="+mj-cs"/>
              </a:rPr>
              <a:t>استخدام الإدارة القائمة على النتائج في تقييم الاستراتيجية </a:t>
            </a:r>
            <a:r>
              <a:rPr lang="ar-QA" sz="2800" dirty="0">
                <a:cs typeface="+mj-cs"/>
              </a:rPr>
              <a:t>(</a:t>
            </a:r>
            <a:r>
              <a:rPr lang="en-US" sz="2800" dirty="0">
                <a:cs typeface="+mj-cs"/>
              </a:rPr>
              <a:t>NSDES</a:t>
            </a:r>
            <a:r>
              <a:rPr lang="ar-QA" sz="2800" dirty="0">
                <a:cs typeface="+mj-cs"/>
              </a:rPr>
              <a:t>)</a:t>
            </a:r>
            <a:endParaRPr lang="en-US" sz="2800" dirty="0">
              <a:cs typeface="+mj-cs"/>
            </a:endParaRPr>
          </a:p>
          <a:p>
            <a:pPr algn="r" rtl="1"/>
            <a:r>
              <a:rPr lang="ar-QA" sz="2000" b="0" i="1" dirty="0">
                <a:cs typeface="+mj-cs"/>
              </a:rPr>
              <a:t>الرصد الموجه نحو النتائج </a:t>
            </a:r>
            <a:r>
              <a:rPr lang="ar-SA" sz="2000" b="0" i="1" dirty="0">
                <a:cs typeface="+mj-cs"/>
              </a:rPr>
              <a:t>يساعد</a:t>
            </a:r>
            <a:r>
              <a:rPr lang="ar-QA" sz="2000" b="0" i="1" dirty="0">
                <a:cs typeface="+mj-cs"/>
              </a:rPr>
              <a:t> منصة بيانات التعليم (</a:t>
            </a:r>
            <a:r>
              <a:rPr lang="en-US" sz="2000" b="0" i="1" dirty="0">
                <a:cs typeface="+mj-cs"/>
              </a:rPr>
              <a:t>EDP</a:t>
            </a:r>
            <a:r>
              <a:rPr lang="ar-QA" sz="2000" b="0" i="1" dirty="0">
                <a:cs typeface="+mj-cs"/>
              </a:rPr>
              <a:t>) </a:t>
            </a:r>
            <a:r>
              <a:rPr lang="en-US" sz="2000" b="0" i="1" dirty="0">
                <a:cs typeface="+mj-cs"/>
              </a:rPr>
              <a:t> </a:t>
            </a:r>
            <a:r>
              <a:rPr lang="en-US" sz="1600" b="0" i="1" dirty="0"/>
              <a:t>…</a:t>
            </a:r>
          </a:p>
        </p:txBody>
      </p:sp>
      <p:sp>
        <p:nvSpPr>
          <p:cNvPr id="8" name="Text Placeholder 2">
            <a:extLst>
              <a:ext uri="{FF2B5EF4-FFF2-40B4-BE49-F238E27FC236}">
                <a16:creationId xmlns:a16="http://schemas.microsoft.com/office/drawing/2014/main" id="{4B9D95AF-C663-4748-9192-A3E4B9A6147A}"/>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718630597"/>
              </p:ext>
            </p:extLst>
          </p:nvPr>
        </p:nvGraphicFramePr>
        <p:xfrm>
          <a:off x="199850" y="1179871"/>
          <a:ext cx="6061587" cy="4763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idx="1"/>
          </p:nvPr>
        </p:nvSpPr>
        <p:spPr>
          <a:xfrm>
            <a:off x="6391470" y="1451642"/>
            <a:ext cx="2398570" cy="2681819"/>
          </a:xfrm>
        </p:spPr>
        <p:txBody>
          <a:bodyPr/>
          <a:lstStyle/>
          <a:p>
            <a:pPr algn="r" rtl="1"/>
            <a:r>
              <a:rPr lang="ar-QA" sz="2800" dirty="0">
                <a:cs typeface="+mj-cs"/>
              </a:rPr>
              <a:t>2.5. استخدام الإدارة القاءمة على النتائج في تقييم الاستراتيجية (</a:t>
            </a:r>
            <a:r>
              <a:rPr lang="en-US" sz="2800" dirty="0">
                <a:cs typeface="+mj-cs"/>
              </a:rPr>
              <a:t>NSDES</a:t>
            </a:r>
            <a:r>
              <a:rPr lang="ar-QA" sz="2800" dirty="0">
                <a:cs typeface="+mj-cs"/>
              </a:rPr>
              <a:t>)</a:t>
            </a:r>
          </a:p>
          <a:p>
            <a:pPr algn="r" rtl="1"/>
            <a:endParaRPr lang="en-US" sz="2800" dirty="0">
              <a:cs typeface="+mj-cs"/>
            </a:endParaRPr>
          </a:p>
          <a:p>
            <a:pPr algn="r" rtl="1"/>
            <a:r>
              <a:rPr lang="en-US" sz="2400" dirty="0">
                <a:cs typeface="+mj-cs"/>
              </a:rPr>
              <a:t>3 </a:t>
            </a:r>
            <a:r>
              <a:rPr lang="ar-QA" sz="2400" dirty="0">
                <a:cs typeface="+mj-cs"/>
              </a:rPr>
              <a:t> أبعاد رئيسية للتقييم</a:t>
            </a:r>
            <a:endParaRPr lang="en-US" sz="2400" dirty="0">
              <a:cs typeface="+mj-cs"/>
            </a:endParaRPr>
          </a:p>
          <a:p>
            <a:endParaRPr lang="en-US" dirty="0">
              <a:cs typeface="+mj-cs"/>
            </a:endParaRPr>
          </a:p>
        </p:txBody>
      </p:sp>
      <p:sp>
        <p:nvSpPr>
          <p:cNvPr id="9" name="TextBox 8"/>
          <p:cNvSpPr txBox="1"/>
          <p:nvPr/>
        </p:nvSpPr>
        <p:spPr>
          <a:xfrm>
            <a:off x="199850" y="1179871"/>
            <a:ext cx="1710813" cy="1200329"/>
          </a:xfrm>
          <a:prstGeom prst="rect">
            <a:avLst/>
          </a:prstGeom>
          <a:noFill/>
        </p:spPr>
        <p:txBody>
          <a:bodyPr wrap="square" rtlCol="0">
            <a:spAutoFit/>
          </a:bodyPr>
          <a:lstStyle/>
          <a:p>
            <a:pPr algn="ctr" rtl="1"/>
            <a:r>
              <a:rPr lang="ar-QA" b="1" dirty="0">
                <a:solidFill>
                  <a:schemeClr val="accent2"/>
                </a:solidFill>
                <a:latin typeface="Open Sans"/>
              </a:rPr>
              <a:t>كل الأبعاد الثلاثة لها أهمية خاصة في رفع مستوى المرحلة التجريبية</a:t>
            </a:r>
            <a:endParaRPr lang="en-US" b="1" dirty="0">
              <a:solidFill>
                <a:schemeClr val="accent2"/>
              </a:solidFill>
              <a:latin typeface="Open Sans"/>
            </a:endParaRPr>
          </a:p>
        </p:txBody>
      </p:sp>
      <p:cxnSp>
        <p:nvCxnSpPr>
          <p:cNvPr id="11" name="Straight Arrow Connector 10"/>
          <p:cNvCxnSpPr/>
          <p:nvPr/>
        </p:nvCxnSpPr>
        <p:spPr>
          <a:xfrm>
            <a:off x="1571450" y="2875935"/>
            <a:ext cx="1696064" cy="94389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224EF35C-1089-430F-A411-73549A991BE4}"/>
              </a:ext>
            </a:extLst>
          </p:cNvPr>
          <p:cNvSpPr txBox="1">
            <a:spLocks/>
          </p:cNvSpPr>
          <p:nvPr/>
        </p:nvSpPr>
        <p:spPr>
          <a:xfrm>
            <a:off x="2291654" y="197918"/>
            <a:ext cx="5630034" cy="2707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200" kern="1200" baseline="0">
                <a:solidFill>
                  <a:schemeClr val="bg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74646" y="914930"/>
            <a:ext cx="7305868" cy="5943070"/>
          </a:xfrm>
        </p:spPr>
        <p:txBody>
          <a:bodyPr/>
          <a:lstStyle/>
          <a:p>
            <a:pPr algn="r" rtl="1">
              <a:lnSpc>
                <a:spcPct val="100000"/>
              </a:lnSpc>
              <a:spcBef>
                <a:spcPts val="600"/>
              </a:spcBef>
            </a:pPr>
            <a:r>
              <a:rPr lang="ar-SA" b="1" dirty="0">
                <a:cs typeface="+mj-cs"/>
              </a:rPr>
              <a:t>ما هي المعلومات المطلوبة؟</a:t>
            </a:r>
            <a:r>
              <a:rPr lang="ar-SA" dirty="0">
                <a:cs typeface="+mj-cs"/>
              </a:rPr>
              <a:t> معلومات عن أو حول:</a:t>
            </a:r>
            <a:r>
              <a:rPr lang="en-US" dirty="0">
                <a:cs typeface="+mj-cs"/>
              </a:rPr>
              <a:t> </a:t>
            </a:r>
          </a:p>
          <a:p>
            <a:pPr marL="176213" lvl="0" indent="-176213" algn="r" rtl="1">
              <a:lnSpc>
                <a:spcPct val="100000"/>
              </a:lnSpc>
              <a:spcBef>
                <a:spcPts val="600"/>
              </a:spcBef>
              <a:buFont typeface="Arial" pitchFamily="34" charset="0"/>
              <a:buChar char="•"/>
            </a:pPr>
            <a:r>
              <a:rPr lang="ar-SA" dirty="0">
                <a:cs typeface="+mj-cs"/>
              </a:rPr>
              <a:t>ملاءمة المخرجات أو النواتج المقصودة وصحة إطار النتائج؛</a:t>
            </a:r>
            <a:endParaRPr lang="en-US" sz="1400" dirty="0">
              <a:cs typeface="+mj-cs"/>
            </a:endParaRPr>
          </a:p>
          <a:p>
            <a:pPr marL="176213" indent="-176213" algn="r" rtl="1">
              <a:lnSpc>
                <a:spcPct val="100000"/>
              </a:lnSpc>
              <a:spcBef>
                <a:spcPts val="600"/>
              </a:spcBef>
              <a:buFont typeface="Arial" pitchFamily="34" charset="0"/>
              <a:buChar char="•"/>
            </a:pPr>
            <a:r>
              <a:rPr lang="ar-SA" dirty="0">
                <a:cs typeface="+mj-cs"/>
              </a:rPr>
              <a:t>وضع ناتج والعوامل المؤثرة فيه؛</a:t>
            </a:r>
            <a:endParaRPr lang="en-US" sz="1400" dirty="0">
              <a:cs typeface="+mj-cs"/>
            </a:endParaRPr>
          </a:p>
          <a:p>
            <a:pPr marL="176213" lvl="0" indent="-176213" algn="r" rtl="1">
              <a:lnSpc>
                <a:spcPct val="100000"/>
              </a:lnSpc>
              <a:spcBef>
                <a:spcPts val="600"/>
              </a:spcBef>
              <a:buFont typeface="Arial" pitchFamily="34" charset="0"/>
              <a:buChar char="•"/>
            </a:pPr>
            <a:r>
              <a:rPr lang="ar-SA" dirty="0">
                <a:cs typeface="+mj-cs"/>
              </a:rPr>
              <a:t>فعالية استراتيجية الشراكة للاستراتيجية الوطنية لتطوير إحصاءات التعليم؛</a:t>
            </a:r>
            <a:endParaRPr lang="en-US" sz="1400" dirty="0">
              <a:cs typeface="+mj-cs"/>
            </a:endParaRPr>
          </a:p>
          <a:p>
            <a:pPr marL="176213" lvl="0" indent="-176213" algn="r" rtl="1">
              <a:lnSpc>
                <a:spcPct val="100000"/>
              </a:lnSpc>
              <a:spcBef>
                <a:spcPts val="600"/>
              </a:spcBef>
              <a:buFont typeface="Arial" pitchFamily="34" charset="0"/>
              <a:buChar char="•"/>
            </a:pPr>
            <a:r>
              <a:rPr lang="ar-SA" dirty="0">
                <a:cs typeface="+mj-cs"/>
              </a:rPr>
              <a:t>وضع تنفيذ المشروع؛</a:t>
            </a:r>
            <a:endParaRPr lang="en-US" sz="1400" dirty="0">
              <a:cs typeface="+mj-cs"/>
            </a:endParaRPr>
          </a:p>
          <a:p>
            <a:pPr marL="176213" indent="-176213" algn="r" rtl="1">
              <a:lnSpc>
                <a:spcPct val="100000"/>
              </a:lnSpc>
              <a:spcBef>
                <a:spcPts val="600"/>
              </a:spcBef>
              <a:buFont typeface="Arial" pitchFamily="34" charset="0"/>
              <a:buChar char="•"/>
            </a:pPr>
            <a:r>
              <a:rPr lang="ar-SA" dirty="0">
                <a:cs typeface="+mj-cs"/>
              </a:rPr>
              <a:t>تكلفة مبادرة تتعلق بالفوائد الملاحظة؛</a:t>
            </a:r>
            <a:endParaRPr lang="en-US" sz="1400" dirty="0">
              <a:cs typeface="+mj-cs"/>
            </a:endParaRPr>
          </a:p>
          <a:p>
            <a:pPr marL="176213" indent="-176213" algn="r" rtl="1">
              <a:lnSpc>
                <a:spcPct val="100000"/>
              </a:lnSpc>
              <a:spcBef>
                <a:spcPts val="600"/>
              </a:spcBef>
              <a:buFont typeface="Arial" pitchFamily="34" charset="0"/>
              <a:buChar char="•"/>
            </a:pPr>
            <a:r>
              <a:rPr lang="ar-SA" dirty="0">
                <a:cs typeface="+mj-cs"/>
              </a:rPr>
              <a:t>الدروس المستفادة.</a:t>
            </a:r>
            <a:endParaRPr lang="en-US" sz="1400" dirty="0">
              <a:cs typeface="+mj-cs"/>
            </a:endParaRPr>
          </a:p>
          <a:p>
            <a:pPr algn="r" rtl="1">
              <a:lnSpc>
                <a:spcPct val="100000"/>
              </a:lnSpc>
              <a:spcBef>
                <a:spcPts val="600"/>
              </a:spcBef>
            </a:pPr>
            <a:r>
              <a:rPr lang="ar-SA" b="1" dirty="0">
                <a:cs typeface="+mj-cs"/>
              </a:rPr>
              <a:t>من سيستخدم هذه المعلومات؟</a:t>
            </a:r>
            <a:r>
              <a:rPr lang="ar-SA" dirty="0">
                <a:cs typeface="+mj-cs"/>
              </a:rPr>
              <a:t> </a:t>
            </a:r>
            <a:endParaRPr lang="en-US" dirty="0">
              <a:cs typeface="+mj-cs"/>
            </a:endParaRPr>
          </a:p>
          <a:p>
            <a:pPr lvl="0" algn="r" rtl="1">
              <a:lnSpc>
                <a:spcPct val="100000"/>
              </a:lnSpc>
              <a:spcBef>
                <a:spcPts val="600"/>
              </a:spcBef>
            </a:pPr>
            <a:r>
              <a:rPr lang="ar-SA" dirty="0">
                <a:cs typeface="+mj-cs"/>
              </a:rPr>
              <a:t>موظفو إدارة وبرنامج الاستراتيجية ومشاركون في تصميم البرامج وتنفيذها؛ نظراء الحكومة الوطنية، صانعو السياسات، المخططون الاستراتيجيون؛ شركاء التنمية؛ الجمهور العام والمستفيدون.</a:t>
            </a:r>
            <a:endParaRPr lang="en-US" sz="1400" dirty="0">
              <a:cs typeface="+mj-cs"/>
            </a:endParaRPr>
          </a:p>
          <a:p>
            <a:pPr algn="r" rtl="1">
              <a:lnSpc>
                <a:spcPct val="100000"/>
              </a:lnSpc>
              <a:spcBef>
                <a:spcPts val="600"/>
              </a:spcBef>
            </a:pPr>
            <a:r>
              <a:rPr lang="ar-SA" b="1" dirty="0">
                <a:cs typeface="+mj-cs"/>
              </a:rPr>
              <a:t>كيف ستستخدم المعلومات؟</a:t>
            </a:r>
            <a:r>
              <a:rPr lang="ar-SA" dirty="0">
                <a:cs typeface="+mj-cs"/>
              </a:rPr>
              <a:t> يمكن استخدامها في:</a:t>
            </a:r>
            <a:endParaRPr lang="en-US" dirty="0">
              <a:cs typeface="+mj-cs"/>
            </a:endParaRPr>
          </a:p>
          <a:p>
            <a:pPr marL="176213" lvl="0" indent="-176213" algn="r" rtl="1">
              <a:lnSpc>
                <a:spcPct val="100000"/>
              </a:lnSpc>
              <a:spcBef>
                <a:spcPts val="600"/>
              </a:spcBef>
              <a:buFont typeface="Arial" pitchFamily="34" charset="0"/>
              <a:buChar char="•"/>
            </a:pPr>
            <a:r>
              <a:rPr lang="ar-SA" dirty="0">
                <a:cs typeface="+mj-cs"/>
              </a:rPr>
              <a:t>تصميم استراتيجية التنمية أو المصادقة عليها؛</a:t>
            </a:r>
            <a:endParaRPr lang="en-GB" dirty="0">
              <a:cs typeface="+mj-cs"/>
            </a:endParaRPr>
          </a:p>
          <a:p>
            <a:pPr marL="176213" lvl="0" indent="-176213" algn="r" rtl="1">
              <a:lnSpc>
                <a:spcPct val="100000"/>
              </a:lnSpc>
              <a:spcBef>
                <a:spcPts val="600"/>
              </a:spcBef>
              <a:buFont typeface="Arial" pitchFamily="34" charset="0"/>
              <a:buChar char="•"/>
            </a:pPr>
            <a:r>
              <a:rPr lang="ar-SA" dirty="0">
                <a:cs typeface="+mj-cs"/>
              </a:rPr>
              <a:t>القيام بتصحيحات منتصف الدورة؛</a:t>
            </a:r>
            <a:endParaRPr lang="en-GB" dirty="0">
              <a:cs typeface="+mj-cs"/>
            </a:endParaRPr>
          </a:p>
          <a:p>
            <a:pPr marL="176213" lvl="0" indent="-176213" algn="r" rtl="1">
              <a:lnSpc>
                <a:spcPct val="100000"/>
              </a:lnSpc>
              <a:spcBef>
                <a:spcPts val="600"/>
              </a:spcBef>
              <a:buFont typeface="Arial" pitchFamily="34" charset="0"/>
              <a:buChar char="•"/>
            </a:pPr>
            <a:r>
              <a:rPr lang="ar-SA" dirty="0">
                <a:cs typeface="+mj-cs"/>
              </a:rPr>
              <a:t>تحسين تصميم وتنفيذ المشروع أو البرنامج؛</a:t>
            </a:r>
            <a:endParaRPr lang="en-GB" dirty="0">
              <a:cs typeface="+mj-cs"/>
            </a:endParaRPr>
          </a:p>
          <a:p>
            <a:pPr marL="176213" lvl="0" indent="-176213" algn="r" rtl="1">
              <a:lnSpc>
                <a:spcPct val="100000"/>
              </a:lnSpc>
              <a:spcBef>
                <a:spcPts val="600"/>
              </a:spcBef>
              <a:buFont typeface="Arial" pitchFamily="34" charset="0"/>
              <a:buChar char="•"/>
            </a:pPr>
            <a:r>
              <a:rPr lang="ar-SA" dirty="0">
                <a:cs typeface="+mj-cs"/>
              </a:rPr>
              <a:t>ضمان المساءلة؛</a:t>
            </a:r>
            <a:endParaRPr lang="en-GB" dirty="0">
              <a:cs typeface="+mj-cs"/>
            </a:endParaRPr>
          </a:p>
          <a:p>
            <a:pPr marL="176213" lvl="0" indent="-176213" algn="r" rtl="1">
              <a:lnSpc>
                <a:spcPct val="100000"/>
              </a:lnSpc>
              <a:spcBef>
                <a:spcPts val="600"/>
              </a:spcBef>
              <a:buFont typeface="Arial" pitchFamily="34" charset="0"/>
              <a:buChar char="•"/>
            </a:pPr>
            <a:r>
              <a:rPr lang="ar-SA" dirty="0">
                <a:cs typeface="+mj-cs"/>
              </a:rPr>
              <a:t>اتخاذ قرارات التمويل؛</a:t>
            </a:r>
            <a:endParaRPr lang="en-GB" dirty="0">
              <a:cs typeface="+mj-cs"/>
            </a:endParaRPr>
          </a:p>
          <a:p>
            <a:pPr marL="176213" indent="-176213" algn="r" rtl="1">
              <a:lnSpc>
                <a:spcPct val="100000"/>
              </a:lnSpc>
              <a:spcBef>
                <a:spcPts val="600"/>
              </a:spcBef>
              <a:buFont typeface="Arial" pitchFamily="34" charset="0"/>
              <a:buChar char="•"/>
            </a:pPr>
            <a:r>
              <a:rPr lang="ar-SA" dirty="0">
                <a:cs typeface="+mj-cs"/>
              </a:rPr>
              <a:t>رفع المعرفة والفهم للفوائد والتحديات فيما يتعلق بالاستراتيجية الوطنية لتطوير إحصاءات التعليم التجريبية.</a:t>
            </a:r>
            <a:endParaRPr lang="en-US" dirty="0">
              <a:cs typeface="+mj-cs"/>
            </a:endParaRPr>
          </a:p>
        </p:txBody>
      </p:sp>
      <p:sp>
        <p:nvSpPr>
          <p:cNvPr id="5" name="Text Placeholder 4"/>
          <p:cNvSpPr>
            <a:spLocks noGrp="1"/>
          </p:cNvSpPr>
          <p:nvPr>
            <p:ph type="body" idx="1"/>
          </p:nvPr>
        </p:nvSpPr>
        <p:spPr>
          <a:xfrm>
            <a:off x="7070477" y="1073557"/>
            <a:ext cx="2073523" cy="1500187"/>
          </a:xfrm>
        </p:spPr>
        <p:txBody>
          <a:bodyPr/>
          <a:lstStyle/>
          <a:p>
            <a:pPr algn="r" rtl="1"/>
            <a:r>
              <a:rPr lang="ar-QA" sz="2800" dirty="0">
                <a:cs typeface="+mj-cs"/>
              </a:rPr>
              <a:t>1.2.5. تحديد نطاق التقييم</a:t>
            </a:r>
            <a:endParaRPr lang="en-US" sz="2800" dirty="0">
              <a:cs typeface="+mj-cs"/>
            </a:endParaRPr>
          </a:p>
        </p:txBody>
      </p:sp>
      <p:sp>
        <p:nvSpPr>
          <p:cNvPr id="8" name="Text Placeholder 2">
            <a:extLst>
              <a:ext uri="{FF2B5EF4-FFF2-40B4-BE49-F238E27FC236}">
                <a16:creationId xmlns:a16="http://schemas.microsoft.com/office/drawing/2014/main" id="{BECA5E6E-BBEB-46C5-87E4-4E6390D64AD9}"/>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608493" y="1771684"/>
            <a:ext cx="4749801" cy="4246560"/>
          </a:xfrm>
        </p:spPr>
        <p:txBody>
          <a:bodyPr/>
          <a:lstStyle/>
          <a:p>
            <a:endParaRPr lang="en-US" sz="2400" b="1" dirty="0">
              <a:solidFill>
                <a:schemeClr val="accent2"/>
              </a:solidFill>
              <a:cs typeface="+mj-cs"/>
            </a:endParaRPr>
          </a:p>
          <a:p>
            <a:endParaRPr lang="en-US" sz="2400" b="1" dirty="0">
              <a:solidFill>
                <a:schemeClr val="accent2"/>
              </a:solidFill>
              <a:cs typeface="+mj-cs"/>
            </a:endParaRPr>
          </a:p>
          <a:p>
            <a:endParaRPr lang="en-US" sz="2400" b="1" dirty="0">
              <a:solidFill>
                <a:schemeClr val="accent2"/>
              </a:solidFill>
              <a:cs typeface="+mj-cs"/>
            </a:endParaRPr>
          </a:p>
          <a:p>
            <a:pPr algn="ctr" rtl="1"/>
            <a:r>
              <a:rPr lang="ar-QA" sz="2800" b="1" dirty="0">
                <a:solidFill>
                  <a:schemeClr val="tx1"/>
                </a:solidFill>
                <a:cs typeface="+mj-cs"/>
              </a:rPr>
              <a:t>فلننظر إلى نموذج قالب الاستراتيجية المقترح!</a:t>
            </a:r>
            <a:endParaRPr lang="en-US" sz="2800" b="1" dirty="0">
              <a:solidFill>
                <a:schemeClr val="tx1"/>
              </a:solidFill>
              <a:cs typeface="+mj-cs"/>
            </a:endParaRPr>
          </a:p>
          <a:p>
            <a:pPr algn="ctr"/>
            <a:r>
              <a:rPr lang="ar-QA" sz="2800" b="1" dirty="0">
                <a:solidFill>
                  <a:srgbClr val="FF0000"/>
                </a:solidFill>
                <a:cs typeface="+mj-cs"/>
              </a:rPr>
              <a:t>المطبوع 2</a:t>
            </a:r>
            <a:endParaRPr lang="en-US" sz="2800" b="1" dirty="0">
              <a:solidFill>
                <a:srgbClr val="FF0000"/>
              </a:solidFill>
              <a:cs typeface="+mj-cs"/>
            </a:endParaRPr>
          </a:p>
        </p:txBody>
      </p:sp>
      <p:sp>
        <p:nvSpPr>
          <p:cNvPr id="5" name="Text Placeholder 4"/>
          <p:cNvSpPr>
            <a:spLocks noGrp="1"/>
          </p:cNvSpPr>
          <p:nvPr>
            <p:ph type="body" idx="1"/>
          </p:nvPr>
        </p:nvSpPr>
        <p:spPr>
          <a:xfrm>
            <a:off x="6086549" y="1327184"/>
            <a:ext cx="2542194" cy="1500187"/>
          </a:xfrm>
        </p:spPr>
        <p:txBody>
          <a:bodyPr/>
          <a:lstStyle/>
          <a:p>
            <a:pPr algn="r" rtl="1"/>
            <a:r>
              <a:rPr lang="ar-QA" sz="2800" dirty="0">
                <a:cs typeface="+mj-cs"/>
              </a:rPr>
              <a:t>3.5. </a:t>
            </a:r>
            <a:r>
              <a:rPr lang="ar-SA" sz="2800" dirty="0">
                <a:cs typeface="+mj-cs"/>
              </a:rPr>
              <a:t>وضع الصيغة النهائية </a:t>
            </a:r>
            <a:r>
              <a:rPr lang="ar-QA" sz="2800" dirty="0">
                <a:cs typeface="+mj-cs"/>
              </a:rPr>
              <a:t>لوثيقة ا</a:t>
            </a:r>
            <a:r>
              <a:rPr lang="ar-SA" sz="2800" dirty="0">
                <a:cs typeface="+mj-cs"/>
              </a:rPr>
              <a:t>لاستراتيجية</a:t>
            </a:r>
            <a:r>
              <a:rPr lang="ar-QA" sz="2800" dirty="0">
                <a:cs typeface="+mj-cs"/>
              </a:rPr>
              <a:t> (</a:t>
            </a:r>
            <a:r>
              <a:rPr lang="en-US" sz="2800" dirty="0"/>
              <a:t>NSDES</a:t>
            </a:r>
            <a:r>
              <a:rPr lang="ar-QA" sz="2800" dirty="0"/>
              <a:t>)</a:t>
            </a:r>
            <a:r>
              <a:rPr lang="ar-SA" sz="2800" dirty="0">
                <a:cs typeface="+mj-cs"/>
              </a:rPr>
              <a:t> </a:t>
            </a:r>
            <a:endParaRPr lang="en-US" sz="2800" dirty="0">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189004" y="1253374"/>
            <a:ext cx="1828800" cy="923780"/>
          </a:xfrm>
        </p:spPr>
        <p:txBody>
          <a:bodyPr/>
          <a:lstStyle/>
          <a:p>
            <a:pPr algn="r" rtl="1"/>
            <a:r>
              <a:rPr lang="ar-QA" sz="2800" dirty="0">
                <a:cs typeface="+mj-cs"/>
              </a:rPr>
              <a:t>2.1. عملية التصميم</a:t>
            </a:r>
            <a:endParaRPr lang="en-US" sz="2800" dirty="0">
              <a:cs typeface="+mj-cs"/>
            </a:endParaRPr>
          </a:p>
        </p:txBody>
      </p:sp>
      <p:sp>
        <p:nvSpPr>
          <p:cNvPr id="8" name="Text Placeholder 2">
            <a:extLst>
              <a:ext uri="{FF2B5EF4-FFF2-40B4-BE49-F238E27FC236}">
                <a16:creationId xmlns:a16="http://schemas.microsoft.com/office/drawing/2014/main" id="{ADD1DE7D-EF98-47B2-A79B-24D2D1A3DB52}"/>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grpSp>
        <p:nvGrpSpPr>
          <p:cNvPr id="28" name="Zone de dessin 16">
            <a:extLst>
              <a:ext uri="{FF2B5EF4-FFF2-40B4-BE49-F238E27FC236}">
                <a16:creationId xmlns:a16="http://schemas.microsoft.com/office/drawing/2014/main" id="{CE5B89BE-FDC0-48CE-BB4A-5935E9850296}"/>
              </a:ext>
            </a:extLst>
          </p:cNvPr>
          <p:cNvGrpSpPr/>
          <p:nvPr/>
        </p:nvGrpSpPr>
        <p:grpSpPr>
          <a:xfrm>
            <a:off x="350846" y="930274"/>
            <a:ext cx="6964353" cy="5843749"/>
            <a:chOff x="0" y="0"/>
            <a:chExt cx="5842000" cy="5835650"/>
          </a:xfrm>
        </p:grpSpPr>
        <p:sp>
          <p:nvSpPr>
            <p:cNvPr id="29" name="Rectangle 28">
              <a:extLst>
                <a:ext uri="{FF2B5EF4-FFF2-40B4-BE49-F238E27FC236}">
                  <a16:creationId xmlns:a16="http://schemas.microsoft.com/office/drawing/2014/main" id="{AC2DF941-946B-4127-8722-1D5107F4884A}"/>
                </a:ext>
              </a:extLst>
            </p:cNvPr>
            <p:cNvSpPr/>
            <p:nvPr/>
          </p:nvSpPr>
          <p:spPr>
            <a:xfrm>
              <a:off x="0" y="0"/>
              <a:ext cx="5731510" cy="5835650"/>
            </a:xfrm>
            <a:prstGeom prst="rect">
              <a:avLst/>
            </a:prstGeom>
            <a:noFill/>
          </p:spPr>
        </p:sp>
        <p:sp>
          <p:nvSpPr>
            <p:cNvPr id="30" name="AutoShape 18">
              <a:extLst>
                <a:ext uri="{FF2B5EF4-FFF2-40B4-BE49-F238E27FC236}">
                  <a16:creationId xmlns:a16="http://schemas.microsoft.com/office/drawing/2014/main" id="{93D2387F-CD61-44A7-A5A5-4F7B3411AC32}"/>
                </a:ext>
              </a:extLst>
            </p:cNvPr>
            <p:cNvSpPr>
              <a:spLocks noChangeArrowheads="1"/>
            </p:cNvSpPr>
            <p:nvPr/>
          </p:nvSpPr>
          <p:spPr bwMode="auto">
            <a:xfrm>
              <a:off x="106519" y="155600"/>
              <a:ext cx="2612400" cy="457201"/>
            </a:xfrm>
            <a:prstGeom prst="flowChartAlternateProcess">
              <a:avLst/>
            </a:prstGeom>
            <a:gradFill rotWithShape="0">
              <a:gsLst>
                <a:gs pos="0">
                  <a:schemeClr val="accent5">
                    <a:lumMod val="60000"/>
                    <a:lumOff val="40000"/>
                  </a:schemeClr>
                </a:gs>
                <a:gs pos="50000">
                  <a:schemeClr val="accent5">
                    <a:lumMod val="100000"/>
                    <a:lumOff val="0"/>
                  </a:schemeClr>
                </a:gs>
                <a:gs pos="100000">
                  <a:schemeClr val="accent5">
                    <a:lumMod val="60000"/>
                    <a:lumOff val="40000"/>
                  </a:schemeClr>
                </a:gs>
              </a:gsLst>
              <a:lin ang="5400000" scaled="1"/>
            </a:gradFill>
            <a:ln w="12700">
              <a:solidFill>
                <a:schemeClr val="accent5">
                  <a:lumMod val="100000"/>
                  <a:lumOff val="0"/>
                </a:schemeClr>
              </a:solidFill>
              <a:miter lim="800000"/>
              <a:headEnd/>
              <a:tailEnd/>
            </a:ln>
            <a:effectLst>
              <a:outerShdw dist="28398" dir="3806097" algn="ctr" rotWithShape="0">
                <a:schemeClr val="accent5">
                  <a:lumMod val="50000"/>
                  <a:lumOff val="0"/>
                </a:schemeClr>
              </a:outerShdw>
            </a:effectLst>
          </p:spPr>
          <p:txBody>
            <a:bodyPr rot="0" vert="horz" wrap="square" lIns="91440" tIns="45720" rIns="91440" bIns="45720" anchor="t" anchorCtr="0" upright="1">
              <a:noAutofit/>
            </a:bodyPr>
            <a:lstStyle/>
            <a:p>
              <a:pPr algn="ctr" rtl="1">
                <a:lnSpc>
                  <a:spcPct val="107000"/>
                </a:lnSpc>
                <a:spcAft>
                  <a:spcPts val="0"/>
                </a:spcAft>
              </a:pPr>
              <a:r>
                <a:rPr lang="ar-SA"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تشخيص الوضع باستخدام أدوات تقييم جودة البيانات</a:t>
              </a: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1" name="AutoShape 19">
              <a:extLst>
                <a:ext uri="{FF2B5EF4-FFF2-40B4-BE49-F238E27FC236}">
                  <a16:creationId xmlns:a16="http://schemas.microsoft.com/office/drawing/2014/main" id="{C849B2F6-59EC-4EDC-878A-C9E34408993D}"/>
                </a:ext>
              </a:extLst>
            </p:cNvPr>
            <p:cNvSpPr>
              <a:spLocks noChangeArrowheads="1"/>
            </p:cNvSpPr>
            <p:nvPr/>
          </p:nvSpPr>
          <p:spPr bwMode="auto">
            <a:xfrm>
              <a:off x="3047418" y="171416"/>
              <a:ext cx="2794582" cy="504825"/>
            </a:xfrm>
            <a:prstGeom prst="flowChartAlternateProcess">
              <a:avLst/>
            </a:prstGeom>
            <a:gradFill rotWithShape="0">
              <a:gsLst>
                <a:gs pos="0">
                  <a:schemeClr val="accent5">
                    <a:lumMod val="60000"/>
                    <a:lumOff val="40000"/>
                  </a:schemeClr>
                </a:gs>
                <a:gs pos="50000">
                  <a:schemeClr val="accent5">
                    <a:lumMod val="20000"/>
                    <a:lumOff val="80000"/>
                  </a:schemeClr>
                </a:gs>
                <a:gs pos="100000">
                  <a:schemeClr val="accent5">
                    <a:lumMod val="60000"/>
                    <a:lumOff val="40000"/>
                  </a:schemeClr>
                </a:gs>
              </a:gsLst>
              <a:lin ang="18900000" scaled="1"/>
            </a:gradFill>
            <a:ln w="12700">
              <a:solidFill>
                <a:schemeClr val="accent5">
                  <a:lumMod val="60000"/>
                  <a:lumOff val="40000"/>
                </a:schemeClr>
              </a:solidFill>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pPr algn="ctr" rtl="1">
                <a:lnSpc>
                  <a:spcPct val="107000"/>
                </a:lnSpc>
                <a:spcAft>
                  <a:spcPts val="0"/>
                </a:spcAft>
              </a:pPr>
              <a:r>
                <a:rPr lang="ar-SA" sz="1200" dirty="0">
                  <a:effectLst/>
                  <a:latin typeface="Calibri" panose="020F0502020204030204" pitchFamily="34" charset="0"/>
                  <a:ea typeface="Calibri" panose="020F0502020204030204" pitchFamily="34" charset="0"/>
                  <a:cs typeface="Arial" panose="020B0604020202020204" pitchFamily="34" charset="0"/>
                </a:rPr>
                <a:t>وضع خريطة لمصادر البيانات وتحديد فجوات البيانات المتعلقة بإطار رصد هدف التنمية المستدامة</a:t>
              </a:r>
              <a:r>
                <a:rPr lang="ar-QA"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a:latin typeface="Calibri" panose="020F0502020204030204" pitchFamily="34" charset="0"/>
                  <a:ea typeface="Calibri" panose="020F0502020204030204" pitchFamily="34" charset="0"/>
                  <a:cs typeface="Arial" panose="020B0604020202020204" pitchFamily="34" charset="0"/>
                </a:rPr>
                <a:t>الرابع</a:t>
              </a: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2" name="AutoShape 20">
              <a:extLst>
                <a:ext uri="{FF2B5EF4-FFF2-40B4-BE49-F238E27FC236}">
                  <a16:creationId xmlns:a16="http://schemas.microsoft.com/office/drawing/2014/main" id="{BB5618F5-7961-4FF8-A45D-D35A6EEE4371}"/>
                </a:ext>
              </a:extLst>
            </p:cNvPr>
            <p:cNvSpPr>
              <a:spLocks noChangeArrowheads="1"/>
            </p:cNvSpPr>
            <p:nvPr/>
          </p:nvSpPr>
          <p:spPr bwMode="auto">
            <a:xfrm>
              <a:off x="165519" y="975814"/>
              <a:ext cx="2525999" cy="1025181"/>
            </a:xfrm>
            <a:prstGeom prst="downArrowCallout">
              <a:avLst>
                <a:gd name="adj1" fmla="val 106748"/>
                <a:gd name="adj2" fmla="val 106748"/>
                <a:gd name="adj3" fmla="val 16667"/>
                <a:gd name="adj4" fmla="val 66667"/>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a:noFill/>
            </a:ln>
            <a:effectLst>
              <a:outerShdw dist="28398" dir="3806097" algn="ctr" rotWithShape="0">
                <a:schemeClr val="accent1">
                  <a:lumMod val="50000"/>
                  <a:lumOff val="0"/>
                </a:schemeClr>
              </a:outerShdw>
            </a:effectLst>
            <a:extLst>
              <a:ext uri="{91240B29-F687-4F45-9708-019B960494DF}">
                <a14:hiddenLine xmlns:a14="http://schemas.microsoft.com/office/drawing/2010/main" w="12700">
                  <a:solidFill>
                    <a:schemeClr val="accent1">
                      <a:lumMod val="100000"/>
                      <a:lumOff val="0"/>
                    </a:schemeClr>
                  </a:solidFill>
                  <a:miter lim="800000"/>
                  <a:headEnd/>
                  <a:tailEnd/>
                </a14:hiddenLine>
              </a:ext>
            </a:extLst>
          </p:spPr>
          <p:txBody>
            <a:bodyPr rot="0" vert="horz" wrap="square" lIns="91440" tIns="45720" rIns="91440" bIns="45720" anchor="t" anchorCtr="0" upright="1">
              <a:noAutofit/>
            </a:bodyPr>
            <a:lstStyle/>
            <a:p>
              <a:pPr marL="342900" lvl="0" indent="-342900" algn="ctr" rtl="1">
                <a:lnSpc>
                  <a:spcPct val="107000"/>
                </a:lnSpc>
                <a:spcAft>
                  <a:spcPts val="0"/>
                </a:spcAft>
                <a:buFont typeface="+mj-lt"/>
                <a:buAutoNum type="arabicPeriod"/>
              </a:pPr>
              <a:r>
                <a:rPr lang="ar-SA" sz="1400" b="1" dirty="0">
                  <a:effectLst/>
                  <a:latin typeface="Calibri" panose="020F0502020204030204" pitchFamily="34" charset="0"/>
                  <a:ea typeface="Calibri" panose="020F0502020204030204" pitchFamily="34" charset="0"/>
                  <a:cs typeface="Arial" panose="020B0604020202020204" pitchFamily="34" charset="0"/>
                </a:rPr>
                <a:t>الشروع في العمل</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200" dirty="0">
                  <a:latin typeface="Calibri" panose="020F0502020204030204" pitchFamily="34" charset="0"/>
                  <a:cs typeface="Arial" panose="020B0604020202020204" pitchFamily="34" charset="0"/>
                </a:rPr>
                <a:t>باستخدام تقييم جودة </a:t>
              </a:r>
              <a:r>
                <a:rPr lang="ar-SA" sz="1200" dirty="0">
                  <a:effectLst/>
                  <a:latin typeface="Calibri" panose="020F0502020204030204" pitchFamily="34" charset="0"/>
                  <a:ea typeface="Calibri" panose="020F0502020204030204" pitchFamily="34" charset="0"/>
                  <a:cs typeface="Arial" panose="020B0604020202020204" pitchFamily="34" charset="0"/>
                </a:rPr>
                <a:t>البيانات في تصميم</a:t>
              </a:r>
              <a:r>
                <a:rPr lang="ar-SA" sz="1200" b="1" dirty="0">
                  <a:effectLst/>
                  <a:latin typeface="Calibri" panose="020F0502020204030204" pitchFamily="34" charset="0"/>
                  <a:ea typeface="Calibri" panose="020F0502020204030204" pitchFamily="34" charset="0"/>
                  <a:cs typeface="Arial" panose="020B0604020202020204" pitchFamily="34" charset="0"/>
                </a:rPr>
                <a:t> </a:t>
              </a:r>
              <a:r>
                <a:rPr lang="ar-SA" sz="1200" dirty="0">
                  <a:effectLst/>
                  <a:latin typeface="Calibri" panose="020F0502020204030204" pitchFamily="34" charset="0"/>
                  <a:ea typeface="Calibri" panose="020F0502020204030204" pitchFamily="34" charset="0"/>
                  <a:cs typeface="Arial" panose="020B0604020202020204" pitchFamily="34" charset="0"/>
                </a:rPr>
                <a:t>الاستراتيجية الوطنية لتقييم إحصاءات التعليم</a:t>
              </a: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3" name="AutoShape 21">
              <a:extLst>
                <a:ext uri="{FF2B5EF4-FFF2-40B4-BE49-F238E27FC236}">
                  <a16:creationId xmlns:a16="http://schemas.microsoft.com/office/drawing/2014/main" id="{AE7C4A6F-311D-4996-B35B-5DC415E49D38}"/>
                </a:ext>
              </a:extLst>
            </p:cNvPr>
            <p:cNvSpPr>
              <a:spLocks noChangeArrowheads="1"/>
            </p:cNvSpPr>
            <p:nvPr/>
          </p:nvSpPr>
          <p:spPr bwMode="auto">
            <a:xfrm>
              <a:off x="63292" y="2067432"/>
              <a:ext cx="2599693" cy="1959730"/>
            </a:xfrm>
            <a:prstGeom prst="downArrowCallout">
              <a:avLst>
                <a:gd name="adj1" fmla="val 40437"/>
                <a:gd name="adj2" fmla="val 40437"/>
                <a:gd name="adj3" fmla="val 16667"/>
                <a:gd name="adj4" fmla="val 66667"/>
              </a:avLst>
            </a:prstGeom>
            <a:gradFill rotWithShape="0">
              <a:gsLst>
                <a:gs pos="0">
                  <a:schemeClr val="accent1">
                    <a:lumMod val="60000"/>
                    <a:lumOff val="40000"/>
                  </a:schemeClr>
                </a:gs>
                <a:gs pos="50000">
                  <a:schemeClr val="accent1">
                    <a:lumMod val="20000"/>
                    <a:lumOff val="80000"/>
                  </a:schemeClr>
                </a:gs>
                <a:gs pos="100000">
                  <a:schemeClr val="accent1">
                    <a:lumMod val="60000"/>
                    <a:lumOff val="40000"/>
                  </a:schemeClr>
                </a:gs>
              </a:gsLst>
              <a:lin ang="18900000" scaled="1"/>
            </a:gradFill>
            <a:ln w="12700">
              <a:solidFill>
                <a:schemeClr val="accent1">
                  <a:lumMod val="60000"/>
                  <a:lumOff val="40000"/>
                </a:schemeClr>
              </a:solid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pPr algn="ctr" rtl="1">
                <a:lnSpc>
                  <a:spcPct val="107000"/>
                </a:lnSpc>
                <a:spcAft>
                  <a:spcPts val="0"/>
                </a:spcAft>
              </a:pPr>
              <a:r>
                <a:rPr lang="ar-SA" sz="1200" b="1" dirty="0">
                  <a:effectLst/>
                  <a:latin typeface="Calibri" panose="020F0502020204030204" pitchFamily="34" charset="0"/>
                  <a:ea typeface="Calibri" panose="020F0502020204030204" pitchFamily="34" charset="0"/>
                  <a:cs typeface="Arial" panose="020B0604020202020204" pitchFamily="34" charset="0"/>
                </a:rPr>
                <a:t>2.</a:t>
              </a:r>
              <a:r>
                <a:rPr lang="ar-SA" sz="1200" dirty="0">
                  <a:effectLst/>
                  <a:latin typeface="Calibri" panose="020F0502020204030204" pitchFamily="34" charset="0"/>
                  <a:ea typeface="Calibri" panose="020F0502020204030204" pitchFamily="34" charset="0"/>
                  <a:cs typeface="Arial" panose="020B0604020202020204" pitchFamily="34" charset="0"/>
                </a:rPr>
                <a:t> </a:t>
              </a:r>
              <a:r>
                <a:rPr lang="ar-SA" sz="1200" b="1" dirty="0">
                  <a:effectLst/>
                  <a:latin typeface="Calibri" panose="020F0502020204030204" pitchFamily="34" charset="0"/>
                  <a:ea typeface="Calibri" panose="020F0502020204030204" pitchFamily="34" charset="0"/>
                  <a:cs typeface="Arial" panose="020B0604020202020204" pitchFamily="34" charset="0"/>
                </a:rPr>
                <a:t>تصميم إطار النتائج</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200" dirty="0">
                  <a:effectLst/>
                  <a:latin typeface="Calibri" panose="020F0502020204030204" pitchFamily="34" charset="0"/>
                  <a:ea typeface="Calibri" panose="020F0502020204030204" pitchFamily="34" charset="0"/>
                  <a:cs typeface="Arial" panose="020B0604020202020204" pitchFamily="34" charset="0"/>
                </a:rPr>
                <a:t>الخطوة 1. تحديد النتائج</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200" dirty="0">
                  <a:effectLst/>
                  <a:latin typeface="Calibri" panose="020F0502020204030204" pitchFamily="34" charset="0"/>
                  <a:ea typeface="Calibri" panose="020F0502020204030204" pitchFamily="34" charset="0"/>
                  <a:cs typeface="Arial" panose="020B0604020202020204" pitchFamily="34" charset="0"/>
                </a:rPr>
                <a:t>الخطوة 2. توضيح أدوار الشركاء</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200" dirty="0">
                  <a:effectLst/>
                  <a:latin typeface="Calibri" panose="020F0502020204030204" pitchFamily="34" charset="0"/>
                  <a:ea typeface="Calibri" panose="020F0502020204030204" pitchFamily="34" charset="0"/>
                  <a:cs typeface="Arial" panose="020B0604020202020204" pitchFamily="34" charset="0"/>
                </a:rPr>
                <a:t>الخطوة 3. تحديد الافتراضات والمخاطر</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200" dirty="0">
                  <a:effectLst/>
                  <a:latin typeface="Calibri" panose="020F0502020204030204" pitchFamily="34" charset="0"/>
                  <a:ea typeface="Calibri" panose="020F0502020204030204" pitchFamily="34" charset="0"/>
                  <a:cs typeface="Arial" panose="020B0604020202020204" pitchFamily="34" charset="0"/>
                </a:rPr>
                <a:t>الخطوة 4. تحديد الموارد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200" dirty="0">
                  <a:effectLst/>
                  <a:latin typeface="Calibri" panose="020F0502020204030204" pitchFamily="34" charset="0"/>
                  <a:ea typeface="Calibri" panose="020F0502020204030204" pitchFamily="34" charset="0"/>
                  <a:cs typeface="Arial" panose="020B0604020202020204" pitchFamily="34" charset="0"/>
                </a:rPr>
                <a:t>الخطوة 5. وضع خطة للرصد والتقييم والتعلم</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en-GB" sz="1000" dirty="0">
                  <a:effectLst/>
                  <a:latin typeface="Calibri" panose="020F0502020204030204" pitchFamily="34"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GB" sz="1000" dirty="0">
                  <a:effectLst/>
                  <a:latin typeface="Calibri" panose="020F0502020204030204" pitchFamily="34"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4" name="AutoShape 22">
              <a:extLst>
                <a:ext uri="{FF2B5EF4-FFF2-40B4-BE49-F238E27FC236}">
                  <a16:creationId xmlns:a16="http://schemas.microsoft.com/office/drawing/2014/main" id="{B31FE4D8-BD9B-434D-9837-BDFF36DEC926}"/>
                </a:ext>
              </a:extLst>
            </p:cNvPr>
            <p:cNvSpPr>
              <a:spLocks noChangeArrowheads="1"/>
            </p:cNvSpPr>
            <p:nvPr/>
          </p:nvSpPr>
          <p:spPr bwMode="auto">
            <a:xfrm>
              <a:off x="35998" y="4052985"/>
              <a:ext cx="2714025" cy="961672"/>
            </a:xfrm>
            <a:prstGeom prst="downArrowCallout">
              <a:avLst>
                <a:gd name="adj1" fmla="val 72763"/>
                <a:gd name="adj2" fmla="val 72763"/>
                <a:gd name="adj3" fmla="val 16667"/>
                <a:gd name="adj4" fmla="val 66667"/>
              </a:avLst>
            </a:prstGeom>
            <a:gradFill rotWithShape="0">
              <a:gsLst>
                <a:gs pos="0">
                  <a:schemeClr val="lt1">
                    <a:lumMod val="100000"/>
                    <a:lumOff val="0"/>
                  </a:schemeClr>
                </a:gs>
                <a:gs pos="100000">
                  <a:schemeClr val="accent1">
                    <a:lumMod val="40000"/>
                    <a:lumOff val="60000"/>
                  </a:schemeClr>
                </a:gs>
              </a:gsLst>
              <a:lin ang="5400000" scaled="1"/>
            </a:gradFill>
            <a:ln w="12700">
              <a:solidFill>
                <a:schemeClr val="accent1">
                  <a:lumMod val="60000"/>
                  <a:lumOff val="40000"/>
                </a:schemeClr>
              </a:solid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pPr algn="ctr" rtl="1">
                <a:lnSpc>
                  <a:spcPct val="107000"/>
                </a:lnSpc>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3. التوجه نحو التنفيذ</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200" dirty="0">
                  <a:effectLst/>
                  <a:latin typeface="Calibri" panose="020F0502020204030204" pitchFamily="34" charset="0"/>
                  <a:ea typeface="Calibri" panose="020F0502020204030204" pitchFamily="34" charset="0"/>
                  <a:cs typeface="Arial" panose="020B0604020202020204" pitchFamily="34" charset="0"/>
                </a:rPr>
                <a:t>تطوير خطة تشغيلية للبرنامج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0"/>
                </a:spcAft>
              </a:pPr>
              <a:r>
                <a:rPr lang="ar-SA" sz="1200" dirty="0">
                  <a:latin typeface="Calibri" panose="020F0502020204030204" pitchFamily="34" charset="0"/>
                  <a:cs typeface="Arial" panose="020B0604020202020204" pitchFamily="34" charset="0"/>
                </a:rPr>
                <a:t>وضع الصيغة النهائية للاستراتيجية   </a:t>
              </a:r>
              <a:endParaRPr lang="en-GB" sz="1200" dirty="0">
                <a:latin typeface="Calibri" panose="020F0502020204030204" pitchFamily="34" charset="0"/>
                <a:cs typeface="Arial" panose="020B0604020202020204" pitchFamily="34" charset="0"/>
              </a:endParaRPr>
            </a:p>
          </p:txBody>
        </p:sp>
        <p:sp>
          <p:nvSpPr>
            <p:cNvPr id="35" name="AutoShape 23">
              <a:extLst>
                <a:ext uri="{FF2B5EF4-FFF2-40B4-BE49-F238E27FC236}">
                  <a16:creationId xmlns:a16="http://schemas.microsoft.com/office/drawing/2014/main" id="{8686DCB7-0D77-4FB8-A98E-A2AEA20D98E2}"/>
                </a:ext>
              </a:extLst>
            </p:cNvPr>
            <p:cNvSpPr>
              <a:spLocks noChangeArrowheads="1"/>
            </p:cNvSpPr>
            <p:nvPr/>
          </p:nvSpPr>
          <p:spPr bwMode="auto">
            <a:xfrm>
              <a:off x="2094075" y="5171487"/>
              <a:ext cx="2611900" cy="510856"/>
            </a:xfrm>
            <a:prstGeom prst="flowChartAlternateProcess">
              <a:avLst/>
            </a:prstGeom>
            <a:solidFill>
              <a:schemeClr val="lt1">
                <a:lumMod val="100000"/>
                <a:lumOff val="0"/>
              </a:schemeClr>
            </a:solidFill>
            <a:ln w="63500" cmpd="thickThin">
              <a:solidFill>
                <a:schemeClr val="accent1">
                  <a:lumMod val="10000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07000"/>
                </a:lnSpc>
                <a:spcAft>
                  <a:spcPts val="0"/>
                </a:spcAft>
              </a:pPr>
              <a:r>
                <a:rPr lang="ar-S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الرصد والتقييم والتعلم</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(ME&amp;L) </a:t>
              </a: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6" name="Text Box 25">
              <a:extLst>
                <a:ext uri="{FF2B5EF4-FFF2-40B4-BE49-F238E27FC236}">
                  <a16:creationId xmlns:a16="http://schemas.microsoft.com/office/drawing/2014/main" id="{8CECFAF9-792D-4780-8B12-B76DD882BD82}"/>
                </a:ext>
              </a:extLst>
            </p:cNvPr>
            <p:cNvSpPr txBox="1">
              <a:spLocks noChangeArrowheads="1"/>
            </p:cNvSpPr>
            <p:nvPr/>
          </p:nvSpPr>
          <p:spPr bwMode="auto">
            <a:xfrm>
              <a:off x="3502077" y="1094473"/>
              <a:ext cx="1767387" cy="4028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rtl="1">
                <a:lnSpc>
                  <a:spcPct val="107000"/>
                </a:lnSpc>
                <a:spcAft>
                  <a:spcPts val="0"/>
                </a:spcAft>
              </a:pPr>
              <a:r>
                <a:rPr lang="ar-SA" sz="1200" dirty="0">
                  <a:solidFill>
                    <a:srgbClr val="2F5496"/>
                  </a:solidFill>
                  <a:effectLst/>
                  <a:latin typeface="Calibri" panose="020F0502020204030204" pitchFamily="34" charset="0"/>
                  <a:ea typeface="Calibri" panose="020F0502020204030204" pitchFamily="34" charset="0"/>
                  <a:cs typeface="Arial" panose="020B0604020202020204" pitchFamily="34" charset="0"/>
                </a:rPr>
                <a:t>  الأداة 1. تحديد أولويات التوصيات ووضع    أهداف استراتيجية</a:t>
              </a:r>
              <a:endParaRPr lang="en-GB" dirty="0">
                <a:effectLst/>
                <a:latin typeface="Calibri" panose="020F0502020204030204" pitchFamily="34" charset="0"/>
                <a:ea typeface="Calibri" panose="020F0502020204030204" pitchFamily="34" charset="0"/>
                <a:cs typeface="Arial" panose="020B0604020202020204" pitchFamily="34" charset="0"/>
              </a:endParaRPr>
            </a:p>
          </p:txBody>
        </p:sp>
        <p:sp>
          <p:nvSpPr>
            <p:cNvPr id="37" name="Text Box 26">
              <a:extLst>
                <a:ext uri="{FF2B5EF4-FFF2-40B4-BE49-F238E27FC236}">
                  <a16:creationId xmlns:a16="http://schemas.microsoft.com/office/drawing/2014/main" id="{23A61431-2362-471E-B1AD-05F5A4D6E003}"/>
                </a:ext>
              </a:extLst>
            </p:cNvPr>
            <p:cNvSpPr txBox="1">
              <a:spLocks noChangeArrowheads="1"/>
            </p:cNvSpPr>
            <p:nvPr/>
          </p:nvSpPr>
          <p:spPr bwMode="auto">
            <a:xfrm>
              <a:off x="3490283" y="2105522"/>
              <a:ext cx="1772831" cy="369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rtl="1">
                <a:lnSpc>
                  <a:spcPct val="107000"/>
                </a:lnSpc>
                <a:spcAft>
                  <a:spcPts val="0"/>
                </a:spcAft>
              </a:pPr>
              <a:r>
                <a:rPr lang="ar-SA" sz="1200" dirty="0">
                  <a:solidFill>
                    <a:srgbClr val="2F5496"/>
                  </a:solidFill>
                  <a:effectLst/>
                  <a:latin typeface="Calibri" panose="020F0502020204030204" pitchFamily="34" charset="0"/>
                  <a:ea typeface="Calibri" panose="020F0502020204030204" pitchFamily="34" charset="0"/>
                  <a:cs typeface="Arial" panose="020B0604020202020204" pitchFamily="34" charset="0"/>
                </a:rPr>
                <a:t>  الأداة 2. قالب مصفوفة النتائج </a:t>
              </a:r>
              <a:endParaRPr lang="en-GB" dirty="0">
                <a:effectLst/>
                <a:latin typeface="Calibri" panose="020F0502020204030204" pitchFamily="34" charset="0"/>
                <a:ea typeface="Calibri" panose="020F0502020204030204" pitchFamily="34" charset="0"/>
                <a:cs typeface="Arial" panose="020B0604020202020204" pitchFamily="34" charset="0"/>
              </a:endParaRPr>
            </a:p>
          </p:txBody>
        </p:sp>
        <p:sp>
          <p:nvSpPr>
            <p:cNvPr id="38" name="Text Box 27">
              <a:extLst>
                <a:ext uri="{FF2B5EF4-FFF2-40B4-BE49-F238E27FC236}">
                  <a16:creationId xmlns:a16="http://schemas.microsoft.com/office/drawing/2014/main" id="{801CA60B-AC2D-4EF8-A6F8-90B54963795D}"/>
                </a:ext>
              </a:extLst>
            </p:cNvPr>
            <p:cNvSpPr txBox="1">
              <a:spLocks noChangeArrowheads="1"/>
            </p:cNvSpPr>
            <p:nvPr/>
          </p:nvSpPr>
          <p:spPr bwMode="auto">
            <a:xfrm>
              <a:off x="3454782" y="2457685"/>
              <a:ext cx="1772309" cy="323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rtl="1">
                <a:lnSpc>
                  <a:spcPct val="107000"/>
                </a:lnSpc>
                <a:spcAft>
                  <a:spcPts val="0"/>
                </a:spcAft>
              </a:pPr>
              <a:r>
                <a:rPr lang="ar-SA" sz="1200" dirty="0">
                  <a:solidFill>
                    <a:srgbClr val="2F5496"/>
                  </a:solidFill>
                  <a:effectLst/>
                  <a:latin typeface="Calibri" panose="020F0502020204030204" pitchFamily="34" charset="0"/>
                  <a:ea typeface="Calibri" panose="020F0502020204030204" pitchFamily="34" charset="0"/>
                  <a:cs typeface="Arial" panose="020B0604020202020204" pitchFamily="34" charset="0"/>
                </a:rPr>
                <a:t>  الأداة 3. قالب مصفوفة المخاطر </a:t>
              </a:r>
              <a:endParaRPr lang="en-GB" dirty="0">
                <a:effectLst/>
                <a:latin typeface="Calibri" panose="020F0502020204030204" pitchFamily="34" charset="0"/>
                <a:ea typeface="Calibri" panose="020F0502020204030204" pitchFamily="34" charset="0"/>
                <a:cs typeface="Arial" panose="020B0604020202020204" pitchFamily="34" charset="0"/>
              </a:endParaRPr>
            </a:p>
          </p:txBody>
        </p:sp>
        <p:sp>
          <p:nvSpPr>
            <p:cNvPr id="39" name="Text Box 28">
              <a:extLst>
                <a:ext uri="{FF2B5EF4-FFF2-40B4-BE49-F238E27FC236}">
                  <a16:creationId xmlns:a16="http://schemas.microsoft.com/office/drawing/2014/main" id="{9906A76E-931D-4E18-A676-14E33D29B4D1}"/>
                </a:ext>
              </a:extLst>
            </p:cNvPr>
            <p:cNvSpPr txBox="1">
              <a:spLocks noChangeArrowheads="1"/>
            </p:cNvSpPr>
            <p:nvPr/>
          </p:nvSpPr>
          <p:spPr bwMode="auto">
            <a:xfrm>
              <a:off x="3511277" y="2946270"/>
              <a:ext cx="1751837" cy="3357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rtl="1">
                <a:lnSpc>
                  <a:spcPct val="107000"/>
                </a:lnSpc>
                <a:spcAft>
                  <a:spcPts val="0"/>
                </a:spcAft>
              </a:pPr>
              <a:r>
                <a:rPr lang="ar-SA" sz="1200" dirty="0">
                  <a:solidFill>
                    <a:srgbClr val="2F5496"/>
                  </a:solidFill>
                  <a:effectLst/>
                  <a:latin typeface="Calibri" panose="020F0502020204030204" pitchFamily="34" charset="0"/>
                  <a:ea typeface="Calibri" panose="020F0502020204030204" pitchFamily="34" charset="0"/>
                  <a:cs typeface="Arial" panose="020B0604020202020204" pitchFamily="34" charset="0"/>
                </a:rPr>
                <a:t>  الأداة 4. قالب مصفوفة</a:t>
              </a:r>
              <a:r>
                <a:rPr lang="ar-SA" sz="1200" b="1" i="1" dirty="0">
                  <a:solidFill>
                    <a:srgbClr val="2F5496"/>
                  </a:solidFill>
                  <a:effectLst/>
                  <a:latin typeface="Calibri" panose="020F0502020204030204" pitchFamily="34" charset="0"/>
                  <a:ea typeface="Calibri" panose="020F0502020204030204" pitchFamily="34" charset="0"/>
                  <a:cs typeface="Arial" panose="020B0604020202020204" pitchFamily="34" charset="0"/>
                </a:rPr>
                <a:t> </a:t>
              </a:r>
              <a:r>
                <a:rPr lang="ar-SA" sz="1200" dirty="0">
                  <a:solidFill>
                    <a:srgbClr val="2F5496"/>
                  </a:solidFill>
                  <a:effectLst/>
                  <a:latin typeface="Calibri" panose="020F0502020204030204" pitchFamily="34" charset="0"/>
                  <a:ea typeface="Calibri" panose="020F0502020204030204" pitchFamily="34" charset="0"/>
                  <a:cs typeface="Arial" panose="020B0604020202020204" pitchFamily="34" charset="0"/>
                </a:rPr>
                <a:t>الرصد والتقييم </a:t>
              </a:r>
              <a:endParaRPr lang="en-GB" dirty="0">
                <a:effectLst/>
                <a:latin typeface="Calibri" panose="020F0502020204030204" pitchFamily="34" charset="0"/>
                <a:ea typeface="Calibri" panose="020F0502020204030204" pitchFamily="34" charset="0"/>
                <a:cs typeface="Arial" panose="020B0604020202020204" pitchFamily="34" charset="0"/>
              </a:endParaRPr>
            </a:p>
          </p:txBody>
        </p:sp>
        <p:sp>
          <p:nvSpPr>
            <p:cNvPr id="40" name="Text Box 29">
              <a:extLst>
                <a:ext uri="{FF2B5EF4-FFF2-40B4-BE49-F238E27FC236}">
                  <a16:creationId xmlns:a16="http://schemas.microsoft.com/office/drawing/2014/main" id="{C3652EF8-BAE4-4A3D-A102-F564B630DBBE}"/>
                </a:ext>
              </a:extLst>
            </p:cNvPr>
            <p:cNvSpPr txBox="1">
              <a:spLocks noChangeArrowheads="1"/>
            </p:cNvSpPr>
            <p:nvPr/>
          </p:nvSpPr>
          <p:spPr bwMode="auto">
            <a:xfrm>
              <a:off x="3461132" y="4073059"/>
              <a:ext cx="1874668" cy="5044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rtl="1">
                <a:lnSpc>
                  <a:spcPct val="107000"/>
                </a:lnSpc>
                <a:spcAft>
                  <a:spcPts val="0"/>
                </a:spcAft>
              </a:pPr>
              <a:r>
                <a:rPr lang="ar-SA" sz="1200" dirty="0">
                  <a:solidFill>
                    <a:srgbClr val="2F5496"/>
                  </a:solidFill>
                  <a:effectLst/>
                  <a:latin typeface="Calibri" panose="020F0502020204030204" pitchFamily="34" charset="0"/>
                  <a:ea typeface="Calibri" panose="020F0502020204030204" pitchFamily="34" charset="0"/>
                  <a:cs typeface="Arial" panose="020B0604020202020204" pitchFamily="34" charset="0"/>
                </a:rPr>
                <a:t>   الأداة 5. قالب خطة تكلفة البرنامج / قالب خطة العمل السنوية</a:t>
              </a:r>
              <a:r>
                <a:rPr lang="ar-SA" sz="1200" b="1" i="1" dirty="0">
                  <a:solidFill>
                    <a:srgbClr val="2F5496"/>
                  </a:solidFill>
                  <a:effectLst/>
                  <a:latin typeface="Calibri" panose="020F0502020204030204" pitchFamily="34" charset="0"/>
                  <a:ea typeface="Calibri" panose="020F0502020204030204" pitchFamily="34" charset="0"/>
                  <a:cs typeface="Arial" panose="020B0604020202020204" pitchFamily="34" charset="0"/>
                </a:rPr>
                <a:t> </a:t>
              </a:r>
              <a:endParaRPr lang="en-GB"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1" name="AutoShape 31">
              <a:extLst>
                <a:ext uri="{FF2B5EF4-FFF2-40B4-BE49-F238E27FC236}">
                  <a16:creationId xmlns:a16="http://schemas.microsoft.com/office/drawing/2014/main" id="{058A92BF-BF4E-4E98-A2B2-90ABD001A830}"/>
                </a:ext>
              </a:extLst>
            </p:cNvPr>
            <p:cNvCxnSpPr>
              <a:cxnSpLocks noChangeShapeType="1"/>
            </p:cNvCxnSpPr>
            <p:nvPr/>
          </p:nvCxnSpPr>
          <p:spPr bwMode="auto">
            <a:xfrm flipH="1">
              <a:off x="2761670" y="409575"/>
              <a:ext cx="285750" cy="9525"/>
            </a:xfrm>
            <a:prstGeom prst="straightConnector1">
              <a:avLst/>
            </a:prstGeom>
            <a:noFill/>
            <a:ln w="12700"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cxnSp>
          <p:nvCxnSpPr>
            <p:cNvPr id="42" name="AutoShape 32">
              <a:extLst>
                <a:ext uri="{FF2B5EF4-FFF2-40B4-BE49-F238E27FC236}">
                  <a16:creationId xmlns:a16="http://schemas.microsoft.com/office/drawing/2014/main" id="{3159F343-9347-4C73-A1B8-F1FD8D44D0A3}"/>
                </a:ext>
              </a:extLst>
            </p:cNvPr>
            <p:cNvCxnSpPr>
              <a:cxnSpLocks noChangeShapeType="1"/>
            </p:cNvCxnSpPr>
            <p:nvPr/>
          </p:nvCxnSpPr>
          <p:spPr bwMode="auto">
            <a:xfrm flipH="1" flipV="1">
              <a:off x="3229596" y="2712913"/>
              <a:ext cx="34304" cy="2405187"/>
            </a:xfrm>
            <a:prstGeom prst="straightConnector1">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43" name="AutoShape 33">
              <a:extLst>
                <a:ext uri="{FF2B5EF4-FFF2-40B4-BE49-F238E27FC236}">
                  <a16:creationId xmlns:a16="http://schemas.microsoft.com/office/drawing/2014/main" id="{F2EFA7BD-D28A-4D6A-9B67-9CF079B8D400}"/>
                </a:ext>
              </a:extLst>
            </p:cNvPr>
            <p:cNvCxnSpPr>
              <a:cxnSpLocks noChangeShapeType="1"/>
            </p:cNvCxnSpPr>
            <p:nvPr/>
          </p:nvCxnSpPr>
          <p:spPr bwMode="auto">
            <a:xfrm flipH="1" flipV="1">
              <a:off x="2691518" y="2695257"/>
              <a:ext cx="517606" cy="7152"/>
            </a:xfrm>
            <a:prstGeom prst="straightConnector1">
              <a:avLst/>
            </a:prstGeom>
            <a:noFill/>
            <a:ln w="12700"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cxnSp>
          <p:nvCxnSpPr>
            <p:cNvPr id="44" name="AutoShape 34">
              <a:extLst>
                <a:ext uri="{FF2B5EF4-FFF2-40B4-BE49-F238E27FC236}">
                  <a16:creationId xmlns:a16="http://schemas.microsoft.com/office/drawing/2014/main" id="{3639CEF6-259E-4D71-8897-043C3CC91A58}"/>
                </a:ext>
              </a:extLst>
            </p:cNvPr>
            <p:cNvCxnSpPr>
              <a:cxnSpLocks noChangeShapeType="1"/>
            </p:cNvCxnSpPr>
            <p:nvPr/>
          </p:nvCxnSpPr>
          <p:spPr bwMode="auto">
            <a:xfrm flipH="1">
              <a:off x="2761670" y="4339735"/>
              <a:ext cx="476662" cy="0"/>
            </a:xfrm>
            <a:prstGeom prst="straightConnector1">
              <a:avLst/>
            </a:prstGeom>
            <a:noFill/>
            <a:ln w="12700"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sp>
          <p:nvSpPr>
            <p:cNvPr id="45" name="AutoShape 35">
              <a:extLst>
                <a:ext uri="{FF2B5EF4-FFF2-40B4-BE49-F238E27FC236}">
                  <a16:creationId xmlns:a16="http://schemas.microsoft.com/office/drawing/2014/main" id="{FC0259F3-93B6-421D-8AB0-C1D794B36F51}"/>
                </a:ext>
              </a:extLst>
            </p:cNvPr>
            <p:cNvSpPr>
              <a:spLocks noChangeArrowheads="1"/>
            </p:cNvSpPr>
            <p:nvPr/>
          </p:nvSpPr>
          <p:spPr bwMode="auto">
            <a:xfrm>
              <a:off x="1306402" y="653744"/>
              <a:ext cx="259200" cy="259301"/>
            </a:xfrm>
            <a:prstGeom prst="downArrow">
              <a:avLst>
                <a:gd name="adj1" fmla="val 50000"/>
                <a:gd name="adj2" fmla="val 25010"/>
              </a:avLst>
            </a:prstGeom>
            <a:solidFill>
              <a:srgbClr val="FFFFFF"/>
            </a:solidFill>
            <a:ln w="19050">
              <a:solidFill>
                <a:schemeClr val="accent1">
                  <a:lumMod val="75000"/>
                  <a:lumOff val="0"/>
                </a:schemeClr>
              </a:solidFill>
              <a:miter lim="800000"/>
              <a:headEnd/>
              <a:tailEnd/>
            </a:ln>
          </p:spPr>
          <p:txBody>
            <a:bodyPr rot="0" vert="eaVert" wrap="square" lIns="91440" tIns="45720" rIns="91440" bIns="45720" anchor="t" anchorCtr="0" upright="1">
              <a:noAutofit/>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 </a:t>
              </a:r>
            </a:p>
          </p:txBody>
        </p:sp>
        <p:sp>
          <p:nvSpPr>
            <p:cNvPr id="46" name="Text Box 32">
              <a:extLst>
                <a:ext uri="{FF2B5EF4-FFF2-40B4-BE49-F238E27FC236}">
                  <a16:creationId xmlns:a16="http://schemas.microsoft.com/office/drawing/2014/main" id="{CF2A07F1-A040-47AF-A33A-72029CE9F7D9}"/>
                </a:ext>
              </a:extLst>
            </p:cNvPr>
            <p:cNvSpPr txBox="1"/>
            <p:nvPr/>
          </p:nvSpPr>
          <p:spPr>
            <a:xfrm>
              <a:off x="5335800" y="1111250"/>
              <a:ext cx="493500" cy="3573721"/>
            </a:xfrm>
            <a:prstGeom prst="rect">
              <a:avLst/>
            </a:prstGeom>
            <a:solidFill>
              <a:schemeClr val="lt1"/>
            </a:solidFill>
            <a:ln w="6350">
              <a:noFill/>
            </a:ln>
          </p:spPr>
          <p:txBody>
            <a:bodyPr rot="0" spcFirstLastPara="0" vert="vert270"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ar-SA" sz="2400" spc="1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التعلم بالممارسة</a:t>
              </a: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60841" y="1148170"/>
            <a:ext cx="2647820" cy="1500187"/>
          </a:xfrm>
        </p:spPr>
        <p:txBody>
          <a:bodyPr/>
          <a:lstStyle/>
          <a:p>
            <a:pPr algn="r" rtl="1"/>
            <a:r>
              <a:rPr lang="ar-QA" sz="2800" cap="all" dirty="0">
                <a:cs typeface="+mj-cs"/>
              </a:rPr>
              <a:t>3</a:t>
            </a:r>
            <a:r>
              <a:rPr lang="ar-SA" sz="2800" cap="all" dirty="0">
                <a:cs typeface="+mj-cs"/>
              </a:rPr>
              <a:t>.1.  ما هي الاستراتيجية الوطنية لتطوير إحصاءات التعليم؟</a:t>
            </a:r>
            <a:endParaRPr lang="en-GB" sz="2800" dirty="0">
              <a:cs typeface="+mj-cs"/>
            </a:endParaRPr>
          </a:p>
        </p:txBody>
      </p:sp>
      <p:sp>
        <p:nvSpPr>
          <p:cNvPr id="3" name="Text Placeholder 2"/>
          <p:cNvSpPr>
            <a:spLocks noGrp="1"/>
          </p:cNvSpPr>
          <p:nvPr>
            <p:ph type="body" sz="quarter" idx="10"/>
          </p:nvPr>
        </p:nvSpPr>
        <p:spPr>
          <a:xfrm>
            <a:off x="402633" y="1144273"/>
            <a:ext cx="5382347" cy="5306290"/>
          </a:xfrm>
        </p:spPr>
        <p:txBody>
          <a:bodyPr/>
          <a:lstStyle/>
          <a:p>
            <a:pPr algn="r" rtl="1"/>
            <a:r>
              <a:rPr lang="ar-QA" sz="2000" b="1" dirty="0">
                <a:cs typeface="+mj-cs"/>
              </a:rPr>
              <a:t>أداة سياسة </a:t>
            </a:r>
            <a:r>
              <a:rPr lang="ar-QA" sz="2000" dirty="0">
                <a:cs typeface="+mj-cs"/>
              </a:rPr>
              <a:t>مصممة من قبل الحكومة وشركائها (مثل منصة بيانات التعليم) لتوفير </a:t>
            </a:r>
            <a:r>
              <a:rPr lang="ar-QA" sz="2000" b="1" dirty="0">
                <a:cs typeface="+mj-cs"/>
              </a:rPr>
              <a:t>رؤية متوسطة المدى </a:t>
            </a:r>
            <a:r>
              <a:rPr lang="ar-QA" sz="2000" dirty="0">
                <a:cs typeface="+mj-cs"/>
              </a:rPr>
              <a:t>من أجل تعزيز نظام بيانات التعليم ومنصة إدارة البيانات في البلد: النظام الوطني </a:t>
            </a:r>
            <a:r>
              <a:rPr lang="ar-SA" sz="2000" dirty="0">
                <a:cs typeface="+mj-cs"/>
              </a:rPr>
              <a:t>ل</a:t>
            </a:r>
            <a:r>
              <a:rPr lang="ar-QA" sz="2000" dirty="0">
                <a:cs typeface="+mj-cs"/>
              </a:rPr>
              <a:t>إحصاءات التعليم (</a:t>
            </a:r>
            <a:r>
              <a:rPr lang="en-GB" sz="2000" dirty="0">
                <a:cs typeface="+mj-cs"/>
              </a:rPr>
              <a:t>NESS</a:t>
            </a:r>
            <a:r>
              <a:rPr lang="ar-QA" sz="2000" dirty="0">
                <a:cs typeface="+mj-cs"/>
              </a:rPr>
              <a:t>)</a:t>
            </a:r>
            <a:r>
              <a:rPr lang="en-GB" sz="2000" dirty="0">
                <a:cs typeface="+mj-cs"/>
              </a:rPr>
              <a:t>.</a:t>
            </a:r>
            <a:r>
              <a:rPr lang="ar-QA" sz="2000" dirty="0">
                <a:cs typeface="+mj-cs"/>
              </a:rPr>
              <a:t> </a:t>
            </a:r>
            <a:endParaRPr lang="en-US" sz="2000" dirty="0">
              <a:cs typeface="+mj-cs"/>
            </a:endParaRPr>
          </a:p>
          <a:p>
            <a:pPr algn="r" rtl="1"/>
            <a:r>
              <a:rPr lang="ar-QA" sz="2000" b="1" dirty="0">
                <a:cs typeface="+mj-cs"/>
              </a:rPr>
              <a:t>موجهة نحو النتائج</a:t>
            </a:r>
            <a:r>
              <a:rPr lang="ar-QA" sz="2000" dirty="0">
                <a:cs typeface="+mj-cs"/>
              </a:rPr>
              <a:t>، تحدد مجموعة متناغمة من التغييرات المقصودة في إنتاج إحصاءات التعليم والإبلاغ عنها واستخدامها.</a:t>
            </a:r>
            <a:endParaRPr lang="en-GB" sz="2000" dirty="0">
              <a:cs typeface="+mj-cs"/>
            </a:endParaRPr>
          </a:p>
          <a:p>
            <a:pPr algn="r" rtl="1"/>
            <a:r>
              <a:rPr lang="ar-QA" sz="2000" dirty="0">
                <a:cs typeface="+mj-cs"/>
              </a:rPr>
              <a:t>تستند على </a:t>
            </a:r>
            <a:r>
              <a:rPr lang="ar-QA" sz="2000" b="1" dirty="0">
                <a:cs typeface="+mj-cs"/>
              </a:rPr>
              <a:t>تحليل سليم </a:t>
            </a:r>
            <a:r>
              <a:rPr lang="ar-QA" sz="2000" dirty="0">
                <a:cs typeface="+mj-cs"/>
              </a:rPr>
              <a:t>، مثل تقييم جودة البيانات (</a:t>
            </a:r>
            <a:r>
              <a:rPr lang="en-GB" sz="2000" dirty="0">
                <a:cs typeface="+mj-cs"/>
              </a:rPr>
              <a:t>DQA</a:t>
            </a:r>
            <a:r>
              <a:rPr lang="ar-QA" sz="2000" dirty="0">
                <a:cs typeface="+mj-cs"/>
              </a:rPr>
              <a:t>)</a:t>
            </a:r>
            <a:r>
              <a:rPr lang="en-GB" sz="2000" dirty="0">
                <a:cs typeface="+mj-cs"/>
              </a:rPr>
              <a:t>.</a:t>
            </a:r>
            <a:endParaRPr lang="en-GB" sz="2000" i="1" dirty="0">
              <a:cs typeface="+mj-cs"/>
            </a:endParaRPr>
          </a:p>
          <a:p>
            <a:pPr algn="r" rtl="1"/>
            <a:r>
              <a:rPr lang="ar-QA" sz="2000" dirty="0">
                <a:cs typeface="+mj-cs"/>
              </a:rPr>
              <a:t>ينبغي دمجها في </a:t>
            </a:r>
            <a:r>
              <a:rPr lang="ar-QA" sz="2000" b="1" dirty="0">
                <a:cs typeface="+mj-cs"/>
              </a:rPr>
              <a:t>الخطة الوطنية لقطاع التعليم </a:t>
            </a:r>
            <a:r>
              <a:rPr lang="ar-QA" sz="2000" dirty="0">
                <a:cs typeface="+mj-cs"/>
              </a:rPr>
              <a:t>(</a:t>
            </a:r>
            <a:r>
              <a:rPr lang="en-GB" sz="2000" dirty="0">
                <a:cs typeface="+mj-cs"/>
              </a:rPr>
              <a:t>ESP</a:t>
            </a:r>
            <a:r>
              <a:rPr lang="ar-QA" sz="2000" dirty="0">
                <a:cs typeface="+mj-cs"/>
              </a:rPr>
              <a:t>)</a:t>
            </a:r>
            <a:r>
              <a:rPr lang="en-GB" sz="2000" dirty="0">
                <a:cs typeface="+mj-cs"/>
              </a:rPr>
              <a:t> </a:t>
            </a:r>
            <a:r>
              <a:rPr lang="ar-QA" sz="2000" b="1" dirty="0">
                <a:cs typeface="+mj-cs"/>
              </a:rPr>
              <a:t>والاستراتيجية الوطنية الشاملة متعددة </a:t>
            </a:r>
            <a:r>
              <a:rPr lang="ar-SA" sz="2000" b="1" dirty="0">
                <a:cs typeface="+mj-cs"/>
              </a:rPr>
              <a:t>القطاعات</a:t>
            </a:r>
            <a:r>
              <a:rPr lang="ar-QA" sz="2000" b="1" dirty="0">
                <a:cs typeface="+mj-cs"/>
              </a:rPr>
              <a:t> لتطوير الإحصاءات </a:t>
            </a:r>
            <a:r>
              <a:rPr lang="ar-QA" sz="2000" dirty="0">
                <a:cs typeface="+mj-cs"/>
              </a:rPr>
              <a:t>(</a:t>
            </a:r>
            <a:r>
              <a:rPr lang="en-GB" sz="2000" dirty="0">
                <a:cs typeface="+mj-cs"/>
              </a:rPr>
              <a:t>NSDS</a:t>
            </a:r>
            <a:r>
              <a:rPr lang="ar-QA" sz="2000" dirty="0">
                <a:cs typeface="+mj-cs"/>
              </a:rPr>
              <a:t>)</a:t>
            </a:r>
            <a:endParaRPr lang="en-US" sz="2000" dirty="0">
              <a:cs typeface="+mj-cs"/>
            </a:endParaRPr>
          </a:p>
        </p:txBody>
      </p:sp>
      <p:sp>
        <p:nvSpPr>
          <p:cNvPr id="7" name="Text Placeholder 2">
            <a:extLst>
              <a:ext uri="{FF2B5EF4-FFF2-40B4-BE49-F238E27FC236}">
                <a16:creationId xmlns:a16="http://schemas.microsoft.com/office/drawing/2014/main" id="{6EADB924-5A22-40AE-80A1-0748936E326E}"/>
              </a:ext>
            </a:extLst>
          </p:cNvPr>
          <p:cNvSpPr>
            <a:spLocks noGrp="1"/>
          </p:cNvSpPr>
          <p:nvPr>
            <p:ph type="body" sz="quarter" idx="12"/>
          </p:nvPr>
        </p:nvSpPr>
        <p:spPr>
          <a:xfrm>
            <a:off x="2291654" y="197918"/>
            <a:ext cx="5630034" cy="270786"/>
          </a:xfrm>
        </p:spPr>
        <p:txBody>
          <a:bodyPr/>
          <a:lstStyle/>
          <a:p>
            <a:pPr algn="ctr" rtl="1"/>
            <a:r>
              <a:rPr lang="ar-QA" sz="1400" dirty="0"/>
              <a:t>المبادئ التوجيهية على المستوى الوطني:</a:t>
            </a:r>
          </a:p>
          <a:p>
            <a:pPr algn="ctr" rtl="1"/>
            <a:r>
              <a:rPr lang="ar-QA" sz="1400" dirty="0"/>
              <a:t> الاستراتيجية الوطنية لتطوير إحصاءات التعليم (</a:t>
            </a:r>
            <a:r>
              <a:rPr lang="en-GB" sz="1400" dirty="0"/>
              <a:t>NSDES</a:t>
            </a:r>
            <a:r>
              <a:rPr lang="ar-QA" sz="1400" dirty="0"/>
              <a:t>)</a:t>
            </a:r>
            <a:endParaRPr lang="en-US" sz="1400" dirty="0"/>
          </a:p>
          <a:p>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831633" y="1433412"/>
            <a:ext cx="3047151" cy="1500187"/>
          </a:xfrm>
        </p:spPr>
        <p:txBody>
          <a:bodyPr/>
          <a:lstStyle/>
          <a:p>
            <a:pPr algn="r" rtl="1"/>
            <a:r>
              <a:rPr lang="ar-QA" sz="2800" dirty="0">
                <a:cs typeface="+mj-cs"/>
              </a:rPr>
              <a:t>1.3.1. الميزات الأساسية </a:t>
            </a:r>
            <a:r>
              <a:rPr lang="ar-SA" sz="2800" dirty="0">
                <a:cs typeface="+mj-cs"/>
              </a:rPr>
              <a:t>للاستراتيجية الوطنية لتطوير إحصاءات التعليم </a:t>
            </a:r>
            <a:endParaRPr lang="en-US" sz="2800" dirty="0">
              <a:cs typeface="+mj-cs"/>
            </a:endParaRPr>
          </a:p>
        </p:txBody>
      </p:sp>
      <p:graphicFrame>
        <p:nvGraphicFramePr>
          <p:cNvPr id="8" name="Diagram 7"/>
          <p:cNvGraphicFramePr/>
          <p:nvPr>
            <p:extLst>
              <p:ext uri="{D42A27DB-BD31-4B8C-83A1-F6EECF244321}">
                <p14:modId xmlns:p14="http://schemas.microsoft.com/office/powerpoint/2010/main" val="2056646407"/>
              </p:ext>
            </p:extLst>
          </p:nvPr>
        </p:nvGraphicFramePr>
        <p:xfrm>
          <a:off x="265216" y="1433412"/>
          <a:ext cx="5943600" cy="5030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454234" y="3303232"/>
            <a:ext cx="1565564" cy="1569660"/>
          </a:xfrm>
          <a:prstGeom prst="rect">
            <a:avLst/>
          </a:prstGeom>
          <a:noFill/>
        </p:spPr>
        <p:txBody>
          <a:bodyPr wrap="square" rtlCol="0">
            <a:spAutoFit/>
          </a:bodyPr>
          <a:lstStyle/>
          <a:p>
            <a:pPr algn="ctr" rtl="1"/>
            <a:r>
              <a:rPr lang="ar-SA" sz="2400" b="1" dirty="0">
                <a:solidFill>
                  <a:schemeClr val="accent1"/>
                </a:solidFill>
              </a:rPr>
              <a:t>تسهم</a:t>
            </a:r>
            <a:r>
              <a:rPr lang="ar-QA" sz="2400" b="1" dirty="0">
                <a:solidFill>
                  <a:schemeClr val="accent1"/>
                </a:solidFill>
              </a:rPr>
              <a:t> في الرؤية الوطنية للتنمية</a:t>
            </a:r>
            <a:endParaRPr lang="en-US" sz="2400" b="1" dirty="0">
              <a:solidFill>
                <a:schemeClr val="accent1"/>
              </a:solidFill>
            </a:endParaRPr>
          </a:p>
        </p:txBody>
      </p:sp>
      <p:sp>
        <p:nvSpPr>
          <p:cNvPr id="10" name="Text Placeholder 2">
            <a:extLst>
              <a:ext uri="{FF2B5EF4-FFF2-40B4-BE49-F238E27FC236}">
                <a16:creationId xmlns:a16="http://schemas.microsoft.com/office/drawing/2014/main" id="{C86E0E54-4011-4D3C-B49F-AA8B2547B5E7}"/>
              </a:ext>
            </a:extLst>
          </p:cNvPr>
          <p:cNvSpPr txBox="1">
            <a:spLocks/>
          </p:cNvSpPr>
          <p:nvPr/>
        </p:nvSpPr>
        <p:spPr>
          <a:xfrm>
            <a:off x="2291654" y="197918"/>
            <a:ext cx="5630034" cy="2707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200" kern="1200" baseline="0">
                <a:solidFill>
                  <a:schemeClr val="bg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QA" sz="1400"/>
              <a:t>المبادئ التوجيهية على المستوى الوطني:</a:t>
            </a:r>
          </a:p>
          <a:p>
            <a:pPr algn="ctr" rtl="1"/>
            <a:r>
              <a:rPr lang="ar-QA" sz="1400"/>
              <a:t> الاستراتيجية الوطنية لتطوير إحصاءات التعليم (</a:t>
            </a:r>
            <a:r>
              <a:rPr lang="en-GB" sz="1400"/>
              <a:t>NSDES</a:t>
            </a:r>
            <a:r>
              <a:rPr lang="ar-QA" sz="1400"/>
              <a:t>)</a:t>
            </a:r>
            <a:endParaRPr lang="en-US" sz="1400"/>
          </a:p>
          <a:p>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344816" y="1188663"/>
            <a:ext cx="2596738" cy="1746566"/>
          </a:xfrm>
        </p:spPr>
        <p:txBody>
          <a:bodyPr/>
          <a:lstStyle/>
          <a:p>
            <a:pPr algn="r" rtl="1"/>
            <a:r>
              <a:rPr lang="ar-QA" sz="2800" dirty="0">
                <a:cs typeface="+mj-cs"/>
              </a:rPr>
              <a:t>2.3.1. ميزات عملية تحضير ا</a:t>
            </a:r>
            <a:r>
              <a:rPr lang="ar-SA" sz="2800" dirty="0">
                <a:cs typeface="+mj-cs"/>
              </a:rPr>
              <a:t>لاستراتيجية الوطنية لتطوير إحصاءات التعليم </a:t>
            </a:r>
            <a:endParaRPr lang="en-US" sz="2800" dirty="0">
              <a:cs typeface="+mj-cs"/>
            </a:endParaRPr>
          </a:p>
        </p:txBody>
      </p:sp>
      <p:graphicFrame>
        <p:nvGraphicFramePr>
          <p:cNvPr id="5" name="Diagram 4"/>
          <p:cNvGraphicFramePr/>
          <p:nvPr>
            <p:extLst>
              <p:ext uri="{D42A27DB-BD31-4B8C-83A1-F6EECF244321}">
                <p14:modId xmlns:p14="http://schemas.microsoft.com/office/powerpoint/2010/main" val="2457668361"/>
              </p:ext>
            </p:extLst>
          </p:nvPr>
        </p:nvGraphicFramePr>
        <p:xfrm>
          <a:off x="202446" y="1611086"/>
          <a:ext cx="6289964" cy="4440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2">
            <a:extLst>
              <a:ext uri="{FF2B5EF4-FFF2-40B4-BE49-F238E27FC236}">
                <a16:creationId xmlns:a16="http://schemas.microsoft.com/office/drawing/2014/main" id="{D241E6CC-2CC4-496F-B7B5-5A5DE36D25D9}"/>
              </a:ext>
            </a:extLst>
          </p:cNvPr>
          <p:cNvSpPr txBox="1">
            <a:spLocks/>
          </p:cNvSpPr>
          <p:nvPr/>
        </p:nvSpPr>
        <p:spPr>
          <a:xfrm>
            <a:off x="2291654" y="197918"/>
            <a:ext cx="5630034" cy="2707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200" kern="1200" baseline="0">
                <a:solidFill>
                  <a:schemeClr val="bg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QA" sz="1400"/>
              <a:t>المبادئ التوجيهية على المستوى الوطني:</a:t>
            </a:r>
          </a:p>
          <a:p>
            <a:pPr algn="ctr" rtl="1"/>
            <a:r>
              <a:rPr lang="ar-QA" sz="1400"/>
              <a:t> الاستراتيجية الوطنية لتطوير إحصاءات التعليم (</a:t>
            </a:r>
            <a:r>
              <a:rPr lang="en-GB" sz="1400"/>
              <a:t>NSDES</a:t>
            </a:r>
            <a:r>
              <a:rPr lang="ar-QA" sz="1400"/>
              <a:t>)</a:t>
            </a:r>
            <a:endParaRPr lang="en-US" sz="1400"/>
          </a:p>
          <a:p>
            <a:endParaRPr lang="en-US" sz="2800" dirty="0"/>
          </a:p>
        </p:txBody>
      </p:sp>
    </p:spTree>
  </p:cSld>
  <p:clrMapOvr>
    <a:masterClrMapping/>
  </p:clrMapOvr>
</p:sld>
</file>

<file path=ppt/theme/theme1.xml><?xml version="1.0" encoding="utf-8"?>
<a:theme xmlns:a="http://schemas.openxmlformats.org/drawingml/2006/main" name="TEMPLATE-PPT-ENG">
  <a:themeElements>
    <a:clrScheme name="Custom 2">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307FDE"/>
      </a:hlink>
      <a:folHlink>
        <a:srgbClr val="85DFD0"/>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ECC2F5E6-9FAA-6144-AD53-7087C7BC5261}" vid="{1FE4C4A5-B63C-0A45-8C61-BD4DDC5C86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TEMPLATE-PPT-ENG</Template>
  <TotalTime>3242</TotalTime>
  <Words>10744</Words>
  <Application>Microsoft Office PowerPoint</Application>
  <PresentationFormat>On-screen Show (4:3)</PresentationFormat>
  <Paragraphs>1153</Paragraphs>
  <Slides>56</Slides>
  <Notes>56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9" baseType="lpstr">
      <vt:lpstr>AGaramondPro-Regular</vt:lpstr>
      <vt:lpstr>Arial</vt:lpstr>
      <vt:lpstr>Calibri</vt:lpstr>
      <vt:lpstr>Cambria</vt:lpstr>
      <vt:lpstr>MS Mincho</vt:lpstr>
      <vt:lpstr>Open Sans</vt:lpstr>
      <vt:lpstr>Open Sans</vt:lpstr>
      <vt:lpstr>Open Sans Bold</vt:lpstr>
      <vt:lpstr>Times New Roman</vt:lpstr>
      <vt:lpstr>TTFFA9B988t00</vt:lpstr>
      <vt:lpstr>Wingdings</vt:lpstr>
      <vt:lpstr>TEMPLATE-PPT-ENG</vt:lpstr>
      <vt:lpstr>Document</vt:lpstr>
      <vt:lpstr>PowerPoint Presentation</vt:lpstr>
      <vt:lpstr>PowerPoint Presentation</vt:lpstr>
      <vt:lpstr>PowerPoint Presentation</vt:lpstr>
      <vt:lpstr>المقدمة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Katja Frostell</dc:creator>
  <cp:lastModifiedBy>Ould Ahmedou Voffal, Saïd</cp:lastModifiedBy>
  <cp:revision>200</cp:revision>
  <dcterms:created xsi:type="dcterms:W3CDTF">2017-02-14T20:30:04Z</dcterms:created>
  <dcterms:modified xsi:type="dcterms:W3CDTF">2019-04-16T20:27:13Z</dcterms:modified>
</cp:coreProperties>
</file>