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4" r:id="rId2"/>
    <p:sldId id="292" r:id="rId3"/>
    <p:sldId id="324" r:id="rId4"/>
    <p:sldId id="304" r:id="rId5"/>
    <p:sldId id="346" r:id="rId6"/>
    <p:sldId id="345" r:id="rId7"/>
    <p:sldId id="347" r:id="rId8"/>
    <p:sldId id="319" r:id="rId9"/>
    <p:sldId id="316" r:id="rId10"/>
    <p:sldId id="335" r:id="rId11"/>
    <p:sldId id="334" r:id="rId12"/>
    <p:sldId id="333" r:id="rId13"/>
    <p:sldId id="332" r:id="rId14"/>
    <p:sldId id="336" r:id="rId15"/>
    <p:sldId id="340" r:id="rId16"/>
    <p:sldId id="337" r:id="rId17"/>
    <p:sldId id="338" r:id="rId18"/>
    <p:sldId id="282" r:id="rId19"/>
  </p:sldIdLst>
  <p:sldSz cx="12192000" cy="6858000"/>
  <p:notesSz cx="6738938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0"/>
    </p:cViewPr>
  </p:sorterViewPr>
  <p:notesViewPr>
    <p:cSldViewPr snapToGrid="0">
      <p:cViewPr varScale="1">
        <p:scale>
          <a:sx n="62" d="100"/>
          <a:sy n="62" d="100"/>
        </p:scale>
        <p:origin x="-282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1873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61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725855-9722-4DBE-A0E2-D85B73798259}" type="datetimeFigureOut">
              <a:rPr lang="ar-OM" smtClean="0"/>
              <a:t>10/08/1440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1873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61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7583E7-537B-414F-998B-D39EFF0A828E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81449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18732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61" y="0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B23EE1-A9C8-4429-BC4A-43EB803C9C5E}" type="datetimeFigureOut">
              <a:rPr lang="ar-OM" smtClean="0"/>
              <a:t>10/08/1440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894" y="4688007"/>
            <a:ext cx="5391150" cy="444127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18732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61" y="9374301"/>
            <a:ext cx="2920206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D4CE22-D5DB-4C8E-906E-6B8205B26E84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111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11521847" y="354996"/>
            <a:ext cx="544035" cy="5440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429597" y="357752"/>
            <a:ext cx="728537" cy="5385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152400"/>
            <a:ext cx="7124700" cy="844549"/>
            <a:chOff x="0" y="209550"/>
            <a:chExt cx="5343525" cy="538162"/>
          </a:xfrm>
        </p:grpSpPr>
        <p:grpSp>
          <p:nvGrpSpPr>
            <p:cNvPr id="19" name="Group 14"/>
            <p:cNvGrpSpPr/>
            <p:nvPr userDrawn="1"/>
          </p:nvGrpSpPr>
          <p:grpSpPr>
            <a:xfrm>
              <a:off x="0" y="209550"/>
              <a:ext cx="1685925" cy="538162"/>
              <a:chOff x="0" y="323850"/>
              <a:chExt cx="658032" cy="423862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0" y="323850"/>
                <a:ext cx="171450" cy="423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171450" y="323850"/>
                <a:ext cx="149225" cy="423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320676" y="323850"/>
                <a:ext cx="114300" cy="42386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434975" y="323850"/>
                <a:ext cx="95250" cy="4238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530225" y="323850"/>
                <a:ext cx="72042" cy="4238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602267" y="323850"/>
                <a:ext cx="55765" cy="4238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1685925" y="719931"/>
              <a:ext cx="3657600" cy="274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677739" y="143933"/>
            <a:ext cx="5924395" cy="4134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9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11606" y="603692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7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982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out_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 userDrawn="1"/>
        </p:nvSpPr>
        <p:spPr>
          <a:xfrm>
            <a:off x="11521847" y="354996"/>
            <a:ext cx="544035" cy="5440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37" name="Slide Number Placeholder 4"/>
          <p:cNvSpPr txBox="1">
            <a:spLocks/>
          </p:cNvSpPr>
          <p:nvPr userDrawn="1"/>
        </p:nvSpPr>
        <p:spPr>
          <a:xfrm>
            <a:off x="11429597" y="357752"/>
            <a:ext cx="728537" cy="5385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0" y="1434708"/>
            <a:ext cx="4572000" cy="4974336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" y="152400"/>
            <a:ext cx="7124700" cy="844549"/>
            <a:chOff x="0" y="209550"/>
            <a:chExt cx="5343525" cy="538162"/>
          </a:xfrm>
        </p:grpSpPr>
        <p:grpSp>
          <p:nvGrpSpPr>
            <p:cNvPr id="25" name="Group 14"/>
            <p:cNvGrpSpPr/>
            <p:nvPr userDrawn="1"/>
          </p:nvGrpSpPr>
          <p:grpSpPr>
            <a:xfrm>
              <a:off x="0" y="209550"/>
              <a:ext cx="1685925" cy="538162"/>
              <a:chOff x="0" y="323850"/>
              <a:chExt cx="658032" cy="423862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0" y="323850"/>
                <a:ext cx="171450" cy="423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2" name="Rectangle 31"/>
              <p:cNvSpPr/>
              <p:nvPr userDrawn="1"/>
            </p:nvSpPr>
            <p:spPr>
              <a:xfrm>
                <a:off x="171450" y="323850"/>
                <a:ext cx="149225" cy="4238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320676" y="323850"/>
                <a:ext cx="114300" cy="42386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434975" y="323850"/>
                <a:ext cx="95250" cy="4238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530225" y="323850"/>
                <a:ext cx="72042" cy="4238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  <p:sp>
            <p:nvSpPr>
              <p:cNvPr id="38" name="Rectangle 37"/>
              <p:cNvSpPr/>
              <p:nvPr userDrawn="1"/>
            </p:nvSpPr>
            <p:spPr>
              <a:xfrm>
                <a:off x="602267" y="323850"/>
                <a:ext cx="55765" cy="42386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2400" baseline="-25000" dirty="0"/>
              </a:p>
            </p:txBody>
          </p:sp>
        </p:grpSp>
        <p:sp>
          <p:nvSpPr>
            <p:cNvPr id="26" name="Rectangle 25"/>
            <p:cNvSpPr/>
            <p:nvPr userDrawn="1"/>
          </p:nvSpPr>
          <p:spPr>
            <a:xfrm>
              <a:off x="1685925" y="719931"/>
              <a:ext cx="3657600" cy="274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677739" y="143933"/>
            <a:ext cx="5924395" cy="4134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9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11606" y="603692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7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120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 wrap="none" tIns="0" bIns="2011680" anchor="b"/>
          <a:lstStyle>
            <a:lvl1pPr algn="ctr" rtl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5581-E446-47C5-98AE-7405C607BF70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4F0-4810-42DE-907E-3D72FFDD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i.gov.om/" TargetMode="External"/><Relationship Id="rId2" Type="http://schemas.openxmlformats.org/officeDocument/2006/relationships/hyperlink" Target="&#1578;&#1602;&#1585;&#1610;&#1585;%20&#1575;&#1604;&#1607;&#1583;&#1601;%20&#1575;&#1604;&#1585;&#1575;&#1576;&#1593;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4.1.xls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&#1602;&#1585;&#1575;&#1569;&#1577;%20&#1601;&#1610;%20&#1575;&#1604;&#1578;&#1602;&#1585;&#1610;&#1585;%20&#1575;&#1604;&#1593;&#1575;&#1604;&#1605;&#1610;%20&#1604;&#1585;&#1589;&#1583;%20&#1575;&#1604;&#1578;&#1593;&#1604;&#1610;&#1605;%202019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605;&#1581;&#1608;&#1585;%20&#1575;&#1604;&#1578;&#1583;&#1585;&#1610;&#1576;%20&#1608;&#1575;&#1604;&#1578;&#1593;&#1604;&#1610;&#1605;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&#1575;&#1604;&#1578;&#1602;&#1583;&#1605;%20&#1601;&#1610;%20&#1571;&#1607;&#1583;&#1575;&#1601;%20&#1575;&#1604;&#1578;&#1606;&#1605;&#1610;&#1577;%20&#1575;&#1604;&#1605;&#1587;&#1578;&#1583;&#1575;&#1605;&#1577;%20&#1575;&#1581;&#1589;&#1575;&#1569;%20&#1582;&#1604;&#1610;&#1580;&#1610;.pdf" TargetMode="External"/><Relationship Id="rId4" Type="http://schemas.openxmlformats.org/officeDocument/2006/relationships/hyperlink" Target="&#1605;&#1581;&#1608;&#1585;%20&#1575;&#1604;&#1578;&#1593;&#1604;&#1610;&#1605;%20&#1608;&#1575;&#1604;&#1578;&#1583;&#1585;&#1610;&#1576;.xls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578;&#1602;&#1585;&#1610;&#1585;%20&#1605;&#1572;&#1588;&#1585;&#1575;&#1578;%202030%20&#1575;&#1604;&#1605;&#1585;&#1601;&#1608;&#1593;%20&#1604;&#1605;&#1593;&#1575;&#1604;&#1610;&#1607;&#1575;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593;&#1604;&#1575;&#1602;&#1577;%20&#1575;&#1604;&#1575;&#1587;&#1578;&#1585;&#1578;&#1610;&#1580;&#1610;&#1577;%20&#1575;&#1604;&#1608;&#1591;&#1606;&#1610;&#1577;%20&#1604;&#1604;&#1578;&#1593;&#1604;&#1610;&#1605;%20&#1576;&#1575;&#1604;&#1575;&#1621;&#1591;&#1575;&#1585;%20&#1575;&#1604;&#1593;&#1575;&#1605;%20&#1575;&#1604;&#1593;&#1575;&#1604;&#1605;&#1610;%20%20&#1604;&#1604;&#1578;&#1593;&#1604;&#1610;&#1605;%20&#1634;&#1632;&#1635;&#1632;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30" y="141892"/>
            <a:ext cx="3026228" cy="22747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2259725" y="141891"/>
            <a:ext cx="4957504" cy="157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0" y="2677886"/>
            <a:ext cx="12033988" cy="2097098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OM" sz="3200" dirty="0" smtClean="0">
                <a:solidFill>
                  <a:schemeClr val="accent5">
                    <a:lumMod val="75000"/>
                  </a:schemeClr>
                </a:solidFill>
              </a:rPr>
              <a:t>تجربة </a:t>
            </a:r>
            <a:r>
              <a:rPr lang="ar-OM" sz="3200" dirty="0" smtClean="0">
                <a:solidFill>
                  <a:srgbClr val="FF0000"/>
                </a:solidFill>
              </a:rPr>
              <a:t>سلطنة عمان </a:t>
            </a:r>
            <a:r>
              <a:rPr lang="ar-OM" sz="3200" dirty="0" smtClean="0">
                <a:solidFill>
                  <a:schemeClr val="accent5">
                    <a:lumMod val="75000"/>
                  </a:schemeClr>
                </a:solidFill>
              </a:rPr>
              <a:t>في رصد التقدم المحرز نحو الهدف الرابع للتنمية المستدامة</a:t>
            </a:r>
          </a:p>
          <a:p>
            <a:pPr algn="ctr" rtl="1"/>
            <a:r>
              <a:rPr lang="ar-OM" sz="3200" dirty="0"/>
              <a:t/>
            </a:r>
            <a:br>
              <a:rPr lang="ar-OM" sz="3200" dirty="0"/>
            </a:br>
            <a:r>
              <a:rPr lang="ar-OM" sz="3200" dirty="0"/>
              <a:t>«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  <a:ea typeface="+mn-ea"/>
              </a:rPr>
              <a:t>ضمان التعليم الجيد المنصف والشامل للجميع وتعزيز فرص التعلّم مدى الحياة للجميع</a:t>
            </a:r>
            <a:r>
              <a:rPr lang="ar-OM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OM" sz="3200" dirty="0"/>
              <a:t>»</a:t>
            </a:r>
            <a:br>
              <a:rPr lang="ar-OM" sz="3200" dirty="0"/>
            </a:br>
            <a:endParaRPr lang="ar-OM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8322" y="5514664"/>
            <a:ext cx="413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تقديم: رحمة بنت محمد بن سيف </a:t>
            </a:r>
            <a:r>
              <a:rPr lang="ar-OM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المحروقية</a:t>
            </a:r>
            <a:endParaRPr lang="ar-OM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OM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مديرة دائرة الإحصاء والخريطة المدرسية</a:t>
            </a:r>
          </a:p>
          <a:p>
            <a:pPr algn="ctr"/>
            <a:r>
              <a:rPr lang="ar-OM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وزارة التربية والتعليم – سلطنة عمان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6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1099751"/>
            <a:ext cx="11084011" cy="538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768811" y="3484603"/>
            <a:ext cx="1383956" cy="8896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عنوان 2"/>
          <p:cNvSpPr>
            <a:spLocks noGrp="1"/>
          </p:cNvSpPr>
          <p:nvPr>
            <p:ph type="title"/>
          </p:nvPr>
        </p:nvSpPr>
        <p:spPr>
          <a:xfrm>
            <a:off x="1044881" y="310382"/>
            <a:ext cx="5924395" cy="413483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</p:spTree>
    <p:extLst>
      <p:ext uri="{BB962C8B-B14F-4D97-AF65-F5344CB8AC3E}">
        <p14:creationId xmlns:p14="http://schemas.microsoft.com/office/powerpoint/2010/main" val="7421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" y="1186249"/>
            <a:ext cx="11071653" cy="52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0555546" y="3855302"/>
            <a:ext cx="1294583" cy="8896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عنوان 2"/>
          <p:cNvSpPr>
            <a:spLocks noGrp="1"/>
          </p:cNvSpPr>
          <p:nvPr>
            <p:ph type="title"/>
          </p:nvPr>
        </p:nvSpPr>
        <p:spPr>
          <a:xfrm>
            <a:off x="1012224" y="405606"/>
            <a:ext cx="5924395" cy="413483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</p:spTree>
    <p:extLst>
      <p:ext uri="{BB962C8B-B14F-4D97-AF65-F5344CB8AC3E}">
        <p14:creationId xmlns:p14="http://schemas.microsoft.com/office/powerpoint/2010/main" val="7421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" y="1186249"/>
            <a:ext cx="11071654" cy="51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19882" y="4534928"/>
            <a:ext cx="1383956" cy="6301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عنوان 2"/>
          <p:cNvSpPr>
            <a:spLocks noGrp="1"/>
          </p:cNvSpPr>
          <p:nvPr>
            <p:ph type="title"/>
          </p:nvPr>
        </p:nvSpPr>
        <p:spPr>
          <a:xfrm>
            <a:off x="925138" y="366417"/>
            <a:ext cx="5924395" cy="413483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</p:spTree>
    <p:extLst>
      <p:ext uri="{BB962C8B-B14F-4D97-AF65-F5344CB8AC3E}">
        <p14:creationId xmlns:p14="http://schemas.microsoft.com/office/powerpoint/2010/main" val="7421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8" y="1186248"/>
            <a:ext cx="11084011" cy="51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2"/>
          <p:cNvSpPr>
            <a:spLocks noGrp="1"/>
          </p:cNvSpPr>
          <p:nvPr>
            <p:ph type="title"/>
          </p:nvPr>
        </p:nvSpPr>
        <p:spPr>
          <a:xfrm>
            <a:off x="859824" y="366417"/>
            <a:ext cx="5924395" cy="413483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</p:spTree>
    <p:extLst>
      <p:ext uri="{BB962C8B-B14F-4D97-AF65-F5344CB8AC3E}">
        <p14:creationId xmlns:p14="http://schemas.microsoft.com/office/powerpoint/2010/main" val="7421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1524000" y="2860589"/>
            <a:ext cx="9144000" cy="23876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OM" dirty="0" smtClean="0">
                <a:hlinkClick r:id="rId2" action="ppaction://hlinkfile"/>
              </a:rPr>
              <a:t>تقرير الهدف الرابع.</a:t>
            </a:r>
            <a:r>
              <a:rPr lang="en-US" dirty="0" smtClean="0">
                <a:hlinkClick r:id="rId2" action="ppaction://hlinkfile"/>
              </a:rPr>
              <a:t>pdf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70307" y="2675923"/>
            <a:ext cx="5182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OM" b="1" dirty="0"/>
              <a:t>التقرير </a:t>
            </a:r>
            <a:r>
              <a:rPr lang="ar-OM" b="1" dirty="0" smtClean="0"/>
              <a:t>الصادر من المركز حول </a:t>
            </a:r>
            <a:r>
              <a:rPr lang="ar-OM" b="1" dirty="0"/>
              <a:t>تنفيذ الهدف الرابع في سلطنة </a:t>
            </a:r>
            <a:r>
              <a:rPr lang="ar-OM" b="1" dirty="0" smtClean="0"/>
              <a:t>عمان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750198" y="1483180"/>
            <a:ext cx="5098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hlinkClick r:id="rId3"/>
              </a:rPr>
              <a:t>https://www.ncsi.gov.om</a:t>
            </a:r>
            <a:endParaRPr lang="ar-OM" sz="3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76939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عنوان 2"/>
          <p:cNvSpPr>
            <a:spLocks noGrp="1"/>
          </p:cNvSpPr>
          <p:nvPr>
            <p:ph type="title"/>
          </p:nvPr>
        </p:nvSpPr>
        <p:spPr>
          <a:xfrm>
            <a:off x="375283" y="366417"/>
            <a:ext cx="5924395" cy="413483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</p:spTree>
    <p:extLst>
      <p:ext uri="{BB962C8B-B14F-4D97-AF65-F5344CB8AC3E}">
        <p14:creationId xmlns:p14="http://schemas.microsoft.com/office/powerpoint/2010/main" val="4332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95806" y="366417"/>
            <a:ext cx="5924395" cy="599386"/>
          </a:xfrm>
        </p:spPr>
        <p:txBody>
          <a:bodyPr/>
          <a:lstStyle/>
          <a:p>
            <a:pPr algn="r" rtl="1"/>
            <a:r>
              <a:rPr lang="ar-OM" altLang="en-US" sz="32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جهود </a:t>
            </a:r>
            <a:r>
              <a:rPr lang="ar-OM" altLang="en-US" sz="32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إضافية</a:t>
            </a:r>
            <a:endParaRPr lang="ar-OM" altLang="en-US" sz="3200" dirty="0">
              <a:solidFill>
                <a:schemeClr val="accent6"/>
              </a:solidFill>
              <a:latin typeface="PFDinTextArabic-Regular" panose="02000506020000020004" pitchFamily="50" charset="-78"/>
              <a:ea typeface="PFDinTextArabic-Regular" panose="02000506020000020004" pitchFamily="50" charset="-78"/>
              <a:cs typeface="+mn-cs"/>
              <a:sym typeface="PFDinTextArabic-Regular" panose="02000506020000020004" pitchFamily="50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76939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0259" y="2162363"/>
            <a:ext cx="10653869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استمارة متابعة المؤشرات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4.1.xlsx</a:t>
            </a:r>
            <a:endParaRPr lang="ar-OM" sz="32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ar-OM" sz="3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تحليل تقارير التعليم الصادرة من اليونسكو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قراءة في التقرير العالمي لرصد التعليم 2019.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docx</a:t>
            </a:r>
            <a:endParaRPr lang="ar-OM" sz="3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31160" t="10513" r="29413" b="5129"/>
          <a:stretch/>
        </p:blipFill>
        <p:spPr bwMode="auto">
          <a:xfrm>
            <a:off x="495806" y="2748906"/>
            <a:ext cx="2179955" cy="289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9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843937" y="366417"/>
            <a:ext cx="5924395" cy="413483"/>
          </a:xfrm>
        </p:spPr>
        <p:txBody>
          <a:bodyPr/>
          <a:lstStyle/>
          <a:p>
            <a:pPr algn="r" rtl="1"/>
            <a:r>
              <a:rPr lang="ar-OM" altLang="en-US" sz="32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المجلس الأعلى للتخطيط</a:t>
            </a:r>
            <a:endParaRPr lang="ar-OM" altLang="en-US" sz="3200" dirty="0">
              <a:solidFill>
                <a:schemeClr val="accent6"/>
              </a:solidFill>
              <a:latin typeface="PFDinTextArabic-Regular" panose="02000506020000020004" pitchFamily="50" charset="-78"/>
              <a:ea typeface="PFDinTextArabic-Regular" panose="02000506020000020004" pitchFamily="50" charset="-78"/>
              <a:cs typeface="+mn-cs"/>
              <a:sym typeface="PFDinTextArabic-Regular" panose="02000506020000020004" pitchFamily="50" charset="-7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96" y="1222523"/>
            <a:ext cx="5436972" cy="51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5988" y="1779609"/>
            <a:ext cx="6227807" cy="337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تشكيل فريق عمل لمتابعة أهداف التنمية المستدامة.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الاستراتيجية السكانية لدول مجلس التعاون الخليجي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OM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محور التدريب والتعليم.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file"/>
              </a:rPr>
              <a:t>docx</a:t>
            </a:r>
            <a:endParaRPr lang="ar-OM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OM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محور التعليم والتدريب.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xlsx</a:t>
            </a:r>
            <a:endParaRPr lang="ar-OM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OM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file"/>
              </a:rPr>
              <a:t>التقدم في أهداف التنمية المستدامة احصاء خليجي.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action="ppaction://hlinkfile"/>
              </a:rPr>
              <a:t>pdf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37857" y="293914"/>
            <a:ext cx="2961798" cy="478377"/>
          </a:xfrm>
        </p:spPr>
        <p:txBody>
          <a:bodyPr/>
          <a:lstStyle/>
          <a:p>
            <a:pPr algn="r" rtl="1"/>
            <a:r>
              <a:rPr lang="ar-OM" altLang="en-US" sz="48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التحديات</a:t>
            </a:r>
            <a:endParaRPr lang="ar-OM" altLang="en-US" sz="4800" dirty="0">
              <a:solidFill>
                <a:schemeClr val="accent6"/>
              </a:solidFill>
              <a:latin typeface="PFDinTextArabic-Regular" panose="02000506020000020004" pitchFamily="50" charset="-78"/>
              <a:ea typeface="PFDinTextArabic-Regular" panose="02000506020000020004" pitchFamily="50" charset="-78"/>
              <a:cs typeface="+mn-cs"/>
              <a:sym typeface="PFDinTextArabic-Regular" panose="02000506020000020004" pitchFamily="50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76939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9765" y="1858742"/>
            <a:ext cx="9695792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عدم وضوح منهجية احتساب بعض المؤشرات.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احتياج بعض المؤشرات إلى مسوح إحصائية.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بعض المؤشرات ممكن الإجابة عنها وصفيا.</a:t>
            </a:r>
          </a:p>
        </p:txBody>
      </p:sp>
    </p:spTree>
    <p:extLst>
      <p:ext uri="{BB962C8B-B14F-4D97-AF65-F5344CB8AC3E}">
        <p14:creationId xmlns:p14="http://schemas.microsoft.com/office/powerpoint/2010/main" val="39061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6858000" y="784361"/>
            <a:ext cx="4831491" cy="470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6315" y="1981009"/>
            <a:ext cx="620485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1500" indent="-571500" algn="just" rtl="1">
              <a:buFontTx/>
              <a:buChar char="-"/>
            </a:pPr>
            <a:r>
              <a:rPr lang="ar-OM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شكراً</a:t>
            </a:r>
            <a:r>
              <a:rPr lang="ar-OM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لرحابة صدوركم.</a:t>
            </a:r>
          </a:p>
          <a:p>
            <a:pPr marL="571500" indent="-571500" algn="just" rtl="1">
              <a:buFontTx/>
              <a:buChar char="-"/>
            </a:pPr>
            <a:r>
              <a:rPr lang="ar-OM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شكراً</a:t>
            </a:r>
            <a:r>
              <a:rPr lang="ar-OM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للوقت الذي منحتموني إياه.</a:t>
            </a:r>
          </a:p>
          <a:p>
            <a:pPr marL="571500" indent="-571500" algn="just" rtl="1">
              <a:buFontTx/>
              <a:buChar char="-"/>
            </a:pPr>
            <a:r>
              <a:rPr lang="ar-OM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شكرا</a:t>
            </a:r>
            <a:r>
              <a:rPr lang="ar-OM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لحسن الاستماع.</a:t>
            </a:r>
          </a:p>
          <a:p>
            <a:pPr marL="571500" indent="-571500" algn="just" rtl="1">
              <a:buFontTx/>
              <a:buChar char="-"/>
            </a:pPr>
            <a:r>
              <a:rPr lang="ar-OM" sz="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اعتذر</a:t>
            </a:r>
            <a:r>
              <a:rPr lang="ar-OM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عن الإطالة.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عنصر نائب للمحتوى 1"/>
          <p:cNvSpPr txBox="1">
            <a:spLocks/>
          </p:cNvSpPr>
          <p:nvPr/>
        </p:nvSpPr>
        <p:spPr>
          <a:xfrm>
            <a:off x="-4475139" y="3581401"/>
            <a:ext cx="10972800" cy="6034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OM" sz="4267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0" y="6249892"/>
            <a:ext cx="1258644" cy="6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13764" y="210900"/>
            <a:ext cx="3267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OM" sz="4400" dirty="0" smtClean="0"/>
              <a:t>محتويات العرض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649765" y="1858742"/>
            <a:ext cx="9695792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الجهات ذات العلاقة بمتابعة أهداف التنمية المستدامة.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الجهود المبذولة حول الهدف الرابع للتنمية المستدامة.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التحديات.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59451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11261" y="4013044"/>
            <a:ext cx="1033429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OM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شكر وتقدير للمختصين في اليونسكو على تعاونهم الملموس والجهود المبذولة في متابعة الدول نحو تحقيق الهدف الرابع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1261" y="4013044"/>
            <a:ext cx="10334296" cy="1277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عنصر نائب للمحتوى 1"/>
          <p:cNvSpPr txBox="1">
            <a:spLocks/>
          </p:cNvSpPr>
          <p:nvPr/>
        </p:nvSpPr>
        <p:spPr>
          <a:xfrm>
            <a:off x="-4475139" y="3581401"/>
            <a:ext cx="10972800" cy="60346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OM" sz="4267" dirty="0"/>
          </a:p>
        </p:txBody>
      </p:sp>
      <p:sp>
        <p:nvSpPr>
          <p:cNvPr id="13" name="Rectangle 12"/>
          <p:cNvSpPr/>
          <p:nvPr/>
        </p:nvSpPr>
        <p:spPr>
          <a:xfrm>
            <a:off x="2233151" y="441731"/>
            <a:ext cx="48990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OM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الجهات ذات العلاقة بمتابعة أهداف التنمية المستدامة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1649765" y="1623963"/>
            <a:ext cx="9695792" cy="460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اللجنة الوطنية العمانية للتربية والعلوم والثقافة.</a:t>
            </a:r>
          </a:p>
          <a:p>
            <a:pPr marL="342900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المركز الوطني للإحصاء والمعلومات.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بالشراكة مع: 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مجلس التعليم.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وزارة التربية والتعليم.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وزارة التعليم العالي.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وزارة القوى العاملة.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المجلس </a:t>
            </a:r>
            <a:r>
              <a:rPr lang="ar-OM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الأعلى للتخطيط</a:t>
            </a: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وزارة التنمية </a:t>
            </a:r>
            <a:r>
              <a:rPr lang="ar-OM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الإجتماعية</a:t>
            </a:r>
            <a:r>
              <a:rPr lang="ar-OM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76939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632" y="1358447"/>
            <a:ext cx="5924395" cy="413483"/>
          </a:xfrm>
        </p:spPr>
        <p:txBody>
          <a:bodyPr/>
          <a:lstStyle/>
          <a:p>
            <a:pPr algn="ctr" rtl="1"/>
            <a:r>
              <a:rPr lang="ar-OM" dirty="0">
                <a:solidFill>
                  <a:schemeClr val="accent1">
                    <a:lumMod val="75000"/>
                  </a:schemeClr>
                </a:solidFill>
              </a:rPr>
              <a:t>تشكيل فرق وطنية </a:t>
            </a:r>
            <a:r>
              <a:rPr lang="ar-OM" dirty="0" smtClean="0">
                <a:solidFill>
                  <a:schemeClr val="accent1">
                    <a:lumMod val="75000"/>
                  </a:schemeClr>
                </a:solidFill>
              </a:rPr>
              <a:t>لمتابعة </a:t>
            </a:r>
            <a:r>
              <a:rPr lang="ar-OM" dirty="0">
                <a:solidFill>
                  <a:schemeClr val="accent1">
                    <a:lumMod val="75000"/>
                  </a:schemeClr>
                </a:solidFill>
              </a:rPr>
              <a:t>تنفيذ </a:t>
            </a:r>
            <a:r>
              <a:rPr lang="ar-OM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OM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OM" dirty="0" smtClean="0">
                <a:solidFill>
                  <a:schemeClr val="accent1">
                    <a:lumMod val="75000"/>
                  </a:schemeClr>
                </a:solidFill>
              </a:rPr>
              <a:t>الإطار </a:t>
            </a:r>
            <a:r>
              <a:rPr lang="ar-OM" dirty="0">
                <a:solidFill>
                  <a:schemeClr val="accent1">
                    <a:lumMod val="75000"/>
                  </a:schemeClr>
                </a:solidFill>
              </a:rPr>
              <a:t>العالمي للتعليم 2015-2030 واختصاصاتها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3635" y="2917318"/>
            <a:ext cx="1673963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Title Goes Here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8974404" y="2917318"/>
            <a:ext cx="1673963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Title Goes Here</a:t>
            </a: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5348555" y="4915571"/>
            <a:ext cx="1485605" cy="1942429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 rot="435678">
            <a:off x="5634148" y="2564839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 rot="21409082">
            <a:off x="6761607" y="4191468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 rot="800773">
            <a:off x="4579585" y="2689206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 rot="1423887">
            <a:off x="3801525" y="3650420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 rot="11419057">
            <a:off x="3621293" y="4805885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" name="object 3"/>
          <p:cNvSpPr>
            <a:spLocks noChangeAspect="1"/>
          </p:cNvSpPr>
          <p:nvPr/>
        </p:nvSpPr>
        <p:spPr>
          <a:xfrm>
            <a:off x="7355835" y="2280796"/>
            <a:ext cx="251968" cy="25196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bject 9"/>
          <p:cNvSpPr>
            <a:spLocks noChangeAspect="1"/>
          </p:cNvSpPr>
          <p:nvPr/>
        </p:nvSpPr>
        <p:spPr>
          <a:xfrm>
            <a:off x="4624435" y="2463797"/>
            <a:ext cx="251968" cy="2519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object10"/>
          <p:cNvSpPr>
            <a:spLocks noChangeAspect="1"/>
          </p:cNvSpPr>
          <p:nvPr/>
        </p:nvSpPr>
        <p:spPr>
          <a:xfrm>
            <a:off x="3581400" y="4080427"/>
            <a:ext cx="251968" cy="25196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bject 11"/>
          <p:cNvSpPr>
            <a:spLocks noChangeAspect="1"/>
          </p:cNvSpPr>
          <p:nvPr/>
        </p:nvSpPr>
        <p:spPr>
          <a:xfrm>
            <a:off x="8722436" y="4348821"/>
            <a:ext cx="251968" cy="25196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bject 11"/>
          <p:cNvSpPr>
            <a:spLocks noChangeAspect="1"/>
          </p:cNvSpPr>
          <p:nvPr/>
        </p:nvSpPr>
        <p:spPr>
          <a:xfrm>
            <a:off x="3126842" y="5844948"/>
            <a:ext cx="251968" cy="25196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9037055" y="4330972"/>
            <a:ext cx="2740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2400" dirty="0"/>
              <a:t>دراسة الإطار العام للتعليم </a:t>
            </a:r>
            <a:r>
              <a:rPr lang="ar-OM" sz="2400" dirty="0" smtClean="0"/>
              <a:t>2015-2030والهدف الرابع  ومؤشراته</a:t>
            </a:r>
            <a:r>
              <a:rPr lang="ar-OM" sz="2400" dirty="0"/>
              <a:t>.</a:t>
            </a:r>
            <a:endParaRPr lang="en-US" sz="2400" dirty="0"/>
          </a:p>
          <a:p>
            <a:pPr algn="r" rtl="1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5835" y="2244545"/>
            <a:ext cx="470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OM" sz="2400" dirty="0"/>
              <a:t>الربط بين الأهداف العالمية للتنمية المستدامة والهدف الرابع منها،  وأهداف وبرامج الاستراتيجية الوطنية للتعليم 2040.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65570" y="2388512"/>
            <a:ext cx="4493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OM" sz="2400" dirty="0"/>
              <a:t>متابعة تنفيذ وتطبيق </a:t>
            </a:r>
            <a:r>
              <a:rPr lang="ar-OM" sz="2400" dirty="0" smtClean="0"/>
              <a:t>الهدف الرابع/ التعليم2030 وفق </a:t>
            </a:r>
            <a:r>
              <a:rPr lang="ar-OM" sz="2400" dirty="0"/>
              <a:t>المؤشرات الموضوعة والمحددة.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185" y="3938027"/>
            <a:ext cx="348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OM" sz="2400" dirty="0"/>
              <a:t>اعداد تقارير دورية عن مدى التقدم في تطبيق </a:t>
            </a:r>
            <a:r>
              <a:rPr lang="ar-OM" sz="2400" dirty="0" smtClean="0"/>
              <a:t>الهدف الرابع.</a:t>
            </a:r>
            <a:endParaRPr lang="en-US" sz="2400" dirty="0"/>
          </a:p>
          <a:p>
            <a:pPr algn="r" rtl="1"/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3828" y="5570448"/>
            <a:ext cx="287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2400" dirty="0"/>
              <a:t>تحديد احتياجات رفع وبناء القدرات المتعلقة بمتابعة تطبيق </a:t>
            </a:r>
            <a:r>
              <a:rPr lang="ar-OM" sz="2400" dirty="0" smtClean="0"/>
              <a:t>الهدف الرابع.</a:t>
            </a:r>
            <a:endParaRPr lang="en-US" sz="24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0808133" y="6242313"/>
            <a:ext cx="1274331" cy="61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C:\Users\onc\Desktop\BADER PUKUP 2015\D\Desktop\شعار وصور\شعار اللجن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88" y="377217"/>
            <a:ext cx="794461" cy="7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478795" y="71803"/>
            <a:ext cx="3688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جهود اللجنة الوطنية العمانية </a:t>
            </a:r>
          </a:p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للتربية والعلوم والثقافة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37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" grpId="0"/>
      <p:bldP spid="12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92628" y="1615621"/>
            <a:ext cx="10591799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>
              <a:buFont typeface="Wingdings" pitchFamily="2" charset="2"/>
              <a:buNone/>
            </a:pPr>
            <a:r>
              <a:rPr lang="ar-OM" altLang="en-US" sz="2800" b="1" dirty="0"/>
              <a:t>اجتمع الفريق عدة مرات بالمركز الوطني </a:t>
            </a:r>
            <a:r>
              <a:rPr lang="ar-OM" altLang="en-US" sz="2800" b="1" dirty="0" err="1"/>
              <a:t>للاحصاء</a:t>
            </a:r>
            <a:r>
              <a:rPr lang="ar-OM" altLang="en-US" sz="2800" b="1" dirty="0"/>
              <a:t> وتم مراجعة جميع مؤشرات 2030</a:t>
            </a:r>
          </a:p>
          <a:p>
            <a:pPr algn="ctr" rtl="1">
              <a:buFont typeface="Wingdings" pitchFamily="2" charset="2"/>
              <a:buNone/>
            </a:pPr>
            <a:r>
              <a:rPr lang="ar-OM" altLang="en-US" sz="2800" b="1" dirty="0"/>
              <a:t>وتصنيفها الى 6 مستويات بالنسبة لبيانات السلطنة وهي:</a:t>
            </a:r>
            <a:endParaRPr lang="en-US" altLang="en-US" sz="28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23180" y="2655906"/>
            <a:ext cx="82423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1: المؤشر متوفر ويمكن احتسابه.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2: المؤشر يحتاج الى تدريب بكيفية حسابه (بناء قدرات)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3: المؤشر يحتاج الى مزيد من التوضيح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4: مؤشر مطلوب في تقارير عام 2017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5: مؤشر لا ينطبق على السلطنة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r>
              <a:rPr lang="ar-OM" sz="3000" b="1" dirty="0" smtClean="0">
                <a:solidFill>
                  <a:schemeClr val="accent5">
                    <a:lumMod val="50000"/>
                  </a:schemeClr>
                </a:solidFill>
              </a:rPr>
              <a:t>6: مؤشر يحتاج الى تطوير مستقبلا من قبل (اليونسكو)</a:t>
            </a:r>
          </a:p>
          <a:p>
            <a:pPr algn="r" rtl="1">
              <a:buFont typeface="Wingdings" panose="05000000000000000000" pitchFamily="2" charset="2"/>
              <a:buNone/>
              <a:defRPr/>
            </a:pPr>
            <a:endParaRPr lang="en-US" sz="3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C:\Users\onc\Desktop\BADER PUKUP 2015\D\Desktop\شعار وصور\شعار اللجن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88" y="377217"/>
            <a:ext cx="794461" cy="7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78795" y="71803"/>
            <a:ext cx="3688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جهود اللجنة الوطنية العمانية </a:t>
            </a:r>
          </a:p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للتربية والعلوم والثقافة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58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7181" y="2279848"/>
            <a:ext cx="71000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OM" sz="2800" b="1" dirty="0" smtClean="0"/>
          </a:p>
          <a:p>
            <a:pPr algn="ctr"/>
            <a:r>
              <a:rPr lang="ar-OM" sz="2800" b="1" dirty="0" smtClean="0"/>
              <a:t>التقرير المعلوماتي حول </a:t>
            </a:r>
            <a:r>
              <a:rPr lang="ar-OM" sz="2800" b="1" dirty="0"/>
              <a:t>تنفيذ الهدف الرابع في سلطنة </a:t>
            </a:r>
            <a:r>
              <a:rPr lang="ar-OM" sz="2800" b="1" dirty="0" smtClean="0"/>
              <a:t>عمان</a:t>
            </a:r>
          </a:p>
          <a:p>
            <a:pPr algn="ctr"/>
            <a:r>
              <a:rPr lang="ar-OM" sz="2800" b="1" dirty="0" smtClean="0">
                <a:hlinkClick r:id="rId2" action="ppaction://hlinkfile"/>
              </a:rPr>
              <a:t>تقرير مؤشرات 2030 المرفوع لمعاليها.</a:t>
            </a:r>
            <a:r>
              <a:rPr lang="en-US" sz="2800" b="1" dirty="0" smtClean="0">
                <a:hlinkClick r:id="rId2" action="ppaction://hlinkfile"/>
              </a:rPr>
              <a:t>pdf</a:t>
            </a:r>
            <a:endParaRPr lang="en-U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11021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78795" y="71803"/>
            <a:ext cx="3688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جهود اللجنة الوطنية العمانية </a:t>
            </a:r>
          </a:p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للتربية والعلوم والثقافة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0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11021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60789" y="2632390"/>
            <a:ext cx="96904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OM" sz="2800" b="1" dirty="0" smtClean="0"/>
              <a:t>ربط الاستراتيجية الوطنية للتعليم بمؤشرات الهدف الرابع للتنمية المستدامة 2030</a:t>
            </a:r>
          </a:p>
          <a:p>
            <a:pPr algn="ctr"/>
            <a:r>
              <a:rPr lang="ar-OM" sz="2800" b="1" dirty="0" smtClean="0">
                <a:hlinkClick r:id="rId3" action="ppaction://hlinkpres?slideindex=1&amp;slidetitle="/>
              </a:rPr>
              <a:t>علاقة </a:t>
            </a:r>
            <a:r>
              <a:rPr lang="ar-OM" sz="2800" b="1" dirty="0" err="1" smtClean="0">
                <a:hlinkClick r:id="rId3" action="ppaction://hlinkpres?slideindex=1&amp;slidetitle="/>
              </a:rPr>
              <a:t>الاسترتيجية</a:t>
            </a:r>
            <a:r>
              <a:rPr lang="ar-OM" sz="2800" b="1" dirty="0" smtClean="0">
                <a:hlinkClick r:id="rId3" action="ppaction://hlinkpres?slideindex=1&amp;slidetitle="/>
              </a:rPr>
              <a:t> الوطنية للتعليم </a:t>
            </a:r>
            <a:r>
              <a:rPr lang="ar-OM" sz="2800" b="1" dirty="0" err="1" smtClean="0">
                <a:hlinkClick r:id="rId3" action="ppaction://hlinkpres?slideindex=1&amp;slidetitle="/>
              </a:rPr>
              <a:t>بالإطار</a:t>
            </a:r>
            <a:r>
              <a:rPr lang="ar-OM" sz="2800" b="1" dirty="0" smtClean="0">
                <a:hlinkClick r:id="rId3" action="ppaction://hlinkpres?slideindex=1&amp;slidetitle="/>
              </a:rPr>
              <a:t> العام العالمي  للتعليم ٢٠٣٠.</a:t>
            </a:r>
            <a:r>
              <a:rPr lang="en-US" sz="2800" b="1" dirty="0" err="1" smtClean="0">
                <a:hlinkClick r:id="rId3" action="ppaction://hlinkpres?slideindex=1&amp;slidetitle="/>
              </a:rPr>
              <a:t>pptx</a:t>
            </a:r>
            <a:endParaRPr lang="ar-OM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478795" y="333413"/>
            <a:ext cx="368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OM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مجلس التعليم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31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94600" y="1489485"/>
            <a:ext cx="4165398" cy="632645"/>
          </a:xfrm>
        </p:spPr>
        <p:txBody>
          <a:bodyPr/>
          <a:lstStyle/>
          <a:p>
            <a:pPr lvl="0" algn="ctr"/>
            <a:r>
              <a:rPr lang="ar-OM" sz="3200" dirty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  <a:t>تقسيم المؤشرات </a:t>
            </a:r>
            <a:r>
              <a:rPr lang="ar-OM" sz="3200" dirty="0" smtClean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  <a:t/>
            </a:r>
            <a:br>
              <a:rPr lang="ar-OM" sz="3200" dirty="0" smtClean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</a:br>
            <a:r>
              <a:rPr lang="ar-OM" sz="3200" dirty="0" smtClean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  <a:t>حسب </a:t>
            </a:r>
            <a:r>
              <a:rPr lang="ar-OM" sz="3200" dirty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  <a:t>القطاعات وفرق العمل</a:t>
            </a:r>
            <a:br>
              <a:rPr lang="ar-OM" sz="3200" dirty="0">
                <a:solidFill>
                  <a:schemeClr val="accent6">
                    <a:lumMod val="75000"/>
                  </a:schemeClr>
                </a:solidFill>
                <a:latin typeface="Open Sans" charset="0"/>
              </a:rPr>
            </a:br>
            <a:endParaRPr lang="ar-OM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6527800" y="1805808"/>
            <a:ext cx="1924051" cy="1754188"/>
          </a:xfrm>
          <a:custGeom>
            <a:avLst/>
            <a:gdLst>
              <a:gd name="T0" fmla="*/ 0 w 460"/>
              <a:gd name="T1" fmla="*/ 321 h 442"/>
              <a:gd name="T2" fmla="*/ 184 w 460"/>
              <a:gd name="T3" fmla="*/ 442 h 442"/>
              <a:gd name="T4" fmla="*/ 365 w 460"/>
              <a:gd name="T5" fmla="*/ 438 h 442"/>
              <a:gd name="T6" fmla="*/ 460 w 460"/>
              <a:gd name="T7" fmla="*/ 280 h 442"/>
              <a:gd name="T8" fmla="*/ 2 w 460"/>
              <a:gd name="T9" fmla="*/ 0 h 442"/>
              <a:gd name="T10" fmla="*/ 89 w 460"/>
              <a:gd name="T11" fmla="*/ 158 h 442"/>
              <a:gd name="T12" fmla="*/ 0 w 460"/>
              <a:gd name="T13" fmla="*/ 32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42">
                <a:moveTo>
                  <a:pt x="0" y="321"/>
                </a:moveTo>
                <a:cubicBezTo>
                  <a:pt x="79" y="331"/>
                  <a:pt x="146" y="377"/>
                  <a:pt x="184" y="442"/>
                </a:cubicBezTo>
                <a:cubicBezTo>
                  <a:pt x="365" y="438"/>
                  <a:pt x="365" y="438"/>
                  <a:pt x="365" y="438"/>
                </a:cubicBezTo>
                <a:cubicBezTo>
                  <a:pt x="460" y="280"/>
                  <a:pt x="460" y="280"/>
                  <a:pt x="460" y="280"/>
                </a:cubicBezTo>
                <a:cubicBezTo>
                  <a:pt x="367" y="121"/>
                  <a:pt x="198" y="11"/>
                  <a:pt x="2" y="0"/>
                </a:cubicBezTo>
                <a:cubicBezTo>
                  <a:pt x="89" y="158"/>
                  <a:pt x="89" y="158"/>
                  <a:pt x="89" y="158"/>
                </a:cubicBezTo>
                <a:lnTo>
                  <a:pt x="0" y="321"/>
                </a:lnTo>
                <a:close/>
              </a:path>
            </a:pathLst>
          </a:custGeom>
          <a:solidFill>
            <a:srgbClr val="E7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OM" dirty="0" smtClean="0"/>
          </a:p>
          <a:p>
            <a:endParaRPr lang="ar-OM" dirty="0"/>
          </a:p>
          <a:p>
            <a:pPr algn="r"/>
            <a:r>
              <a:rPr lang="ar-OM" dirty="0" smtClean="0"/>
              <a:t>     </a:t>
            </a:r>
          </a:p>
          <a:p>
            <a:pPr algn="ctr"/>
            <a:r>
              <a:rPr lang="ar-OM" dirty="0" smtClean="0"/>
              <a:t>فريق مؤشرات التعليم</a:t>
            </a:r>
            <a:endParaRPr lang="en-US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7300914" y="3044058"/>
            <a:ext cx="1482725" cy="2139950"/>
          </a:xfrm>
          <a:custGeom>
            <a:avLst/>
            <a:gdLst>
              <a:gd name="T0" fmla="*/ 15 w 354"/>
              <a:gd name="T1" fmla="*/ 162 h 539"/>
              <a:gd name="T2" fmla="*/ 33 w 354"/>
              <a:gd name="T3" fmla="*/ 256 h 539"/>
              <a:gd name="T4" fmla="*/ 0 w 354"/>
              <a:gd name="T5" fmla="*/ 381 h 539"/>
              <a:gd name="T6" fmla="*/ 94 w 354"/>
              <a:gd name="T7" fmla="*/ 535 h 539"/>
              <a:gd name="T8" fmla="*/ 278 w 354"/>
              <a:gd name="T9" fmla="*/ 539 h 539"/>
              <a:gd name="T10" fmla="*/ 354 w 354"/>
              <a:gd name="T11" fmla="*/ 256 h 539"/>
              <a:gd name="T12" fmla="*/ 293 w 354"/>
              <a:gd name="T13" fmla="*/ 0 h 539"/>
              <a:gd name="T14" fmla="*/ 198 w 354"/>
              <a:gd name="T15" fmla="*/ 157 h 539"/>
              <a:gd name="T16" fmla="*/ 15 w 354"/>
              <a:gd name="T17" fmla="*/ 16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" h="539">
                <a:moveTo>
                  <a:pt x="15" y="162"/>
                </a:moveTo>
                <a:cubicBezTo>
                  <a:pt x="27" y="191"/>
                  <a:pt x="33" y="223"/>
                  <a:pt x="33" y="256"/>
                </a:cubicBezTo>
                <a:cubicBezTo>
                  <a:pt x="33" y="302"/>
                  <a:pt x="21" y="344"/>
                  <a:pt x="0" y="381"/>
                </a:cubicBezTo>
                <a:cubicBezTo>
                  <a:pt x="94" y="535"/>
                  <a:pt x="94" y="535"/>
                  <a:pt x="94" y="535"/>
                </a:cubicBezTo>
                <a:cubicBezTo>
                  <a:pt x="278" y="539"/>
                  <a:pt x="278" y="539"/>
                  <a:pt x="278" y="539"/>
                </a:cubicBezTo>
                <a:cubicBezTo>
                  <a:pt x="326" y="456"/>
                  <a:pt x="354" y="359"/>
                  <a:pt x="354" y="256"/>
                </a:cubicBezTo>
                <a:cubicBezTo>
                  <a:pt x="354" y="164"/>
                  <a:pt x="332" y="77"/>
                  <a:pt x="293" y="0"/>
                </a:cubicBezTo>
                <a:cubicBezTo>
                  <a:pt x="198" y="157"/>
                  <a:pt x="198" y="157"/>
                  <a:pt x="198" y="157"/>
                </a:cubicBezTo>
                <a:lnTo>
                  <a:pt x="15" y="162"/>
                </a:lnTo>
                <a:close/>
              </a:path>
            </a:pathLst>
          </a:custGeom>
          <a:solidFill>
            <a:srgbClr val="77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469748" y="1801045"/>
            <a:ext cx="2335213" cy="1663700"/>
          </a:xfrm>
          <a:custGeom>
            <a:avLst/>
            <a:gdLst>
              <a:gd name="T0" fmla="*/ 276 w 558"/>
              <a:gd name="T1" fmla="*/ 419 h 419"/>
              <a:gd name="T2" fmla="*/ 470 w 558"/>
              <a:gd name="T3" fmla="*/ 321 h 419"/>
              <a:gd name="T4" fmla="*/ 558 w 558"/>
              <a:gd name="T5" fmla="*/ 159 h 419"/>
              <a:gd name="T6" fmla="*/ 471 w 558"/>
              <a:gd name="T7" fmla="*/ 0 h 419"/>
              <a:gd name="T8" fmla="*/ 0 w 558"/>
              <a:gd name="T9" fmla="*/ 255 h 419"/>
              <a:gd name="T10" fmla="*/ 178 w 558"/>
              <a:gd name="T11" fmla="*/ 259 h 419"/>
              <a:gd name="T12" fmla="*/ 276 w 558"/>
              <a:gd name="T1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" h="419">
                <a:moveTo>
                  <a:pt x="276" y="419"/>
                </a:moveTo>
                <a:cubicBezTo>
                  <a:pt x="321" y="360"/>
                  <a:pt x="391" y="322"/>
                  <a:pt x="470" y="321"/>
                </a:cubicBezTo>
                <a:cubicBezTo>
                  <a:pt x="558" y="159"/>
                  <a:pt x="558" y="159"/>
                  <a:pt x="558" y="159"/>
                </a:cubicBezTo>
                <a:cubicBezTo>
                  <a:pt x="471" y="0"/>
                  <a:pt x="471" y="0"/>
                  <a:pt x="471" y="0"/>
                </a:cubicBezTo>
                <a:cubicBezTo>
                  <a:pt x="274" y="2"/>
                  <a:pt x="101" y="103"/>
                  <a:pt x="0" y="255"/>
                </a:cubicBezTo>
                <a:cubicBezTo>
                  <a:pt x="178" y="259"/>
                  <a:pt x="178" y="259"/>
                  <a:pt x="178" y="259"/>
                </a:cubicBezTo>
                <a:lnTo>
                  <a:pt x="276" y="419"/>
                </a:lnTo>
                <a:close/>
              </a:path>
            </a:pathLst>
          </a:custGeom>
          <a:solidFill>
            <a:srgbClr val="5C4E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019552" y="2936110"/>
            <a:ext cx="1470025" cy="2125663"/>
          </a:xfrm>
          <a:custGeom>
            <a:avLst/>
            <a:gdLst>
              <a:gd name="T0" fmla="*/ 339 w 351"/>
              <a:gd name="T1" fmla="*/ 378 h 535"/>
              <a:gd name="T2" fmla="*/ 320 w 351"/>
              <a:gd name="T3" fmla="*/ 283 h 535"/>
              <a:gd name="T4" fmla="*/ 351 w 351"/>
              <a:gd name="T5" fmla="*/ 163 h 535"/>
              <a:gd name="T6" fmla="*/ 254 w 351"/>
              <a:gd name="T7" fmla="*/ 4 h 535"/>
              <a:gd name="T8" fmla="*/ 75 w 351"/>
              <a:gd name="T9" fmla="*/ 0 h 535"/>
              <a:gd name="T10" fmla="*/ 0 w 351"/>
              <a:gd name="T11" fmla="*/ 283 h 535"/>
              <a:gd name="T12" fmla="*/ 58 w 351"/>
              <a:gd name="T13" fmla="*/ 535 h 535"/>
              <a:gd name="T14" fmla="*/ 150 w 351"/>
              <a:gd name="T15" fmla="*/ 383 h 535"/>
              <a:gd name="T16" fmla="*/ 339 w 351"/>
              <a:gd name="T17" fmla="*/ 37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535">
                <a:moveTo>
                  <a:pt x="339" y="378"/>
                </a:moveTo>
                <a:cubicBezTo>
                  <a:pt x="327" y="349"/>
                  <a:pt x="320" y="317"/>
                  <a:pt x="320" y="283"/>
                </a:cubicBezTo>
                <a:cubicBezTo>
                  <a:pt x="320" y="239"/>
                  <a:pt x="331" y="198"/>
                  <a:pt x="351" y="163"/>
                </a:cubicBezTo>
                <a:cubicBezTo>
                  <a:pt x="254" y="4"/>
                  <a:pt x="254" y="4"/>
                  <a:pt x="254" y="4"/>
                </a:cubicBezTo>
                <a:cubicBezTo>
                  <a:pt x="75" y="0"/>
                  <a:pt x="75" y="0"/>
                  <a:pt x="75" y="0"/>
                </a:cubicBezTo>
                <a:cubicBezTo>
                  <a:pt x="27" y="84"/>
                  <a:pt x="0" y="180"/>
                  <a:pt x="0" y="283"/>
                </a:cubicBezTo>
                <a:cubicBezTo>
                  <a:pt x="0" y="374"/>
                  <a:pt x="21" y="459"/>
                  <a:pt x="58" y="535"/>
                </a:cubicBezTo>
                <a:cubicBezTo>
                  <a:pt x="150" y="383"/>
                  <a:pt x="150" y="383"/>
                  <a:pt x="150" y="383"/>
                </a:cubicBezTo>
                <a:lnTo>
                  <a:pt x="339" y="378"/>
                </a:lnTo>
                <a:close/>
              </a:path>
            </a:pathLst>
          </a:custGeom>
          <a:solidFill>
            <a:srgbClr val="7F3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333877" y="4560121"/>
            <a:ext cx="1916113" cy="1755775"/>
          </a:xfrm>
          <a:custGeom>
            <a:avLst/>
            <a:gdLst>
              <a:gd name="T0" fmla="*/ 458 w 458"/>
              <a:gd name="T1" fmla="*/ 120 h 442"/>
              <a:gd name="T2" fmla="*/ 279 w 458"/>
              <a:gd name="T3" fmla="*/ 0 h 442"/>
              <a:gd name="T4" fmla="*/ 93 w 458"/>
              <a:gd name="T5" fmla="*/ 5 h 442"/>
              <a:gd name="T6" fmla="*/ 0 w 458"/>
              <a:gd name="T7" fmla="*/ 158 h 442"/>
              <a:gd name="T8" fmla="*/ 456 w 458"/>
              <a:gd name="T9" fmla="*/ 442 h 442"/>
              <a:gd name="T10" fmla="*/ 369 w 458"/>
              <a:gd name="T11" fmla="*/ 284 h 442"/>
              <a:gd name="T12" fmla="*/ 458 w 458"/>
              <a:gd name="T13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442">
                <a:moveTo>
                  <a:pt x="458" y="120"/>
                </a:moveTo>
                <a:cubicBezTo>
                  <a:pt x="382" y="109"/>
                  <a:pt x="317" y="64"/>
                  <a:pt x="279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0" y="158"/>
                  <a:pt x="0" y="158"/>
                  <a:pt x="0" y="158"/>
                </a:cubicBezTo>
                <a:cubicBezTo>
                  <a:pt x="93" y="318"/>
                  <a:pt x="261" y="429"/>
                  <a:pt x="456" y="442"/>
                </a:cubicBezTo>
                <a:cubicBezTo>
                  <a:pt x="369" y="284"/>
                  <a:pt x="369" y="284"/>
                  <a:pt x="369" y="284"/>
                </a:cubicBezTo>
                <a:lnTo>
                  <a:pt x="458" y="120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029325" y="4672835"/>
            <a:ext cx="2355851" cy="1647825"/>
          </a:xfrm>
          <a:custGeom>
            <a:avLst/>
            <a:gdLst>
              <a:gd name="T0" fmla="*/ 284 w 563"/>
              <a:gd name="T1" fmla="*/ 0 h 415"/>
              <a:gd name="T2" fmla="*/ 89 w 563"/>
              <a:gd name="T3" fmla="*/ 95 h 415"/>
              <a:gd name="T4" fmla="*/ 88 w 563"/>
              <a:gd name="T5" fmla="*/ 95 h 415"/>
              <a:gd name="T6" fmla="*/ 0 w 563"/>
              <a:gd name="T7" fmla="*/ 256 h 415"/>
              <a:gd name="T8" fmla="*/ 88 w 563"/>
              <a:gd name="T9" fmla="*/ 415 h 415"/>
              <a:gd name="T10" fmla="*/ 89 w 563"/>
              <a:gd name="T11" fmla="*/ 415 h 415"/>
              <a:gd name="T12" fmla="*/ 563 w 563"/>
              <a:gd name="T13" fmla="*/ 161 h 415"/>
              <a:gd name="T14" fmla="*/ 380 w 563"/>
              <a:gd name="T15" fmla="*/ 157 h 415"/>
              <a:gd name="T16" fmla="*/ 284 w 563"/>
              <a:gd name="T1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3" h="415">
                <a:moveTo>
                  <a:pt x="284" y="0"/>
                </a:moveTo>
                <a:cubicBezTo>
                  <a:pt x="239" y="58"/>
                  <a:pt x="168" y="95"/>
                  <a:pt x="89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0" y="256"/>
                  <a:pt x="0" y="256"/>
                  <a:pt x="0" y="256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8" y="415"/>
                  <a:pt x="88" y="415"/>
                  <a:pt x="89" y="415"/>
                </a:cubicBezTo>
                <a:cubicBezTo>
                  <a:pt x="287" y="415"/>
                  <a:pt x="461" y="314"/>
                  <a:pt x="563" y="161"/>
                </a:cubicBezTo>
                <a:cubicBezTo>
                  <a:pt x="380" y="157"/>
                  <a:pt x="380" y="157"/>
                  <a:pt x="380" y="157"/>
                </a:cubicBezTo>
                <a:lnTo>
                  <a:pt x="284" y="0"/>
                </a:lnTo>
                <a:close/>
              </a:path>
            </a:pathLst>
          </a:custGeom>
          <a:solidFill>
            <a:srgbClr val="F57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573140" y="2441314"/>
            <a:ext cx="171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dirty="0"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5039992" y="1998160"/>
            <a:ext cx="158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1600" dirty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فريق مؤشرات الاتصالات والبحث العلمي والثقافة</a:t>
            </a:r>
            <a:endParaRPr lang="en-US" sz="1600" dirty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4062057" y="3247584"/>
            <a:ext cx="13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1600" dirty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فريق مؤشرات </a:t>
            </a:r>
            <a:r>
              <a:rPr lang="ar-OM" sz="1600" dirty="0" smtClean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التجارة والصناعة </a:t>
            </a:r>
            <a:r>
              <a:rPr lang="ar-OM" sz="1600" dirty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والنقل</a:t>
            </a:r>
            <a:endParaRPr lang="en-US" sz="1600" dirty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sp>
        <p:nvSpPr>
          <p:cNvPr id="13" name="Rectangle 24"/>
          <p:cNvSpPr/>
          <p:nvPr/>
        </p:nvSpPr>
        <p:spPr>
          <a:xfrm>
            <a:off x="7349925" y="4031150"/>
            <a:ext cx="1441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OM" sz="1600" dirty="0" smtClean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فريق مؤشرات الصحة</a:t>
            </a:r>
            <a:endParaRPr lang="en-US" sz="1600" dirty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sp>
        <p:nvSpPr>
          <p:cNvPr id="14" name="Rectangle 25"/>
          <p:cNvSpPr/>
          <p:nvPr/>
        </p:nvSpPr>
        <p:spPr>
          <a:xfrm>
            <a:off x="4477282" y="4672835"/>
            <a:ext cx="1436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1400" dirty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فريق مؤشرات البيئة والطاقة والزراعة والمياه والصرف </a:t>
            </a:r>
            <a:endParaRPr lang="ar-OM" sz="1400" dirty="0" smtClean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  <a:p>
            <a:pPr algn="ctr"/>
            <a:r>
              <a:rPr lang="ar-OM" sz="1400" dirty="0" smtClean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الصحي</a:t>
            </a:r>
            <a:endParaRPr lang="en-US" sz="1400" dirty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sp>
        <p:nvSpPr>
          <p:cNvPr id="15" name="Rectangle 26"/>
          <p:cNvSpPr/>
          <p:nvPr/>
        </p:nvSpPr>
        <p:spPr>
          <a:xfrm>
            <a:off x="6199609" y="5296821"/>
            <a:ext cx="1550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OM" sz="1600" dirty="0" smtClean="0">
                <a:solidFill>
                  <a:schemeClr val="bg1"/>
                </a:solidFill>
                <a:latin typeface="PF DinText Arabic" panose="02000506020000020004" pitchFamily="50" charset="-78"/>
                <a:cs typeface="PF DinText Arabic" panose="02000506020000020004" pitchFamily="50" charset="-78"/>
              </a:rPr>
              <a:t>فريق مؤشرات الفقر والمساواة والعمل</a:t>
            </a:r>
            <a:endParaRPr lang="en-US" sz="1600" dirty="0">
              <a:solidFill>
                <a:schemeClr val="bg1"/>
              </a:solidFill>
              <a:latin typeface="PF DinText Arabic" panose="02000506020000020004" pitchFamily="50" charset="-78"/>
              <a:cs typeface="PF DinText Arabic" panose="02000506020000020004" pitchFamily="50" charset="-78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3" y="3702871"/>
            <a:ext cx="255460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14112" r="7165" b="12671"/>
          <a:stretch/>
        </p:blipFill>
        <p:spPr bwMode="auto">
          <a:xfrm>
            <a:off x="170433" y="1076939"/>
            <a:ext cx="1681655" cy="81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627705" y="0"/>
            <a:ext cx="3689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3200" b="1" dirty="0" smtClean="0"/>
              <a:t>جهود المركز </a:t>
            </a:r>
            <a:r>
              <a:rPr lang="ar-OM" sz="3200" b="1" dirty="0"/>
              <a:t>الوطني للإحصاء </a:t>
            </a:r>
            <a:r>
              <a:rPr lang="ar-OM" sz="3200" b="1" dirty="0" smtClean="0"/>
              <a:t>والمعلومات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9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999309" y="250371"/>
            <a:ext cx="3488577" cy="592321"/>
          </a:xfrm>
        </p:spPr>
        <p:txBody>
          <a:bodyPr/>
          <a:lstStyle/>
          <a:p>
            <a:pPr algn="r" rtl="1"/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إنشاء بوابة الكترونية لمؤشرات السلطنة </a:t>
            </a: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/>
            </a:r>
            <a:b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</a:br>
            <a:r>
              <a:rPr lang="ar-OM" altLang="en-US" sz="2400" dirty="0" smtClean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في </a:t>
            </a:r>
            <a:r>
              <a:rPr lang="ar-OM" altLang="en-US" sz="2400" dirty="0">
                <a:solidFill>
                  <a:schemeClr val="accent6"/>
                </a:solidFill>
                <a:latin typeface="PFDinTextArabic-Regular" panose="02000506020000020004" pitchFamily="50" charset="-78"/>
                <a:ea typeface="PFDinTextArabic-Regular" panose="02000506020000020004" pitchFamily="50" charset="-78"/>
                <a:cs typeface="+mn-cs"/>
                <a:sym typeface="PFDinTextArabic-Regular" panose="02000506020000020004" pitchFamily="50" charset="-78"/>
              </a:rPr>
              <a:t>اهداف التنمية المستدامة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1" y="1087395"/>
            <a:ext cx="11257005" cy="53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360141" y="1927654"/>
            <a:ext cx="1495167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53399" y="121636"/>
            <a:ext cx="2953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OM" sz="2400" b="1" smtClean="0"/>
              <a:t>جهود </a:t>
            </a:r>
            <a:r>
              <a:rPr lang="ar-OM" sz="2400" b="1" dirty="0" smtClean="0"/>
              <a:t>المركز </a:t>
            </a:r>
            <a:r>
              <a:rPr lang="ar-OM" sz="2400" b="1" dirty="0"/>
              <a:t>الوطني للإحصاء </a:t>
            </a:r>
            <a:r>
              <a:rPr lang="ar-OM" sz="2400" b="1" dirty="0" smtClean="0"/>
              <a:t>والمعلومات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3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500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PF DinText Arabic</vt:lpstr>
      <vt:lpstr>PFDinTextArabic-Regular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تشكيل فرق وطنية لمتابعة تنفيذ  الإطار العالمي للتعليم 2015-2030 واختصاصاتها</vt:lpstr>
      <vt:lpstr>PowerPoint Presentation</vt:lpstr>
      <vt:lpstr>PowerPoint Presentation</vt:lpstr>
      <vt:lpstr>PowerPoint Presentation</vt:lpstr>
      <vt:lpstr>تقسيم المؤشرات  حسب القطاعات وفرق العمل </vt:lpstr>
      <vt:lpstr>إنشاء بوابة الكترونية لمؤشرات السلطنة  في اهداف التنمية المستدامة </vt:lpstr>
      <vt:lpstr>إنشاء بوابة الكترونية لمؤشرات السلطنة  في اهداف التنمية المستدامة </vt:lpstr>
      <vt:lpstr>إنشاء بوابة الكترونية لمؤشرات السلطنة  في اهداف التنمية المستدامة </vt:lpstr>
      <vt:lpstr>إنشاء بوابة الكترونية لمؤشرات السلطنة  في اهداف التنمية المستدامة </vt:lpstr>
      <vt:lpstr>إنشاء بوابة الكترونية لمؤشرات السلطنة  في اهداف التنمية المستدامة </vt:lpstr>
      <vt:lpstr>إنشاء بوابة الكترونية لمؤشرات السلطنة  في اهداف التنمية المستدامة </vt:lpstr>
      <vt:lpstr>جهود إضافية</vt:lpstr>
      <vt:lpstr>المجلس الأعلى للتخطيط</vt:lpstr>
      <vt:lpstr>التحديات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alabri</dc:creator>
  <cp:lastModifiedBy>lenovo-lptp</cp:lastModifiedBy>
  <cp:revision>145</cp:revision>
  <cp:lastPrinted>2019-04-09T07:16:57Z</cp:lastPrinted>
  <dcterms:created xsi:type="dcterms:W3CDTF">2017-09-25T07:46:24Z</dcterms:created>
  <dcterms:modified xsi:type="dcterms:W3CDTF">2019-04-15T18:30:39Z</dcterms:modified>
</cp:coreProperties>
</file>