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75" r:id="rId1"/>
  </p:sldMasterIdLst>
  <p:notesMasterIdLst>
    <p:notesMasterId r:id="rId20"/>
  </p:notesMasterIdLst>
  <p:handoutMasterIdLst>
    <p:handoutMasterId r:id="rId21"/>
  </p:handoutMasterIdLst>
  <p:sldIdLst>
    <p:sldId id="257" r:id="rId2"/>
    <p:sldId id="335" r:id="rId3"/>
    <p:sldId id="322" r:id="rId4"/>
    <p:sldId id="328" r:id="rId5"/>
    <p:sldId id="321" r:id="rId6"/>
    <p:sldId id="327" r:id="rId7"/>
    <p:sldId id="336" r:id="rId8"/>
    <p:sldId id="329" r:id="rId9"/>
    <p:sldId id="330" r:id="rId10"/>
    <p:sldId id="338" r:id="rId11"/>
    <p:sldId id="334" r:id="rId12"/>
    <p:sldId id="345" r:id="rId13"/>
    <p:sldId id="315" r:id="rId14"/>
    <p:sldId id="333" r:id="rId15"/>
    <p:sldId id="339" r:id="rId16"/>
    <p:sldId id="337" r:id="rId17"/>
    <p:sldId id="331" r:id="rId18"/>
    <p:sldId id="341" r:id="rId19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600" kern="1200">
        <a:solidFill>
          <a:schemeClr val="bg1"/>
        </a:solidFill>
        <a:latin typeface="Verdana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ARD Charlotte, EDU/PAI" initials="MCE" lastIdx="2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00079"/>
    <a:srgbClr val="606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3" autoAdjust="0"/>
    <p:restoredTop sz="80204" autoAdjust="0"/>
  </p:normalViewPr>
  <p:slideViewPr>
    <p:cSldViewPr>
      <p:cViewPr varScale="1">
        <p:scale>
          <a:sx n="101" d="100"/>
          <a:sy n="101" d="100"/>
        </p:scale>
        <p:origin x="248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8954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662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78954"/>
            <a:ext cx="28892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432209B8-08F0-4489-9F46-BBEC9780052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970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6775" y="739775"/>
            <a:ext cx="4935538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89479"/>
            <a:ext cx="4891088" cy="444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954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78954"/>
            <a:ext cx="28892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126F272-B251-4E32-A8B1-21BCF3A0C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0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56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3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70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1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Ten aanzien van de </a:t>
            </a:r>
            <a:r>
              <a:rPr lang="nl-NL" dirty="0" err="1"/>
              <a:t>vierjaarsverplichting</a:t>
            </a:r>
            <a:r>
              <a:rPr lang="nl-NL" baseline="0" dirty="0"/>
              <a:t> benadrukken dat het hierbij niet gaat om integrale onderzoeken maar om aspectonderzoeken op een beperkt aantal standaarden. </a:t>
            </a:r>
            <a:r>
              <a:rPr lang="nl-NL" b="1" strike="noStrike" baseline="0" dirty="0">
                <a:solidFill>
                  <a:srgbClr val="FFFF00"/>
                </a:solidFill>
              </a:rPr>
              <a:t>Dit in dialoog met het bestuur. Dit – dialoog met bestuur - geldt alleen voor de verificaties. Risico-onderzoeken en onderzoeken in het kader van stelseltoezicht zou ik ook noemen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6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Ten aanzien van de </a:t>
            </a:r>
            <a:r>
              <a:rPr lang="nl-NL" dirty="0" err="1"/>
              <a:t>vierjaarsverplichting</a:t>
            </a:r>
            <a:r>
              <a:rPr lang="nl-NL" baseline="0" dirty="0"/>
              <a:t> benadrukken dat het hierbij niet gaat om integrale onderzoeken maar om aspectonderzoeken op een beperkt aantal standaarden. </a:t>
            </a:r>
            <a:r>
              <a:rPr lang="nl-NL" b="1" strike="noStrike" baseline="0" dirty="0">
                <a:solidFill>
                  <a:srgbClr val="FFFF00"/>
                </a:solidFill>
              </a:rPr>
              <a:t>Dit in dialoog met het bestuur. Dit – dialoog met bestuur - geldt alleen voor de verificaties. Risico-onderzoeken en onderzoeken in het kader van stelseltoezicht zou ik ook noemen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6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26F272-B251-4E32-A8B1-21BCF3A0C2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6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13" name="Picture 13" descr="RO_OCW_OI_LOGO_PPT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2F1C7-6078-4DF0-BD70-8CC5DE27B2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33811-3E61-424F-9BE9-092CD3BE91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8E8C8-D851-47C5-BFAB-0E1D5DCC5F2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459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E476F4-C8FE-429D-8010-EA66CED78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BEB42-A902-42E0-819F-42A5DC7123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74433-8891-4FEA-80B4-B4B5AE5EBF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8C55A-567B-4EDD-9450-F9B7A5E62C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BEAD08-A3B2-4D2A-9776-3F589CE19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26B256-7CA4-4FAD-B2FB-BB336A8608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F908C-1962-4AC6-BB39-C94220C5F6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A24029-5218-4A43-812C-71DDB60B48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E1C215-42D8-45EC-B323-CB0F48E0C6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32363" y="1835478"/>
            <a:ext cx="3525837" cy="1347460"/>
          </a:xfrm>
        </p:spPr>
        <p:txBody>
          <a:bodyPr vert="horz" lIns="45720" rIns="45720">
            <a:normAutofit/>
          </a:bodyPr>
          <a:lstStyle/>
          <a:p>
            <a:pPr marR="64008" rtl="1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نموذج </a:t>
            </a:r>
            <a:r>
              <a:rPr lang="ar-SA" sz="2400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الحوكمة</a:t>
            </a: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لوضع التقويمات المدرسية الخارجية وتنفيذها</a:t>
            </a:r>
            <a:endParaRPr lang="nl-NL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61272" y="3933056"/>
            <a:ext cx="2871168" cy="762049"/>
          </a:xfrm>
        </p:spPr>
        <p:txBody>
          <a:bodyPr>
            <a:normAutofit/>
          </a:bodyPr>
          <a:lstStyle/>
          <a:p>
            <a:pPr rtl="1"/>
            <a:r>
              <a:rPr lang="ar-SA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بيرت </a:t>
            </a:r>
            <a:r>
              <a:rPr lang="ar-SA" sz="1800" b="1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ليشتنبرغ</a:t>
            </a:r>
            <a:endParaRPr lang="ar-SA" sz="18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1"/>
            <a:r>
              <a:rPr lang="ar-SA" sz="18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مفتش </a:t>
            </a:r>
            <a:r>
              <a:rPr lang="ar-SA" sz="1800" b="1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إستراتيجي</a:t>
            </a:r>
            <a:endParaRPr lang="nl-NL" sz="18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76" name="Rechthoek 1"/>
          <p:cNvSpPr>
            <a:spLocks noChangeArrowheads="1"/>
          </p:cNvSpPr>
          <p:nvPr/>
        </p:nvSpPr>
        <p:spPr bwMode="auto">
          <a:xfrm>
            <a:off x="4421188" y="3182938"/>
            <a:ext cx="3016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nl-NL"/>
              <a:t> 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nl-NL"/>
          </a:p>
        </p:txBody>
      </p:sp>
      <p:pic>
        <p:nvPicPr>
          <p:cNvPr id="3079" name="Afbeelding 5" descr="k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9" t="23523"/>
          <a:stretch>
            <a:fillRect/>
          </a:stretch>
        </p:blipFill>
        <p:spPr bwMode="auto">
          <a:xfrm>
            <a:off x="-34925" y="26988"/>
            <a:ext cx="46069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C:\Users\vbroe\Desktop\Logo_Inspecti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4903035" y="5805264"/>
            <a:ext cx="421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1800" b="1" dirty="0">
                <a:ea typeface="Verdana" panose="020B0604030504040204" pitchFamily="34" charset="0"/>
                <a:cs typeface="Verdana" panose="020B0604030504040204" pitchFamily="34" charset="0"/>
              </a:rPr>
              <a:t>منظمه التعاون الاقتصادي والتنمية – مكتب التربية العربي لدول الخليج</a:t>
            </a:r>
          </a:p>
          <a:p>
            <a:pPr algn="ctr" rtl="1"/>
            <a:r>
              <a:rPr lang="ar-SA" sz="1800" b="1" dirty="0">
                <a:ea typeface="Verdana" panose="020B0604030504040204" pitchFamily="34" charset="0"/>
                <a:cs typeface="Verdana" panose="020B0604030504040204" pitchFamily="34" charset="0"/>
              </a:rPr>
              <a:t>٢٧ مارس ٢٠١٩</a:t>
            </a:r>
            <a:endParaRPr lang="nl-NL" sz="1800" b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872" y="2852936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إجراء التقويم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39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التنوع في المدارس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Afgeronde rechthoek 3"/>
          <p:cNvSpPr/>
          <p:nvPr/>
        </p:nvSpPr>
        <p:spPr>
          <a:xfrm>
            <a:off x="1403648" y="1556792"/>
            <a:ext cx="1728192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مجلس الإدارة المدرسي</a:t>
            </a:r>
            <a:endParaRPr lang="nl-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1403648" y="3212976"/>
            <a:ext cx="1728192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المدرسة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Rechte verbindingslijn met pijl 6"/>
          <p:cNvCxnSpPr>
            <a:stCxn id="4" idx="2"/>
          </p:cNvCxnSpPr>
          <p:nvPr/>
        </p:nvCxnSpPr>
        <p:spPr>
          <a:xfrm>
            <a:off x="2267744" y="2312876"/>
            <a:ext cx="0" cy="9001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1079612" y="4330736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000" b="1" dirty="0">
                <a:solidFill>
                  <a:schemeClr val="accent1"/>
                </a:solidFill>
              </a:rPr>
              <a:t>مدرسة واحدة</a:t>
            </a:r>
            <a:endParaRPr lang="nl-NL" sz="2000" b="1" dirty="0">
              <a:solidFill>
                <a:schemeClr val="accent1"/>
              </a:solidFill>
            </a:endParaRPr>
          </a:p>
          <a:p>
            <a:pPr algn="ctr" rtl="1"/>
            <a:r>
              <a:rPr lang="ar-SA" sz="2000" b="1" dirty="0">
                <a:solidFill>
                  <a:schemeClr val="accent1"/>
                </a:solidFill>
              </a:rPr>
              <a:t>١٠ طلاب</a:t>
            </a:r>
            <a:endParaRPr lang="nl-NL" sz="2000" b="1" dirty="0">
              <a:solidFill>
                <a:schemeClr val="accent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5796136" y="1540638"/>
            <a:ext cx="1728192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مجلس الإدارة المدرسي</a:t>
            </a:r>
            <a:endParaRPr lang="nl-NL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4427984" y="3196822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1" name="Rechte verbindingslijn met pijl 10"/>
          <p:cNvCxnSpPr>
            <a:stCxn id="9" idx="2"/>
          </p:cNvCxnSpPr>
          <p:nvPr/>
        </p:nvCxnSpPr>
        <p:spPr>
          <a:xfrm>
            <a:off x="6660232" y="2296722"/>
            <a:ext cx="0" cy="9001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5051180" y="4314582"/>
            <a:ext cx="3231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000" b="1" dirty="0">
                <a:solidFill>
                  <a:schemeClr val="accent1"/>
                </a:solidFill>
              </a:rPr>
              <a:t>٢٥ مدرسة</a:t>
            </a:r>
            <a:endParaRPr lang="nl-NL" sz="2000" b="1" dirty="0">
              <a:solidFill>
                <a:schemeClr val="accent1"/>
              </a:solidFill>
            </a:endParaRPr>
          </a:p>
          <a:p>
            <a:pPr algn="ctr" rtl="1"/>
            <a:r>
              <a:rPr lang="ar-SA" sz="2000" b="1" dirty="0">
                <a:solidFill>
                  <a:schemeClr val="accent1"/>
                </a:solidFill>
              </a:rPr>
              <a:t>٣٠،٠٠٠ طالب</a:t>
            </a:r>
            <a:endParaRPr lang="nl-NL" sz="2000" b="1" dirty="0">
              <a:solidFill>
                <a:schemeClr val="accent1"/>
              </a:solidFill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5012432" y="321297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4" name="Afgeronde rechthoek 13"/>
          <p:cNvSpPr/>
          <p:nvPr/>
        </p:nvSpPr>
        <p:spPr>
          <a:xfrm>
            <a:off x="5580112" y="321297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6164560" y="322913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Afgeronde rechthoek 15"/>
          <p:cNvSpPr/>
          <p:nvPr/>
        </p:nvSpPr>
        <p:spPr>
          <a:xfrm>
            <a:off x="6723856" y="321297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7308304" y="322913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7875984" y="322913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Afgeronde rechthoek 18"/>
          <p:cNvSpPr/>
          <p:nvPr/>
        </p:nvSpPr>
        <p:spPr>
          <a:xfrm>
            <a:off x="8460432" y="3245284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1" name="PIJL-LINKS en -RECHTS 20"/>
          <p:cNvSpPr/>
          <p:nvPr/>
        </p:nvSpPr>
        <p:spPr>
          <a:xfrm>
            <a:off x="3455876" y="1378219"/>
            <a:ext cx="2124236" cy="1113229"/>
          </a:xfrm>
          <a:prstGeom prst="left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التقويم</a:t>
            </a:r>
            <a:endParaRPr lang="nl-N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98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err="1"/>
              <a:t>الحوكمة</a:t>
            </a:r>
            <a:r>
              <a:rPr lang="ar-SA" dirty="0"/>
              <a:t> وتأثير الإشراف</a:t>
            </a: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3203848" y="2320268"/>
            <a:ext cx="1728192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مجلس الإدارة المدرسي</a:t>
            </a:r>
            <a:endParaRPr lang="nl-NL" sz="2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2123728" y="3976452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/>
              <a:t>س</a:t>
            </a:r>
            <a:endParaRPr lang="nl-NL" dirty="0"/>
          </a:p>
        </p:txBody>
      </p:sp>
      <p:cxnSp>
        <p:nvCxnSpPr>
          <p:cNvPr id="6" name="Rechte verbindingslijn met pijl 5"/>
          <p:cNvCxnSpPr>
            <a:stCxn id="4" idx="2"/>
          </p:cNvCxnSpPr>
          <p:nvPr/>
        </p:nvCxnSpPr>
        <p:spPr>
          <a:xfrm>
            <a:off x="4067944" y="3076352"/>
            <a:ext cx="0" cy="9001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fgeronde rechthoek 6"/>
          <p:cNvSpPr/>
          <p:nvPr/>
        </p:nvSpPr>
        <p:spPr>
          <a:xfrm>
            <a:off x="2708176" y="399260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/>
              <a:t>ر</a:t>
            </a:r>
            <a:endParaRPr lang="nl-NL" dirty="0"/>
          </a:p>
        </p:txBody>
      </p:sp>
      <p:sp>
        <p:nvSpPr>
          <p:cNvPr id="8" name="Afgeronde rechthoek 7"/>
          <p:cNvSpPr/>
          <p:nvPr/>
        </p:nvSpPr>
        <p:spPr>
          <a:xfrm>
            <a:off x="3275856" y="399260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/>
              <a:t>ا</a:t>
            </a:r>
            <a:endParaRPr lang="nl-NL" dirty="0"/>
          </a:p>
        </p:txBody>
      </p:sp>
      <p:sp>
        <p:nvSpPr>
          <p:cNvPr id="9" name="Afgeronde rechthoek 8"/>
          <p:cNvSpPr/>
          <p:nvPr/>
        </p:nvSpPr>
        <p:spPr>
          <a:xfrm>
            <a:off x="3860304" y="400876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د</a:t>
            </a:r>
            <a:endParaRPr lang="nl-NL" dirty="0"/>
          </a:p>
        </p:txBody>
      </p:sp>
      <p:sp>
        <p:nvSpPr>
          <p:cNvPr id="10" name="Afgeronde rechthoek 9"/>
          <p:cNvSpPr/>
          <p:nvPr/>
        </p:nvSpPr>
        <p:spPr>
          <a:xfrm>
            <a:off x="4419600" y="3992606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/>
              <a:t>م</a:t>
            </a:r>
            <a:endParaRPr lang="nl-NL" dirty="0"/>
          </a:p>
        </p:txBody>
      </p:sp>
      <p:sp>
        <p:nvSpPr>
          <p:cNvPr id="11" name="Afgeronde rechthoek 10"/>
          <p:cNvSpPr/>
          <p:nvPr/>
        </p:nvSpPr>
        <p:spPr>
          <a:xfrm>
            <a:off x="5004048" y="400876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ل</a:t>
            </a:r>
            <a:endParaRPr lang="nl-NL" dirty="0"/>
          </a:p>
        </p:txBody>
      </p:sp>
      <p:sp>
        <p:nvSpPr>
          <p:cNvPr id="12" name="Afgeronde rechthoek 11"/>
          <p:cNvSpPr/>
          <p:nvPr/>
        </p:nvSpPr>
        <p:spPr>
          <a:xfrm>
            <a:off x="5571728" y="4008760"/>
            <a:ext cx="432048" cy="7722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err="1"/>
              <a:t>ا</a:t>
            </a:r>
            <a:endParaRPr lang="nl-NL" dirty="0"/>
          </a:p>
        </p:txBody>
      </p:sp>
      <p:sp>
        <p:nvSpPr>
          <p:cNvPr id="15" name="PIJL-RECHTS 14"/>
          <p:cNvSpPr/>
          <p:nvPr/>
        </p:nvSpPr>
        <p:spPr>
          <a:xfrm>
            <a:off x="791580" y="4001368"/>
            <a:ext cx="1116124" cy="756084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PIJL-RECHTS 15"/>
          <p:cNvSpPr/>
          <p:nvPr/>
        </p:nvSpPr>
        <p:spPr>
          <a:xfrm>
            <a:off x="791580" y="2348880"/>
            <a:ext cx="1116124" cy="756084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8" name="Rechte verbindingslijn 17"/>
          <p:cNvCxnSpPr/>
          <p:nvPr/>
        </p:nvCxnSpPr>
        <p:spPr>
          <a:xfrm flipV="1">
            <a:off x="1259632" y="3212976"/>
            <a:ext cx="0" cy="864096"/>
          </a:xfrm>
          <a:prstGeom prst="line">
            <a:avLst/>
          </a:prstGeom>
          <a:ln w="38100" cmpd="sng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5679740" y="2049235"/>
            <a:ext cx="281669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ديناميكيات أخرى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5679740" y="2612521"/>
            <a:ext cx="29607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زيادة التأثير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4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611967"/>
          </a:xfrm>
        </p:spPr>
        <p:txBody>
          <a:bodyPr>
            <a:normAutofit/>
          </a:bodyPr>
          <a:lstStyle/>
          <a:p>
            <a:pPr marL="109728" indent="0" algn="r" rtl="1">
              <a:buNone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كل </a:t>
            </a: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أربع سنوات </a:t>
            </a: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تقوم المفتشية بتقويم جميع مجالس الإدارة المدرسية كهدف أساسي.</a:t>
            </a:r>
            <a:endParaRPr lang="nl-NL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يحتوي كل تقويم على عينة من </a:t>
            </a:r>
            <a:r>
              <a:rPr lang="ar-SA" sz="24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عدد محدد </a:t>
            </a: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من المدارس للتحقق من جودة المجلس.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يمكن أن يحتوي التقويم أيضًا على مدارس معرضة للخطر (تحددها المفتشية).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يمكن أن يحتوي التقويم أيضًا على مدارس يمكن أن تكون جيدة (إذا تم ترشيحها من قبل مجلس الإدارة).</a:t>
            </a:r>
          </a:p>
          <a:p>
            <a:pPr marL="109728" indent="0">
              <a:buNone/>
            </a:pPr>
            <a:endParaRPr lang="en-US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83352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التقويم الموجه لمجلس الإدارة المدرسي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083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03855"/>
          </a:xfrm>
        </p:spPr>
        <p:txBody>
          <a:bodyPr>
            <a:norm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نجري كل </a:t>
            </a:r>
            <a:r>
              <a:rPr lang="ar-SA" sz="2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ثلاث سنوات </a:t>
            </a: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تحليلًا للمخاطر.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إذا لاحظنا مخاطر خطيرة، فيمكننا إعادة تقويم مجلس الإدارة و / أو المدارس.</a:t>
            </a:r>
          </a:p>
          <a:p>
            <a:pPr marL="109728" indent="0">
              <a:buNone/>
            </a:pPr>
            <a:endParaRPr lang="nl-NL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التقويم الموجه لمجلس الإدارة المدرسي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041165"/>
              </p:ext>
            </p:extLst>
          </p:nvPr>
        </p:nvGraphicFramePr>
        <p:xfrm>
          <a:off x="1705315" y="3022704"/>
          <a:ext cx="6444017" cy="2514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5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5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3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السنة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المعيار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الخيار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إذا كانت النتائج غير كافية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١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تقويم كامل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مدرسة معرضة للخطر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مدرسة بحالة جيدة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٢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تحليل المخاطر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إعادة التقويم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٣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تحليل المخاطر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إعادة التقويم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٤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تحليل المخاطر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إعادة التقويم</a:t>
                      </a:r>
                      <a:endParaRPr lang="nl-NL" sz="16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F607A4C-5DE7-C34D-AE75-345DF9410E32}"/>
              </a:ext>
            </a:extLst>
          </p:cNvPr>
          <p:cNvCxnSpPr>
            <a:cxnSpLocks/>
          </p:cNvCxnSpPr>
          <p:nvPr/>
        </p:nvCxnSpPr>
        <p:spPr>
          <a:xfrm flipH="1">
            <a:off x="3131840" y="4149080"/>
            <a:ext cx="524911" cy="346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AE2BCD4-67E8-754C-83D4-05285F0F0109}"/>
              </a:ext>
            </a:extLst>
          </p:cNvPr>
          <p:cNvCxnSpPr>
            <a:cxnSpLocks/>
          </p:cNvCxnSpPr>
          <p:nvPr/>
        </p:nvCxnSpPr>
        <p:spPr>
          <a:xfrm flipH="1">
            <a:off x="3131839" y="4630224"/>
            <a:ext cx="524911" cy="346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A464424-9912-CA4E-B60A-190894A84EC1}"/>
              </a:ext>
            </a:extLst>
          </p:cNvPr>
          <p:cNvCxnSpPr>
            <a:cxnSpLocks/>
          </p:cNvCxnSpPr>
          <p:nvPr/>
        </p:nvCxnSpPr>
        <p:spPr>
          <a:xfrm flipH="1">
            <a:off x="3131840" y="5059432"/>
            <a:ext cx="524911" cy="346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5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5503"/>
          </a:xfrm>
        </p:spPr>
        <p:txBody>
          <a:bodyPr>
            <a:normAutofit fontScale="92500" lnSpcReduction="20000"/>
          </a:bodyPr>
          <a:lstStyle/>
          <a:p>
            <a:pPr marL="109728" indent="0" algn="r" rtl="1">
              <a:buNone/>
            </a:pPr>
            <a:r>
              <a:rPr lang="ar-SA" dirty="0">
                <a:solidFill>
                  <a:schemeClr val="accent1"/>
                </a:solidFill>
              </a:rPr>
              <a:t>يتم تقييم المجالس في مجالين: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تقويم مجلس الإدارة المدرسي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83568" y="198884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 algn="r" rtl="1">
              <a:buAutoNum type="arabicPeriod"/>
            </a:pPr>
            <a:r>
              <a:rPr lang="ar-SA" sz="2400" b="1" dirty="0">
                <a:solidFill>
                  <a:schemeClr val="accent1"/>
                </a:solidFill>
              </a:rPr>
              <a:t>ضمان الجودة والطموح</a:t>
            </a:r>
            <a:r>
              <a:rPr lang="ar-SA" sz="2400" dirty="0">
                <a:solidFill>
                  <a:schemeClr val="accent1"/>
                </a:solidFill>
              </a:rPr>
              <a:t>، في ظل المعايير الآتية:</a:t>
            </a:r>
            <a:endParaRPr lang="en-GB" sz="2400" dirty="0">
              <a:solidFill>
                <a:schemeClr val="accent1"/>
              </a:solidFill>
            </a:endParaRPr>
          </a:p>
          <a:p>
            <a:pPr marL="914400" lvl="1" indent="-4572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نظام ضمان الجودة.</a:t>
            </a:r>
          </a:p>
          <a:p>
            <a:pPr marL="914400" lvl="1" indent="-4572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ثقافة الجودة.</a:t>
            </a:r>
          </a:p>
          <a:p>
            <a:pPr marL="914400" lvl="1" indent="-4572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الحوار والمساءلة.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4129702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lvl="1" indent="-534988" algn="r" rtl="1">
              <a:buFont typeface="+mj-lt"/>
              <a:buAutoNum type="arabicPeriod" startAt="2"/>
            </a:pPr>
            <a:r>
              <a:rPr lang="ar-SA" sz="2400" b="1" dirty="0">
                <a:solidFill>
                  <a:schemeClr val="accent1"/>
                </a:solidFill>
              </a:rPr>
              <a:t>الإدارة المالية</a:t>
            </a:r>
            <a:r>
              <a:rPr lang="ar-SA" sz="2400" dirty="0">
                <a:solidFill>
                  <a:schemeClr val="accent1"/>
                </a:solidFill>
              </a:rPr>
              <a:t>، في ظل المعايير الآتية:</a:t>
            </a:r>
            <a:endParaRPr lang="en-GB" sz="2400" dirty="0">
              <a:solidFill>
                <a:schemeClr val="accent1"/>
              </a:solidFill>
            </a:endParaRPr>
          </a:p>
          <a:p>
            <a:pPr marL="0" lvl="1" algn="r" rtl="1"/>
            <a:endParaRPr lang="nl-NL" sz="2400" dirty="0">
              <a:solidFill>
                <a:schemeClr val="accent1"/>
              </a:solidFill>
            </a:endParaRPr>
          </a:p>
          <a:p>
            <a:pPr lvl="2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مدى تطبيقها للقانون.</a:t>
            </a:r>
          </a:p>
          <a:p>
            <a:pPr lvl="2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المنفعة.</a:t>
            </a:r>
          </a:p>
          <a:p>
            <a:pPr lvl="2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الاستمرارية المالية.</a:t>
            </a:r>
          </a:p>
        </p:txBody>
      </p:sp>
      <p:sp>
        <p:nvSpPr>
          <p:cNvPr id="6" name="Tekstvak 5"/>
          <p:cNvSpPr txBox="1"/>
          <p:nvPr/>
        </p:nvSpPr>
        <p:spPr>
          <a:xfrm rot="19698068">
            <a:off x="1606195" y="4751606"/>
            <a:ext cx="1728192" cy="987504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rgbClr val="FF0000"/>
                </a:solidFill>
              </a:rPr>
              <a:t>للمدارس الحكومية فقط</a:t>
            </a: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6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متابعة التقويمات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611560" y="1628800"/>
            <a:ext cx="2016224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النتائج كافية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611560" y="2888940"/>
            <a:ext cx="2016224" cy="756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النتائج غير كافية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148064" y="177600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400" dirty="0">
                <a:solidFill>
                  <a:schemeClr val="accent1"/>
                </a:solidFill>
              </a:rPr>
              <a:t>لا يتم اتخاذ أي إجراء آخر</a:t>
            </a:r>
            <a:endParaRPr lang="en-GB" sz="2400" dirty="0">
              <a:solidFill>
                <a:schemeClr val="accent1"/>
              </a:solidFill>
            </a:endParaRPr>
          </a:p>
        </p:txBody>
      </p:sp>
      <p:cxnSp>
        <p:nvCxnSpPr>
          <p:cNvPr id="10" name="Rechte verbindingslijn met pijl 9"/>
          <p:cNvCxnSpPr>
            <a:stCxn id="5" idx="3"/>
          </p:cNvCxnSpPr>
          <p:nvPr/>
        </p:nvCxnSpPr>
        <p:spPr>
          <a:xfrm>
            <a:off x="2627784" y="2006842"/>
            <a:ext cx="25202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148064" y="2940349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sz="2400" dirty="0">
                <a:solidFill>
                  <a:schemeClr val="accent1"/>
                </a:solidFill>
              </a:rPr>
              <a:t>طلب الإصلاح</a:t>
            </a:r>
            <a:endParaRPr lang="en-GB" sz="2400" dirty="0">
              <a:solidFill>
                <a:schemeClr val="accent1"/>
              </a:solidFill>
            </a:endParaRPr>
          </a:p>
        </p:txBody>
      </p:sp>
      <p:cxnSp>
        <p:nvCxnSpPr>
          <p:cNvPr id="12" name="Rechte verbindingslijn met pijl 11"/>
          <p:cNvCxnSpPr>
            <a:stCxn id="6" idx="3"/>
          </p:cNvCxnSpPr>
          <p:nvPr/>
        </p:nvCxnSpPr>
        <p:spPr>
          <a:xfrm>
            <a:off x="2627784" y="3266982"/>
            <a:ext cx="248426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2627784" y="4077072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dirty="0">
                <a:solidFill>
                  <a:schemeClr val="accent1"/>
                </a:solidFill>
              </a:rPr>
              <a:t>بعد سنة من إعادة التقويم</a:t>
            </a:r>
            <a:endParaRPr lang="en-GB" sz="2400" dirty="0">
              <a:solidFill>
                <a:schemeClr val="accent1"/>
              </a:solidFill>
            </a:endParaRPr>
          </a:p>
        </p:txBody>
      </p:sp>
      <p:cxnSp>
        <p:nvCxnSpPr>
          <p:cNvPr id="15" name="Rechte verbindingslijn met pijl 14"/>
          <p:cNvCxnSpPr/>
          <p:nvPr/>
        </p:nvCxnSpPr>
        <p:spPr>
          <a:xfrm flipH="1">
            <a:off x="4283924" y="3497814"/>
            <a:ext cx="864140" cy="57925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>
            <a:off x="2627784" y="3036149"/>
            <a:ext cx="2520280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 flipH="1">
            <a:off x="4715994" y="3393570"/>
            <a:ext cx="792110" cy="683502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met pijl 30"/>
          <p:cNvCxnSpPr/>
          <p:nvPr/>
        </p:nvCxnSpPr>
        <p:spPr>
          <a:xfrm>
            <a:off x="1619672" y="3735321"/>
            <a:ext cx="1152128" cy="1637895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ep 38"/>
          <p:cNvGrpSpPr/>
          <p:nvPr/>
        </p:nvGrpSpPr>
        <p:grpSpPr>
          <a:xfrm>
            <a:off x="2627784" y="2384884"/>
            <a:ext cx="1080120" cy="1692188"/>
            <a:chOff x="2627784" y="2384884"/>
            <a:chExt cx="1080120" cy="1692188"/>
          </a:xfrm>
        </p:grpSpPr>
        <p:cxnSp>
          <p:nvCxnSpPr>
            <p:cNvPr id="17" name="Rechte verbindingslijn met pijl 16"/>
            <p:cNvCxnSpPr/>
            <p:nvPr/>
          </p:nvCxnSpPr>
          <p:spPr>
            <a:xfrm flipH="1" flipV="1">
              <a:off x="2771800" y="3645024"/>
              <a:ext cx="936104" cy="43204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met pijl 32"/>
            <p:cNvCxnSpPr/>
            <p:nvPr/>
          </p:nvCxnSpPr>
          <p:spPr>
            <a:xfrm flipH="1" flipV="1">
              <a:off x="2627784" y="2384884"/>
              <a:ext cx="1080120" cy="168033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ep 39"/>
          <p:cNvGrpSpPr/>
          <p:nvPr/>
        </p:nvGrpSpPr>
        <p:grpSpPr>
          <a:xfrm>
            <a:off x="2411760" y="2492896"/>
            <a:ext cx="936060" cy="1584177"/>
            <a:chOff x="2411760" y="2492896"/>
            <a:chExt cx="936060" cy="1584177"/>
          </a:xfrm>
        </p:grpSpPr>
        <p:cxnSp>
          <p:nvCxnSpPr>
            <p:cNvPr id="29" name="Rechte verbindingslijn met pijl 28"/>
            <p:cNvCxnSpPr/>
            <p:nvPr/>
          </p:nvCxnSpPr>
          <p:spPr>
            <a:xfrm flipH="1" flipV="1">
              <a:off x="2555710" y="3735321"/>
              <a:ext cx="792110" cy="341751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met pijl 34"/>
            <p:cNvCxnSpPr/>
            <p:nvPr/>
          </p:nvCxnSpPr>
          <p:spPr>
            <a:xfrm flipH="1" flipV="1">
              <a:off x="2411760" y="2492896"/>
              <a:ext cx="936060" cy="1584177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kstvak 37"/>
          <p:cNvSpPr txBox="1"/>
          <p:nvPr/>
        </p:nvSpPr>
        <p:spPr>
          <a:xfrm>
            <a:off x="2670640" y="5241389"/>
            <a:ext cx="37444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توقف مؤقت للأموال الحكومية. </a:t>
            </a:r>
          </a:p>
          <a:p>
            <a:pPr algn="ctr" rtl="1"/>
            <a:r>
              <a:rPr lang="ar-SA" sz="2400" dirty="0">
                <a:solidFill>
                  <a:schemeClr val="accent1"/>
                </a:solidFill>
              </a:rPr>
              <a:t>أو</a:t>
            </a:r>
            <a:endParaRPr lang="en-GB" sz="2400" dirty="0">
              <a:solidFill>
                <a:schemeClr val="accent1"/>
              </a:solidFill>
            </a:endParaRPr>
          </a:p>
          <a:p>
            <a:pPr marL="457200" indent="-457200" algn="ct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إيقاف الترخيص.</a:t>
            </a:r>
            <a:endParaRPr lang="en-GB" sz="2400" dirty="0">
              <a:solidFill>
                <a:schemeClr val="accent1"/>
              </a:solidFill>
            </a:endParaRPr>
          </a:p>
        </p:txBody>
      </p:sp>
      <p:grpSp>
        <p:nvGrpSpPr>
          <p:cNvPr id="46" name="Groep 45"/>
          <p:cNvGrpSpPr/>
          <p:nvPr/>
        </p:nvGrpSpPr>
        <p:grpSpPr>
          <a:xfrm>
            <a:off x="6696236" y="3938573"/>
            <a:ext cx="2346429" cy="714563"/>
            <a:chOff x="6696236" y="3938573"/>
            <a:chExt cx="2346429" cy="714563"/>
          </a:xfrm>
        </p:grpSpPr>
        <p:cxnSp>
          <p:nvCxnSpPr>
            <p:cNvPr id="42" name="Rechte verbindingslijn met pijl 41"/>
            <p:cNvCxnSpPr/>
            <p:nvPr/>
          </p:nvCxnSpPr>
          <p:spPr>
            <a:xfrm>
              <a:off x="6696236" y="4077073"/>
              <a:ext cx="540060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met pijl 42"/>
            <p:cNvCxnSpPr/>
            <p:nvPr/>
          </p:nvCxnSpPr>
          <p:spPr>
            <a:xfrm>
              <a:off x="6696236" y="4509120"/>
              <a:ext cx="540060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/>
            <p:cNvSpPr txBox="1"/>
            <p:nvPr/>
          </p:nvSpPr>
          <p:spPr>
            <a:xfrm>
              <a:off x="7230126" y="3938573"/>
              <a:ext cx="18063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1200" dirty="0">
                  <a:solidFill>
                    <a:schemeClr val="accent1"/>
                  </a:solidFill>
                </a:rPr>
                <a:t>النتائج غير كافية للمرة الأولى</a:t>
              </a:r>
              <a:endParaRPr lang="nl-NL" sz="1200" dirty="0">
                <a:solidFill>
                  <a:schemeClr val="accent1"/>
                </a:solidFill>
              </a:endParaRPr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7236296" y="4376137"/>
              <a:ext cx="18063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ar-SA" sz="1200" dirty="0">
                  <a:solidFill>
                    <a:schemeClr val="accent2"/>
                  </a:solidFill>
                </a:rPr>
                <a:t>النتائج غير كافية للمرة الثانية</a:t>
              </a:r>
              <a:endParaRPr lang="nl-NL" sz="12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233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كل شخص مسؤول عن عمله: التزم بدورك.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ضمان الجودة ضروري للجودة الهيكلية للتعليم.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شفافية عملية التقويم والتقارير العامة.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أثناء تطوير النموذج، يتم أخذ آراء جميع أصحاب المصلحة (القبول مهم).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/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مزيج صعب من التنفيذ والتحفيز.</a:t>
            </a:r>
          </a:p>
          <a:p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مبادئ مهمة لنموذج </a:t>
            </a:r>
            <a:r>
              <a:rPr lang="ar-SA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الحوكمة</a:t>
            </a:r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الهولندي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02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872" y="285293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الأسئلة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01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872" y="285293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معلومات أساسية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6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543" y="1481138"/>
            <a:ext cx="7570914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النظام التعليمي في هولندا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34565" y="1628800"/>
            <a:ext cx="430887" cy="40934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ar-SA" sz="1600" b="1" dirty="0">
                <a:solidFill>
                  <a:srgbClr val="002060"/>
                </a:solidFill>
              </a:rPr>
              <a:t>العمر</a:t>
            </a:r>
            <a:endParaRPr lang="nl-NL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7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1328"/>
            <a:ext cx="6275040" cy="79554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مفتشية واحدة لجميع مراحل التعليم (التعليم العالي له نظام تقويم مختلف).</a:t>
            </a:r>
            <a:endParaRPr lang="en-GB" sz="24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حقائق حول مفتشية التعليم الهولندية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454102" y="2708920"/>
            <a:ext cx="38658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None/>
            </a:pPr>
            <a:r>
              <a:rPr lang="ar-SA" sz="2400" b="1" dirty="0">
                <a:solidFill>
                  <a:schemeClr val="accent1"/>
                </a:solidFill>
              </a:rPr>
              <a:t>المهام الرئيسة بموجب القانون</a:t>
            </a:r>
            <a:endParaRPr lang="en-US" sz="2400" b="1" dirty="0">
              <a:solidFill>
                <a:schemeClr val="accent1"/>
              </a:solidFill>
            </a:endParaRPr>
          </a:p>
          <a:p>
            <a:pPr algn="r" rtl="1">
              <a:buNone/>
            </a:pPr>
            <a:endParaRPr lang="en-US" sz="2400" b="1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ضمان جودة التعليم والوضع المالي لجميع المجالس الإدارية المدرسية.</a:t>
            </a:r>
            <a:endParaRPr lang="en-US" sz="2400" dirty="0">
              <a:solidFill>
                <a:schemeClr val="accent1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</a:rPr>
              <a:t>إصدار التقرير السنوي عن جودة نظام التعليم الهولندي.</a:t>
            </a:r>
            <a:endParaRPr lang="en-GB" sz="2400" dirty="0">
              <a:solidFill>
                <a:schemeClr val="accent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4597781" y="3558748"/>
            <a:ext cx="4428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None/>
            </a:pPr>
            <a:r>
              <a:rPr lang="ar-SA" sz="2400" b="1" dirty="0">
                <a:solidFill>
                  <a:schemeClr val="accent1"/>
                </a:solidFill>
              </a:rPr>
              <a:t>حول المنظمة:</a:t>
            </a:r>
          </a:p>
          <a:p>
            <a:pPr algn="just" rtl="1"/>
            <a:r>
              <a:rPr lang="ar-SA" sz="2400" dirty="0">
                <a:solidFill>
                  <a:schemeClr val="accent1"/>
                </a:solidFill>
              </a:rPr>
              <a:t>أنشئت منذ عام 1801 </a:t>
            </a:r>
            <a:r>
              <a:rPr lang="ar-SA" sz="2400" dirty="0" err="1">
                <a:solidFill>
                  <a:schemeClr val="accent1"/>
                </a:solidFill>
              </a:rPr>
              <a:t>م</a:t>
            </a:r>
            <a:r>
              <a:rPr lang="ar-SA" sz="2400" dirty="0">
                <a:solidFill>
                  <a:schemeClr val="accent1"/>
                </a:solidFill>
              </a:rPr>
              <a:t>، ويبلغ عدد الموظفين حوالي 550 شخصًا، ويشغل 500 منهم وظيفة بدوام كامل (62٪ إناث، 32٪ ذكور)، ولها مقر رئيس واحد وموقعان صغيران في البلاد.</a:t>
            </a:r>
            <a:endParaRPr lang="en-GB" sz="2400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Afbeeldingsresultaat voor iso gecertificeer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056" y="1340768"/>
            <a:ext cx="1936408" cy="197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78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568952" cy="4464496"/>
          </a:xfrm>
        </p:spPr>
        <p:txBody>
          <a:bodyPr>
            <a:normAutofit/>
          </a:bodyPr>
          <a:lstStyle/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لا توجد رسوم لبدء الدراسة في هولندا.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هذه الحرية حق دستوري ولا يمكن تقييدها إلا بموجب القوانين الرسمية.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تعليم مجاني لجميع المراحل في المدارس الحكومية، والتعليم والتدريب المهني مجاني حتى سن 18 عامًا.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يكون مجلس الإدارة المدرسي مسؤولاً عن جودة التعليم (في المدارس الحكومية والخاصة) والإدارة المالية (للمدارس الحكومية فقط).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يمكن أن يكون مجلس الإدارة المدرسي مسؤولاً عن أكثر من مدرسة.</a:t>
            </a:r>
          </a:p>
          <a:p>
            <a:pPr algn="r" rtl="1">
              <a:buFont typeface="Arial" panose="020B0604020202020204" pitchFamily="34" charset="0"/>
              <a:buChar char="•"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يمكن ترخيص المعاهد الخاصة من قبل الحكومة لإعطاء الشهادات الرسمية، ولكن لا يتم تمويلها من قبل الحكومة، ولا يتم تقييم الإدارة المالية لهذه المؤسسات.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الوضع العام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445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216"/>
          <p:cNvSpPr>
            <a:spLocks noGrp="1"/>
          </p:cNvSpPr>
          <p:nvPr>
            <p:ph type="title" idx="4294967295"/>
          </p:nvPr>
        </p:nvSpPr>
        <p:spPr bwMode="auto">
          <a:xfrm>
            <a:off x="339610" y="548680"/>
            <a:ext cx="81692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normAutofit/>
          </a:bodyPr>
          <a:lstStyle/>
          <a:p>
            <a:pPr algn="r" rtl="1" eaLnBrk="1" hangingPunct="1"/>
            <a:r>
              <a:rPr lang="ar-SA" altLang="nl-NL" sz="3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الإطار</a:t>
            </a:r>
            <a:endParaRPr lang="nl-NL" altLang="nl-NL" sz="3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083" name="Shape 217"/>
          <p:cNvSpPr>
            <a:spLocks noGrp="1"/>
          </p:cNvSpPr>
          <p:nvPr>
            <p:ph type="body" idx="4294967295"/>
          </p:nvPr>
        </p:nvSpPr>
        <p:spPr>
          <a:xfrm>
            <a:off x="409271" y="1501167"/>
            <a:ext cx="8169275" cy="120775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noAutofit/>
          </a:bodyPr>
          <a:lstStyle/>
          <a:p>
            <a:pPr marL="0" indent="0" algn="r" rtl="1">
              <a:buNone/>
              <a:defRPr/>
            </a:pPr>
            <a:r>
              <a:rPr lang="ar-SA" sz="24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يتكون إطار التفتيش من خمسة مجالات للجودة تضم العديد من "معايير الجودة"، وهناك إطار واحد فقط لمختلف المراحل التعليمية. </a:t>
            </a:r>
            <a:endParaRPr lang="en-GB" sz="2400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7653" name="Group 230"/>
          <p:cNvGrpSpPr>
            <a:grpSpLocks/>
          </p:cNvGrpSpPr>
          <p:nvPr/>
        </p:nvGrpSpPr>
        <p:grpSpPr bwMode="auto">
          <a:xfrm>
            <a:off x="5857875" y="2836863"/>
            <a:ext cx="3224213" cy="3221037"/>
            <a:chOff x="0" y="-1"/>
            <a:chExt cx="3223579" cy="3221711"/>
          </a:xfrm>
        </p:grpSpPr>
        <p:sp>
          <p:nvSpPr>
            <p:cNvPr id="27654" name="Shape 219"/>
            <p:cNvSpPr>
              <a:spLocks/>
            </p:cNvSpPr>
            <p:nvPr/>
          </p:nvSpPr>
          <p:spPr bwMode="auto">
            <a:xfrm>
              <a:off x="1611049" y="-1"/>
              <a:ext cx="1533525" cy="1611314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14927"/>
                  </a:lnTo>
                  <a:cubicBezTo>
                    <a:pt x="18560" y="6025"/>
                    <a:pt x="9840" y="0"/>
                    <a:pt x="0" y="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6699FF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27655" name="Shape 220"/>
            <p:cNvSpPr>
              <a:spLocks/>
            </p:cNvSpPr>
            <p:nvPr/>
          </p:nvSpPr>
          <p:spPr bwMode="auto">
            <a:xfrm>
              <a:off x="1611049" y="1112836"/>
              <a:ext cx="1612530" cy="1801816"/>
            </a:xfrm>
            <a:custGeom>
              <a:avLst/>
              <a:gdLst>
                <a:gd name="T0" fmla="*/ 2147483647 w 19910"/>
                <a:gd name="T1" fmla="*/ 2147483647 h 21600"/>
                <a:gd name="T2" fmla="*/ 2147483647 w 19910"/>
                <a:gd name="T3" fmla="*/ 2147483647 h 21600"/>
                <a:gd name="T4" fmla="*/ 2147483647 w 19910"/>
                <a:gd name="T5" fmla="*/ 2147483647 h 21600"/>
                <a:gd name="T6" fmla="*/ 2147483647 w 19910"/>
                <a:gd name="T7" fmla="*/ 2147483647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10" h="21600" extrusionOk="0">
                  <a:moveTo>
                    <a:pt x="0" y="5969"/>
                  </a:moveTo>
                  <a:lnTo>
                    <a:pt x="11703" y="21600"/>
                  </a:lnTo>
                  <a:cubicBezTo>
                    <a:pt x="18680" y="16680"/>
                    <a:pt x="21600" y="7960"/>
                    <a:pt x="18933" y="0"/>
                  </a:cubicBezTo>
                  <a:lnTo>
                    <a:pt x="0" y="5969"/>
                  </a:lnTo>
                  <a:close/>
                </a:path>
              </a:pathLst>
            </a:custGeom>
            <a:solidFill>
              <a:srgbClr val="FF6969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pPr algn="r" rtl="1" fontAlgn="base">
                <a:spcBef>
                  <a:spcPct val="0"/>
                </a:spcBef>
                <a:spcAft>
                  <a:spcPct val="0"/>
                </a:spcAft>
              </a:pPr>
              <a:endParaRPr lang="nl-NL"/>
            </a:p>
          </p:txBody>
        </p:sp>
        <p:sp>
          <p:nvSpPr>
            <p:cNvPr id="27656" name="Shape 221"/>
            <p:cNvSpPr>
              <a:spLocks/>
            </p:cNvSpPr>
            <p:nvPr/>
          </p:nvSpPr>
          <p:spPr bwMode="auto">
            <a:xfrm>
              <a:off x="663312" y="1611312"/>
              <a:ext cx="1895475" cy="1610398"/>
            </a:xfrm>
            <a:custGeom>
              <a:avLst/>
              <a:gdLst>
                <a:gd name="T0" fmla="*/ 2147483647 w 21600"/>
                <a:gd name="T1" fmla="*/ 2147483647 h 20307"/>
                <a:gd name="T2" fmla="*/ 2147483647 w 21600"/>
                <a:gd name="T3" fmla="*/ 2147483647 h 20307"/>
                <a:gd name="T4" fmla="*/ 2147483647 w 21600"/>
                <a:gd name="T5" fmla="*/ 2147483647 h 20307"/>
                <a:gd name="T6" fmla="*/ 2147483647 w 21600"/>
                <a:gd name="T7" fmla="*/ 2147483647 h 20307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0307" extrusionOk="0">
                  <a:moveTo>
                    <a:pt x="10799" y="0"/>
                  </a:moveTo>
                  <a:lnTo>
                    <a:pt x="0" y="16429"/>
                  </a:lnTo>
                  <a:cubicBezTo>
                    <a:pt x="6440" y="21600"/>
                    <a:pt x="15160" y="21600"/>
                    <a:pt x="21600" y="16429"/>
                  </a:cubicBezTo>
                  <a:lnTo>
                    <a:pt x="10799" y="0"/>
                  </a:lnTo>
                  <a:close/>
                </a:path>
              </a:pathLst>
            </a:custGeom>
            <a:solidFill>
              <a:srgbClr val="ADDC7A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nl-NL"/>
            </a:p>
          </p:txBody>
        </p:sp>
        <p:sp>
          <p:nvSpPr>
            <p:cNvPr id="27657" name="Shape 222"/>
            <p:cNvSpPr>
              <a:spLocks/>
            </p:cNvSpPr>
            <p:nvPr/>
          </p:nvSpPr>
          <p:spPr bwMode="auto">
            <a:xfrm>
              <a:off x="0" y="1112836"/>
              <a:ext cx="1611051" cy="1801816"/>
            </a:xfrm>
            <a:custGeom>
              <a:avLst/>
              <a:gdLst>
                <a:gd name="T0" fmla="*/ 2147483647 w 19910"/>
                <a:gd name="T1" fmla="*/ 2147483647 h 21600"/>
                <a:gd name="T2" fmla="*/ 2147483647 w 19910"/>
                <a:gd name="T3" fmla="*/ 2147483647 h 21600"/>
                <a:gd name="T4" fmla="*/ 2147483647 w 19910"/>
                <a:gd name="T5" fmla="*/ 2147483647 h 21600"/>
                <a:gd name="T6" fmla="*/ 2147483647 w 19910"/>
                <a:gd name="T7" fmla="*/ 2147483647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910" h="21600" extrusionOk="0">
                  <a:moveTo>
                    <a:pt x="19910" y="5969"/>
                  </a:moveTo>
                  <a:lnTo>
                    <a:pt x="977" y="0"/>
                  </a:lnTo>
                  <a:cubicBezTo>
                    <a:pt x="-1690" y="7960"/>
                    <a:pt x="1230" y="16680"/>
                    <a:pt x="8208" y="21600"/>
                  </a:cubicBezTo>
                  <a:lnTo>
                    <a:pt x="19910" y="5969"/>
                  </a:lnTo>
                  <a:close/>
                </a:path>
              </a:pathLst>
            </a:custGeom>
            <a:solidFill>
              <a:srgbClr val="FF99FF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nl-NL"/>
            </a:p>
          </p:txBody>
        </p:sp>
        <p:sp>
          <p:nvSpPr>
            <p:cNvPr id="27658" name="Shape 223"/>
            <p:cNvSpPr>
              <a:spLocks/>
            </p:cNvSpPr>
            <p:nvPr/>
          </p:nvSpPr>
          <p:spPr bwMode="auto">
            <a:xfrm>
              <a:off x="79114" y="-1"/>
              <a:ext cx="1531938" cy="1611314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1600" y="0"/>
                  </a:lnTo>
                  <a:cubicBezTo>
                    <a:pt x="11761" y="0"/>
                    <a:pt x="3040" y="6025"/>
                    <a:pt x="0" y="14927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rgbClr val="75DBFF"/>
            </a:solidFill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nl-NL"/>
            </a:p>
          </p:txBody>
        </p:sp>
        <p:sp>
          <p:nvSpPr>
            <p:cNvPr id="27659" name="Shape 224"/>
            <p:cNvSpPr>
              <a:spLocks noChangeArrowheads="1"/>
            </p:cNvSpPr>
            <p:nvPr/>
          </p:nvSpPr>
          <p:spPr bwMode="auto">
            <a:xfrm>
              <a:off x="663311" y="574673"/>
              <a:ext cx="690293" cy="430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9pPr>
            </a:lstStyle>
            <a:p>
              <a:pPr algn="ctr" eaLnBrk="1" hangingPunct="1"/>
              <a:r>
                <a:rPr lang="ar-SA" altLang="nl-NL" sz="1400" b="1" dirty="0">
                  <a:solidFill>
                    <a:srgbClr val="000000"/>
                  </a:solidFill>
                </a:rPr>
                <a:t>الإدارة المالية</a:t>
              </a:r>
              <a:endParaRPr lang="nl-NL" altLang="nl-NL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7660" name="Shape 225"/>
            <p:cNvSpPr>
              <a:spLocks noChangeArrowheads="1"/>
            </p:cNvSpPr>
            <p:nvPr/>
          </p:nvSpPr>
          <p:spPr bwMode="auto">
            <a:xfrm>
              <a:off x="1845982" y="587920"/>
              <a:ext cx="914842" cy="430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9pPr>
            </a:lstStyle>
            <a:p>
              <a:pPr algn="ctr" eaLnBrk="1" hangingPunct="1"/>
              <a:r>
                <a:rPr lang="ar-SA" altLang="nl-NL" sz="1400" b="1" dirty="0">
                  <a:solidFill>
                    <a:srgbClr val="000000"/>
                  </a:solidFill>
                </a:rPr>
                <a:t>مخرجات الطلاب</a:t>
              </a:r>
              <a:endParaRPr lang="nl-NL" altLang="nl-NL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7661" name="Shape 226"/>
            <p:cNvSpPr>
              <a:spLocks noChangeArrowheads="1"/>
            </p:cNvSpPr>
            <p:nvPr/>
          </p:nvSpPr>
          <p:spPr bwMode="auto">
            <a:xfrm>
              <a:off x="72173" y="1616516"/>
              <a:ext cx="1096637" cy="430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9pPr>
            </a:lstStyle>
            <a:p>
              <a:pPr algn="ctr" eaLnBrk="1" hangingPunct="1"/>
              <a:r>
                <a:rPr lang="ar-SA" altLang="nl-NL" sz="1400" b="1" dirty="0">
                  <a:solidFill>
                    <a:srgbClr val="000000"/>
                  </a:solidFill>
                </a:rPr>
                <a:t>ضمان الجودة والطموح</a:t>
              </a:r>
              <a:endParaRPr lang="nl-NL" altLang="nl-NL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7662" name="Shape 227"/>
            <p:cNvSpPr>
              <a:spLocks noChangeArrowheads="1"/>
            </p:cNvSpPr>
            <p:nvPr/>
          </p:nvSpPr>
          <p:spPr bwMode="auto">
            <a:xfrm>
              <a:off x="1886805" y="1565931"/>
              <a:ext cx="1294119" cy="430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9pPr>
            </a:lstStyle>
            <a:p>
              <a:pPr algn="ctr" eaLnBrk="1" hangingPunct="1"/>
              <a:r>
                <a:rPr lang="ar-SA" altLang="nl-NL" sz="1400" b="1" dirty="0">
                  <a:solidFill>
                    <a:srgbClr val="000000"/>
                  </a:solidFill>
                </a:rPr>
                <a:t>خطوات التدريس والتعلّم</a:t>
              </a:r>
              <a:endParaRPr lang="nl-NL" altLang="nl-NL" sz="1400" b="1" dirty="0">
                <a:solidFill>
                  <a:srgbClr val="000000"/>
                </a:solidFill>
              </a:endParaRPr>
            </a:p>
          </p:txBody>
        </p:sp>
        <p:sp>
          <p:nvSpPr>
            <p:cNvPr id="27664" name="Shape 229"/>
            <p:cNvSpPr>
              <a:spLocks noChangeArrowheads="1"/>
            </p:cNvSpPr>
            <p:nvPr/>
          </p:nvSpPr>
          <p:spPr bwMode="auto">
            <a:xfrm>
              <a:off x="980243" y="2518302"/>
              <a:ext cx="1294119" cy="4309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1pPr>
              <a:lvl2pPr marL="742950" indent="-28575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2pPr>
              <a:lvl3pPr marL="11430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3pPr>
              <a:lvl4pPr marL="16002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4pPr>
              <a:lvl5pPr marL="2057400" indent="-228600" eaLnBrk="0" hangingPunct="0"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600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  <a:sym typeface="Verdana" pitchFamily="34" charset="0"/>
                </a:defRPr>
              </a:lvl9pPr>
            </a:lstStyle>
            <a:p>
              <a:pPr algn="ctr" eaLnBrk="1" hangingPunct="1"/>
              <a:r>
                <a:rPr lang="ar-SA" altLang="nl-NL" sz="1400" b="1" dirty="0">
                  <a:solidFill>
                    <a:srgbClr val="000000"/>
                  </a:solidFill>
                </a:rPr>
                <a:t>البيئة المدرسية والسلامة</a:t>
              </a:r>
              <a:endParaRPr lang="nl-NL" altLang="nl-NL" sz="14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kstvak 1"/>
          <p:cNvSpPr txBox="1"/>
          <p:nvPr/>
        </p:nvSpPr>
        <p:spPr>
          <a:xfrm>
            <a:off x="424685" y="2780928"/>
            <a:ext cx="54331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 eaLnBrk="1" hangingPunct="1">
              <a:defRPr/>
            </a:pPr>
            <a:r>
              <a:rPr lang="ar-SA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يتم النظر في أمرين: </a:t>
            </a:r>
            <a:endParaRPr lang="en-GB" sz="2400" dirty="0">
              <a:solidFill>
                <a:schemeClr val="accent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 algn="r" rtl="1" eaLnBrk="1" hangingPunct="1">
              <a:buFont typeface="+mj-lt"/>
              <a:buAutoNum type="arabicPeriod"/>
              <a:defRPr/>
            </a:pPr>
            <a:r>
              <a:rPr lang="ar-SA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التطبيق استنادًا إلى القوانين واللوائح الوطنية. يجب أن تكون مرضية.</a:t>
            </a:r>
          </a:p>
          <a:p>
            <a:pPr marL="457200" indent="-457200" algn="r" rtl="1" eaLnBrk="1" hangingPunct="1">
              <a:buFont typeface="+mj-lt"/>
              <a:buAutoNum type="arabicPeriod"/>
              <a:defRPr/>
            </a:pPr>
            <a:r>
              <a:rPr lang="ar-SA" sz="2400" dirty="0">
                <a:solidFill>
                  <a:schemeClr val="accent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تلبية "طموحات مجلس الإدارة المدرسي" للحصول على جودة تعليمية أعلى من الجودة الأساسية.</a:t>
            </a:r>
          </a:p>
          <a:p>
            <a:pPr eaLnBrk="1" hangingPunct="1">
              <a:defRPr/>
            </a:pPr>
            <a:endParaRPr lang="en-GB" sz="2400" dirty="0">
              <a:solidFill>
                <a:schemeClr val="accent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23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90872" y="2852936"/>
            <a:ext cx="8229600" cy="1143000"/>
          </a:xfrm>
        </p:spPr>
        <p:txBody>
          <a:bodyPr>
            <a:norm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نموذج </a:t>
            </a:r>
            <a:r>
              <a:rPr lang="ar-SA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الحوكمة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8" descr="C:\Users\vbroe\Desktop\Logo_Inspect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813" y="-11113"/>
            <a:ext cx="590550" cy="15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942720" y="186893"/>
            <a:ext cx="34090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b="1" dirty="0">
                <a:solidFill>
                  <a:srgbClr val="002060"/>
                </a:solidFill>
              </a:rPr>
              <a:t>مفتشية التعليم</a:t>
            </a:r>
            <a:endParaRPr lang="nl-NL" sz="2000" b="1" dirty="0">
              <a:solidFill>
                <a:srgbClr val="002060"/>
              </a:solidFill>
            </a:endParaRPr>
          </a:p>
          <a:p>
            <a:pPr algn="ctr"/>
            <a:r>
              <a:rPr lang="ar-SA" sz="2000" b="1" dirty="0">
                <a:solidFill>
                  <a:srgbClr val="002060"/>
                </a:solidFill>
              </a:rPr>
              <a:t>هولندا</a:t>
            </a:r>
            <a:endParaRPr lang="nl-N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167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إدارة التفتيش الهولندية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troomdiagram: Alternatief proces 4"/>
          <p:cNvSpPr/>
          <p:nvPr/>
        </p:nvSpPr>
        <p:spPr>
          <a:xfrm>
            <a:off x="611560" y="1628800"/>
            <a:ext cx="799288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/>
              <a:t>وزارة التعليم</a:t>
            </a:r>
            <a:endParaRPr lang="nl-NL" sz="2400" dirty="0"/>
          </a:p>
        </p:txBody>
      </p:sp>
      <p:sp>
        <p:nvSpPr>
          <p:cNvPr id="6" name="Stroomdiagram: Alternatief proces 5"/>
          <p:cNvSpPr/>
          <p:nvPr/>
        </p:nvSpPr>
        <p:spPr>
          <a:xfrm>
            <a:off x="5039312" y="4293096"/>
            <a:ext cx="3600400" cy="17281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المدارس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PIJL-OMLAAG 6"/>
          <p:cNvSpPr/>
          <p:nvPr/>
        </p:nvSpPr>
        <p:spPr>
          <a:xfrm>
            <a:off x="5039312" y="2708920"/>
            <a:ext cx="3600400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لوائح قانون السياسات</a:t>
            </a: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Stroomdiagram: Alternatief proces 7"/>
          <p:cNvSpPr/>
          <p:nvPr/>
        </p:nvSpPr>
        <p:spPr>
          <a:xfrm>
            <a:off x="755576" y="4293096"/>
            <a:ext cx="2304256" cy="17281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مفتشية التعليم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PIJL-RECHTS 8"/>
          <p:cNvSpPr/>
          <p:nvPr/>
        </p:nvSpPr>
        <p:spPr>
          <a:xfrm>
            <a:off x="3275856" y="4293096"/>
            <a:ext cx="1512168" cy="17281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الإشراف</a:t>
            </a:r>
            <a:endParaRPr lang="nl-NL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0" name="Groep 19"/>
          <p:cNvGrpSpPr/>
          <p:nvPr/>
        </p:nvGrpSpPr>
        <p:grpSpPr>
          <a:xfrm>
            <a:off x="3203848" y="2924944"/>
            <a:ext cx="2666038" cy="1728192"/>
            <a:chOff x="3203848" y="2924944"/>
            <a:chExt cx="2666038" cy="1728192"/>
          </a:xfrm>
        </p:grpSpPr>
        <p:cxnSp>
          <p:nvCxnSpPr>
            <p:cNvPr id="11" name="Rechte verbindingslijn met pijl 10"/>
            <p:cNvCxnSpPr/>
            <p:nvPr/>
          </p:nvCxnSpPr>
          <p:spPr>
            <a:xfrm flipH="1">
              <a:off x="4788024" y="3068960"/>
              <a:ext cx="1081862" cy="0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al 12"/>
            <p:cNvSpPr/>
            <p:nvPr/>
          </p:nvSpPr>
          <p:spPr>
            <a:xfrm>
              <a:off x="3203848" y="2924944"/>
              <a:ext cx="1584176" cy="10801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2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الإطار</a:t>
              </a:r>
              <a:endParaRPr lang="nl-NL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17" name="Rechte verbindingslijn met pijl 16"/>
            <p:cNvCxnSpPr/>
            <p:nvPr/>
          </p:nvCxnSpPr>
          <p:spPr>
            <a:xfrm>
              <a:off x="3635896" y="4005064"/>
              <a:ext cx="0" cy="64807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70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pPr algn="ctr" rtl="1"/>
            <a:r>
              <a:rPr lang="ar-SA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إدارة التفتيش الهولندية</a:t>
            </a:r>
            <a:endParaRPr lang="nl-NL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troomdiagram: Alternatief proces 4"/>
          <p:cNvSpPr/>
          <p:nvPr/>
        </p:nvSpPr>
        <p:spPr>
          <a:xfrm>
            <a:off x="611560" y="1628800"/>
            <a:ext cx="7992888" cy="86409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وزارة التعليم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troomdiagram: Alternatief proces 5"/>
          <p:cNvSpPr/>
          <p:nvPr/>
        </p:nvSpPr>
        <p:spPr>
          <a:xfrm>
            <a:off x="5039312" y="4293096"/>
            <a:ext cx="3600400" cy="17281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المدارس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Stroomdiagram: Alternatief proces 7"/>
          <p:cNvSpPr/>
          <p:nvPr/>
        </p:nvSpPr>
        <p:spPr>
          <a:xfrm>
            <a:off x="755576" y="4293096"/>
            <a:ext cx="2304256" cy="172819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مفتشية التعليم</a:t>
            </a:r>
            <a:endParaRPr lang="nl-NL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30" name="Groep 29"/>
          <p:cNvGrpSpPr/>
          <p:nvPr/>
        </p:nvGrpSpPr>
        <p:grpSpPr>
          <a:xfrm>
            <a:off x="611560" y="3284984"/>
            <a:ext cx="3456384" cy="544126"/>
            <a:chOff x="611560" y="3284984"/>
            <a:chExt cx="3456384" cy="544126"/>
          </a:xfrm>
        </p:grpSpPr>
        <p:cxnSp>
          <p:nvCxnSpPr>
            <p:cNvPr id="4" name="Rechte verbindingslijn 3"/>
            <p:cNvCxnSpPr/>
            <p:nvPr/>
          </p:nvCxnSpPr>
          <p:spPr>
            <a:xfrm>
              <a:off x="611560" y="3284984"/>
              <a:ext cx="3456384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2" name="Tekstvak 11"/>
            <p:cNvSpPr txBox="1"/>
            <p:nvPr/>
          </p:nvSpPr>
          <p:spPr>
            <a:xfrm>
              <a:off x="611560" y="3429000"/>
              <a:ext cx="3024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000" dirty="0">
                  <a:solidFill>
                    <a:srgbClr val="FF0000"/>
                  </a:solidFill>
                </a:rPr>
                <a:t>التفتيش المستقل بموجب القانون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4211960" y="3284984"/>
            <a:ext cx="4427752" cy="2808312"/>
            <a:chOff x="4211960" y="3284984"/>
            <a:chExt cx="4427752" cy="2808312"/>
          </a:xfrm>
        </p:grpSpPr>
        <p:cxnSp>
          <p:nvCxnSpPr>
            <p:cNvPr id="16" name="Rechte verbindingslijn 15"/>
            <p:cNvCxnSpPr/>
            <p:nvPr/>
          </p:nvCxnSpPr>
          <p:spPr>
            <a:xfrm>
              <a:off x="4355976" y="3284984"/>
              <a:ext cx="4283736" cy="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9" name="Tekstvak 18"/>
            <p:cNvSpPr txBox="1"/>
            <p:nvPr/>
          </p:nvSpPr>
          <p:spPr>
            <a:xfrm>
              <a:off x="5327344" y="3397471"/>
              <a:ext cx="30243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ar-SA" sz="2000" dirty="0">
                  <a:solidFill>
                    <a:srgbClr val="FF0000"/>
                  </a:solidFill>
                </a:rPr>
                <a:t>لدى مجالس الإدارة المدرسية مطلق الاستقلالية في اختيار "الكيفية"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Rechte verbindingslijn 19"/>
            <p:cNvCxnSpPr/>
            <p:nvPr/>
          </p:nvCxnSpPr>
          <p:spPr>
            <a:xfrm>
              <a:off x="4211960" y="3419037"/>
              <a:ext cx="0" cy="2674259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4" name="Tekstvak 23"/>
          <p:cNvSpPr txBox="1"/>
          <p:nvPr/>
        </p:nvSpPr>
        <p:spPr>
          <a:xfrm>
            <a:off x="3059832" y="4796246"/>
            <a:ext cx="115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600" dirty="0">
                <a:solidFill>
                  <a:srgbClr val="FF0000"/>
                </a:solidFill>
              </a:rPr>
              <a:t>ما هي الجودة والمخرجات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395536" y="2540318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dirty="0">
                <a:solidFill>
                  <a:srgbClr val="FF0000"/>
                </a:solidFill>
              </a:rPr>
              <a:t>أدوار ومسؤوليات واضحة</a:t>
            </a:r>
            <a:endParaRPr lang="en-GB" sz="2000" dirty="0">
              <a:solidFill>
                <a:srgbClr val="FF0000"/>
              </a:solidFill>
            </a:endParaRPr>
          </a:p>
        </p:txBody>
      </p:sp>
      <p:grpSp>
        <p:nvGrpSpPr>
          <p:cNvPr id="29" name="Groep 28"/>
          <p:cNvGrpSpPr/>
          <p:nvPr/>
        </p:nvGrpSpPr>
        <p:grpSpPr>
          <a:xfrm>
            <a:off x="3678928" y="2540318"/>
            <a:ext cx="4853512" cy="1232662"/>
            <a:chOff x="3678928" y="2540318"/>
            <a:chExt cx="4853512" cy="1232662"/>
          </a:xfrm>
        </p:grpSpPr>
        <p:sp>
          <p:nvSpPr>
            <p:cNvPr id="26" name="Ovaal 25"/>
            <p:cNvSpPr/>
            <p:nvPr/>
          </p:nvSpPr>
          <p:spPr>
            <a:xfrm>
              <a:off x="3678928" y="2764868"/>
              <a:ext cx="1080120" cy="1008112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5039312" y="2540318"/>
              <a:ext cx="34931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2000" dirty="0">
                  <a:solidFill>
                    <a:srgbClr val="FF0000"/>
                  </a:solidFill>
                </a:rPr>
                <a:t>ولكن –أيضًا- العمل معًا بهدف التطوير</a:t>
              </a:r>
              <a:endParaRPr lang="en-GB" sz="2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72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5211</TotalTime>
  <Words>766</Words>
  <Application>Microsoft Macintosh PowerPoint</Application>
  <PresentationFormat>On-screen Show (4:3)</PresentationFormat>
  <Paragraphs>150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Lucida Sans Unicode</vt:lpstr>
      <vt:lpstr>Verdana</vt:lpstr>
      <vt:lpstr>Wingdings 2</vt:lpstr>
      <vt:lpstr>Wingdings 3</vt:lpstr>
      <vt:lpstr>Concours</vt:lpstr>
      <vt:lpstr>نموذج الحوكمة لوضع التقويمات المدرسية الخارجية وتنفيذها</vt:lpstr>
      <vt:lpstr>معلومات أساسية</vt:lpstr>
      <vt:lpstr>النظام التعليمي في هولندا</vt:lpstr>
      <vt:lpstr>حقائق حول مفتشية التعليم الهولندية</vt:lpstr>
      <vt:lpstr>الوضع العام</vt:lpstr>
      <vt:lpstr>الإطار</vt:lpstr>
      <vt:lpstr>نموذج الحوكمة</vt:lpstr>
      <vt:lpstr>إدارة التفتيش الهولندية</vt:lpstr>
      <vt:lpstr>إدارة التفتيش الهولندية</vt:lpstr>
      <vt:lpstr>إجراء التقويم</vt:lpstr>
      <vt:lpstr>التنوع في المدارس</vt:lpstr>
      <vt:lpstr>الحوكمة وتأثير الإشراف</vt:lpstr>
      <vt:lpstr>التقويم الموجه لمجلس الإدارة المدرسي</vt:lpstr>
      <vt:lpstr>التقويم الموجه لمجلس الإدارة المدرسي</vt:lpstr>
      <vt:lpstr>تقويم مجلس الإدارة المدرسي</vt:lpstr>
      <vt:lpstr>متابعة التقويمات</vt:lpstr>
      <vt:lpstr>مبادئ مهمة لنموذج الحوكمة الهولندي</vt:lpstr>
      <vt:lpstr>الأسئلة</vt:lpstr>
    </vt:vector>
  </TitlesOfParts>
  <Company>Ministerie van OCW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op het Onderwijstoezicht</dc:title>
  <dc:creator>Verkroost, Jos</dc:creator>
  <cp:lastModifiedBy>ARWA ALI A. ALDUAIJ</cp:lastModifiedBy>
  <cp:revision>230</cp:revision>
  <cp:lastPrinted>2018-11-05T13:14:59Z</cp:lastPrinted>
  <dcterms:created xsi:type="dcterms:W3CDTF">2013-09-25T08:57:16Z</dcterms:created>
  <dcterms:modified xsi:type="dcterms:W3CDTF">2019-03-21T06:26:29Z</dcterms:modified>
</cp:coreProperties>
</file>