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sldIdLst>
    <p:sldId id="311" r:id="rId2"/>
    <p:sldId id="279" r:id="rId3"/>
    <p:sldId id="281" r:id="rId4"/>
    <p:sldId id="282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2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648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9C6CB-7A61-BA44-8283-13255BF35A22}" type="datetimeFigureOut">
              <a:rPr lang="en-US" smtClean="0"/>
              <a:t>3/21/19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8DA02-25E8-7C44-A1C9-1FADF7EA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6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front cover page and can only be used once. Use the corresponding</a:t>
            </a:r>
            <a:r>
              <a:rPr lang="en-US" baseline="0" dirty="0"/>
              <a:t> </a:t>
            </a:r>
            <a:r>
              <a:rPr lang="en-US" b="1" baseline="0" dirty="0"/>
              <a:t>blue</a:t>
            </a:r>
            <a:r>
              <a:rPr lang="en-US" baseline="0" dirty="0"/>
              <a:t> internal and back pages if you are using this page. </a:t>
            </a:r>
            <a:r>
              <a:rPr lang="en-US" dirty="0"/>
              <a:t>You may add a title and a subtitle if needed only. Do</a:t>
            </a:r>
            <a:r>
              <a:rPr lang="en-US" baseline="0" dirty="0"/>
              <a:t> not add anything else or move elements around.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C683-9137-4122-84BD-5AA5692D6AF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048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68DA02-25E8-7C44-A1C9-1FADF7EA02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8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D0B4-9832-4E46-85BF-4D743886A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843F1-0141-A24E-88BC-9FE3CA163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6EFCE-CDC6-6849-9F2B-A408C09B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BAD3C-72CF-2541-BA30-C280E78D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2387E-9415-F243-8E7D-F680ADA97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EA210-25C4-6D43-8308-977E7D12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7D8E0-F36A-C149-B8A8-B217DD703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A3C58-A8A9-184C-9E2B-688B23DD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FA00-CB96-7E40-9AD8-5E206368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A30E6-222B-8740-99B6-776C37B8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1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2F67B-B83D-F743-B2D8-1ADFE086E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C9BBE-DF20-D44C-A4B9-1446F51A5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FE5D5-8E9A-3F42-AA27-7660CA4BF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F0346-DF17-AB48-B3F1-0FB34BA5E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F7012-03D5-D44C-BC1A-CF79B28B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0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42C54-E9DB-EE4E-8344-BA61FF8C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0990E-C3A3-6745-BAE8-CFF1EA3EA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D6C88-3BE8-E345-A238-DAE5AFE9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4BEF3-39D3-C442-9800-31DFAB3B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B9110-5573-D241-8E12-C570AC92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1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9312E-00F4-A045-8CAC-B67935552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2BCA2-F44A-EA48-8F54-E94B1D8E0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33CE7-2C56-9447-A8DC-9D061DB5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AB3AF-F01A-6F48-9FE1-E1EDF283D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2752F-3D97-CE49-A5FA-B5C4D89A4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5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A233E-DFD0-A44F-8842-4F46FA4D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FCEF-2F7B-7543-8915-17DCA8B4F5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8D771-D515-184D-AD1E-6388495DD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78AD4-5008-B14D-A5D9-D4D9323B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A4B5A-5C78-3942-96F0-2B5B6B2C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B561A-4136-A643-B71E-CC3007F2B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2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91BD6-D62D-1141-ABD8-B87744DD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2F4F9-2125-E145-B953-87246443F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AA1A3-9C06-F94E-8FC3-53C63218D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6835F-E70D-0640-A25A-894A321A2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AD0A70-0FAD-6841-AD7F-26FAFA78F1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3A6961-462B-874E-AE30-2804B8A1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AED01-8A03-D747-B555-4ABF1C06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800207-D7B9-D24E-9FC6-DBC7C0DF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3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2AE85-45BC-9D4D-8684-4D7C613C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0E013-D849-B449-912C-31867621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72036-8499-EC40-9B42-2E795F57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18F51-8C48-BE43-AA47-58BAC22BA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6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2EB0E0-5FFD-434E-8620-3E8294B0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133F6-2F62-1A47-93E2-CE09E886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BEB304-3CDC-DB44-B267-1BEAD6D74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6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4853D-2B5A-6142-870A-6C76EE30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5CC5E-9EE1-314C-886D-6EA5266BC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DDC48-2E7A-354A-9F69-D2A72774C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E2B1C-622D-4041-B1BD-AB186030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C9E87-9C8B-0F46-BCFC-D65C9F77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DF0AC-8A32-0747-BE1B-65E1C819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4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D67F4-C858-1645-8CD2-3B11E6381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37682-765D-914D-AF54-77CB265CE2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4213D2-5214-F541-A1FC-95D6D6810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7508C-D727-2D48-B34E-31765694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D6806-C78C-1C43-AD80-F7C1D899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70B17-4F6A-C34E-909D-C0D1A75B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6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6ABB13-CAA4-9249-AB1D-96E07BD94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E0745-B505-204E-854E-7D7BD46D3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D7229-2A66-1F41-A61F-5AF88B574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45C6-9DB8-1E41-9962-99DE2B88DA83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5C5CF-B67F-BD40-9ADD-497D27A03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5ACF1-188D-094B-991C-79F71C79F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8660B-A7D7-5149-A012-21F0745F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23560" t="23657" r="26010" b="31599"/>
          <a:stretch/>
        </p:blipFill>
        <p:spPr>
          <a:xfrm>
            <a:off x="-42332" y="3690503"/>
            <a:ext cx="9227428" cy="31775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2477" y="1700808"/>
            <a:ext cx="79749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solidFill>
                  <a:schemeClr val="accent5">
                    <a:lumMod val="75000"/>
                  </a:schemeClr>
                </a:solidFill>
              </a:rPr>
              <a:t>جلسة نقاش: وضع إطار </a:t>
            </a:r>
            <a:r>
              <a:rPr lang="ar-SA" sz="3600" b="1" dirty="0" err="1">
                <a:solidFill>
                  <a:schemeClr val="accent5">
                    <a:lumMod val="75000"/>
                  </a:schemeClr>
                </a:solidFill>
              </a:rPr>
              <a:t>حوكمة</a:t>
            </a:r>
            <a:r>
              <a:rPr lang="ar-SA" sz="3600" b="1" dirty="0">
                <a:solidFill>
                  <a:schemeClr val="accent5">
                    <a:lumMod val="75000"/>
                  </a:schemeClr>
                </a:solidFill>
              </a:rPr>
              <a:t> فاعل وقوي للتقويم المدرسي الخارجي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542814" y="3690503"/>
            <a:ext cx="79749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dirty="0">
                <a:solidFill>
                  <a:schemeClr val="accent5">
                    <a:lumMod val="75000"/>
                  </a:schemeClr>
                </a:solidFill>
              </a:rPr>
              <a:t>د. بيل ماكسويل</a:t>
            </a:r>
            <a:endParaRPr lang="en-GB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7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F781-577A-6741-81A3-7D6F3E4DB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2673"/>
            <a:ext cx="7886700" cy="1325563"/>
          </a:xfrm>
        </p:spPr>
        <p:txBody>
          <a:bodyPr>
            <a:noAutofit/>
          </a:bodyPr>
          <a:lstStyle/>
          <a:p>
            <a:pPr algn="r" rtl="1"/>
            <a:r>
              <a:rPr lang="ar-SA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تعتمد فاعلية أي نظام مراجعة خارجي بشكل أساسي على الصحة والثقة في مصداقيته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8EA6D-3975-CB4C-9933-410377745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8236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2800" i="1" dirty="0">
                <a:solidFill>
                  <a:schemeClr val="accent6">
                    <a:lumMod val="50000"/>
                  </a:schemeClr>
                </a:solidFill>
              </a:rPr>
              <a:t>وأن الاستنتاجات والمقترحات التي يقدمه تكون:</a:t>
            </a:r>
          </a:p>
          <a:p>
            <a:pPr marL="0" indent="0" algn="r" rtl="1">
              <a:buNone/>
            </a:pPr>
            <a:endParaRPr lang="en-US" sz="28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بناءً على الخبرة المهنية العالية والتحليل، ويتم تطبيقهما على جميع مجالات النظام باتساق تام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تم التوصل إليها بموضوعية، أي أنها خالية من التأثير أو ظلال المصالح الخاصة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تم تطبيقها "دون خوف أو محاباة"</a:t>
            </a: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1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ECE911A-5482-6D4B-B37D-C0914A0ADBBE}"/>
              </a:ext>
            </a:extLst>
          </p:cNvPr>
          <p:cNvSpPr/>
          <p:nvPr/>
        </p:nvSpPr>
        <p:spPr>
          <a:xfrm>
            <a:off x="3005191" y="2691827"/>
            <a:ext cx="2876764" cy="2589089"/>
          </a:xfrm>
          <a:prstGeom prst="ellipse">
            <a:avLst/>
          </a:prstGeom>
          <a:solidFill>
            <a:schemeClr val="accent1">
              <a:lumMod val="75000"/>
              <a:alpha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chemeClr val="bg1"/>
                </a:solidFill>
              </a:rPr>
              <a:t>وهذا يعني تعزيز الثقة بين ...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A6EB7AF-67C4-C14C-A517-0E5BB85E0994}"/>
              </a:ext>
            </a:extLst>
          </p:cNvPr>
          <p:cNvGrpSpPr/>
          <p:nvPr/>
        </p:nvGrpSpPr>
        <p:grpSpPr>
          <a:xfrm>
            <a:off x="589051" y="4901753"/>
            <a:ext cx="2969232" cy="1530555"/>
            <a:chOff x="589051" y="4901753"/>
            <a:chExt cx="2969232" cy="153055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63846B6-6065-194B-969E-D114BF82A310}"/>
                </a:ext>
              </a:extLst>
            </p:cNvPr>
            <p:cNvSpPr/>
            <p:nvPr/>
          </p:nvSpPr>
          <p:spPr>
            <a:xfrm>
              <a:off x="589051" y="5096667"/>
              <a:ext cx="2969232" cy="1335641"/>
            </a:xfrm>
            <a:prstGeom prst="ellipse">
              <a:avLst/>
            </a:prstGeom>
            <a:solidFill>
              <a:schemeClr val="accent1">
                <a:lumMod val="75000"/>
                <a:alpha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4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المعلمين ومقدمي التعليم</a:t>
              </a:r>
              <a:endPara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FB3F5FB-4398-DA43-9B19-EAFD1F10233C}"/>
                </a:ext>
              </a:extLst>
            </p:cNvPr>
            <p:cNvCxnSpPr>
              <a:cxnSpLocks/>
              <a:endCxn id="2" idx="3"/>
            </p:cNvCxnSpPr>
            <p:nvPr/>
          </p:nvCxnSpPr>
          <p:spPr>
            <a:xfrm flipV="1">
              <a:off x="2958957" y="4901753"/>
              <a:ext cx="467526" cy="379163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789C6B7-0ED7-BB43-A70D-CCFA1AF9688A}"/>
              </a:ext>
            </a:extLst>
          </p:cNvPr>
          <p:cNvGrpSpPr/>
          <p:nvPr/>
        </p:nvGrpSpPr>
        <p:grpSpPr>
          <a:xfrm>
            <a:off x="5460663" y="4901753"/>
            <a:ext cx="3106272" cy="1530556"/>
            <a:chOff x="5460663" y="4901753"/>
            <a:chExt cx="3106272" cy="1530556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737E44B-4827-4449-981A-38004234C99D}"/>
                </a:ext>
              </a:extLst>
            </p:cNvPr>
            <p:cNvSpPr/>
            <p:nvPr/>
          </p:nvSpPr>
          <p:spPr>
            <a:xfrm>
              <a:off x="5597703" y="5096668"/>
              <a:ext cx="2969232" cy="1335641"/>
            </a:xfrm>
            <a:prstGeom prst="ellipse">
              <a:avLst/>
            </a:prstGeom>
            <a:solidFill>
              <a:schemeClr val="accent1">
                <a:lumMod val="75000"/>
                <a:alpha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4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أولياء الأمور والمجتمع</a:t>
              </a:r>
              <a:endPara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B8999FF-201D-5F46-8426-37AB450E2889}"/>
                </a:ext>
              </a:extLst>
            </p:cNvPr>
            <p:cNvCxnSpPr>
              <a:cxnSpLocks/>
              <a:endCxn id="2" idx="5"/>
            </p:cNvCxnSpPr>
            <p:nvPr/>
          </p:nvCxnSpPr>
          <p:spPr>
            <a:xfrm flipH="1" flipV="1">
              <a:off x="5460663" y="4901753"/>
              <a:ext cx="549826" cy="43305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00325F-E524-5740-BB7C-18619303CC7C}"/>
              </a:ext>
            </a:extLst>
          </p:cNvPr>
          <p:cNvCxnSpPr/>
          <p:nvPr/>
        </p:nvCxnSpPr>
        <p:spPr>
          <a:xfrm>
            <a:off x="6801492" y="82193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F29D2BC2-601E-954E-86D5-09B3BC49B553}"/>
              </a:ext>
            </a:extLst>
          </p:cNvPr>
          <p:cNvGrpSpPr/>
          <p:nvPr/>
        </p:nvGrpSpPr>
        <p:grpSpPr>
          <a:xfrm>
            <a:off x="2958957" y="949034"/>
            <a:ext cx="2969232" cy="1742793"/>
            <a:chOff x="2958957" y="949034"/>
            <a:chExt cx="2969232" cy="174279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A2AFA28-E827-754F-8B79-DDD27DC17A0B}"/>
                </a:ext>
              </a:extLst>
            </p:cNvPr>
            <p:cNvSpPr/>
            <p:nvPr/>
          </p:nvSpPr>
          <p:spPr>
            <a:xfrm>
              <a:off x="2958957" y="949034"/>
              <a:ext cx="2969232" cy="1335641"/>
            </a:xfrm>
            <a:prstGeom prst="ellipse">
              <a:avLst/>
            </a:prstGeom>
            <a:solidFill>
              <a:schemeClr val="accent1">
                <a:lumMod val="75000"/>
                <a:alpha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4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الوزراء وصناع السياسات</a:t>
              </a:r>
              <a:endPara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96A9CD4-3A23-BF4C-B98C-C5578EBDD557}"/>
                </a:ext>
              </a:extLst>
            </p:cNvPr>
            <p:cNvCxnSpPr>
              <a:stCxn id="4" idx="4"/>
              <a:endCxn id="2" idx="0"/>
            </p:cNvCxnSpPr>
            <p:nvPr/>
          </p:nvCxnSpPr>
          <p:spPr>
            <a:xfrm>
              <a:off x="4443573" y="2284675"/>
              <a:ext cx="0" cy="4071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6540F24-2890-E04C-9C2F-014A43421E71}"/>
              </a:ext>
            </a:extLst>
          </p:cNvPr>
          <p:cNvSpPr txBox="1"/>
          <p:nvPr/>
        </p:nvSpPr>
        <p:spPr>
          <a:xfrm>
            <a:off x="0" y="194858"/>
            <a:ext cx="8969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400" b="1" dirty="0">
                <a:solidFill>
                  <a:schemeClr val="accent5">
                    <a:lumMod val="75000"/>
                  </a:schemeClr>
                </a:solidFill>
              </a:rPr>
              <a:t>تبنى الأطر الفعالة على مختلف وجهات نظر أصحاب المصلحة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25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9C11-36B7-8948-97D9-F1293BA9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قد تتضمن ترتيبات </a:t>
            </a:r>
            <a:r>
              <a:rPr lang="ar-SA" sz="2800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الحوكمة</a:t>
            </a:r>
            <a:r>
              <a:rPr lang="ar-SA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التي تصبو إلى تعزيز الثقة ما يلي: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CA8E1-8CA7-ED42-B1B1-195C6092A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9592"/>
            <a:ext cx="7886700" cy="5058061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دعم "قانوني" صريح لاستقلالية المفتشين للوصول إلى تقييماتهم المهنية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"قواعد الممارسة" المعتمدة لإجراء المراجعات بما في ذلك "جدران الحماية" لمنع التأثير غير المناسب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نشر التقارير والمقترحات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إنشاء هيئة منفصلة "مستقلة" حكومية، مسؤولة عن: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lvl="1" algn="r" rtl="1">
              <a:lnSpc>
                <a:spcPct val="150000"/>
              </a:lnSpc>
            </a:pPr>
            <a:r>
              <a:rPr lang="ar-SA" sz="2400" dirty="0">
                <a:solidFill>
                  <a:schemeClr val="accent6">
                    <a:lumMod val="50000"/>
                  </a:schemeClr>
                </a:solidFill>
              </a:rPr>
              <a:t>المراجعة الخارجية فقط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pPr lvl="1" algn="r" rtl="1">
              <a:lnSpc>
                <a:spcPct val="150000"/>
              </a:lnSpc>
            </a:pPr>
            <a:r>
              <a:rPr lang="ar-SA" sz="2400" dirty="0">
                <a:solidFill>
                  <a:schemeClr val="accent6">
                    <a:lumMod val="50000"/>
                  </a:schemeClr>
                </a:solidFill>
              </a:rPr>
              <a:t>المراجعة الخارجية وغيرها من وظائف الدعم والتحسين الوطنية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7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7001D-D42C-5E4C-B3E1-39E5D203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2574"/>
            <a:ext cx="7886700" cy="1325563"/>
          </a:xfrm>
        </p:spPr>
        <p:txBody>
          <a:bodyPr>
            <a:noAutofit/>
          </a:bodyPr>
          <a:lstStyle/>
          <a:p>
            <a:pPr algn="ctr" rtl="1"/>
            <a:b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ar-SA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... ولكن هل يمكن أن تسلك استقلالية المراجعة الخارجية منحنى آخر؟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701FB-F65B-624A-947C-892071E1B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المخاطر المحتملة لفقدان التأثير إذا:</a:t>
            </a:r>
          </a:p>
          <a:p>
            <a:pPr marL="0" indent="0" algn="r" rtl="1"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/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أصبحت علاقة المفتشين بالوزراء وصانعي السياسات غير وثيقة ورسمية</a:t>
            </a:r>
          </a:p>
          <a:p>
            <a:pPr marL="0" indent="0" algn="r" rtl="1"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r" rtl="1"/>
            <a:r>
              <a:rPr lang="ar-SA" sz="2800" dirty="0">
                <a:solidFill>
                  <a:schemeClr val="accent6">
                    <a:lumMod val="50000"/>
                  </a:schemeClr>
                </a:solidFill>
              </a:rPr>
              <a:t>تم منع المعرفة المكتسبة من المراجعات الخارجية من الانتقال بسلاسة: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lvl="1" algn="r" rtl="1"/>
            <a:r>
              <a:rPr lang="ar-SA" sz="2400" dirty="0">
                <a:solidFill>
                  <a:schemeClr val="accent6">
                    <a:lumMod val="50000"/>
                  </a:schemeClr>
                </a:solidFill>
              </a:rPr>
              <a:t>على مستوى المدرسة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pPr lvl="1" algn="r" rtl="1"/>
            <a:r>
              <a:rPr lang="ar-SA" sz="2400" dirty="0">
                <a:solidFill>
                  <a:schemeClr val="accent6">
                    <a:lumMod val="50000"/>
                  </a:schemeClr>
                </a:solidFill>
              </a:rPr>
              <a:t>على مستوى النظام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34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246</Words>
  <Application>Microsoft Macintosh PowerPoint</Application>
  <PresentationFormat>On-screen Show (4:3)</PresentationFormat>
  <Paragraphs>33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تعتمد فاعلية أي نظام مراجعة خارجي بشكل أساسي على الصحة والثقة في مصداقيته</vt:lpstr>
      <vt:lpstr>PowerPoint Presentation</vt:lpstr>
      <vt:lpstr>قد تتضمن ترتيبات الحوكمة التي تصبو إلى تعزيز الثقة ما يلي:</vt:lpstr>
      <vt:lpstr> ... ولكن هل يمكن أن تسلك استقلالية المراجعة الخارجية منحنى آخر؟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Maxwell</dc:creator>
  <cp:lastModifiedBy>ARWA ALI A. ALDUAIJ</cp:lastModifiedBy>
  <cp:revision>67</cp:revision>
  <cp:lastPrinted>2018-09-09T16:52:45Z</cp:lastPrinted>
  <dcterms:created xsi:type="dcterms:W3CDTF">2018-09-09T15:58:54Z</dcterms:created>
  <dcterms:modified xsi:type="dcterms:W3CDTF">2019-03-21T10:16:49Z</dcterms:modified>
</cp:coreProperties>
</file>