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19"/>
  </p:notesMasterIdLst>
  <p:sldIdLst>
    <p:sldId id="256" r:id="rId2"/>
    <p:sldId id="351" r:id="rId3"/>
    <p:sldId id="352" r:id="rId4"/>
    <p:sldId id="354" r:id="rId5"/>
    <p:sldId id="357" r:id="rId6"/>
    <p:sldId id="364" r:id="rId7"/>
    <p:sldId id="363" r:id="rId8"/>
    <p:sldId id="362" r:id="rId9"/>
    <p:sldId id="361" r:id="rId10"/>
    <p:sldId id="365" r:id="rId11"/>
    <p:sldId id="366" r:id="rId12"/>
    <p:sldId id="367" r:id="rId13"/>
    <p:sldId id="368" r:id="rId14"/>
    <p:sldId id="360" r:id="rId15"/>
    <p:sldId id="359" r:id="rId16"/>
    <p:sldId id="358" r:id="rId17"/>
    <p:sldId id="3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FB32C-8D08-4466-BCA6-D75F7850C82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29EB-45E3-44CB-AF10-18FA272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6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2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4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7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6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2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3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7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8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3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4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9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9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bg2">
                  <a:lumMod val="50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bg2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7" name="Picture 6" descr="C:\Users\mepamal\Desktop\شعار الوزارة الجديد\Logo\MO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6507" r="3444" b="16397"/>
          <a:stretch/>
        </p:blipFill>
        <p:spPr bwMode="auto">
          <a:xfrm>
            <a:off x="1397939" y="1044802"/>
            <a:ext cx="8723313" cy="2608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1813" y="4248886"/>
            <a:ext cx="7047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التشخيصي المؤسسي للمدرسة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3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083" y="774786"/>
            <a:ext cx="6798720" cy="4861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600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SA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</a:t>
            </a:r>
            <a:r>
              <a:rPr lang="ar-SA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6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الإدارية والتعليمية: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الأول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وجود هيئة إدارية كافية ومؤهلة لإدارة المدرسة.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ويشمل المؤشرات:-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1- المؤهل : (العلمي/التربوي).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2-عدد سنوات الخبرة.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3-عدد الدورات التدريبية.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261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1688" y="1302820"/>
            <a:ext cx="6410794" cy="4165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الثاني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وجود هيئة تعليمية كافية ومؤهلة للتعليم.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ويشمل المؤشرات:-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1- عدد المعلمين المتخصصين.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2-عدد المعلمين المؤهلين تربوياً.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3-عدد سنوات الخبرة.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4-عدد الدورات التدريبية.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46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9571" y="671755"/>
            <a:ext cx="6349879" cy="5490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600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SA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SA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6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المرافق المدرسية: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الأول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توافر شروط السلامة الإنشائية للمدرسة.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ويشمل المؤشرات:-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1- سلامة السوار والمداخل الخارجية والداخلية.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2-سلامة الأبواب والمخازن والملاعب.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3-صلاحية دورات المياه والمقصف.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4-صلاحية المختبرات وغرف المصادر.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88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9915" y="1457366"/>
            <a:ext cx="6138282" cy="3536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الثاني: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اتباع إجراءات الأمن والسلامة بالمدرسة.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ويشمل المؤشرات:-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1- كفاءة الأجهزة والتوصيلات الكهربائية.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2-كفاءة وسائل الإطفاء.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3-كفاءة نظام الإنذار.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269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87" y="547707"/>
            <a:ext cx="10800972" cy="575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ثانياً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تقويم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عمليات</a:t>
            </a:r>
            <a:endParaRPr lang="ar-BH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الأول</a:t>
            </a:r>
            <a:r>
              <a:rPr lang="ar-SA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الاجتماعي للمدرسة: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ستة معايير.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التنمية المهنية المستدامة: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ثلاثة معايير.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59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066" y="586344"/>
            <a:ext cx="10800972" cy="68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sz="28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الثالث</a:t>
            </a:r>
            <a:r>
              <a:rPr lang="ar-SA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مجتمع التعليم والتعلم</a:t>
            </a:r>
            <a:r>
              <a:rPr lang="ar-SA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اربعة معايير.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</a:t>
            </a:r>
            <a:r>
              <a:rPr lang="ar-SA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توكيد الجودة والمساءلة</a:t>
            </a:r>
            <a:r>
              <a:rPr lang="ar-SA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من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ثلاثة معايير.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2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066" y="779528"/>
            <a:ext cx="10800972" cy="47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ثالثاً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تقويم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مخرجات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الأول</a:t>
            </a:r>
            <a:r>
              <a:rPr lang="ar-SA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معدلات الإنجاز الأكاديمي للطلبة في المواد الدراسية الأساسية.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SA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:-</a:t>
            </a:r>
            <a:endParaRPr lang="ar-BH" sz="36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مستويات امتلاك الطلبة لاتجاهات إيجابية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المدرسة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sz="36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sz="32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24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066" y="779528"/>
            <a:ext cx="108009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BH" sz="4800" b="1" dirty="0" smtClean="0"/>
          </a:p>
          <a:p>
            <a:pPr algn="ctr" rtl="1"/>
            <a:endParaRPr lang="ar-BH" sz="4800" b="1" dirty="0"/>
          </a:p>
          <a:p>
            <a:pPr algn="ctr" rtl="1"/>
            <a:endParaRPr lang="ar-BH" sz="4800" b="1" dirty="0" smtClean="0"/>
          </a:p>
          <a:p>
            <a:pPr algn="ctr" rtl="1"/>
            <a:r>
              <a:rPr lang="ar-BH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لحسن استماعكم</a:t>
            </a:r>
            <a:endParaRPr lang="ar-BH" sz="4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0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bg2">
                  <a:lumMod val="50000"/>
                </a:scheme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bg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2270" y="926137"/>
            <a:ext cx="6094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مفهوم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التقويم التشخيصي </a:t>
            </a:r>
            <a:r>
              <a:rPr lang="ar-BH" sz="44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للمدارس</a:t>
            </a:r>
            <a:endParaRPr lang="en-US" sz="4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891" y="1859016"/>
            <a:ext cx="9465972" cy="39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 علمية للوقوف على جوانب القصور في الأداء المدرسي لعلاجها والتغلب عليها، وتحديد جوانب القوة لتعزيزها واستثمارها.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والغرض من تطبيق هذا المشروع في مدارس البحرين دعم المدارس في عمليات التقويم الذاتي، قبل خضوعها للتقويم الخارجي.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ويهدف </a:t>
            </a: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التقويم </a:t>
            </a: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التشخيصي </a:t>
            </a: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للمدرسة إلى تحديد جوانب الضعف والقوة في أدائها, ثم وضع تصور للعلاج والدعم, ثم متابعة تنفيذها ومراقبة مدى التقدم والتحسن في أداء المدرسة.</a:t>
            </a:r>
            <a:endParaRPr lang="en-US" sz="32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07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223" y="817563"/>
            <a:ext cx="8822028" cy="160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معايير هيئة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الاعتماد الدولي وعبر </a:t>
            </a:r>
            <a:r>
              <a:rPr lang="ar-BH" sz="44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الإقليمي والتي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تضم:</a:t>
            </a:r>
            <a:endParaRPr lang="en-US" sz="4400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248" y="1540742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dirty="0"/>
              <a:t>1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السلطة والإدارة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– الرؤية والقيم والرسالة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– القيادة والتنظيم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– الموارد المالية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– مرافق المدرسة ومواردها المالية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– الموارد البشرية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– المنهج الدراسي والتدريس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– المكتبة والوسائل والوسائط التكنولوجية 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 – خدمات المساعدة وأنشطة المتعلمين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2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5990" y="1326791"/>
            <a:ext cx="8003627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10 – المناخ والسلوك المدرسي والمواطنة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11 – القياس والتقييم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12 – التحسين التربوي المستمر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وقد صنفت المعايير السابقة تحت ثلاث جوانب للتقويم الشامل للمدرسة وهي:-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 – التعلم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 – التعليم 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 – الإدارة المدرسية </a:t>
            </a:r>
            <a:endParaRPr lang="en-US" sz="32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51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739" y="4781416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9859" y="1360279"/>
            <a:ext cx="9324303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وكذلك تم تصنيف معايير الاعتماد الدولي وعبر الإقليمي تحت المجالات التي تمثل مكونات النظام  المدرسي وهي:-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Al-Mohanad" panose="02060603050605020204" pitchFamily="18" charset="-78"/>
              <a:buChar char="-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المدخلات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Al-Mohanad" panose="02060603050605020204" pitchFamily="18" charset="-78"/>
              <a:buChar char="-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العمليات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Al-Mohanad" panose="02060603050605020204" pitchFamily="18" charset="-78"/>
              <a:buChar char="-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المخرجات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just" rtl="1">
              <a:lnSpc>
                <a:spcPct val="107000"/>
              </a:lnSpc>
              <a:spcAft>
                <a:spcPts val="0"/>
              </a:spcAft>
            </a:pP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وهو التصنيف الذي يقوم </a:t>
            </a: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نموذج البحرين </a:t>
            </a: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للتقويم التشخيصي </a:t>
            </a: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المؤسسي </a:t>
            </a: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للمدارس. حيث تم توظيف هذه المعايير بمؤشراتها تحت عدة مجالات صنفت تحت مكونات النظام المدرسي(مدخلات-عمليات – مخرجات).</a:t>
            </a:r>
            <a:endParaRPr lang="en-US" sz="32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0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030" y="2971364"/>
            <a:ext cx="946837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النموذج البحريني للتقويم التشخيصي المؤسسي للمدرس:</a:t>
            </a:r>
            <a:endParaRPr lang="en-US" sz="4400" dirty="0"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54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915" y="1146707"/>
            <a:ext cx="9955370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يعتمد هذا النموذج على المبادئ التالية: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الاعتماد على التقويم التشخيصي ذاتي المحك حيث يتم مقارنة أداء المدرسة قبل وبعد عمليات التطوير والتحسين في أدائها.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الاعتماد على تقارير هيئة ضمات الجودة حول أداء المدارس لاستخلاص أوجه الضعف وخصائص إدارة المدرسة, وذلك للاستفادة منها في بناء أدوات التقويم التشخيص للمدرسة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implified Arabic" panose="02020603050405020304" pitchFamily="18" charset="-78"/>
              <a:buChar char="-"/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اعتبار المدرسة </a:t>
            </a:r>
            <a:r>
              <a:rPr lang="ar-BH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نظامًا</a:t>
            </a:r>
            <a:r>
              <a:rPr lang="ar-SA" sz="32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يشمل </a:t>
            </a: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مدخلات وعمليات ومخرجات وذلك عند تحديد مجالات التقويم وتنفيذ آلياته.</a:t>
            </a:r>
            <a:endParaRPr lang="en-US" sz="32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4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286" y="3125910"/>
            <a:ext cx="8795998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الإطار المرجعي للتقويم التشخيصي المؤسسي للمدرسة</a:t>
            </a:r>
            <a:endParaRPr lang="en-US" sz="4400" dirty="0"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1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91" y="4395050"/>
            <a:ext cx="895341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DADADA">
                  <a:lumMod val="50000"/>
                </a:srgbClr>
              </a:solidFill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616" y="764969"/>
            <a:ext cx="10585421" cy="558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أول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4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تقويم 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المدخلات</a:t>
            </a:r>
            <a:endParaRPr lang="ar-BH" sz="4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</a:t>
            </a:r>
            <a:r>
              <a:rPr lang="ar-SA" sz="3600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 : </a:t>
            </a:r>
            <a:endParaRPr lang="ar-BH" sz="3600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الرؤية </a:t>
            </a:r>
            <a:r>
              <a:rPr lang="ar-SA" sz="32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والرسالة </a:t>
            </a:r>
            <a:r>
              <a:rPr lang="ar-SA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للمدرسة</a:t>
            </a:r>
            <a:r>
              <a:rPr lang="ar-BH" sz="3200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الأول: وجود وثيقة واضحة تعبر عن رؤية المدرسة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ورسالتها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الثاني: قدرة المدرسة على تحقيق متطلبات الكفاءة الداخلية في ضوء رؤية المدرسة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ورسالتها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ar-BH" sz="4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2671</TotalTime>
  <Words>561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Al-Mohanad</vt:lpstr>
      <vt:lpstr>Arial</vt:lpstr>
      <vt:lpstr>Calibri</vt:lpstr>
      <vt:lpstr>Garamond</vt:lpstr>
      <vt:lpstr>Sakkal Majalla</vt:lpstr>
      <vt:lpstr>Simplified Arabic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Dr.ibrahim mahasneh</dc:creator>
  <cp:lastModifiedBy>najla jassim sanad</cp:lastModifiedBy>
  <cp:revision>289</cp:revision>
  <dcterms:created xsi:type="dcterms:W3CDTF">2017-01-26T06:24:10Z</dcterms:created>
  <dcterms:modified xsi:type="dcterms:W3CDTF">2019-03-26T07:37:58Z</dcterms:modified>
</cp:coreProperties>
</file>