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337" r:id="rId4"/>
    <p:sldId id="329" r:id="rId5"/>
    <p:sldId id="318" r:id="rId6"/>
    <p:sldId id="338" r:id="rId7"/>
    <p:sldId id="305" r:id="rId8"/>
    <p:sldId id="293" r:id="rId9"/>
    <p:sldId id="353" r:id="rId10"/>
    <p:sldId id="325" r:id="rId11"/>
    <p:sldId id="321" r:id="rId12"/>
    <p:sldId id="322" r:id="rId13"/>
    <p:sldId id="323" r:id="rId14"/>
    <p:sldId id="316"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ACC"/>
    <a:srgbClr val="B68A35"/>
    <a:srgbClr val="CEA656"/>
    <a:srgbClr val="EA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2" autoAdjust="0"/>
    <p:restoredTop sz="9466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1E049A1-2475-442D-BA29-6EAFB42C3E9B}" type="datetimeFigureOut">
              <a:rPr lang="en-US" smtClean="0"/>
              <a:t>3/26/2019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5E161D-4D46-4208-9746-682040C5D77A}" type="slidenum">
              <a:rPr lang="en-US" smtClean="0"/>
              <a:t>‹#›</a:t>
            </a:fld>
            <a:endParaRPr lang="en-US"/>
          </a:p>
        </p:txBody>
      </p:sp>
    </p:spTree>
    <p:extLst>
      <p:ext uri="{BB962C8B-B14F-4D97-AF65-F5344CB8AC3E}">
        <p14:creationId xmlns:p14="http://schemas.microsoft.com/office/powerpoint/2010/main" val="3347335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978561-449E-47CC-87FF-44237661C4F1}" type="datetimeFigureOut">
              <a:rPr lang="en-US" smtClean="0"/>
              <a:t>3/26/2019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10877D-3BAC-4822-AF42-C81DF4607A85}" type="slidenum">
              <a:rPr lang="en-US" smtClean="0"/>
              <a:t>‹#›</a:t>
            </a:fld>
            <a:endParaRPr lang="en-US"/>
          </a:p>
        </p:txBody>
      </p:sp>
    </p:spTree>
    <p:extLst>
      <p:ext uri="{BB962C8B-B14F-4D97-AF65-F5344CB8AC3E}">
        <p14:creationId xmlns:p14="http://schemas.microsoft.com/office/powerpoint/2010/main" val="127660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24 فبراير 2019</a:t>
            </a:r>
          </a:p>
        </p:txBody>
      </p:sp>
      <p:sp>
        <p:nvSpPr>
          <p:cNvPr id="5" name="Footer Placeholder 4"/>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6" name="Slide Number Placeholder 5"/>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275065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 فبراير 2019</a:t>
            </a:r>
          </a:p>
        </p:txBody>
      </p:sp>
      <p:sp>
        <p:nvSpPr>
          <p:cNvPr id="5" name="Footer Placeholder 4"/>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6" name="Slide Number Placeholder 5"/>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59981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 فبراير 2019</a:t>
            </a:r>
          </a:p>
        </p:txBody>
      </p:sp>
      <p:sp>
        <p:nvSpPr>
          <p:cNvPr id="5" name="Footer Placeholder 4"/>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6" name="Slide Number Placeholder 5"/>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414073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CEA656"/>
                </a:solidFill>
                <a:latin typeface="+mn-lt"/>
              </a:defRPr>
            </a:lvl1pPr>
          </a:lstStyle>
          <a:p>
            <a:r>
              <a:rPr lang="ar-AE" dirty="0"/>
              <a:t>24 فبراير 2019</a:t>
            </a:r>
            <a:endParaRPr lang="en-US" dirty="0"/>
          </a:p>
        </p:txBody>
      </p:sp>
      <p:sp>
        <p:nvSpPr>
          <p:cNvPr id="5" name="Footer Placeholder 4"/>
          <p:cNvSpPr>
            <a:spLocks noGrp="1"/>
          </p:cNvSpPr>
          <p:nvPr>
            <p:ph type="ftr" sz="quarter" idx="11"/>
          </p:nvPr>
        </p:nvSpPr>
        <p:spPr/>
        <p:txBody>
          <a:bodyPr/>
          <a:lstStyle>
            <a:lvl1pPr>
              <a:defRPr>
                <a:solidFill>
                  <a:srgbClr val="CEA656"/>
                </a:solidFill>
                <a:latin typeface="+mn-lt"/>
              </a:defRPr>
            </a:lvl1pPr>
          </a:lstStyle>
          <a:p>
            <a:r>
              <a:rPr lang="ar-AE" dirty="0"/>
              <a:t>إدارة التقييم و الجودة لمؤسسات التعليم العام </a:t>
            </a:r>
            <a:endParaRPr lang="en-US" dirty="0"/>
          </a:p>
        </p:txBody>
      </p:sp>
      <p:sp>
        <p:nvSpPr>
          <p:cNvPr id="6" name="Slide Number Placeholder 5"/>
          <p:cNvSpPr>
            <a:spLocks noGrp="1"/>
          </p:cNvSpPr>
          <p:nvPr>
            <p:ph type="sldNum" sz="quarter" idx="12"/>
          </p:nvPr>
        </p:nvSpPr>
        <p:spPr/>
        <p:txBody>
          <a:bodyPr/>
          <a:lstStyle>
            <a:lvl1pPr>
              <a:defRPr sz="1200">
                <a:solidFill>
                  <a:srgbClr val="CEA656"/>
                </a:solidFill>
              </a:defRPr>
            </a:lvl1pPr>
          </a:lstStyle>
          <a:p>
            <a:fld id="{128D85AB-7CEB-46A1-8B47-ED6D645D6E45}" type="slidenum">
              <a:rPr lang="en-US" smtClean="0"/>
              <a:pPr/>
              <a:t>‹#›</a:t>
            </a:fld>
            <a:endParaRPr lang="en-US" dirty="0"/>
          </a:p>
        </p:txBody>
      </p:sp>
    </p:spTree>
    <p:extLst>
      <p:ext uri="{BB962C8B-B14F-4D97-AF65-F5344CB8AC3E}">
        <p14:creationId xmlns:p14="http://schemas.microsoft.com/office/powerpoint/2010/main" val="74304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24 فبراير 2019</a:t>
            </a:r>
          </a:p>
        </p:txBody>
      </p:sp>
      <p:sp>
        <p:nvSpPr>
          <p:cNvPr id="5" name="Footer Placeholder 4"/>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10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24 فبراير 2019</a:t>
            </a:r>
          </a:p>
        </p:txBody>
      </p:sp>
      <p:sp>
        <p:nvSpPr>
          <p:cNvPr id="5" name="Footer Placeholder 4"/>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2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24 فبراير 2019</a:t>
            </a:r>
          </a:p>
        </p:txBody>
      </p:sp>
      <p:sp>
        <p:nvSpPr>
          <p:cNvPr id="6" name="Footer Placeholder 5"/>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960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24 فبراير 2019</a:t>
            </a:r>
          </a:p>
        </p:txBody>
      </p:sp>
      <p:sp>
        <p:nvSpPr>
          <p:cNvPr id="8" name="Footer Placeholder 7"/>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45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24 فبراير 2019</a:t>
            </a:r>
          </a:p>
        </p:txBody>
      </p:sp>
      <p:sp>
        <p:nvSpPr>
          <p:cNvPr id="4" name="Footer Placeholder 3"/>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08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24 فبراير 2019</a:t>
            </a:r>
          </a:p>
        </p:txBody>
      </p:sp>
      <p:sp>
        <p:nvSpPr>
          <p:cNvPr id="3" name="Footer Placeholder 2"/>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647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24 فبراير 2019</a:t>
            </a:r>
          </a:p>
        </p:txBody>
      </p:sp>
      <p:sp>
        <p:nvSpPr>
          <p:cNvPr id="6" name="Footer Placeholder 5"/>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87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 فبراير 2019</a:t>
            </a:r>
          </a:p>
        </p:txBody>
      </p:sp>
      <p:sp>
        <p:nvSpPr>
          <p:cNvPr id="5" name="Footer Placeholder 4"/>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6" name="Slide Number Placeholder 5"/>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954096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24 فبراير 2019</a:t>
            </a:r>
          </a:p>
        </p:txBody>
      </p:sp>
      <p:sp>
        <p:nvSpPr>
          <p:cNvPr id="6" name="Footer Placeholder 5"/>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1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24 فبراير 2019</a:t>
            </a:r>
          </a:p>
        </p:txBody>
      </p:sp>
      <p:sp>
        <p:nvSpPr>
          <p:cNvPr id="5" name="Footer Placeholder 4"/>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37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24 فبراير 2019</a:t>
            </a:r>
          </a:p>
        </p:txBody>
      </p:sp>
      <p:sp>
        <p:nvSpPr>
          <p:cNvPr id="5" name="Footer Placeholder 4"/>
          <p:cNvSpPr>
            <a:spLocks noGrp="1"/>
          </p:cNvSpPr>
          <p:nvPr>
            <p:ph type="ftr" sz="quarter" idx="11"/>
          </p:nvPr>
        </p:nvSpPr>
        <p:spPr/>
        <p:txBody>
          <a:body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54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a:solidFill>
                  <a:srgbClr val="000000">
                    <a:tint val="75000"/>
                  </a:srgbClr>
                </a:solidFill>
              </a:rPr>
              <a:t>24 فبراير 2019</a:t>
            </a:r>
          </a:p>
        </p:txBody>
      </p:sp>
      <p:sp>
        <p:nvSpPr>
          <p:cNvPr id="9" name="Footer Placeholder 8"/>
          <p:cNvSpPr>
            <a:spLocks noGrp="1"/>
          </p:cNvSpPr>
          <p:nvPr>
            <p:ph type="ftr" sz="quarter" idx="11"/>
          </p:nvPr>
        </p:nvSpPr>
        <p:spPr/>
        <p:txBody>
          <a:bodyPr/>
          <a:lstStyle/>
          <a:p>
            <a:r>
              <a:rPr lang="ar-AE">
                <a:solidFill>
                  <a:srgbClr val="000000">
                    <a:tint val="75000"/>
                  </a:srgbClr>
                </a:solidFill>
              </a:rPr>
              <a:t>إدارة التقييم و الجودة لمؤسسات التعليم العام </a:t>
            </a:r>
            <a:endParaRPr lang="en-US">
              <a:solidFill>
                <a:srgbClr val="000000">
                  <a:tint val="75000"/>
                </a:srgbClr>
              </a:solidFill>
            </a:endParaRPr>
          </a:p>
        </p:txBody>
      </p:sp>
      <p:sp>
        <p:nvSpPr>
          <p:cNvPr id="10" name="Slide Number Placeholder 9"/>
          <p:cNvSpPr>
            <a:spLocks noGrp="1"/>
          </p:cNvSpPr>
          <p:nvPr>
            <p:ph type="sldNum" sz="quarter" idx="12"/>
          </p:nvPr>
        </p:nvSpPr>
        <p:spPr/>
        <p:txBody>
          <a:bodyPr/>
          <a:lstStyle/>
          <a:p>
            <a:fld id="{0EAEAFF6-8AA9-D944-8B79-B8C74A1BB021}" type="slidenum">
              <a:rPr lang="en-US" smtClean="0">
                <a:solidFill>
                  <a:srgbClr val="000000"/>
                </a:solidFill>
              </a:rPr>
              <a:pPr/>
              <a:t>‹#›</a:t>
            </a:fld>
            <a:endParaRPr lang="en-US" dirty="0">
              <a:solidFill>
                <a:srgbClr val="000000"/>
              </a:solidFill>
            </a:endParaRPr>
          </a:p>
        </p:txBody>
      </p:sp>
      <p:sp>
        <p:nvSpPr>
          <p:cNvPr id="11" name="Title 1"/>
          <p:cNvSpPr>
            <a:spLocks noGrp="1"/>
          </p:cNvSpPr>
          <p:nvPr>
            <p:ph type="title" hasCustomPrompt="1"/>
          </p:nvPr>
        </p:nvSpPr>
        <p:spPr>
          <a:xfrm>
            <a:off x="1460500" y="1304589"/>
            <a:ext cx="9275235" cy="442001"/>
          </a:xfrm>
        </p:spPr>
        <p:txBody>
          <a:bodyPr lIns="0" tIns="0" rIns="0" bIns="0" anchor="t">
            <a:noAutofit/>
          </a:bodyPr>
          <a:lstStyle>
            <a:lvl1pPr algn="r" rtl="1">
              <a:defRPr sz="2500" b="1" i="0" baseline="0">
                <a:solidFill>
                  <a:srgbClr val="B68A35"/>
                </a:solidFill>
                <a:latin typeface="Arial"/>
                <a:cs typeface="Arial"/>
              </a:defRPr>
            </a:lvl1pPr>
          </a:lstStyle>
          <a:p>
            <a:r>
              <a:rPr lang="x-none" dirty="0"/>
              <a:t>العنوان الرئيسي ايريل</a:t>
            </a:r>
            <a:r>
              <a:rPr lang="en-US" dirty="0"/>
              <a:t> 25 </a:t>
            </a:r>
            <a:r>
              <a:rPr lang="ar-AE" dirty="0"/>
              <a:t>بوينت </a:t>
            </a:r>
            <a:endParaRPr lang="en-US" dirty="0"/>
          </a:p>
        </p:txBody>
      </p:sp>
      <p:sp>
        <p:nvSpPr>
          <p:cNvPr id="12" name="Text Placeholder 2"/>
          <p:cNvSpPr>
            <a:spLocks noGrp="1"/>
          </p:cNvSpPr>
          <p:nvPr>
            <p:ph type="body" idx="1" hasCustomPrompt="1"/>
          </p:nvPr>
        </p:nvSpPr>
        <p:spPr>
          <a:xfrm>
            <a:off x="1466850" y="2020863"/>
            <a:ext cx="9268884" cy="4255650"/>
          </a:xfrm>
        </p:spPr>
        <p:txBody>
          <a:bodyPr lIns="0" tIns="0" rIns="0" bIns="0" anchor="t" anchorCtr="0">
            <a:noAutofit/>
          </a:bodyPr>
          <a:lstStyle>
            <a:lvl1pPr marL="0" indent="0" algn="r" rtl="1">
              <a:spcBef>
                <a:spcPts val="0"/>
              </a:spcBef>
              <a:buNone/>
              <a:defRPr sz="1800" b="0" baseline="0">
                <a:solidFill>
                  <a:schemeClr val="tx1"/>
                </a:solidFill>
                <a:latin typeface="Arial"/>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العنوان الفرعي ايريل ريجيلر</a:t>
            </a:r>
            <a:r>
              <a:rPr lang="en-US" dirty="0"/>
              <a:t> </a:t>
            </a:r>
            <a:r>
              <a:rPr lang="ar-AE" dirty="0"/>
              <a:t>28 </a:t>
            </a:r>
            <a:r>
              <a:rPr lang="x-none" dirty="0"/>
              <a:t>بوينت </a:t>
            </a:r>
            <a:endParaRPr lang="en-GB" dirty="0"/>
          </a:p>
        </p:txBody>
      </p:sp>
      <p:sp>
        <p:nvSpPr>
          <p:cNvPr id="13" name="Text Placeholder 4"/>
          <p:cNvSpPr>
            <a:spLocks noGrp="1"/>
          </p:cNvSpPr>
          <p:nvPr>
            <p:ph type="body" sz="quarter" idx="3" hasCustomPrompt="1"/>
          </p:nvPr>
        </p:nvSpPr>
        <p:spPr>
          <a:xfrm>
            <a:off x="4770270" y="683835"/>
            <a:ext cx="6807897" cy="416978"/>
          </a:xfrm>
        </p:spPr>
        <p:txBody>
          <a:bodyPr lIns="0" tIns="0" rIns="0" bIns="0" anchor="t" anchorCtr="0">
            <a:noAutofit/>
          </a:bodyPr>
          <a:lstStyle>
            <a:lvl1pPr marL="0" indent="0" algn="r" rtl="1">
              <a:spcBef>
                <a:spcPts val="0"/>
              </a:spcBef>
              <a:buNone/>
              <a:defRPr sz="1400" b="1" i="0" kern="1200" baseline="0">
                <a:solidFill>
                  <a:schemeClr val="tx1">
                    <a:lumMod val="65000"/>
                    <a:lumOff val="35000"/>
                  </a:schemeClr>
                </a:solidFill>
                <a:latin typeface="Arial"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اسم القسم ايريل بولد</a:t>
            </a:r>
            <a:r>
              <a:rPr lang="en-US" dirty="0"/>
              <a:t> 14 </a:t>
            </a:r>
            <a:r>
              <a:rPr lang="ar-AE" dirty="0"/>
              <a:t>بوينت</a:t>
            </a:r>
            <a:endParaRPr lang="en-GB" dirty="0"/>
          </a:p>
        </p:txBody>
      </p:sp>
    </p:spTree>
    <p:extLst>
      <p:ext uri="{BB962C8B-B14F-4D97-AF65-F5344CB8AC3E}">
        <p14:creationId xmlns:p14="http://schemas.microsoft.com/office/powerpoint/2010/main" val="419504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a:solidFill>
                  <a:srgbClr val="000000">
                    <a:tint val="75000"/>
                  </a:srgbClr>
                </a:solidFill>
              </a:rPr>
              <a:t>24 فبراير 2019</a:t>
            </a:r>
          </a:p>
        </p:txBody>
      </p:sp>
      <p:sp>
        <p:nvSpPr>
          <p:cNvPr id="9" name="Footer Placeholder 8"/>
          <p:cNvSpPr>
            <a:spLocks noGrp="1"/>
          </p:cNvSpPr>
          <p:nvPr>
            <p:ph type="ftr" sz="quarter" idx="11"/>
          </p:nvPr>
        </p:nvSpPr>
        <p:spPr/>
        <p:txBody>
          <a:bodyPr/>
          <a:lstStyle/>
          <a:p>
            <a:r>
              <a:rPr lang="ar-AE">
                <a:solidFill>
                  <a:srgbClr val="000000">
                    <a:tint val="75000"/>
                  </a:srgbClr>
                </a:solidFill>
              </a:rPr>
              <a:t>إدارة التقييم و الجودة لمؤسسات التعليم العام </a:t>
            </a:r>
            <a:endParaRPr lang="en-US">
              <a:solidFill>
                <a:srgbClr val="000000">
                  <a:tint val="75000"/>
                </a:srgbClr>
              </a:solidFill>
            </a:endParaRPr>
          </a:p>
        </p:txBody>
      </p:sp>
      <p:sp>
        <p:nvSpPr>
          <p:cNvPr id="10" name="Slide Number Placeholder 9"/>
          <p:cNvSpPr>
            <a:spLocks noGrp="1"/>
          </p:cNvSpPr>
          <p:nvPr>
            <p:ph type="sldNum" sz="quarter" idx="12"/>
          </p:nvPr>
        </p:nvSpPr>
        <p:spPr/>
        <p:txBody>
          <a:bodyPr/>
          <a:lstStyle/>
          <a:p>
            <a:fld id="{13B1DA0F-48B2-4499-BAEC-5C0E6C9D0FF5}" type="slidenum">
              <a:rPr lang="en-US" smtClean="0">
                <a:solidFill>
                  <a:srgbClr val="000000"/>
                </a:solidFill>
              </a:rPr>
              <a:pPr/>
              <a:t>‹#›</a:t>
            </a:fld>
            <a:endParaRPr lang="en-US">
              <a:solidFill>
                <a:srgbClr val="000000"/>
              </a:solidFill>
            </a:endParaRPr>
          </a:p>
        </p:txBody>
      </p:sp>
      <p:sp>
        <p:nvSpPr>
          <p:cNvPr id="11" name="Title 1"/>
          <p:cNvSpPr>
            <a:spLocks noGrp="1"/>
          </p:cNvSpPr>
          <p:nvPr>
            <p:ph type="title" hasCustomPrompt="1"/>
          </p:nvPr>
        </p:nvSpPr>
        <p:spPr>
          <a:xfrm>
            <a:off x="1460500" y="1304589"/>
            <a:ext cx="9275235" cy="442001"/>
          </a:xfrm>
        </p:spPr>
        <p:txBody>
          <a:bodyPr lIns="0" tIns="0" rIns="0" bIns="0" anchor="t">
            <a:noAutofit/>
          </a:bodyPr>
          <a:lstStyle>
            <a:lvl1pPr algn="r" rtl="1">
              <a:defRPr sz="2500" b="1" i="0" baseline="0">
                <a:solidFill>
                  <a:srgbClr val="B68A35"/>
                </a:solidFill>
                <a:latin typeface="Arial"/>
                <a:cs typeface="Arial"/>
              </a:defRPr>
            </a:lvl1pPr>
          </a:lstStyle>
          <a:p>
            <a:r>
              <a:rPr lang="x-none" dirty="0"/>
              <a:t>العنوان الرئيسي ايريل</a:t>
            </a:r>
            <a:r>
              <a:rPr lang="en-US" dirty="0"/>
              <a:t> 25 </a:t>
            </a:r>
            <a:r>
              <a:rPr lang="ar-AE" dirty="0"/>
              <a:t>بوينت </a:t>
            </a:r>
            <a:endParaRPr lang="en-US" dirty="0"/>
          </a:p>
        </p:txBody>
      </p:sp>
      <p:sp>
        <p:nvSpPr>
          <p:cNvPr id="12" name="Text Placeholder 2"/>
          <p:cNvSpPr>
            <a:spLocks noGrp="1"/>
          </p:cNvSpPr>
          <p:nvPr>
            <p:ph type="body" idx="1" hasCustomPrompt="1"/>
          </p:nvPr>
        </p:nvSpPr>
        <p:spPr>
          <a:xfrm>
            <a:off x="1466850" y="2020863"/>
            <a:ext cx="9268884" cy="4255650"/>
          </a:xfrm>
        </p:spPr>
        <p:txBody>
          <a:bodyPr lIns="0" tIns="0" rIns="0" bIns="0" anchor="t" anchorCtr="0">
            <a:noAutofit/>
          </a:bodyPr>
          <a:lstStyle>
            <a:lvl1pPr marL="0" indent="0" algn="r" rtl="1">
              <a:spcBef>
                <a:spcPts val="0"/>
              </a:spcBef>
              <a:buNone/>
              <a:defRPr sz="1800" b="0" baseline="0">
                <a:solidFill>
                  <a:schemeClr val="tx1"/>
                </a:solidFill>
                <a:latin typeface="Arial"/>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العنوان الفرعي ايريل ريجيلر</a:t>
            </a:r>
            <a:r>
              <a:rPr lang="en-US" dirty="0"/>
              <a:t> </a:t>
            </a:r>
            <a:r>
              <a:rPr lang="ar-AE" dirty="0"/>
              <a:t>28 </a:t>
            </a:r>
            <a:r>
              <a:rPr lang="x-none" dirty="0"/>
              <a:t>بوينت </a:t>
            </a:r>
            <a:endParaRPr lang="en-GB" dirty="0"/>
          </a:p>
        </p:txBody>
      </p:sp>
      <p:sp>
        <p:nvSpPr>
          <p:cNvPr id="13" name="Text Placeholder 4"/>
          <p:cNvSpPr>
            <a:spLocks noGrp="1"/>
          </p:cNvSpPr>
          <p:nvPr>
            <p:ph type="body" sz="quarter" idx="3" hasCustomPrompt="1"/>
          </p:nvPr>
        </p:nvSpPr>
        <p:spPr>
          <a:xfrm>
            <a:off x="4770270" y="683835"/>
            <a:ext cx="6807897" cy="416978"/>
          </a:xfrm>
        </p:spPr>
        <p:txBody>
          <a:bodyPr lIns="0" tIns="0" rIns="0" bIns="0" anchor="t" anchorCtr="0">
            <a:noAutofit/>
          </a:bodyPr>
          <a:lstStyle>
            <a:lvl1pPr marL="0" indent="0" algn="r" rtl="1">
              <a:spcBef>
                <a:spcPts val="0"/>
              </a:spcBef>
              <a:buNone/>
              <a:defRPr sz="1400" b="1" i="0" kern="1200" baseline="0">
                <a:solidFill>
                  <a:schemeClr val="tx1">
                    <a:lumMod val="65000"/>
                    <a:lumOff val="35000"/>
                  </a:schemeClr>
                </a:solidFill>
                <a:latin typeface="Arial"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اسم القسم ايريل بولد</a:t>
            </a:r>
            <a:r>
              <a:rPr lang="en-US" dirty="0"/>
              <a:t> 14 </a:t>
            </a:r>
            <a:r>
              <a:rPr lang="ar-AE" dirty="0"/>
              <a:t>بوينت</a:t>
            </a:r>
            <a:endParaRPr lang="en-GB" dirty="0"/>
          </a:p>
        </p:txBody>
      </p:sp>
    </p:spTree>
    <p:extLst>
      <p:ext uri="{BB962C8B-B14F-4D97-AF65-F5344CB8AC3E}">
        <p14:creationId xmlns:p14="http://schemas.microsoft.com/office/powerpoint/2010/main" val="555143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6935646-8737-409F-814E-3AAE1471DD55}" type="datetimeFigureOut">
              <a:rPr lang="en-US" smtClean="0">
                <a:solidFill>
                  <a:srgbClr val="000000">
                    <a:tint val="75000"/>
                  </a:srgbClr>
                </a:solidFill>
              </a:rPr>
              <a:pPr/>
              <a:t>3/26/2019</a:t>
            </a:fld>
            <a:endParaRPr lang="en-US">
              <a:solidFill>
                <a:srgbClr val="000000">
                  <a:tint val="75000"/>
                </a:srgbClr>
              </a:solidFill>
            </a:endParaRPr>
          </a:p>
        </p:txBody>
      </p:sp>
      <p:sp>
        <p:nvSpPr>
          <p:cNvPr id="9" name="Footer Placeholder 8"/>
          <p:cNvSpPr>
            <a:spLocks noGrp="1"/>
          </p:cNvSpPr>
          <p:nvPr>
            <p:ph type="ftr" sz="quarter" idx="11"/>
          </p:nvPr>
        </p:nvSpPr>
        <p:spPr/>
        <p:txBody>
          <a:bodyPr/>
          <a:lstStyle/>
          <a:p>
            <a:endParaRPr lang="en-US">
              <a:solidFill>
                <a:srgbClr val="000000">
                  <a:tint val="75000"/>
                </a:srgbClr>
              </a:solidFill>
            </a:endParaRPr>
          </a:p>
        </p:txBody>
      </p:sp>
      <p:sp>
        <p:nvSpPr>
          <p:cNvPr id="10" name="Slide Number Placeholder 9"/>
          <p:cNvSpPr>
            <a:spLocks noGrp="1"/>
          </p:cNvSpPr>
          <p:nvPr>
            <p:ph type="sldNum" sz="quarter" idx="12"/>
          </p:nvPr>
        </p:nvSpPr>
        <p:spPr/>
        <p:txBody>
          <a:bodyPr/>
          <a:lstStyle/>
          <a:p>
            <a:fld id="{13B1DA0F-48B2-4499-BAEC-5C0E6C9D0FF5}" type="slidenum">
              <a:rPr lang="en-US" smtClean="0">
                <a:solidFill>
                  <a:srgbClr val="000000"/>
                </a:solidFill>
              </a:rPr>
              <a:pPr/>
              <a:t>‹#›</a:t>
            </a:fld>
            <a:endParaRPr lang="en-US">
              <a:solidFill>
                <a:srgbClr val="000000"/>
              </a:solidFill>
            </a:endParaRPr>
          </a:p>
        </p:txBody>
      </p:sp>
      <p:sp>
        <p:nvSpPr>
          <p:cNvPr id="11" name="Title 1"/>
          <p:cNvSpPr>
            <a:spLocks noGrp="1"/>
          </p:cNvSpPr>
          <p:nvPr>
            <p:ph type="title" hasCustomPrompt="1"/>
          </p:nvPr>
        </p:nvSpPr>
        <p:spPr>
          <a:xfrm>
            <a:off x="1460500" y="1304589"/>
            <a:ext cx="9275235" cy="442001"/>
          </a:xfrm>
        </p:spPr>
        <p:txBody>
          <a:bodyPr lIns="0" tIns="0" rIns="0" bIns="0" anchor="t">
            <a:noAutofit/>
          </a:bodyPr>
          <a:lstStyle>
            <a:lvl1pPr algn="r" rtl="1">
              <a:defRPr sz="2500" b="1" i="0" baseline="0">
                <a:solidFill>
                  <a:srgbClr val="B68A35"/>
                </a:solidFill>
                <a:latin typeface="Arial"/>
                <a:cs typeface="Arial"/>
              </a:defRPr>
            </a:lvl1pPr>
          </a:lstStyle>
          <a:p>
            <a:r>
              <a:rPr lang="x-none" dirty="0"/>
              <a:t>العنوان الرئيسي ايريل</a:t>
            </a:r>
            <a:r>
              <a:rPr lang="en-US" dirty="0"/>
              <a:t> 25 </a:t>
            </a:r>
            <a:r>
              <a:rPr lang="ar-AE" dirty="0"/>
              <a:t>بوينت </a:t>
            </a:r>
            <a:endParaRPr lang="en-US" dirty="0"/>
          </a:p>
        </p:txBody>
      </p:sp>
      <p:sp>
        <p:nvSpPr>
          <p:cNvPr id="12" name="Text Placeholder 2"/>
          <p:cNvSpPr>
            <a:spLocks noGrp="1"/>
          </p:cNvSpPr>
          <p:nvPr>
            <p:ph type="body" idx="1" hasCustomPrompt="1"/>
          </p:nvPr>
        </p:nvSpPr>
        <p:spPr>
          <a:xfrm>
            <a:off x="1466850" y="2020863"/>
            <a:ext cx="9268884" cy="4255650"/>
          </a:xfrm>
        </p:spPr>
        <p:txBody>
          <a:bodyPr lIns="0" tIns="0" rIns="0" bIns="0" anchor="t" anchorCtr="0">
            <a:noAutofit/>
          </a:bodyPr>
          <a:lstStyle>
            <a:lvl1pPr marL="0" indent="0" algn="r" rtl="1">
              <a:spcBef>
                <a:spcPts val="0"/>
              </a:spcBef>
              <a:buNone/>
              <a:defRPr sz="1800" b="0" baseline="0">
                <a:solidFill>
                  <a:schemeClr val="tx1"/>
                </a:solidFill>
                <a:latin typeface="Arial"/>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العنوان الفرعي ايريل ريجيلر</a:t>
            </a:r>
            <a:r>
              <a:rPr lang="en-US" dirty="0"/>
              <a:t> </a:t>
            </a:r>
            <a:r>
              <a:rPr lang="ar-AE" dirty="0"/>
              <a:t>28 </a:t>
            </a:r>
            <a:r>
              <a:rPr lang="x-none" dirty="0"/>
              <a:t>بوينت </a:t>
            </a:r>
            <a:endParaRPr lang="en-GB" dirty="0"/>
          </a:p>
        </p:txBody>
      </p:sp>
      <p:sp>
        <p:nvSpPr>
          <p:cNvPr id="13" name="Text Placeholder 4"/>
          <p:cNvSpPr>
            <a:spLocks noGrp="1"/>
          </p:cNvSpPr>
          <p:nvPr>
            <p:ph type="body" sz="quarter" idx="3" hasCustomPrompt="1"/>
          </p:nvPr>
        </p:nvSpPr>
        <p:spPr>
          <a:xfrm>
            <a:off x="4770270" y="683835"/>
            <a:ext cx="6807897" cy="416978"/>
          </a:xfrm>
        </p:spPr>
        <p:txBody>
          <a:bodyPr lIns="0" tIns="0" rIns="0" bIns="0" anchor="t" anchorCtr="0">
            <a:noAutofit/>
          </a:bodyPr>
          <a:lstStyle>
            <a:lvl1pPr marL="0" indent="0" algn="r" rtl="1">
              <a:spcBef>
                <a:spcPts val="0"/>
              </a:spcBef>
              <a:buNone/>
              <a:defRPr sz="1400" b="1" i="0" kern="1200" baseline="0">
                <a:solidFill>
                  <a:schemeClr val="tx1">
                    <a:lumMod val="65000"/>
                    <a:lumOff val="35000"/>
                  </a:schemeClr>
                </a:solidFill>
                <a:latin typeface="Arial"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اسم القسم ايريل بولد</a:t>
            </a:r>
            <a:r>
              <a:rPr lang="en-US" dirty="0"/>
              <a:t> 14 </a:t>
            </a:r>
            <a:r>
              <a:rPr lang="ar-AE" dirty="0"/>
              <a:t>بوينت</a:t>
            </a:r>
            <a:endParaRPr lang="en-GB" dirty="0"/>
          </a:p>
        </p:txBody>
      </p:sp>
    </p:spTree>
    <p:extLst>
      <p:ext uri="{BB962C8B-B14F-4D97-AF65-F5344CB8AC3E}">
        <p14:creationId xmlns:p14="http://schemas.microsoft.com/office/powerpoint/2010/main" val="353004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 فبراير 2019</a:t>
            </a:r>
          </a:p>
        </p:txBody>
      </p:sp>
      <p:sp>
        <p:nvSpPr>
          <p:cNvPr id="5" name="Footer Placeholder 4"/>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6" name="Slide Number Placeholder 5"/>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285363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24 فبراير 2019</a:t>
            </a:r>
          </a:p>
        </p:txBody>
      </p:sp>
      <p:sp>
        <p:nvSpPr>
          <p:cNvPr id="6" name="Footer Placeholder 5"/>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7" name="Slide Number Placeholder 6"/>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384411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24 فبراير 2019</a:t>
            </a:r>
          </a:p>
        </p:txBody>
      </p:sp>
      <p:sp>
        <p:nvSpPr>
          <p:cNvPr id="8" name="Footer Placeholder 7"/>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9" name="Slide Number Placeholder 8"/>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65019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24 فبراير 2019</a:t>
            </a:r>
          </a:p>
        </p:txBody>
      </p:sp>
      <p:sp>
        <p:nvSpPr>
          <p:cNvPr id="4" name="Footer Placeholder 3"/>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5" name="Slide Number Placeholder 4"/>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252439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 فبراير 2019</a:t>
            </a:r>
          </a:p>
        </p:txBody>
      </p:sp>
      <p:sp>
        <p:nvSpPr>
          <p:cNvPr id="3" name="Footer Placeholder 2"/>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4" name="Slide Number Placeholder 3"/>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24603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 فبراير 2019</a:t>
            </a:r>
          </a:p>
        </p:txBody>
      </p:sp>
      <p:sp>
        <p:nvSpPr>
          <p:cNvPr id="6" name="Footer Placeholder 5"/>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7" name="Slide Number Placeholder 6"/>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178549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 فبراير 2019</a:t>
            </a:r>
          </a:p>
        </p:txBody>
      </p:sp>
      <p:sp>
        <p:nvSpPr>
          <p:cNvPr id="6" name="Footer Placeholder 5"/>
          <p:cNvSpPr>
            <a:spLocks noGrp="1"/>
          </p:cNvSpPr>
          <p:nvPr>
            <p:ph type="ftr" sz="quarter" idx="11"/>
          </p:nvPr>
        </p:nvSpPr>
        <p:spPr/>
        <p:txBody>
          <a:bodyPr/>
          <a:lstStyle/>
          <a:p>
            <a:r>
              <a:rPr lang="ar-AE"/>
              <a:t>إدارة التقييم و الجودة لمؤسسات التعليم العام </a:t>
            </a:r>
            <a:endParaRPr lang="en-US"/>
          </a:p>
        </p:txBody>
      </p:sp>
      <p:sp>
        <p:nvSpPr>
          <p:cNvPr id="7" name="Slide Number Placeholder 6"/>
          <p:cNvSpPr>
            <a:spLocks noGrp="1"/>
          </p:cNvSpPr>
          <p:nvPr>
            <p:ph type="sldNum" sz="quarter" idx="12"/>
          </p:nvPr>
        </p:nvSpPr>
        <p:spPr/>
        <p:txBody>
          <a:bodyPr/>
          <a:lstStyle/>
          <a:p>
            <a:fld id="{022DBBA4-8AEF-4B4D-92A8-E1E2D0FC4DF3}" type="slidenum">
              <a:rPr lang="en-US" smtClean="0"/>
              <a:t>‹#›</a:t>
            </a:fld>
            <a:endParaRPr lang="en-US"/>
          </a:p>
        </p:txBody>
      </p:sp>
    </p:spTree>
    <p:extLst>
      <p:ext uri="{BB962C8B-B14F-4D97-AF65-F5344CB8AC3E}">
        <p14:creationId xmlns:p14="http://schemas.microsoft.com/office/powerpoint/2010/main" val="87463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24 </a:t>
            </a:r>
            <a:r>
              <a:rPr lang="en-US" dirty="0" err="1"/>
              <a:t>فبراير</a:t>
            </a:r>
            <a:r>
              <a:rPr lang="en-US" dirty="0"/>
              <a:t>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AE" dirty="0"/>
              <a:t>إدارة التقييم و الجودة لمؤسسات التعليم العام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DBBA4-8AEF-4B4D-92A8-E1E2D0FC4DF3}" type="slidenum">
              <a:rPr lang="en-US" smtClean="0"/>
              <a:t>‹#›</a:t>
            </a:fld>
            <a:endParaRPr lang="en-US" dirty="0"/>
          </a:p>
        </p:txBody>
      </p:sp>
    </p:spTree>
    <p:extLst>
      <p:ext uri="{BB962C8B-B14F-4D97-AF65-F5344CB8AC3E}">
        <p14:creationId xmlns:p14="http://schemas.microsoft.com/office/powerpoint/2010/main" val="197119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24 فبراير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AE">
                <a:solidFill>
                  <a:prstClr val="black">
                    <a:tint val="75000"/>
                  </a:prstClr>
                </a:solidFill>
              </a:rPr>
              <a:t>إدارة التقييم و الجودة لمؤسسات التعليم العام </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D85AB-7CEB-46A1-8B47-ED6D645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2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3" r:id="rId13"/>
    <p:sldLayoutId id="214748370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15" name="Title 1"/>
          <p:cNvSpPr>
            <a:spLocks noGrp="1"/>
          </p:cNvSpPr>
          <p:nvPr>
            <p:ph type="ctrTitle"/>
          </p:nvPr>
        </p:nvSpPr>
        <p:spPr>
          <a:xfrm>
            <a:off x="1858851" y="1819382"/>
            <a:ext cx="9144000" cy="2088107"/>
          </a:xfrm>
        </p:spPr>
        <p:txBody>
          <a:bodyPr>
            <a:noAutofit/>
          </a:bodyPr>
          <a:lstStyle/>
          <a:p>
            <a:r>
              <a:rPr lang="ar-AE" sz="3200" dirty="0">
                <a:solidFill>
                  <a:srgbClr val="CEA656"/>
                </a:solidFill>
                <a:latin typeface="Univers Next Arabic" panose="020B0503030202020203" pitchFamily="34" charset="-78"/>
                <a:ea typeface="+mn-ea"/>
                <a:cs typeface="Univers Next Arabic" panose="020B0503030202020203" pitchFamily="34" charset="-78"/>
              </a:rPr>
              <a:t>إدارة التقييم و الجودة لمؤسسات التعليم العام</a:t>
            </a:r>
            <a:br>
              <a:rPr lang="ar-AE" sz="3200" dirty="0">
                <a:solidFill>
                  <a:srgbClr val="CEA656"/>
                </a:solidFill>
                <a:latin typeface="Univers Next Arabic" panose="020B0503030202020203" pitchFamily="34" charset="-78"/>
                <a:ea typeface="+mn-ea"/>
                <a:cs typeface="Univers Next Arabic" panose="020B0503030202020203" pitchFamily="34" charset="-78"/>
              </a:rPr>
            </a:br>
            <a:r>
              <a:rPr lang="ar-AE" sz="3200" dirty="0">
                <a:solidFill>
                  <a:srgbClr val="CEA656"/>
                </a:solidFill>
                <a:latin typeface="Univers Next Arabic" panose="020B0503030202020203" pitchFamily="34" charset="-78"/>
                <a:ea typeface="+mn-ea"/>
                <a:cs typeface="Univers Next Arabic" panose="020B0503030202020203" pitchFamily="34" charset="-78"/>
              </a:rPr>
              <a:t>بوزارة التربية و التعليم</a:t>
            </a:r>
            <a:br>
              <a:rPr lang="ar-AE" sz="3200" dirty="0">
                <a:solidFill>
                  <a:srgbClr val="CEA656"/>
                </a:solidFill>
                <a:latin typeface="Univers Next Arabic" panose="020B0503030202020203" pitchFamily="34" charset="-78"/>
                <a:ea typeface="+mn-ea"/>
                <a:cs typeface="Univers Next Arabic" panose="020B0503030202020203" pitchFamily="34" charset="-78"/>
              </a:rPr>
            </a:br>
            <a:r>
              <a:rPr lang="ar-AE" sz="3200" dirty="0">
                <a:solidFill>
                  <a:srgbClr val="CEA656"/>
                </a:solidFill>
                <a:latin typeface="Univers Next Arabic" panose="020B0503030202020203" pitchFamily="34" charset="-78"/>
                <a:ea typeface="+mn-ea"/>
                <a:cs typeface="Univers Next Arabic" panose="020B0503030202020203" pitchFamily="34" charset="-78"/>
              </a:rPr>
              <a:t>دولة الإمارات العربية المتحدة</a:t>
            </a:r>
            <a:endParaRPr lang="en-US" sz="3200" dirty="0">
              <a:solidFill>
                <a:srgbClr val="CEA656"/>
              </a:solidFill>
              <a:latin typeface="Univers Next Arabic" panose="020B0503030202020203" pitchFamily="34" charset="-78"/>
              <a:ea typeface="+mn-ea"/>
              <a:cs typeface="Univers Next Arabic" panose="020B0503030202020203" pitchFamily="34" charset="-78"/>
            </a:endParaRPr>
          </a:p>
        </p:txBody>
      </p:sp>
      <p:sp>
        <p:nvSpPr>
          <p:cNvPr id="2" name="Date Placeholder 1"/>
          <p:cNvSpPr>
            <a:spLocks noGrp="1"/>
          </p:cNvSpPr>
          <p:nvPr>
            <p:ph type="dt" sz="half" idx="10"/>
          </p:nvPr>
        </p:nvSpPr>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27 مارس 2019</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
        <p:nvSpPr>
          <p:cNvPr id="3" name="Footer Placeholder 2"/>
          <p:cNvSpPr>
            <a:spLocks noGrp="1"/>
          </p:cNvSpPr>
          <p:nvPr>
            <p:ph type="ftr" sz="quarter" idx="11"/>
          </p:nvPr>
        </p:nvSpPr>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7782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4" name="Rectangle 3"/>
          <p:cNvSpPr/>
          <p:nvPr/>
        </p:nvSpPr>
        <p:spPr>
          <a:xfrm>
            <a:off x="1701706" y="375407"/>
            <a:ext cx="10082463" cy="5807744"/>
          </a:xfrm>
          <a:prstGeom prst="rect">
            <a:avLst/>
          </a:prstGeom>
        </p:spPr>
        <p:txBody>
          <a:bodyPr wrap="square">
            <a:spAutoFit/>
          </a:bodyPr>
          <a:lstStyle/>
          <a:p>
            <a:pPr algn="just" rtl="1">
              <a:lnSpc>
                <a:spcPct val="115000"/>
              </a:lnSpc>
              <a:spcAft>
                <a:spcPts val="1000"/>
              </a:spcAft>
            </a:pPr>
            <a:r>
              <a:rPr lang="ar-AE" sz="2000" b="1" dirty="0">
                <a:solidFill>
                  <a:srgbClr val="C00000"/>
                </a:solidFill>
                <a:latin typeface="Sakkal Majalla" panose="02000000000000000000" pitchFamily="2" charset="-78"/>
                <a:ea typeface="Calibri"/>
              </a:rPr>
              <a:t>الابتكار  في التعليم :</a:t>
            </a:r>
          </a:p>
          <a:p>
            <a:pPr algn="just" rtl="1">
              <a:lnSpc>
                <a:spcPct val="115000"/>
              </a:lnSpc>
              <a:spcAft>
                <a:spcPts val="1000"/>
              </a:spcAft>
            </a:pPr>
            <a:r>
              <a:rPr lang="ar-AE" sz="1600" b="1" dirty="0">
                <a:solidFill>
                  <a:srgbClr val="B68A35"/>
                </a:solidFill>
                <a:latin typeface="Sakkal Majalla" panose="02000000000000000000" pitchFamily="2" charset="-78"/>
                <a:ea typeface="Calibri"/>
              </a:rPr>
              <a:t>يحرص المقيمون على معرفة واستكشاف رؤية المدرسة للابتكار وتعريفة وتصميمة وتطبيقة </a:t>
            </a:r>
          </a:p>
          <a:p>
            <a:pPr algn="just" rtl="1">
              <a:lnSpc>
                <a:spcPct val="115000"/>
              </a:lnSpc>
              <a:spcAft>
                <a:spcPts val="1000"/>
              </a:spcAft>
            </a:pPr>
            <a:endParaRPr lang="ar-AE" b="1" u="sng" dirty="0">
              <a:solidFill>
                <a:srgbClr val="C00000"/>
              </a:solidFill>
              <a:latin typeface="Sakkal Majalla" panose="02000000000000000000" pitchFamily="2" charset="-78"/>
              <a:ea typeface="Calibri"/>
            </a:endParaRPr>
          </a:p>
          <a:p>
            <a:pPr algn="just" rtl="1">
              <a:lnSpc>
                <a:spcPct val="115000"/>
              </a:lnSpc>
              <a:spcAft>
                <a:spcPts val="1000"/>
              </a:spcAft>
            </a:pPr>
            <a:r>
              <a:rPr lang="ar-AE" b="1" u="sng" dirty="0">
                <a:solidFill>
                  <a:srgbClr val="C00000"/>
                </a:solidFill>
                <a:latin typeface="Sakkal Majalla" panose="02000000000000000000" pitchFamily="2" charset="-78"/>
                <a:ea typeface="Calibri"/>
              </a:rPr>
              <a:t>سيتم أثناء التقييم التركيز على : </a:t>
            </a:r>
          </a:p>
          <a:p>
            <a:pPr algn="just" rtl="1">
              <a:lnSpc>
                <a:spcPct val="115000"/>
              </a:lnSpc>
              <a:spcAft>
                <a:spcPts val="1000"/>
              </a:spcAft>
            </a:pPr>
            <a:r>
              <a:rPr lang="ar-AE" sz="1600" b="1" dirty="0">
                <a:solidFill>
                  <a:srgbClr val="B68A35"/>
                </a:solidFill>
                <a:latin typeface="Sakkal Majalla" panose="02000000000000000000" pitchFamily="2" charset="-78"/>
                <a:ea typeface="Calibri"/>
              </a:rPr>
              <a:t>الابتكار  وأساليب تعزيزة في المدارس اثناء عملها </a:t>
            </a:r>
          </a:p>
          <a:p>
            <a:pPr algn="just" rtl="1">
              <a:lnSpc>
                <a:spcPct val="115000"/>
              </a:lnSpc>
              <a:spcAft>
                <a:spcPts val="1000"/>
              </a:spcAft>
            </a:pPr>
            <a:r>
              <a:rPr lang="ar-AE" sz="1600" b="1" dirty="0">
                <a:solidFill>
                  <a:prstClr val="black"/>
                </a:solidFill>
                <a:latin typeface="Sakkal Majalla" panose="02000000000000000000" pitchFamily="2" charset="-78"/>
                <a:ea typeface="Calibri"/>
              </a:rPr>
              <a:t>الإبتكار هو  المعيار الأساسي لتقييم مدى نجاح المدارس الحكومية والخاصة في تقديم تعليم من الطراز الأول عالميا لجميع الأطفال والطلبة في دولة الإفمارات العربية المتحدة . </a:t>
            </a:r>
            <a:endParaRPr lang="en-US" sz="1600" dirty="0">
              <a:solidFill>
                <a:prstClr val="black"/>
              </a:solidFill>
              <a:latin typeface="Sakkal Majalla" panose="02000000000000000000" pitchFamily="2" charset="-78"/>
              <a:ea typeface="Calibri"/>
            </a:endParaRPr>
          </a:p>
          <a:p>
            <a:pPr algn="just" rtl="1">
              <a:lnSpc>
                <a:spcPct val="115000"/>
              </a:lnSpc>
              <a:spcAft>
                <a:spcPts val="1000"/>
              </a:spcAft>
            </a:pPr>
            <a:endParaRPr lang="ar-AE" b="1" u="sng" dirty="0">
              <a:solidFill>
                <a:srgbClr val="C00000"/>
              </a:solidFill>
              <a:latin typeface="Sakkal Majalla" panose="02000000000000000000" pitchFamily="2" charset="-78"/>
              <a:ea typeface="Calibri"/>
            </a:endParaRPr>
          </a:p>
          <a:p>
            <a:pPr algn="just" rtl="1">
              <a:lnSpc>
                <a:spcPct val="115000"/>
              </a:lnSpc>
              <a:spcAft>
                <a:spcPts val="1000"/>
              </a:spcAft>
            </a:pPr>
            <a:r>
              <a:rPr lang="ar-AE" b="1" u="sng" dirty="0">
                <a:solidFill>
                  <a:srgbClr val="C00000"/>
                </a:solidFill>
                <a:latin typeface="Sakkal Majalla" panose="02000000000000000000" pitchFamily="2" charset="-78"/>
                <a:ea typeface="Calibri"/>
              </a:rPr>
              <a:t>كيف يمكن أن يتحقق الإبتكار في المدرسة : </a:t>
            </a:r>
            <a:endParaRPr lang="en-US" u="sng" dirty="0">
              <a:solidFill>
                <a:srgbClr val="C00000"/>
              </a:solidFill>
              <a:latin typeface="Sakkal Majalla" panose="02000000000000000000" pitchFamily="2" charset="-78"/>
              <a:ea typeface="Calibri"/>
            </a:endParaRP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rPr>
              <a:t>قيادة المدارس </a:t>
            </a:r>
            <a:endParaRPr lang="en-US" sz="1600" b="1" dirty="0">
              <a:solidFill>
                <a:prstClr val="black"/>
              </a:solidFill>
              <a:latin typeface="Sakkal Majalla" panose="02000000000000000000" pitchFamily="2" charset="-78"/>
              <a:ea typeface="Calibri"/>
            </a:endParaRP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rPr>
              <a:t>تصميم المناهج التعليمية </a:t>
            </a:r>
            <a:endParaRPr lang="en-US" sz="1600" b="1" dirty="0">
              <a:solidFill>
                <a:prstClr val="black"/>
              </a:solidFill>
              <a:latin typeface="Sakkal Majalla" panose="02000000000000000000" pitchFamily="2" charset="-78"/>
              <a:ea typeface="Calibri"/>
            </a:endParaRP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rPr>
              <a:t>أساليب التعليم والتعلم مثل الأساليب التي يتم فيها استخدام تقنيات التعلم وتصميم الفصول الدراسية بما في ذلك الفصول الدراسية الافتراضية </a:t>
            </a:r>
            <a:endParaRPr lang="en-US" sz="1600" b="1" dirty="0">
              <a:solidFill>
                <a:prstClr val="black"/>
              </a:solidFill>
              <a:latin typeface="Sakkal Majalla" panose="02000000000000000000" pitchFamily="2" charset="-78"/>
              <a:ea typeface="Calibri"/>
            </a:endParaRP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rPr>
              <a:t>عمليات التقييم وجدول الحصص الدراسية </a:t>
            </a: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rPr>
              <a:t>علاقات الشراكة التي تهدف إلى تعزيز التعلم الفعال </a:t>
            </a:r>
            <a:endParaRPr lang="en-US" sz="1600" b="1" dirty="0">
              <a:solidFill>
                <a:prstClr val="black"/>
              </a:solidFill>
              <a:latin typeface="Sakkal Majalla" panose="02000000000000000000" pitchFamily="2" charset="-78"/>
              <a:ea typeface="Calibri"/>
            </a:endParaRPr>
          </a:p>
        </p:txBody>
      </p:sp>
      <p:sp>
        <p:nvSpPr>
          <p:cNvPr id="5"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081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4" name="Rectangle 3"/>
          <p:cNvSpPr/>
          <p:nvPr/>
        </p:nvSpPr>
        <p:spPr>
          <a:xfrm>
            <a:off x="1675948" y="581469"/>
            <a:ext cx="10082463" cy="4785926"/>
          </a:xfrm>
          <a:prstGeom prst="rect">
            <a:avLst/>
          </a:prstGeom>
        </p:spPr>
        <p:txBody>
          <a:bodyPr wrap="square">
            <a:spAutoFit/>
          </a:bodyPr>
          <a:lstStyle/>
          <a:p>
            <a:pPr algn="just" rtl="1">
              <a:lnSpc>
                <a:spcPct val="115000"/>
              </a:lnSpc>
              <a:spcAft>
                <a:spcPts val="1000"/>
              </a:spcAft>
            </a:pPr>
            <a:r>
              <a:rPr lang="ar-AE" sz="2000" b="1" dirty="0">
                <a:solidFill>
                  <a:srgbClr val="C00000"/>
                </a:solidFill>
                <a:latin typeface="Sakkal Majalla" panose="02000000000000000000" pitchFamily="2" charset="-78"/>
                <a:ea typeface="Calibri"/>
                <a:cs typeface="Sakkal Majalla" panose="02000000000000000000" pitchFamily="2" charset="-78"/>
              </a:rPr>
              <a:t>الدمج في التعليم : </a:t>
            </a:r>
          </a:p>
          <a:p>
            <a:pPr algn="just" rtl="1">
              <a:lnSpc>
                <a:spcPct val="115000"/>
              </a:lnSpc>
              <a:spcAft>
                <a:spcPts val="1000"/>
              </a:spcAft>
            </a:pPr>
            <a:r>
              <a:rPr lang="ar-AE" sz="1600" b="1" dirty="0">
                <a:latin typeface="Sakkal Majalla" panose="02000000000000000000" pitchFamily="2" charset="-78"/>
                <a:ea typeface="Calibri"/>
                <a:cs typeface="Sakkal Majalla" panose="02000000000000000000" pitchFamily="2" charset="-78"/>
              </a:rPr>
              <a:t>عملية يتم من خلالها تطوير نظم وفصول دراسية وبرامج وأنشطة تتيح لجميع طلبة المدرسة التعلم والتطور والمشاركة معا ، حيث يتم الاحتفاء بالتنوع واحترام جميع الطلبة على قدم المساواة </a:t>
            </a:r>
            <a:r>
              <a:rPr lang="ar-AE" sz="1600" b="1" dirty="0">
                <a:solidFill>
                  <a:srgbClr val="C0504D"/>
                </a:solidFill>
                <a:latin typeface="Sakkal Majalla" panose="02000000000000000000" pitchFamily="2" charset="-78"/>
                <a:ea typeface="Calibri"/>
                <a:cs typeface="Sakkal Majalla" panose="02000000000000000000" pitchFamily="2" charset="-78"/>
              </a:rPr>
              <a:t>. </a:t>
            </a:r>
          </a:p>
          <a:p>
            <a:pPr algn="just" rtl="1">
              <a:lnSpc>
                <a:spcPct val="115000"/>
              </a:lnSpc>
              <a:spcAft>
                <a:spcPts val="1000"/>
              </a:spcAft>
            </a:pPr>
            <a:r>
              <a:rPr lang="ar-AE" b="1" u="sng" dirty="0">
                <a:solidFill>
                  <a:srgbClr val="C00000"/>
                </a:solidFill>
                <a:latin typeface="Sakkal Majalla" panose="02000000000000000000" pitchFamily="2" charset="-78"/>
                <a:ea typeface="Calibri"/>
                <a:cs typeface="Sakkal Majalla" panose="02000000000000000000" pitchFamily="2" charset="-78"/>
              </a:rPr>
              <a:t>يتم أثناء التقييم التركيز على : </a:t>
            </a:r>
          </a:p>
          <a:p>
            <a:pPr algn="just" rtl="1">
              <a:lnSpc>
                <a:spcPct val="115000"/>
              </a:lnSpc>
              <a:spcAft>
                <a:spcPts val="1000"/>
              </a:spcAft>
            </a:pPr>
            <a:r>
              <a:rPr lang="ar-AE" sz="1600" b="1" dirty="0">
                <a:latin typeface="Sakkal Majalla" panose="02000000000000000000" pitchFamily="2" charset="-78"/>
                <a:ea typeface="Calibri"/>
                <a:cs typeface="Sakkal Majalla" panose="02000000000000000000" pitchFamily="2" charset="-78"/>
              </a:rPr>
              <a:t>توفير الظروف الملائمة لتطبيق الدمج في التعليم وتطوير مواقف وممارسات الدمج في التعليم داخل المدرسة .</a:t>
            </a:r>
          </a:p>
          <a:p>
            <a:pPr algn="just" rtl="1">
              <a:lnSpc>
                <a:spcPct val="115000"/>
              </a:lnSpc>
              <a:spcAft>
                <a:spcPts val="1000"/>
              </a:spcAft>
            </a:pPr>
            <a:r>
              <a:rPr lang="ar-AE" sz="1600" b="1" dirty="0">
                <a:latin typeface="Sakkal Majalla" panose="02000000000000000000" pitchFamily="2" charset="-78"/>
                <a:ea typeface="Calibri"/>
                <a:cs typeface="Sakkal Majalla" panose="02000000000000000000" pitchFamily="2" charset="-78"/>
              </a:rPr>
              <a:t>تتسم المدارس الأكثر نجاحا بثقافة دمج عالية تظهر بوضوح في قيم وثقافة مجتمع المدرسة بأكملة ، مما يغرس في جميع المتعلمين إحساسا قويا بالترحيب والقبول والأمان والتقدير في المدرسة </a:t>
            </a:r>
            <a:r>
              <a:rPr lang="ar-AE" sz="1600" b="1" dirty="0">
                <a:solidFill>
                  <a:srgbClr val="F79646">
                    <a:lumMod val="75000"/>
                  </a:srgbClr>
                </a:solidFill>
                <a:latin typeface="Sakkal Majalla" panose="02000000000000000000" pitchFamily="2" charset="-78"/>
                <a:ea typeface="Calibri"/>
                <a:cs typeface="Sakkal Majalla" panose="02000000000000000000" pitchFamily="2" charset="-78"/>
              </a:rPr>
              <a:t>.</a:t>
            </a:r>
          </a:p>
          <a:p>
            <a:pPr algn="just" rtl="1">
              <a:lnSpc>
                <a:spcPct val="115000"/>
              </a:lnSpc>
              <a:spcAft>
                <a:spcPts val="1000"/>
              </a:spcAft>
            </a:pPr>
            <a:r>
              <a:rPr lang="ar-AE" b="1" u="sng" dirty="0">
                <a:solidFill>
                  <a:srgbClr val="C00000"/>
                </a:solidFill>
                <a:latin typeface="Sakkal Majalla" panose="02000000000000000000" pitchFamily="2" charset="-78"/>
                <a:ea typeface="Calibri"/>
                <a:cs typeface="Sakkal Majalla" panose="02000000000000000000" pitchFamily="2" charset="-78"/>
              </a:rPr>
              <a:t>يتم التركيز على : </a:t>
            </a:r>
            <a:endParaRPr lang="en-US" u="sng" dirty="0">
              <a:solidFill>
                <a:srgbClr val="C00000"/>
              </a:solidFill>
              <a:latin typeface="Sakkal Majalla" panose="02000000000000000000" pitchFamily="2" charset="-78"/>
              <a:ea typeface="Calibri"/>
              <a:cs typeface="Sakkal Majalla" panose="02000000000000000000" pitchFamily="2" charset="-78"/>
            </a:endParaRP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cs typeface="Sakkal Majalla" panose="02000000000000000000" pitchFamily="2" charset="-78"/>
              </a:rPr>
              <a:t>مدى فعالية إجراءات التحديد والتشخيص </a:t>
            </a: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cs typeface="Sakkal Majalla" panose="02000000000000000000" pitchFamily="2" charset="-78"/>
              </a:rPr>
              <a:t>مدى ملائمة النظم المطبقة لمواءمة المنهاج التعليمي </a:t>
            </a: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cs typeface="Sakkal Majalla" panose="02000000000000000000" pitchFamily="2" charset="-78"/>
              </a:rPr>
              <a:t>مدى تأثير تدخلات محددة أو اليات الدعم الشخصي </a:t>
            </a:r>
          </a:p>
          <a:p>
            <a:pPr marL="342900" indent="-249238" algn="just" rtl="1">
              <a:lnSpc>
                <a:spcPct val="115000"/>
              </a:lnSpc>
              <a:spcAft>
                <a:spcPts val="1000"/>
              </a:spcAft>
              <a:buFont typeface="Arial"/>
              <a:buChar char="-"/>
            </a:pPr>
            <a:r>
              <a:rPr lang="ar-AE" sz="1600" b="1" dirty="0">
                <a:solidFill>
                  <a:prstClr val="black"/>
                </a:solidFill>
                <a:latin typeface="Sakkal Majalla" panose="02000000000000000000" pitchFamily="2" charset="-78"/>
                <a:ea typeface="Calibri"/>
                <a:cs typeface="Sakkal Majalla" panose="02000000000000000000" pitchFamily="2" charset="-78"/>
              </a:rPr>
              <a:t>مدى الاستفادة من التغذية الراجعة التي توفرها عمليات المتابعة والتقييم </a:t>
            </a:r>
            <a:endParaRPr lang="en-US" sz="1600" b="1" dirty="0">
              <a:solidFill>
                <a:prstClr val="black"/>
              </a:solidFill>
              <a:latin typeface="Sakkal Majalla" panose="02000000000000000000" pitchFamily="2" charset="-78"/>
              <a:ea typeface="Calibri"/>
              <a:cs typeface="Sakkal Majalla" panose="02000000000000000000" pitchFamily="2" charset="-78"/>
            </a:endParaRPr>
          </a:p>
        </p:txBody>
      </p:sp>
      <p:sp>
        <p:nvSpPr>
          <p:cNvPr id="5"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44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4" name="Rectangle 3"/>
          <p:cNvSpPr/>
          <p:nvPr/>
        </p:nvSpPr>
        <p:spPr>
          <a:xfrm>
            <a:off x="1431251" y="865369"/>
            <a:ext cx="10058400" cy="4608954"/>
          </a:xfrm>
          <a:prstGeom prst="rect">
            <a:avLst/>
          </a:prstGeom>
        </p:spPr>
        <p:txBody>
          <a:bodyPr wrap="square">
            <a:spAutoFit/>
          </a:bodyPr>
          <a:lstStyle/>
          <a:p>
            <a:pPr algn="just" rtl="1">
              <a:lnSpc>
                <a:spcPct val="115000"/>
              </a:lnSpc>
              <a:spcAft>
                <a:spcPts val="1000"/>
              </a:spcAft>
            </a:pPr>
            <a:r>
              <a:rPr lang="ar-AE" sz="2800" b="1" dirty="0">
                <a:solidFill>
                  <a:srgbClr val="C00000"/>
                </a:solidFill>
                <a:latin typeface="Sakkal Majalla" panose="02000000000000000000" pitchFamily="2" charset="-78"/>
                <a:ea typeface="Calibri"/>
                <a:cs typeface="Sakkal Majalla" panose="02000000000000000000" pitchFamily="2" charset="-78"/>
              </a:rPr>
              <a:t>التقويم الذاتي في المدارس : </a:t>
            </a:r>
          </a:p>
          <a:p>
            <a:pPr algn="just" rtl="1">
              <a:lnSpc>
                <a:spcPct val="115000"/>
              </a:lnSpc>
              <a:spcAft>
                <a:spcPts val="1000"/>
              </a:spcAft>
            </a:pPr>
            <a:r>
              <a:rPr lang="ar-AE" b="1" dirty="0">
                <a:solidFill>
                  <a:prstClr val="black"/>
                </a:solidFill>
                <a:latin typeface="Sakkal Majalla" panose="02000000000000000000" pitchFamily="2" charset="-78"/>
                <a:ea typeface="Calibri"/>
                <a:cs typeface="Sakkal Majalla" panose="02000000000000000000" pitchFamily="2" charset="-78"/>
              </a:rPr>
              <a:t>تخطيط وتفكير للأمام نحو المستقبل ، يتمحور حول التغيير والتطوير ، الذ قد يتم بشكل تدريجي أو يؤدي إلى إجراء تحول جوهري في المدرسة </a:t>
            </a:r>
          </a:p>
          <a:p>
            <a:pPr algn="just" rtl="1">
              <a:lnSpc>
                <a:spcPct val="115000"/>
              </a:lnSpc>
              <a:spcAft>
                <a:spcPts val="1000"/>
              </a:spcAft>
            </a:pPr>
            <a:r>
              <a:rPr lang="ar-AE" b="1" dirty="0">
                <a:solidFill>
                  <a:prstClr val="black"/>
                </a:solidFill>
                <a:latin typeface="Sakkal Majalla" panose="02000000000000000000" pitchFamily="2" charset="-78"/>
                <a:ea typeface="Calibri"/>
                <a:cs typeface="Sakkal Majalla" panose="02000000000000000000" pitchFamily="2" charset="-78"/>
              </a:rPr>
              <a:t>( تفكر – تحدي – دعم – قرارات مدروسة ) </a:t>
            </a:r>
          </a:p>
          <a:p>
            <a:pPr algn="just" rtl="1">
              <a:lnSpc>
                <a:spcPct val="115000"/>
              </a:lnSpc>
              <a:spcAft>
                <a:spcPts val="1000"/>
              </a:spcAft>
            </a:pPr>
            <a:r>
              <a:rPr lang="ar-AE" b="1" dirty="0">
                <a:solidFill>
                  <a:prstClr val="black"/>
                </a:solidFill>
                <a:latin typeface="Sakkal Majalla" panose="02000000000000000000" pitchFamily="2" charset="-78"/>
                <a:ea typeface="Calibri"/>
                <a:cs typeface="Sakkal Majalla" panose="02000000000000000000" pitchFamily="2" charset="-78"/>
              </a:rPr>
              <a:t>ليس فقط للتقييم لابد أن تكون عملية منتظمة وعلى مدار العام الدراسي </a:t>
            </a:r>
            <a:endParaRPr lang="ar-AE" b="1" dirty="0">
              <a:solidFill>
                <a:srgbClr val="C0504D"/>
              </a:solidFill>
              <a:latin typeface="Sakkal Majalla" panose="02000000000000000000" pitchFamily="2" charset="-78"/>
              <a:ea typeface="Calibri"/>
              <a:cs typeface="Sakkal Majalla" panose="02000000000000000000" pitchFamily="2" charset="-78"/>
            </a:endParaRPr>
          </a:p>
          <a:p>
            <a:pPr algn="just" rtl="1">
              <a:lnSpc>
                <a:spcPct val="115000"/>
              </a:lnSpc>
              <a:spcAft>
                <a:spcPts val="1000"/>
              </a:spcAft>
            </a:pPr>
            <a:r>
              <a:rPr lang="ar-AE" b="1" u="sng" dirty="0">
                <a:solidFill>
                  <a:srgbClr val="C00000"/>
                </a:solidFill>
                <a:latin typeface="Sakkal Majalla" panose="02000000000000000000" pitchFamily="2" charset="-78"/>
                <a:ea typeface="Calibri"/>
                <a:cs typeface="Sakkal Majalla" panose="02000000000000000000" pitchFamily="2" charset="-78"/>
              </a:rPr>
              <a:t>تتمحور عملية التقويم الذاتي : </a:t>
            </a:r>
          </a:p>
          <a:p>
            <a:pPr algn="just" rtl="1">
              <a:lnSpc>
                <a:spcPct val="115000"/>
              </a:lnSpc>
              <a:spcAft>
                <a:spcPts val="1000"/>
              </a:spcAft>
            </a:pPr>
            <a:r>
              <a:rPr lang="ar-AE" b="1" dirty="0">
                <a:latin typeface="Sakkal Majalla" panose="02000000000000000000" pitchFamily="2" charset="-78"/>
                <a:ea typeface="Calibri"/>
                <a:cs typeface="Sakkal Majalla" panose="02000000000000000000" pitchFamily="2" charset="-78"/>
              </a:rPr>
              <a:t># مدى جودة أدائنا في المدرسة </a:t>
            </a:r>
          </a:p>
          <a:p>
            <a:pPr algn="just" rtl="1">
              <a:lnSpc>
                <a:spcPct val="115000"/>
              </a:lnSpc>
              <a:spcAft>
                <a:spcPts val="1000"/>
              </a:spcAft>
            </a:pPr>
            <a:r>
              <a:rPr lang="ar-AE" b="1" dirty="0">
                <a:latin typeface="Sakkal Majalla" panose="02000000000000000000" pitchFamily="2" charset="-78"/>
                <a:ea typeface="Calibri"/>
                <a:cs typeface="Sakkal Majalla" panose="02000000000000000000" pitchFamily="2" charset="-78"/>
              </a:rPr>
              <a:t># مامستوى الجودة التي يفترض تحقيقها </a:t>
            </a:r>
          </a:p>
          <a:p>
            <a:pPr algn="just" rtl="1">
              <a:lnSpc>
                <a:spcPct val="115000"/>
              </a:lnSpc>
              <a:spcAft>
                <a:spcPts val="1000"/>
              </a:spcAft>
            </a:pPr>
            <a:r>
              <a:rPr lang="ar-AE" b="1" dirty="0">
                <a:latin typeface="Sakkal Majalla" panose="02000000000000000000" pitchFamily="2" charset="-78"/>
                <a:ea typeface="Calibri"/>
                <a:cs typeface="Sakkal Majalla" panose="02000000000000000000" pitchFamily="2" charset="-78"/>
              </a:rPr>
              <a:t># ماذا سنفعل لتطوير أدائنا </a:t>
            </a:r>
          </a:p>
          <a:p>
            <a:pPr algn="just" rtl="1">
              <a:lnSpc>
                <a:spcPct val="115000"/>
              </a:lnSpc>
              <a:spcAft>
                <a:spcPts val="1000"/>
              </a:spcAft>
            </a:pPr>
            <a:r>
              <a:rPr lang="ar-AE" b="1" dirty="0">
                <a:solidFill>
                  <a:srgbClr val="B68A35"/>
                </a:solidFill>
                <a:latin typeface="Sakkal Majalla" panose="02000000000000000000" pitchFamily="2" charset="-78"/>
                <a:ea typeface="Calibri"/>
                <a:cs typeface="Sakkal Majalla" panose="02000000000000000000" pitchFamily="2" charset="-78"/>
              </a:rPr>
              <a:t>أفضل المدارس هي التي تركز على تعلم الطلبة أثناء الأجابة على هذه الأسئلة </a:t>
            </a:r>
          </a:p>
          <a:p>
            <a:pPr algn="just" rtl="1">
              <a:lnSpc>
                <a:spcPct val="115000"/>
              </a:lnSpc>
              <a:spcAft>
                <a:spcPts val="1000"/>
              </a:spcAft>
            </a:pPr>
            <a:r>
              <a:rPr lang="ar-AE"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لابد من المدرسة ان تطبق عمليات التقويم الذاتي بطريقة مدروسة بعناية وترتكز على التفكر العميق بمختلف جوانب عملها </a:t>
            </a:r>
          </a:p>
        </p:txBody>
      </p:sp>
      <p:sp>
        <p:nvSpPr>
          <p:cNvPr id="5"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859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1558" y="2594569"/>
            <a:ext cx="9268884" cy="1679070"/>
          </a:xfrm>
        </p:spPr>
        <p:txBody>
          <a:bodyPr/>
          <a:lstStyle/>
          <a:p>
            <a:pPr algn="ctr"/>
            <a:r>
              <a:rPr lang="ar-AE" sz="4800" b="1" dirty="0">
                <a:solidFill>
                  <a:srgbClr val="CEA656"/>
                </a:solidFill>
                <a:latin typeface="Sakkal Majalla" panose="02000000000000000000" pitchFamily="2" charset="-78"/>
                <a:cs typeface="Sakkal Majalla" panose="02000000000000000000" pitchFamily="2" charset="-78"/>
              </a:rPr>
              <a:t>نهاية العرض </a:t>
            </a:r>
          </a:p>
          <a:p>
            <a:pPr algn="ctr"/>
            <a:r>
              <a:rPr lang="ar-AE" sz="4800" b="1" dirty="0">
                <a:solidFill>
                  <a:srgbClr val="CEA656"/>
                </a:solidFill>
                <a:latin typeface="Sakkal Majalla" panose="02000000000000000000" pitchFamily="2" charset="-78"/>
                <a:cs typeface="Sakkal Majalla" panose="02000000000000000000" pitchFamily="2" charset="-78"/>
              </a:rPr>
              <a:t>شكرًا لمشاهدتكم  </a:t>
            </a:r>
            <a:r>
              <a:rPr lang="ar-AE" sz="4800" b="1" dirty="0">
                <a:solidFill>
                  <a:srgbClr val="CEA656"/>
                </a:solidFill>
                <a:latin typeface="Sakkal Majalla" panose="02000000000000000000" pitchFamily="2" charset="-78"/>
                <a:cs typeface="Sakkal Majalla" panose="02000000000000000000" pitchFamily="2" charset="-78"/>
                <a:sym typeface="Wingdings" panose="05000000000000000000" pitchFamily="2" charset="2"/>
              </a:rPr>
              <a:t></a:t>
            </a:r>
            <a:endParaRPr lang="en-US" sz="4800" b="1" dirty="0">
              <a:solidFill>
                <a:srgbClr val="CEA656"/>
              </a:solidFill>
              <a:latin typeface="Sakkal Majalla" panose="02000000000000000000" pitchFamily="2" charset="-78"/>
              <a:cs typeface="Sakkal Majalla" panose="02000000000000000000" pitchFamily="2" charset="-78"/>
            </a:endParaRPr>
          </a:p>
        </p:txBody>
      </p:sp>
      <p:pic>
        <p:nvPicPr>
          <p:cNvPr id="8" name="Picture 7" descr="Pic BG.png"/>
          <p:cNvPicPr>
            <a:picLocks noChangeAspect="1"/>
          </p:cNvPicPr>
          <p:nvPr/>
        </p:nvPicPr>
        <p:blipFill rotWithShape="1">
          <a:blip r:embed="rId2" cstate="print">
            <a:extLst>
              <a:ext uri="{28A0092B-C50C-407E-A947-70E740481C1C}">
                <a14:useLocalDpi xmlns:a14="http://schemas.microsoft.com/office/drawing/2010/main" val="0"/>
              </a:ext>
            </a:extLst>
          </a:blip>
          <a:srcRect l="6040" b="11899"/>
          <a:stretch/>
        </p:blipFill>
        <p:spPr>
          <a:xfrm>
            <a:off x="0" y="4273639"/>
            <a:ext cx="2804869" cy="2584361"/>
          </a:xfrm>
          <a:prstGeom prst="rect">
            <a:avLst/>
          </a:prstGeom>
        </p:spPr>
      </p:pic>
      <p:sp>
        <p:nvSpPr>
          <p:cNvPr id="9"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956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 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893" y="1347016"/>
            <a:ext cx="5435202" cy="50170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335" y="1883180"/>
            <a:ext cx="2171706" cy="18891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871" y="1781944"/>
            <a:ext cx="2562385" cy="2229043"/>
          </a:xfrm>
          <a:prstGeom prst="rect">
            <a:avLst/>
          </a:prstGeom>
        </p:spPr>
      </p:pic>
      <p:sp>
        <p:nvSpPr>
          <p:cNvPr id="3" name="Rectangle 2"/>
          <p:cNvSpPr/>
          <p:nvPr/>
        </p:nvSpPr>
        <p:spPr>
          <a:xfrm>
            <a:off x="6651145" y="2691024"/>
            <a:ext cx="1665841" cy="410882"/>
          </a:xfrm>
          <a:prstGeom prst="rect">
            <a:avLst/>
          </a:prstGeom>
        </p:spPr>
        <p:txBody>
          <a:bodyPr wrap="none">
            <a:spAutoFit/>
          </a:bodyPr>
          <a:lstStyle/>
          <a:p>
            <a:pPr algn="ctr" rtl="1">
              <a:lnSpc>
                <a:spcPct val="115000"/>
              </a:lnSpc>
              <a:spcAft>
                <a:spcPts val="1000"/>
              </a:spcAft>
            </a:pPr>
            <a:r>
              <a:rPr lang="ar-AE"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التقيييم والجودة</a:t>
            </a:r>
            <a:endParaRPr lang="ar-AE" b="1" dirty="0">
              <a:latin typeface="Sakkal Majalla" panose="02000000000000000000" pitchFamily="2" charset="-78"/>
              <a:ea typeface="Calibri"/>
              <a:cs typeface="Sakkal Majalla" panose="02000000000000000000" pitchFamily="2" charset="-78"/>
            </a:endParaRPr>
          </a:p>
        </p:txBody>
      </p:sp>
      <p:sp>
        <p:nvSpPr>
          <p:cNvPr id="6"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121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2" name="TextBox 1"/>
          <p:cNvSpPr txBox="1"/>
          <p:nvPr/>
        </p:nvSpPr>
        <p:spPr>
          <a:xfrm>
            <a:off x="1343904" y="1846935"/>
            <a:ext cx="9870604" cy="3266985"/>
          </a:xfrm>
          <a:prstGeom prst="rect">
            <a:avLst/>
          </a:prstGeom>
          <a:noFill/>
          <a:ln>
            <a:noFill/>
          </a:ln>
        </p:spPr>
        <p:txBody>
          <a:bodyPr wrap="square" rtlCol="0">
            <a:spAutoFit/>
          </a:bodyPr>
          <a:lstStyle/>
          <a:p>
            <a:pPr algn="just" rtl="1">
              <a:lnSpc>
                <a:spcPct val="150000"/>
              </a:lnSpc>
            </a:pPr>
            <a:r>
              <a:rPr lang="ar-AE" sz="2000" dirty="0">
                <a:solidFill>
                  <a:schemeClr val="bg2">
                    <a:lumMod val="10000"/>
                  </a:schemeClr>
                </a:solidFill>
                <a:latin typeface="Arial" panose="020B0604020202020204" pitchFamily="34" charset="0"/>
                <a:cs typeface="+mj-cs"/>
              </a:rPr>
              <a:t>تعتبر إدارة التقييم والجودة من أبرز نتاجات الهيكلية الإدارية الجديدة لوزارة التربية والتعليم والتي تم استحداثها في عام </a:t>
            </a:r>
            <a:r>
              <a:rPr lang="en-US" sz="2000" dirty="0">
                <a:solidFill>
                  <a:schemeClr val="bg2">
                    <a:lumMod val="10000"/>
                  </a:schemeClr>
                </a:solidFill>
                <a:latin typeface="Arial" panose="020B0604020202020204" pitchFamily="34" charset="0"/>
                <a:cs typeface="+mj-cs"/>
              </a:rPr>
              <a:t>2017</a:t>
            </a:r>
            <a:r>
              <a:rPr lang="ar-AE" sz="2000" dirty="0">
                <a:solidFill>
                  <a:schemeClr val="bg2">
                    <a:lumMod val="10000"/>
                  </a:schemeClr>
                </a:solidFill>
                <a:latin typeface="Arial" panose="020B0604020202020204" pitchFamily="34" charset="0"/>
                <a:cs typeface="+mj-cs"/>
              </a:rPr>
              <a:t>. مع إصدار الإطار العام للرقابة والتقييم المدرسي لدولة الإمارات العربية المتحدة للعام 2015، تم تعديل هيكلية الإدارة إلى ما يُعرف اليوم بإدارة التقييم والجودة تحت مظلة قطاع تحسين الأداء. </a:t>
            </a:r>
            <a:endParaRPr lang="en-US" sz="2000" dirty="0">
              <a:solidFill>
                <a:schemeClr val="bg2">
                  <a:lumMod val="10000"/>
                </a:schemeClr>
              </a:solidFill>
              <a:latin typeface="Arial" panose="020B0604020202020204" pitchFamily="34" charset="0"/>
              <a:cs typeface="+mj-cs"/>
            </a:endParaRPr>
          </a:p>
          <a:p>
            <a:pPr algn="just" rtl="1">
              <a:lnSpc>
                <a:spcPct val="150000"/>
              </a:lnSpc>
            </a:pPr>
            <a:r>
              <a:rPr lang="ar-JO" sz="2000" dirty="0">
                <a:solidFill>
                  <a:schemeClr val="bg2">
                    <a:lumMod val="10000"/>
                  </a:schemeClr>
                </a:solidFill>
                <a:latin typeface="Arial" panose="020B0604020202020204" pitchFamily="34" charset="0"/>
                <a:cs typeface="+mj-cs"/>
              </a:rPr>
              <a:t>تعمل إدارة التقييم والجودة بشكل </a:t>
            </a:r>
            <a:r>
              <a:rPr lang="ar-JO" sz="2000" u="sng" dirty="0">
                <a:solidFill>
                  <a:schemeClr val="bg2">
                    <a:lumMod val="10000"/>
                  </a:schemeClr>
                </a:solidFill>
                <a:latin typeface="Arial" panose="020B0604020202020204" pitchFamily="34" charset="0"/>
                <a:cs typeface="+mj-cs"/>
              </a:rPr>
              <a:t>بنائي</a:t>
            </a:r>
            <a:r>
              <a:rPr lang="ar-AE" sz="2000" u="sng" dirty="0">
                <a:solidFill>
                  <a:schemeClr val="bg2">
                    <a:lumMod val="10000"/>
                  </a:schemeClr>
                </a:solidFill>
                <a:latin typeface="Arial" panose="020B0604020202020204" pitchFamily="34" charset="0"/>
                <a:cs typeface="+mj-cs"/>
              </a:rPr>
              <a:t> تكاملي</a:t>
            </a:r>
            <a:r>
              <a:rPr lang="ar-JO" sz="2000" dirty="0">
                <a:solidFill>
                  <a:schemeClr val="bg2">
                    <a:lumMod val="10000"/>
                  </a:schemeClr>
                </a:solidFill>
                <a:latin typeface="Arial" panose="020B0604020202020204" pitchFamily="34" charset="0"/>
                <a:cs typeface="+mj-cs"/>
              </a:rPr>
              <a:t> مع </a:t>
            </a:r>
            <a:r>
              <a:rPr lang="ar-AE" sz="2000" dirty="0">
                <a:solidFill>
                  <a:schemeClr val="bg2">
                    <a:lumMod val="10000"/>
                  </a:schemeClr>
                </a:solidFill>
                <a:latin typeface="Arial" panose="020B0604020202020204" pitchFamily="34" charset="0"/>
                <a:cs typeface="+mj-cs"/>
              </a:rPr>
              <a:t>القطاعات والإدارات الأخرى </a:t>
            </a:r>
            <a:r>
              <a:rPr lang="ar-JO" sz="2000" dirty="0">
                <a:solidFill>
                  <a:schemeClr val="bg2">
                    <a:lumMod val="10000"/>
                  </a:schemeClr>
                </a:solidFill>
                <a:latin typeface="Arial" panose="020B0604020202020204" pitchFamily="34" charset="0"/>
                <a:cs typeface="+mj-cs"/>
              </a:rPr>
              <a:t>لضمان تنفيذ المبادرات الوطنية وتحقيق أولويات الأجندة الوطنية وصولاً إلى رؤية وزارة التربية والتعليم في تعليم ابتكاري لمجتمع  معرفي ريادي. </a:t>
            </a:r>
            <a:endParaRPr lang="ar-AE" sz="2000" dirty="0">
              <a:solidFill>
                <a:schemeClr val="bg2">
                  <a:lumMod val="10000"/>
                </a:schemeClr>
              </a:solidFill>
              <a:latin typeface="Arial" panose="020B0604020202020204" pitchFamily="34" charset="0"/>
              <a:cs typeface="+mj-cs"/>
            </a:endParaRPr>
          </a:p>
          <a:p>
            <a:pPr algn="just" rtl="1">
              <a:lnSpc>
                <a:spcPct val="150000"/>
              </a:lnSpc>
            </a:pPr>
            <a:endParaRPr lang="ar-JO" sz="2000" dirty="0">
              <a:solidFill>
                <a:schemeClr val="bg2">
                  <a:lumMod val="10000"/>
                </a:schemeClr>
              </a:solidFill>
              <a:latin typeface="Arial" panose="020B0604020202020204" pitchFamily="34" charset="0"/>
              <a:cs typeface="+mj-cs"/>
            </a:endParaRPr>
          </a:p>
          <a:p>
            <a:pPr algn="just" rtl="1">
              <a:lnSpc>
                <a:spcPct val="150000"/>
              </a:lnSpc>
            </a:pPr>
            <a:endParaRPr lang="ar-JO" sz="2000" dirty="0">
              <a:solidFill>
                <a:schemeClr val="bg2">
                  <a:lumMod val="10000"/>
                </a:schemeClr>
              </a:solidFill>
              <a:latin typeface="Arial" panose="020B0604020202020204" pitchFamily="34" charset="0"/>
              <a:cs typeface="+mj-cs"/>
            </a:endParaRPr>
          </a:p>
        </p:txBody>
      </p:sp>
      <p:sp>
        <p:nvSpPr>
          <p:cNvPr id="6"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98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7" name="Text Placeholder 5"/>
          <p:cNvSpPr txBox="1">
            <a:spLocks/>
          </p:cNvSpPr>
          <p:nvPr/>
        </p:nvSpPr>
        <p:spPr>
          <a:xfrm>
            <a:off x="1281811" y="910436"/>
            <a:ext cx="10153400" cy="1635645"/>
          </a:xfrm>
          <a:prstGeom prst="rect">
            <a:avLst/>
          </a:prstGeom>
        </p:spPr>
        <p:txBody>
          <a:bodyPr/>
          <a:lst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Low" rtl="1">
              <a:spcAft>
                <a:spcPts val="1200"/>
              </a:spcAft>
              <a:buFont typeface="Arial"/>
              <a:buNone/>
              <a:defRPr/>
            </a:pPr>
            <a:endParaRPr lang="ar-AE" sz="1800" dirty="0">
              <a:solidFill>
                <a:prstClr val="black"/>
              </a:solidFill>
              <a:latin typeface="Sakkal Majalla" panose="02000000000000000000" pitchFamily="2" charset="-78"/>
              <a:cs typeface="+mn-cs"/>
            </a:endParaRPr>
          </a:p>
          <a:p>
            <a:pPr marL="0" indent="0" algn="justLow" rtl="1">
              <a:spcAft>
                <a:spcPts val="1200"/>
              </a:spcAft>
              <a:buFont typeface="Arial"/>
              <a:buNone/>
              <a:defRPr/>
            </a:pPr>
            <a:r>
              <a:rPr lang="ar-AE" sz="1800" dirty="0">
                <a:solidFill>
                  <a:prstClr val="black"/>
                </a:solidFill>
                <a:latin typeface="Sakkal Majalla" panose="02000000000000000000" pitchFamily="2" charset="-78"/>
                <a:cs typeface="+mn-cs"/>
              </a:rPr>
              <a:t>تطبيق عمليات تقييم مدرسية شاملة ودقيقة لقياس جودة إداء المدارس بدءاً من مرحلة التعليم المبكر وحتى نهاية المرحلة الثانوية من خلال نظام عالي الجودة يستند على الإطار الموحد «لمعايير الرقابة والتقييم المدرسية» في دولة الإمارات العربية المتحدة</a:t>
            </a:r>
            <a:r>
              <a:rPr lang="ar-AE" sz="1800" dirty="0">
                <a:latin typeface="Sakkal Majalla" panose="02000000000000000000" pitchFamily="2" charset="-78"/>
                <a:cs typeface="+mn-cs"/>
              </a:rPr>
              <a:t>، بهدف:</a:t>
            </a:r>
          </a:p>
        </p:txBody>
      </p:sp>
      <p:grpSp>
        <p:nvGrpSpPr>
          <p:cNvPr id="8" name="Group 7"/>
          <p:cNvGrpSpPr/>
          <p:nvPr/>
        </p:nvGrpSpPr>
        <p:grpSpPr>
          <a:xfrm>
            <a:off x="6807826" y="4912025"/>
            <a:ext cx="3605545" cy="1155182"/>
            <a:chOff x="3741362" y="912373"/>
            <a:chExt cx="1429076" cy="714538"/>
          </a:xfrm>
          <a:solidFill>
            <a:srgbClr val="EAD89C"/>
          </a:solidFill>
        </p:grpSpPr>
        <p:sp>
          <p:nvSpPr>
            <p:cNvPr id="9" name="Rounded Rectangle 8"/>
            <p:cNvSpPr/>
            <p:nvPr/>
          </p:nvSpPr>
          <p:spPr>
            <a:xfrm>
              <a:off x="3741362" y="912373"/>
              <a:ext cx="1429076" cy="71453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3776243" y="947254"/>
              <a:ext cx="1359314" cy="644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a:lnSpc>
                  <a:spcPct val="90000"/>
                </a:lnSpc>
                <a:spcBef>
                  <a:spcPct val="0"/>
                </a:spcBef>
                <a:spcAft>
                  <a:spcPct val="35000"/>
                </a:spcAft>
              </a:pPr>
              <a:endParaRPr lang="en-US" sz="2900">
                <a:solidFill>
                  <a:prstClr val="white"/>
                </a:solidFill>
                <a:latin typeface="Sakkal Majalla" panose="02000000000000000000" pitchFamily="2" charset="-78"/>
                <a:cs typeface="Sakkal Majalla" panose="02000000000000000000" pitchFamily="2" charset="-78"/>
              </a:endParaRPr>
            </a:p>
          </p:txBody>
        </p:sp>
      </p:grpSp>
      <p:grpSp>
        <p:nvGrpSpPr>
          <p:cNvPr id="11" name="Group 10"/>
          <p:cNvGrpSpPr/>
          <p:nvPr/>
        </p:nvGrpSpPr>
        <p:grpSpPr>
          <a:xfrm>
            <a:off x="2363775" y="2351735"/>
            <a:ext cx="3605545" cy="1155182"/>
            <a:chOff x="3741362" y="912373"/>
            <a:chExt cx="1429076" cy="714538"/>
          </a:xfrm>
          <a:solidFill>
            <a:srgbClr val="EAD89C"/>
          </a:solidFill>
        </p:grpSpPr>
        <p:sp>
          <p:nvSpPr>
            <p:cNvPr id="12" name="Rounded Rectangle 11"/>
            <p:cNvSpPr/>
            <p:nvPr/>
          </p:nvSpPr>
          <p:spPr>
            <a:xfrm>
              <a:off x="3741362" y="912373"/>
              <a:ext cx="1429076" cy="71453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p:nvPr/>
          </p:nvSpPr>
          <p:spPr>
            <a:xfrm>
              <a:off x="3776243" y="947254"/>
              <a:ext cx="1359314" cy="644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a:lnSpc>
                  <a:spcPct val="90000"/>
                </a:lnSpc>
                <a:spcBef>
                  <a:spcPct val="0"/>
                </a:spcBef>
                <a:spcAft>
                  <a:spcPct val="35000"/>
                </a:spcAft>
              </a:pPr>
              <a:endParaRPr lang="en-US" sz="2900">
                <a:solidFill>
                  <a:prstClr val="white"/>
                </a:solidFill>
                <a:latin typeface="Sakkal Majalla" panose="02000000000000000000" pitchFamily="2" charset="-78"/>
                <a:cs typeface="Sakkal Majalla" panose="02000000000000000000" pitchFamily="2" charset="-78"/>
              </a:endParaRPr>
            </a:p>
          </p:txBody>
        </p:sp>
      </p:grpSp>
      <p:grpSp>
        <p:nvGrpSpPr>
          <p:cNvPr id="14" name="Group 13"/>
          <p:cNvGrpSpPr/>
          <p:nvPr/>
        </p:nvGrpSpPr>
        <p:grpSpPr>
          <a:xfrm>
            <a:off x="6807826" y="2351735"/>
            <a:ext cx="3605545" cy="1155182"/>
            <a:chOff x="3741362" y="912373"/>
            <a:chExt cx="1429076" cy="714538"/>
          </a:xfrm>
          <a:solidFill>
            <a:srgbClr val="EAD89C"/>
          </a:solidFill>
        </p:grpSpPr>
        <p:sp>
          <p:nvSpPr>
            <p:cNvPr id="15" name="Rounded Rectangle 14"/>
            <p:cNvSpPr/>
            <p:nvPr/>
          </p:nvSpPr>
          <p:spPr>
            <a:xfrm>
              <a:off x="3741362" y="912373"/>
              <a:ext cx="1429076" cy="71453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6"/>
            <p:cNvSpPr/>
            <p:nvPr/>
          </p:nvSpPr>
          <p:spPr>
            <a:xfrm>
              <a:off x="3776243" y="947254"/>
              <a:ext cx="1359314" cy="644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a:lnSpc>
                  <a:spcPct val="90000"/>
                </a:lnSpc>
                <a:spcBef>
                  <a:spcPct val="0"/>
                </a:spcBef>
                <a:spcAft>
                  <a:spcPct val="35000"/>
                </a:spcAft>
              </a:pPr>
              <a:endParaRPr lang="en-US" sz="2900">
                <a:solidFill>
                  <a:prstClr val="white"/>
                </a:solidFill>
                <a:latin typeface="Sakkal Majalla" panose="02000000000000000000" pitchFamily="2" charset="-78"/>
                <a:cs typeface="Sakkal Majalla" panose="02000000000000000000" pitchFamily="2" charset="-78"/>
              </a:endParaRPr>
            </a:p>
          </p:txBody>
        </p:sp>
      </p:grpSp>
      <p:grpSp>
        <p:nvGrpSpPr>
          <p:cNvPr id="17" name="Group 16"/>
          <p:cNvGrpSpPr/>
          <p:nvPr/>
        </p:nvGrpSpPr>
        <p:grpSpPr>
          <a:xfrm>
            <a:off x="2363775" y="4862042"/>
            <a:ext cx="3605545" cy="1155182"/>
            <a:chOff x="3741362" y="912373"/>
            <a:chExt cx="1429076" cy="714538"/>
          </a:xfrm>
          <a:solidFill>
            <a:srgbClr val="EAD89C"/>
          </a:solidFill>
        </p:grpSpPr>
        <p:sp>
          <p:nvSpPr>
            <p:cNvPr id="18" name="Rounded Rectangle 17"/>
            <p:cNvSpPr/>
            <p:nvPr/>
          </p:nvSpPr>
          <p:spPr>
            <a:xfrm>
              <a:off x="3741362" y="912373"/>
              <a:ext cx="1429076" cy="71453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p:nvPr/>
          </p:nvSpPr>
          <p:spPr>
            <a:xfrm>
              <a:off x="3776243" y="947254"/>
              <a:ext cx="1359314" cy="644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a:lnSpc>
                  <a:spcPct val="90000"/>
                </a:lnSpc>
                <a:spcBef>
                  <a:spcPct val="0"/>
                </a:spcBef>
                <a:spcAft>
                  <a:spcPct val="35000"/>
                </a:spcAft>
              </a:pPr>
              <a:endParaRPr lang="en-US" sz="2900">
                <a:solidFill>
                  <a:prstClr val="white"/>
                </a:solidFill>
                <a:latin typeface="Sakkal Majalla" panose="02000000000000000000" pitchFamily="2" charset="-78"/>
                <a:cs typeface="Sakkal Majalla" panose="02000000000000000000" pitchFamily="2" charset="-78"/>
              </a:endParaRPr>
            </a:p>
          </p:txBody>
        </p:sp>
      </p:grpSp>
      <p:grpSp>
        <p:nvGrpSpPr>
          <p:cNvPr id="20" name="Group 19"/>
          <p:cNvGrpSpPr/>
          <p:nvPr/>
        </p:nvGrpSpPr>
        <p:grpSpPr>
          <a:xfrm>
            <a:off x="4495097" y="3607498"/>
            <a:ext cx="3605545" cy="1155182"/>
            <a:chOff x="3741362" y="912373"/>
            <a:chExt cx="1429076" cy="714538"/>
          </a:xfrm>
          <a:solidFill>
            <a:srgbClr val="EAD89C"/>
          </a:solidFill>
        </p:grpSpPr>
        <p:sp>
          <p:nvSpPr>
            <p:cNvPr id="21" name="Rounded Rectangle 20"/>
            <p:cNvSpPr/>
            <p:nvPr/>
          </p:nvSpPr>
          <p:spPr>
            <a:xfrm>
              <a:off x="3741362" y="912373"/>
              <a:ext cx="1429076" cy="71453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6"/>
            <p:cNvSpPr/>
            <p:nvPr/>
          </p:nvSpPr>
          <p:spPr>
            <a:xfrm>
              <a:off x="3776243" y="947254"/>
              <a:ext cx="1359314" cy="644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a:lnSpc>
                  <a:spcPct val="90000"/>
                </a:lnSpc>
                <a:spcBef>
                  <a:spcPct val="0"/>
                </a:spcBef>
                <a:spcAft>
                  <a:spcPct val="35000"/>
                </a:spcAft>
              </a:pPr>
              <a:endParaRPr lang="en-US" sz="2900">
                <a:solidFill>
                  <a:prstClr val="white"/>
                </a:solidFill>
                <a:latin typeface="Sakkal Majalla" panose="02000000000000000000" pitchFamily="2" charset="-78"/>
                <a:cs typeface="Sakkal Majalla" panose="02000000000000000000" pitchFamily="2" charset="-78"/>
              </a:endParaRPr>
            </a:p>
          </p:txBody>
        </p:sp>
      </p:grpSp>
      <p:sp>
        <p:nvSpPr>
          <p:cNvPr id="2" name="Rectangle 1"/>
          <p:cNvSpPr/>
          <p:nvPr/>
        </p:nvSpPr>
        <p:spPr>
          <a:xfrm>
            <a:off x="7238998" y="2559994"/>
            <a:ext cx="2743200" cy="738664"/>
          </a:xfrm>
          <a:prstGeom prst="rect">
            <a:avLst/>
          </a:prstGeom>
          <a:solidFill>
            <a:srgbClr val="EAD89C"/>
          </a:solidFill>
        </p:spPr>
        <p:txBody>
          <a:bodyPr wrap="square">
            <a:spAutoFit/>
          </a:bodyPr>
          <a:lstStyle/>
          <a:p>
            <a:pPr algn="ctr" defTabSz="457200" rtl="1">
              <a:defRPr/>
            </a:pPr>
            <a:r>
              <a:rPr lang="ar-AE" sz="1400" kern="0" dirty="0">
                <a:solidFill>
                  <a:srgbClr val="000000"/>
                </a:solidFill>
                <a:latin typeface="Sakkal Majalla" panose="02000000000000000000" pitchFamily="2" charset="-78"/>
              </a:rPr>
              <a:t>توفير قاعدة معرفية تمكن الوزارة </a:t>
            </a:r>
          </a:p>
          <a:p>
            <a:pPr algn="ctr" defTabSz="457200" rtl="1">
              <a:defRPr/>
            </a:pPr>
            <a:r>
              <a:rPr lang="ar-AE" sz="1400" kern="0" dirty="0">
                <a:solidFill>
                  <a:srgbClr val="000000"/>
                </a:solidFill>
                <a:latin typeface="Sakkal Majalla" panose="02000000000000000000" pitchFamily="2" charset="-78"/>
              </a:rPr>
              <a:t>وصناع القرار من تحديد </a:t>
            </a:r>
            <a:r>
              <a:rPr lang="en-US" sz="1400" kern="0" dirty="0">
                <a:solidFill>
                  <a:srgbClr val="000000"/>
                </a:solidFill>
                <a:latin typeface="Sakkal Majalla" panose="02000000000000000000" pitchFamily="2" charset="-78"/>
              </a:rPr>
              <a:t> </a:t>
            </a:r>
            <a:r>
              <a:rPr lang="ar-AE" sz="1400" kern="0" dirty="0">
                <a:solidFill>
                  <a:srgbClr val="000000"/>
                </a:solidFill>
                <a:latin typeface="Sakkal Majalla" panose="02000000000000000000" pitchFamily="2" charset="-78"/>
              </a:rPr>
              <a:t>أولويات التطوير للتخطيط والمتابعة المستقبلية. </a:t>
            </a:r>
          </a:p>
        </p:txBody>
      </p:sp>
      <p:sp>
        <p:nvSpPr>
          <p:cNvPr id="4" name="Rectangle 3"/>
          <p:cNvSpPr/>
          <p:nvPr/>
        </p:nvSpPr>
        <p:spPr>
          <a:xfrm>
            <a:off x="2879108" y="2559994"/>
            <a:ext cx="2574878" cy="738664"/>
          </a:xfrm>
          <a:prstGeom prst="rect">
            <a:avLst/>
          </a:prstGeom>
          <a:solidFill>
            <a:srgbClr val="EAD89C"/>
          </a:solidFill>
        </p:spPr>
        <p:txBody>
          <a:bodyPr wrap="square">
            <a:spAutoFit/>
          </a:bodyPr>
          <a:lstStyle/>
          <a:p>
            <a:pPr algn="ctr" defTabSz="457200" rtl="1"/>
            <a:r>
              <a:rPr lang="ar-AE" sz="1400" kern="0" dirty="0">
                <a:solidFill>
                  <a:srgbClr val="000000"/>
                </a:solidFill>
                <a:latin typeface="Sakkal Majalla" panose="02000000000000000000" pitchFamily="2" charset="-78"/>
              </a:rPr>
              <a:t>تسليط الضوء على مدى جودة  مستويات أداء المدارس في ضوء معايير أداء التعليم الرئيسية لدولة الإمارات العربية المتحدة. </a:t>
            </a:r>
          </a:p>
        </p:txBody>
      </p:sp>
      <p:sp>
        <p:nvSpPr>
          <p:cNvPr id="23" name="Rectangle 22"/>
          <p:cNvSpPr/>
          <p:nvPr/>
        </p:nvSpPr>
        <p:spPr>
          <a:xfrm>
            <a:off x="7022228" y="5124630"/>
            <a:ext cx="3303139" cy="738664"/>
          </a:xfrm>
          <a:prstGeom prst="rect">
            <a:avLst/>
          </a:prstGeom>
          <a:solidFill>
            <a:srgbClr val="EAD89C"/>
          </a:solidFill>
        </p:spPr>
        <p:txBody>
          <a:bodyPr wrap="square">
            <a:spAutoFit/>
          </a:bodyPr>
          <a:lstStyle/>
          <a:p>
            <a:pPr algn="ctr" defTabSz="457200" rtl="1">
              <a:defRPr/>
            </a:pPr>
            <a:r>
              <a:rPr lang="ar-AE" sz="1400" kern="0" dirty="0">
                <a:solidFill>
                  <a:srgbClr val="000000"/>
                </a:solidFill>
                <a:latin typeface="Sakkal Majalla" panose="02000000000000000000" pitchFamily="2" charset="-78"/>
              </a:rPr>
              <a:t>توفير فرص للمدارس لتحسين ادائها وخططها الموضوعة في ضوء توجهات الوزارة لتحقيق الأجندة الوطنية لدولة الأمارات العربية المتحدة.</a:t>
            </a:r>
          </a:p>
        </p:txBody>
      </p:sp>
      <p:sp>
        <p:nvSpPr>
          <p:cNvPr id="24" name="Rectangle 23"/>
          <p:cNvSpPr/>
          <p:nvPr/>
        </p:nvSpPr>
        <p:spPr>
          <a:xfrm>
            <a:off x="2760732" y="5151933"/>
            <a:ext cx="2858874" cy="523220"/>
          </a:xfrm>
          <a:prstGeom prst="rect">
            <a:avLst/>
          </a:prstGeom>
          <a:solidFill>
            <a:srgbClr val="EAD89C"/>
          </a:solidFill>
        </p:spPr>
        <p:txBody>
          <a:bodyPr wrap="square">
            <a:spAutoFit/>
          </a:bodyPr>
          <a:lstStyle/>
          <a:p>
            <a:pPr algn="ctr" defTabSz="457200" rtl="1">
              <a:defRPr/>
            </a:pPr>
            <a:r>
              <a:rPr lang="ar-AE" sz="1400" kern="0" dirty="0">
                <a:solidFill>
                  <a:srgbClr val="000000"/>
                </a:solidFill>
                <a:latin typeface="Sakkal Majalla" panose="02000000000000000000" pitchFamily="2" charset="-78"/>
              </a:rPr>
              <a:t>بناء ثقافة الأداء المستدام </a:t>
            </a:r>
            <a:endParaRPr lang="en-US" sz="1400" kern="0" dirty="0">
              <a:solidFill>
                <a:srgbClr val="000000"/>
              </a:solidFill>
              <a:latin typeface="Sakkal Majalla" panose="02000000000000000000" pitchFamily="2" charset="-78"/>
            </a:endParaRPr>
          </a:p>
          <a:p>
            <a:pPr algn="ctr" defTabSz="457200" rtl="1">
              <a:defRPr/>
            </a:pPr>
            <a:r>
              <a:rPr lang="ar-AE" sz="1400" kern="0" dirty="0">
                <a:solidFill>
                  <a:srgbClr val="000000"/>
                </a:solidFill>
                <a:latin typeface="Sakkal Majalla" panose="02000000000000000000" pitchFamily="2" charset="-78"/>
              </a:rPr>
              <a:t>( مدرسة منتجة ).</a:t>
            </a:r>
          </a:p>
        </p:txBody>
      </p:sp>
      <p:sp>
        <p:nvSpPr>
          <p:cNvPr id="25" name="Rectangle 24"/>
          <p:cNvSpPr/>
          <p:nvPr/>
        </p:nvSpPr>
        <p:spPr>
          <a:xfrm>
            <a:off x="4943313" y="3928101"/>
            <a:ext cx="2830396" cy="523220"/>
          </a:xfrm>
          <a:prstGeom prst="rect">
            <a:avLst/>
          </a:prstGeom>
          <a:solidFill>
            <a:srgbClr val="EAD89C"/>
          </a:solidFill>
        </p:spPr>
        <p:txBody>
          <a:bodyPr wrap="square">
            <a:spAutoFit/>
          </a:bodyPr>
          <a:lstStyle/>
          <a:p>
            <a:pPr algn="ctr" defTabSz="457200" rtl="1">
              <a:defRPr/>
            </a:pPr>
            <a:r>
              <a:rPr lang="ar-AE" sz="1400" kern="0" dirty="0">
                <a:solidFill>
                  <a:srgbClr val="000000"/>
                </a:solidFill>
                <a:latin typeface="Sakkal Majalla" panose="02000000000000000000" pitchFamily="2" charset="-78"/>
              </a:rPr>
              <a:t>تحريك جهود المدرسة بشكل ممنهج ومستمر نحو التعليم والتعلم </a:t>
            </a:r>
          </a:p>
        </p:txBody>
      </p:sp>
      <p:sp>
        <p:nvSpPr>
          <p:cNvPr id="30" name="TextBox 29"/>
          <p:cNvSpPr txBox="1"/>
          <p:nvPr/>
        </p:nvSpPr>
        <p:spPr>
          <a:xfrm>
            <a:off x="5634051" y="255869"/>
            <a:ext cx="6187507" cy="523220"/>
          </a:xfrm>
          <a:prstGeom prst="rect">
            <a:avLst/>
          </a:prstGeom>
          <a:noFill/>
        </p:spPr>
        <p:txBody>
          <a:bodyPr wrap="square" rtlCol="0">
            <a:spAutoFit/>
          </a:bodyPr>
          <a:lstStyle/>
          <a:p>
            <a:pPr algn="r" rtl="1"/>
            <a:r>
              <a:rPr lang="ar-AE" sz="28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مهام إدارة التقييم </a:t>
            </a:r>
          </a:p>
        </p:txBody>
      </p:sp>
      <p:sp>
        <p:nvSpPr>
          <p:cNvPr id="31" name="Half Frame 30"/>
          <p:cNvSpPr/>
          <p:nvPr/>
        </p:nvSpPr>
        <p:spPr>
          <a:xfrm rot="18815630">
            <a:off x="11879779" y="367313"/>
            <a:ext cx="254000" cy="269656"/>
          </a:xfrm>
          <a:prstGeom prst="halfFrame">
            <a:avLst/>
          </a:prstGeom>
          <a:gradFill>
            <a:gsLst>
              <a:gs pos="0">
                <a:srgbClr val="B68A35"/>
              </a:gs>
              <a:gs pos="100000">
                <a:srgbClr val="775B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35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 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893" y="1347016"/>
            <a:ext cx="5435202" cy="50170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7795" y="1595313"/>
            <a:ext cx="2171706" cy="18891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871" y="1781944"/>
            <a:ext cx="2562385" cy="2229043"/>
          </a:xfrm>
          <a:prstGeom prst="rect">
            <a:avLst/>
          </a:prstGeom>
        </p:spPr>
      </p:pic>
      <p:sp>
        <p:nvSpPr>
          <p:cNvPr id="3" name="Rectangle 2"/>
          <p:cNvSpPr/>
          <p:nvPr/>
        </p:nvSpPr>
        <p:spPr>
          <a:xfrm>
            <a:off x="6747326" y="2691024"/>
            <a:ext cx="1473481" cy="410882"/>
          </a:xfrm>
          <a:prstGeom prst="rect">
            <a:avLst/>
          </a:prstGeom>
        </p:spPr>
        <p:txBody>
          <a:bodyPr wrap="none">
            <a:spAutoFit/>
          </a:bodyPr>
          <a:lstStyle/>
          <a:p>
            <a:pPr algn="ctr" rtl="1">
              <a:lnSpc>
                <a:spcPct val="115000"/>
              </a:lnSpc>
              <a:spcAft>
                <a:spcPts val="1000"/>
              </a:spcAft>
            </a:pPr>
            <a:r>
              <a:rPr lang="ar-AE"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إطار معايير التقيييم</a:t>
            </a:r>
            <a:endParaRPr lang="ar-AE" b="1" dirty="0">
              <a:latin typeface="Sakkal Majalla" panose="02000000000000000000" pitchFamily="2" charset="-78"/>
              <a:ea typeface="Calibri"/>
              <a:cs typeface="Sakkal Majalla" panose="02000000000000000000" pitchFamily="2" charset="-78"/>
            </a:endParaRPr>
          </a:p>
        </p:txBody>
      </p:sp>
      <p:sp>
        <p:nvSpPr>
          <p:cNvPr id="6"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9429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904" y="1447800"/>
            <a:ext cx="7515896" cy="4729163"/>
          </a:xfrm>
        </p:spPr>
        <p:txBody>
          <a:bodyPr>
            <a:noAutofit/>
          </a:bodyPr>
          <a:lstStyle/>
          <a:p>
            <a:pPr algn="r" rtl="1"/>
            <a:r>
              <a:rPr lang="ar-AE" sz="2100" dirty="0">
                <a:solidFill>
                  <a:prstClr val="black"/>
                </a:solidFill>
                <a:latin typeface="Sakkal Majalla" panose="02000000000000000000" pitchFamily="2" charset="-78"/>
                <a:cs typeface="Sakkal Majalla" panose="02000000000000000000" pitchFamily="2" charset="-78"/>
              </a:rPr>
              <a:t>بناءً على توجيهات مكتب رئاسة مجلس الوزراء واستلهاما لرؤية ونهج المغفور له الشيخ زايد بن سلطان آل نهيان وحكمته في بناء مستقبل مشرق لدولة الإمارات  العربية المتحدة يقوم على العلم والمعرفة، تم إطلاق معايير موحدة للرقابة المدرسية في دولة اإلمارات العربية المتحدة. </a:t>
            </a:r>
          </a:p>
          <a:p>
            <a:pPr algn="r" rtl="1"/>
            <a:endParaRPr lang="ar-AE" sz="2100" dirty="0">
              <a:solidFill>
                <a:prstClr val="black"/>
              </a:solidFill>
              <a:latin typeface="Sakkal Majalla" panose="02000000000000000000" pitchFamily="2" charset="-78"/>
              <a:cs typeface="Sakkal Majalla" panose="02000000000000000000" pitchFamily="2" charset="-78"/>
            </a:endParaRPr>
          </a:p>
          <a:p>
            <a:pPr algn="r" rtl="1"/>
            <a:r>
              <a:rPr lang="ar-AE" sz="2100" dirty="0">
                <a:solidFill>
                  <a:prstClr val="black"/>
                </a:solidFill>
                <a:latin typeface="Sakkal Majalla" panose="02000000000000000000" pitchFamily="2" charset="-78"/>
                <a:cs typeface="Sakkal Majalla" panose="02000000000000000000" pitchFamily="2" charset="-78"/>
              </a:rPr>
              <a:t>تم تصميم هذه المعايير باهتمام وحرص بالغين لتكون منصة جامعة لمعايير ومستويات الجودة في جميع مدارس الدولة، ولتقدم منظومة موحدة لضمان الجودة في جهودنا المشتركة نحو تحقيق ً أهداف أجندتنا الوطنية، ولتوفير نظام تعليمي من الطراز الأول عالميا، لنحقق طموحنا  في تسخير طاقات وإمكانات شباب الإمارات ليكونوا في المستقبل قادة وروادا للإبتكار على المستوى العالمي. </a:t>
            </a:r>
          </a:p>
          <a:p>
            <a:pPr algn="r" rtl="1"/>
            <a:endParaRPr lang="ar-AE" sz="2100" dirty="0">
              <a:solidFill>
                <a:prstClr val="black"/>
              </a:solidFill>
              <a:latin typeface="Sakkal Majalla" panose="02000000000000000000" pitchFamily="2" charset="-78"/>
              <a:cs typeface="Sakkal Majalla" panose="02000000000000000000" pitchFamily="2" charset="-78"/>
            </a:endParaRPr>
          </a:p>
          <a:p>
            <a:pPr algn="r" rtl="1"/>
            <a:r>
              <a:rPr lang="ar-AE" sz="2100" dirty="0">
                <a:solidFill>
                  <a:prstClr val="black"/>
                </a:solidFill>
                <a:latin typeface="Sakkal Majalla" panose="02000000000000000000" pitchFamily="2" charset="-78"/>
                <a:cs typeface="Sakkal Majalla" panose="02000000000000000000" pitchFamily="2" charset="-78"/>
              </a:rPr>
              <a:t>إطار معايير الرقابة و التقييم المدرسية بدولة الإمارات العربية المتحدة هو إطار موحد لجميع عمليات التقييم التي تقام من قبل وزارة التربية و التعليم بدبي، دائرة التعليم و المعرفة بأبوظبي و هيئة المعرفة و التمنية البشرية بدبي. </a:t>
            </a:r>
            <a:endParaRPr lang="en-US" sz="2100" dirty="0">
              <a:solidFill>
                <a:prstClr val="black"/>
              </a:solidFill>
              <a:latin typeface="Sakkal Majalla" panose="02000000000000000000" pitchFamily="2" charset="-78"/>
              <a:cs typeface="Sakkal Majalla" panose="02000000000000000000" pitchFamily="2" charset="-78"/>
            </a:endParaRPr>
          </a:p>
        </p:txBody>
      </p:sp>
      <p:pic>
        <p:nvPicPr>
          <p:cNvPr id="8" name="Picture 7" descr="C:\Users\raed.bdeir\Desktop\20160324122243_2015-59-24-08-50-frameworkar.jpg"/>
          <p:cNvPicPr/>
          <p:nvPr/>
        </p:nvPicPr>
        <p:blipFill>
          <a:blip r:embed="rId2">
            <a:extLst>
              <a:ext uri="{28A0092B-C50C-407E-A947-70E740481C1C}">
                <a14:useLocalDpi xmlns:a14="http://schemas.microsoft.com/office/drawing/2010/main" val="0"/>
              </a:ext>
            </a:extLst>
          </a:blip>
          <a:srcRect/>
          <a:stretch>
            <a:fillRect/>
          </a:stretch>
        </p:blipFill>
        <p:spPr bwMode="auto">
          <a:xfrm>
            <a:off x="941346" y="1875223"/>
            <a:ext cx="2319521" cy="3439771"/>
          </a:xfrm>
          <a:prstGeom prst="rect">
            <a:avLst/>
          </a:prstGeom>
          <a:noFill/>
          <a:ln>
            <a:solidFill>
              <a:srgbClr val="B68A35"/>
            </a:solidFill>
          </a:ln>
          <a:effectLst/>
        </p:spPr>
      </p:pic>
      <p:sp>
        <p:nvSpPr>
          <p:cNvPr id="10" name="TextBox 9"/>
          <p:cNvSpPr txBox="1"/>
          <p:nvPr/>
        </p:nvSpPr>
        <p:spPr>
          <a:xfrm>
            <a:off x="5634051" y="255869"/>
            <a:ext cx="6187507" cy="707886"/>
          </a:xfrm>
          <a:prstGeom prst="rect">
            <a:avLst/>
          </a:prstGeom>
          <a:noFill/>
        </p:spPr>
        <p:txBody>
          <a:bodyPr wrap="square" rtlCol="0">
            <a:spAutoFit/>
          </a:bodyPr>
          <a:lstStyle/>
          <a:p>
            <a:pPr algn="r" rtl="1"/>
            <a:r>
              <a:rPr lang="ar-AE" sz="20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إطار معايير الرقابة و التقييم المدرسية</a:t>
            </a:r>
          </a:p>
          <a:p>
            <a:pPr algn="r" rtl="1"/>
            <a:r>
              <a:rPr lang="ar-AE" sz="20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 بدولة الامارات العربية المتحدة </a:t>
            </a:r>
          </a:p>
        </p:txBody>
      </p:sp>
      <p:sp>
        <p:nvSpPr>
          <p:cNvPr id="11" name="Half Frame 10"/>
          <p:cNvSpPr/>
          <p:nvPr/>
        </p:nvSpPr>
        <p:spPr>
          <a:xfrm rot="18815630">
            <a:off x="11879779" y="367313"/>
            <a:ext cx="254000" cy="269656"/>
          </a:xfrm>
          <a:prstGeom prst="halfFrame">
            <a:avLst/>
          </a:prstGeom>
          <a:gradFill>
            <a:gsLst>
              <a:gs pos="0">
                <a:srgbClr val="B68A35"/>
              </a:gs>
              <a:gs pos="100000">
                <a:srgbClr val="775B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777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pic>
        <p:nvPicPr>
          <p:cNvPr id="7" name="Picture 6" descr="C:\Users\raed.bdeir\Desktop\20160324122243_2015-59-24-08-50-frameworkar.jpg"/>
          <p:cNvPicPr/>
          <p:nvPr/>
        </p:nvPicPr>
        <p:blipFill>
          <a:blip r:embed="rId3">
            <a:extLst>
              <a:ext uri="{28A0092B-C50C-407E-A947-70E740481C1C}">
                <a14:useLocalDpi xmlns:a14="http://schemas.microsoft.com/office/drawing/2010/main" val="0"/>
              </a:ext>
            </a:extLst>
          </a:blip>
          <a:srcRect/>
          <a:stretch>
            <a:fillRect/>
          </a:stretch>
        </p:blipFill>
        <p:spPr bwMode="auto">
          <a:xfrm>
            <a:off x="6404761" y="2121964"/>
            <a:ext cx="1888067" cy="2781443"/>
          </a:xfrm>
          <a:prstGeom prst="rect">
            <a:avLst/>
          </a:prstGeom>
          <a:noFill/>
          <a:ln>
            <a:solidFill>
              <a:srgbClr val="B68A35"/>
            </a:solidFill>
          </a:ln>
          <a:effectLst/>
        </p:spPr>
      </p:pic>
      <p:grpSp>
        <p:nvGrpSpPr>
          <p:cNvPr id="4" name="Group 3"/>
          <p:cNvGrpSpPr/>
          <p:nvPr/>
        </p:nvGrpSpPr>
        <p:grpSpPr>
          <a:xfrm>
            <a:off x="8432098" y="1803376"/>
            <a:ext cx="3025968" cy="4355817"/>
            <a:chOff x="8432098" y="1803376"/>
            <a:chExt cx="3025968" cy="4355817"/>
          </a:xfrm>
        </p:grpSpPr>
        <p:sp>
          <p:nvSpPr>
            <p:cNvPr id="5" name="Rectangle 4"/>
            <p:cNvSpPr/>
            <p:nvPr/>
          </p:nvSpPr>
          <p:spPr>
            <a:xfrm>
              <a:off x="8432099" y="1803376"/>
              <a:ext cx="3025967" cy="4355817"/>
            </a:xfrm>
            <a:prstGeom prst="rect">
              <a:avLst/>
            </a:prstGeom>
            <a:noFill/>
            <a:ln>
              <a:noFill/>
            </a:ln>
          </p:spPr>
        </p:sp>
        <p:sp>
          <p:nvSpPr>
            <p:cNvPr id="9" name="Freeform 8"/>
            <p:cNvSpPr/>
            <p:nvPr/>
          </p:nvSpPr>
          <p:spPr>
            <a:xfrm>
              <a:off x="10879648" y="1807104"/>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a:t>
              </a:r>
              <a:r>
                <a:rPr lang="ar-JO" sz="1600" b="1" kern="1200" dirty="0">
                  <a:latin typeface="Simplified Arabic" panose="02020603050405020304" pitchFamily="18" charset="-78"/>
                  <a:cs typeface="Simplified Arabic" panose="02020603050405020304" pitchFamily="18" charset="-78"/>
                </a:rPr>
                <a:t> </a:t>
              </a:r>
              <a:r>
                <a:rPr lang="ar-JO" sz="1400" b="1" kern="1200" dirty="0">
                  <a:latin typeface="Sakkal Majalla" panose="02000000000000000000" pitchFamily="2" charset="-78"/>
                  <a:cs typeface="Sakkal Majalla" panose="02000000000000000000" pitchFamily="2" charset="-78"/>
                </a:rPr>
                <a:t>1</a:t>
              </a:r>
              <a:endParaRPr lang="en-US" sz="1400" b="1" kern="1200" dirty="0">
                <a:latin typeface="Sakkal Majalla" panose="02000000000000000000" pitchFamily="2" charset="-78"/>
                <a:cs typeface="Sakkal Majalla" panose="02000000000000000000" pitchFamily="2" charset="-78"/>
              </a:endParaRPr>
            </a:p>
          </p:txBody>
        </p:sp>
        <p:sp>
          <p:nvSpPr>
            <p:cNvPr id="22" name="Freeform 21"/>
            <p:cNvSpPr/>
            <p:nvPr/>
          </p:nvSpPr>
          <p:spPr>
            <a:xfrm rot="21600000">
              <a:off x="8432098" y="1803376"/>
              <a:ext cx="2447551" cy="537384"/>
            </a:xfrm>
            <a:custGeom>
              <a:avLst/>
              <a:gdLst>
                <a:gd name="connsiteX0" fmla="*/ 89566 w 537383"/>
                <a:gd name="connsiteY0" fmla="*/ 0 h 2447550"/>
                <a:gd name="connsiteX1" fmla="*/ 447817 w 537383"/>
                <a:gd name="connsiteY1" fmla="*/ 0 h 2447550"/>
                <a:gd name="connsiteX2" fmla="*/ 537383 w 537383"/>
                <a:gd name="connsiteY2" fmla="*/ 89566 h 2447550"/>
                <a:gd name="connsiteX3" fmla="*/ 537383 w 537383"/>
                <a:gd name="connsiteY3" fmla="*/ 2447550 h 2447550"/>
                <a:gd name="connsiteX4" fmla="*/ 537383 w 537383"/>
                <a:gd name="connsiteY4" fmla="*/ 2447550 h 2447550"/>
                <a:gd name="connsiteX5" fmla="*/ 0 w 537383"/>
                <a:gd name="connsiteY5" fmla="*/ 2447550 h 2447550"/>
                <a:gd name="connsiteX6" fmla="*/ 0 w 537383"/>
                <a:gd name="connsiteY6" fmla="*/ 2447550 h 2447550"/>
                <a:gd name="connsiteX7" fmla="*/ 0 w 537383"/>
                <a:gd name="connsiteY7" fmla="*/ 89566 h 2447550"/>
                <a:gd name="connsiteX8" fmla="*/ 89566 w 537383"/>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83" h="2447550">
                  <a:moveTo>
                    <a:pt x="0" y="2039614"/>
                  </a:moveTo>
                  <a:lnTo>
                    <a:pt x="0" y="407936"/>
                  </a:lnTo>
                  <a:cubicBezTo>
                    <a:pt x="0" y="182640"/>
                    <a:pt x="8804" y="2"/>
                    <a:pt x="19665" y="2"/>
                  </a:cubicBezTo>
                  <a:lnTo>
                    <a:pt x="537383" y="2"/>
                  </a:lnTo>
                  <a:lnTo>
                    <a:pt x="537383" y="2"/>
                  </a:lnTo>
                  <a:lnTo>
                    <a:pt x="537383" y="2447548"/>
                  </a:lnTo>
                  <a:lnTo>
                    <a:pt x="537383" y="2447548"/>
                  </a:lnTo>
                  <a:lnTo>
                    <a:pt x="19665" y="2447548"/>
                  </a:lnTo>
                  <a:cubicBezTo>
                    <a:pt x="8804" y="2447548"/>
                    <a:pt x="0" y="2264910"/>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24" tIns="35123" rIns="99568" bIns="35124"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إنجازات الطلبة</a:t>
              </a:r>
              <a:endParaRPr lang="en-US" sz="1400" b="1" kern="1200" dirty="0">
                <a:latin typeface="Sakkal Majalla" panose="02000000000000000000" pitchFamily="2" charset="-78"/>
                <a:cs typeface="Sakkal Majalla" panose="02000000000000000000" pitchFamily="2" charset="-78"/>
              </a:endParaRPr>
            </a:p>
          </p:txBody>
        </p:sp>
        <p:sp>
          <p:nvSpPr>
            <p:cNvPr id="23" name="Freeform 22"/>
            <p:cNvSpPr/>
            <p:nvPr/>
          </p:nvSpPr>
          <p:spPr>
            <a:xfrm>
              <a:off x="10879648" y="2511514"/>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 2</a:t>
              </a:r>
              <a:endParaRPr lang="en-US" sz="1400" b="1" kern="1200" dirty="0">
                <a:latin typeface="Sakkal Majalla" panose="02000000000000000000" pitchFamily="2" charset="-78"/>
                <a:cs typeface="Sakkal Majalla" panose="02000000000000000000" pitchFamily="2" charset="-78"/>
              </a:endParaRPr>
            </a:p>
          </p:txBody>
        </p:sp>
        <p:sp>
          <p:nvSpPr>
            <p:cNvPr id="24" name="Freeform 23"/>
            <p:cNvSpPr/>
            <p:nvPr/>
          </p:nvSpPr>
          <p:spPr>
            <a:xfrm rot="21600000">
              <a:off x="8432098" y="2511515"/>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09" rIns="99568" bIns="35110"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التطور الشخصي والاجتماعي للطلبة ومهارات الابتكار</a:t>
              </a:r>
              <a:endParaRPr lang="en-US" sz="1400" b="1" kern="1200" dirty="0">
                <a:latin typeface="Sakkal Majalla" panose="02000000000000000000" pitchFamily="2" charset="-78"/>
                <a:cs typeface="Sakkal Majalla" panose="02000000000000000000" pitchFamily="2" charset="-78"/>
              </a:endParaRPr>
            </a:p>
          </p:txBody>
        </p:sp>
        <p:sp>
          <p:nvSpPr>
            <p:cNvPr id="25" name="Freeform 24"/>
            <p:cNvSpPr/>
            <p:nvPr/>
          </p:nvSpPr>
          <p:spPr>
            <a:xfrm>
              <a:off x="10879648" y="3215924"/>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 3</a:t>
              </a:r>
            </a:p>
          </p:txBody>
        </p:sp>
        <p:sp>
          <p:nvSpPr>
            <p:cNvPr id="26" name="Freeform 25"/>
            <p:cNvSpPr/>
            <p:nvPr/>
          </p:nvSpPr>
          <p:spPr>
            <a:xfrm rot="21600000">
              <a:off x="8432098" y="3215924"/>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عمليات التدريس والتقييم</a:t>
              </a:r>
              <a:endParaRPr lang="en-US" sz="1400" b="1" kern="1200" dirty="0">
                <a:latin typeface="Sakkal Majalla" panose="02000000000000000000" pitchFamily="2" charset="-78"/>
                <a:cs typeface="Sakkal Majalla" panose="02000000000000000000" pitchFamily="2" charset="-78"/>
              </a:endParaRPr>
            </a:p>
          </p:txBody>
        </p:sp>
        <p:sp>
          <p:nvSpPr>
            <p:cNvPr id="27" name="Freeform 26"/>
            <p:cNvSpPr/>
            <p:nvPr/>
          </p:nvSpPr>
          <p:spPr>
            <a:xfrm>
              <a:off x="10879648" y="3920334"/>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 4</a:t>
              </a:r>
            </a:p>
          </p:txBody>
        </p:sp>
        <p:sp>
          <p:nvSpPr>
            <p:cNvPr id="28" name="Freeform 27"/>
            <p:cNvSpPr/>
            <p:nvPr/>
          </p:nvSpPr>
          <p:spPr>
            <a:xfrm rot="21600000">
              <a:off x="8432098" y="3920334"/>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المنهاج التعليمي</a:t>
              </a:r>
              <a:endParaRPr lang="en-US" sz="1400" b="1" kern="1200" dirty="0">
                <a:latin typeface="Sakkal Majalla" panose="02000000000000000000" pitchFamily="2" charset="-78"/>
                <a:cs typeface="Sakkal Majalla" panose="02000000000000000000" pitchFamily="2" charset="-78"/>
              </a:endParaRPr>
            </a:p>
          </p:txBody>
        </p:sp>
        <p:sp>
          <p:nvSpPr>
            <p:cNvPr id="29" name="Freeform 28"/>
            <p:cNvSpPr/>
            <p:nvPr/>
          </p:nvSpPr>
          <p:spPr>
            <a:xfrm>
              <a:off x="10879648" y="4624743"/>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المعيار5</a:t>
              </a:r>
            </a:p>
          </p:txBody>
        </p:sp>
        <p:sp>
          <p:nvSpPr>
            <p:cNvPr id="30" name="Freeform 29"/>
            <p:cNvSpPr/>
            <p:nvPr/>
          </p:nvSpPr>
          <p:spPr>
            <a:xfrm rot="21600000">
              <a:off x="8432098" y="4624743"/>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حماية الطلبة ورعايتهم وتقديم الإرشاد والدعم لهم</a:t>
              </a:r>
              <a:endParaRPr lang="en-US" sz="1400" b="1" kern="1200" dirty="0">
                <a:latin typeface="Sakkal Majalla" panose="02000000000000000000" pitchFamily="2" charset="-78"/>
                <a:cs typeface="Sakkal Majalla" panose="02000000000000000000" pitchFamily="2" charset="-78"/>
              </a:endParaRPr>
            </a:p>
          </p:txBody>
        </p:sp>
        <p:sp>
          <p:nvSpPr>
            <p:cNvPr id="31" name="Freeform 30"/>
            <p:cNvSpPr/>
            <p:nvPr/>
          </p:nvSpPr>
          <p:spPr>
            <a:xfrm>
              <a:off x="10879648" y="5329153"/>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lvl="0" algn="ctr" defTabSz="622300" rtl="1">
                <a:lnSpc>
                  <a:spcPct val="90000"/>
                </a:lnSpc>
                <a:spcBef>
                  <a:spcPct val="0"/>
                </a:spcBef>
                <a:spcAft>
                  <a:spcPct val="35000"/>
                </a:spcAft>
              </a:pPr>
              <a:r>
                <a:rPr lang="ar-JO" sz="1400" b="1" kern="1200" dirty="0">
                  <a:latin typeface="Sakkal Majalla" panose="02000000000000000000" pitchFamily="2" charset="-78"/>
                  <a:cs typeface="Sakkal Majalla" panose="02000000000000000000" pitchFamily="2" charset="-78"/>
                </a:rPr>
                <a:t>المعيار 6</a:t>
              </a:r>
              <a:endParaRPr lang="en-US" sz="1400" b="1" kern="1200" dirty="0">
                <a:latin typeface="Sakkal Majalla" panose="02000000000000000000" pitchFamily="2" charset="-78"/>
                <a:cs typeface="Sakkal Majalla" panose="02000000000000000000" pitchFamily="2" charset="-78"/>
              </a:endParaRPr>
            </a:p>
          </p:txBody>
        </p:sp>
        <p:sp>
          <p:nvSpPr>
            <p:cNvPr id="32" name="Freeform 31"/>
            <p:cNvSpPr/>
            <p:nvPr/>
          </p:nvSpPr>
          <p:spPr>
            <a:xfrm rot="21600000">
              <a:off x="8432098" y="5329153"/>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Char char="••"/>
              </a:pPr>
              <a:r>
                <a:rPr lang="ar-JO" sz="1400" b="1" kern="1200" dirty="0">
                  <a:latin typeface="Sakkal Majalla" panose="02000000000000000000" pitchFamily="2" charset="-78"/>
                  <a:cs typeface="Sakkal Majalla" panose="02000000000000000000" pitchFamily="2" charset="-78"/>
                </a:rPr>
                <a:t>جودة قيادة المدرسة وإدارتها</a:t>
              </a:r>
              <a:endParaRPr lang="en-US" sz="1400" b="1" kern="1200" dirty="0">
                <a:latin typeface="Sakkal Majalla" panose="02000000000000000000" pitchFamily="2" charset="-78"/>
                <a:cs typeface="Sakkal Majalla" panose="02000000000000000000" pitchFamily="2" charset="-78"/>
              </a:endParaRPr>
            </a:p>
          </p:txBody>
        </p:sp>
      </p:grpSp>
      <p:sp>
        <p:nvSpPr>
          <p:cNvPr id="10" name="Chevron 9"/>
          <p:cNvSpPr/>
          <p:nvPr/>
        </p:nvSpPr>
        <p:spPr>
          <a:xfrm rot="10800000">
            <a:off x="5567519" y="3143410"/>
            <a:ext cx="587523" cy="738553"/>
          </a:xfrm>
          <a:prstGeom prst="chevron">
            <a:avLst/>
          </a:prstGeom>
          <a:solidFill>
            <a:srgbClr val="A9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Sakkal Majalla" panose="02000000000000000000" pitchFamily="2" charset="-78"/>
              <a:cs typeface="Sakkal Majalla" panose="02000000000000000000" pitchFamily="2" charset="-78"/>
            </a:endParaRPr>
          </a:p>
        </p:txBody>
      </p:sp>
      <p:sp>
        <p:nvSpPr>
          <p:cNvPr id="11" name="Oval 10"/>
          <p:cNvSpPr/>
          <p:nvPr/>
        </p:nvSpPr>
        <p:spPr>
          <a:xfrm>
            <a:off x="3328833" y="2548316"/>
            <a:ext cx="1988966" cy="1928740"/>
          </a:xfrm>
          <a:prstGeom prst="ellips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white"/>
                </a:solidFill>
                <a:latin typeface="Sakkal Majalla" panose="02000000000000000000" pitchFamily="2" charset="-78"/>
              </a:rPr>
              <a:t>مستوى جودة الأداء العام للمدرسة</a:t>
            </a:r>
            <a:endParaRPr lang="en-US" b="1" dirty="0">
              <a:solidFill>
                <a:prstClr val="white"/>
              </a:solidFill>
              <a:latin typeface="Sakkal Majalla" panose="02000000000000000000" pitchFamily="2" charset="-78"/>
            </a:endParaRPr>
          </a:p>
        </p:txBody>
      </p:sp>
      <p:sp>
        <p:nvSpPr>
          <p:cNvPr id="12" name="Chevron 11"/>
          <p:cNvSpPr/>
          <p:nvPr/>
        </p:nvSpPr>
        <p:spPr>
          <a:xfrm rot="10800000">
            <a:off x="2685440" y="3131894"/>
            <a:ext cx="587523" cy="738553"/>
          </a:xfrm>
          <a:prstGeom prst="chevron">
            <a:avLst/>
          </a:prstGeom>
          <a:solidFill>
            <a:srgbClr val="A9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Sakkal Majalla" panose="02000000000000000000" pitchFamily="2" charset="-78"/>
              <a:cs typeface="Sakkal Majalla" panose="02000000000000000000" pitchFamily="2" charset="-78"/>
            </a:endParaRPr>
          </a:p>
        </p:txBody>
      </p:sp>
      <p:sp>
        <p:nvSpPr>
          <p:cNvPr id="13" name="Rectangle 12"/>
          <p:cNvSpPr/>
          <p:nvPr/>
        </p:nvSpPr>
        <p:spPr>
          <a:xfrm>
            <a:off x="1253722" y="2295396"/>
            <a:ext cx="1300168"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متميز</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14" name="Rectangle 13"/>
          <p:cNvSpPr/>
          <p:nvPr/>
        </p:nvSpPr>
        <p:spPr>
          <a:xfrm>
            <a:off x="1251338" y="2749277"/>
            <a:ext cx="1304936"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جيد جداً</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15" name="Rectangle 14"/>
          <p:cNvSpPr/>
          <p:nvPr/>
        </p:nvSpPr>
        <p:spPr>
          <a:xfrm>
            <a:off x="1244186" y="3213615"/>
            <a:ext cx="1295416"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جيد</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16" name="Rectangle 15"/>
          <p:cNvSpPr/>
          <p:nvPr/>
        </p:nvSpPr>
        <p:spPr>
          <a:xfrm>
            <a:off x="1246570" y="3677954"/>
            <a:ext cx="1304936"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مقبول</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17" name="Rectangle 16"/>
          <p:cNvSpPr/>
          <p:nvPr/>
        </p:nvSpPr>
        <p:spPr>
          <a:xfrm>
            <a:off x="1244186" y="4131835"/>
            <a:ext cx="1309704"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ضعيف</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18" name="Rectangle 17"/>
          <p:cNvSpPr/>
          <p:nvPr/>
        </p:nvSpPr>
        <p:spPr>
          <a:xfrm>
            <a:off x="1244186" y="4585716"/>
            <a:ext cx="1300184" cy="376357"/>
          </a:xfrm>
          <a:prstGeom prst="rect">
            <a:avLst/>
          </a:prstGeom>
          <a:solidFill>
            <a:schemeClr val="bg1"/>
          </a:solidFill>
          <a:ln w="28575">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prstClr val="black"/>
                </a:solidFill>
                <a:latin typeface="Sakkal Majalla" panose="02000000000000000000" pitchFamily="2" charset="-78"/>
                <a:cs typeface="Sakkal Majalla" panose="02000000000000000000" pitchFamily="2" charset="-78"/>
              </a:rPr>
              <a:t>ضعيف جداً</a:t>
            </a:r>
            <a:endParaRPr lang="en-US" b="1" dirty="0">
              <a:solidFill>
                <a:prstClr val="black"/>
              </a:solidFill>
              <a:latin typeface="Sakkal Majalla" panose="02000000000000000000" pitchFamily="2" charset="-78"/>
              <a:cs typeface="Sakkal Majalla" panose="02000000000000000000" pitchFamily="2" charset="-78"/>
            </a:endParaRPr>
          </a:p>
        </p:txBody>
      </p:sp>
      <p:sp>
        <p:nvSpPr>
          <p:cNvPr id="20" name="TextBox 19"/>
          <p:cNvSpPr txBox="1"/>
          <p:nvPr/>
        </p:nvSpPr>
        <p:spPr>
          <a:xfrm>
            <a:off x="5634051" y="255869"/>
            <a:ext cx="6187507" cy="523220"/>
          </a:xfrm>
          <a:prstGeom prst="rect">
            <a:avLst/>
          </a:prstGeom>
          <a:noFill/>
        </p:spPr>
        <p:txBody>
          <a:bodyPr wrap="square" rtlCol="0">
            <a:spAutoFit/>
          </a:bodyPr>
          <a:lstStyle/>
          <a:p>
            <a:pPr algn="r" rtl="1"/>
            <a:r>
              <a:rPr lang="ar-AE" sz="28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معايير التقييم المدرسية المتبعة</a:t>
            </a:r>
          </a:p>
        </p:txBody>
      </p:sp>
      <p:sp>
        <p:nvSpPr>
          <p:cNvPr id="21" name="Half Frame 20"/>
          <p:cNvSpPr/>
          <p:nvPr/>
        </p:nvSpPr>
        <p:spPr>
          <a:xfrm rot="18815630">
            <a:off x="11879779" y="367313"/>
            <a:ext cx="254000" cy="269656"/>
          </a:xfrm>
          <a:prstGeom prst="halfFrame">
            <a:avLst/>
          </a:prstGeom>
          <a:gradFill>
            <a:gsLst>
              <a:gs pos="0">
                <a:srgbClr val="B68A35"/>
              </a:gs>
              <a:gs pos="100000">
                <a:srgbClr val="775B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034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5" name="Rectangle 4"/>
          <p:cNvSpPr/>
          <p:nvPr/>
        </p:nvSpPr>
        <p:spPr>
          <a:xfrm>
            <a:off x="8432099" y="1803376"/>
            <a:ext cx="3025967" cy="2229891"/>
          </a:xfrm>
          <a:prstGeom prst="rect">
            <a:avLst/>
          </a:prstGeom>
          <a:noFill/>
          <a:ln>
            <a:noFill/>
          </a:ln>
        </p:spPr>
      </p:sp>
      <p:sp>
        <p:nvSpPr>
          <p:cNvPr id="9" name="Freeform 8"/>
          <p:cNvSpPr/>
          <p:nvPr/>
        </p:nvSpPr>
        <p:spPr>
          <a:xfrm>
            <a:off x="10879648" y="1106883"/>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a:t>
            </a:r>
            <a:r>
              <a:rPr lang="ar-JO" sz="1600" b="1" dirty="0">
                <a:solidFill>
                  <a:prstClr val="white"/>
                </a:solidFill>
                <a:latin typeface="Simplified Arabic" panose="02020603050405020304" pitchFamily="18" charset="-78"/>
                <a:cs typeface="Simplified Arabic" panose="02020603050405020304" pitchFamily="18" charset="-78"/>
              </a:rPr>
              <a:t> </a:t>
            </a:r>
            <a:r>
              <a:rPr lang="ar-JO" sz="1400" b="1" dirty="0">
                <a:solidFill>
                  <a:prstClr val="white"/>
                </a:solidFill>
                <a:latin typeface="Sakkal Majalla" panose="02000000000000000000" pitchFamily="2" charset="-78"/>
                <a:cs typeface="Sakkal Majalla" panose="02000000000000000000" pitchFamily="2" charset="-78"/>
              </a:rPr>
              <a:t>1</a:t>
            </a:r>
            <a:endParaRPr lang="en-US" sz="1400" b="1" dirty="0">
              <a:solidFill>
                <a:prstClr val="white"/>
              </a:solidFill>
              <a:latin typeface="Sakkal Majalla" panose="02000000000000000000" pitchFamily="2" charset="-78"/>
              <a:cs typeface="Sakkal Majalla" panose="02000000000000000000" pitchFamily="2" charset="-78"/>
            </a:endParaRPr>
          </a:p>
        </p:txBody>
      </p:sp>
      <p:sp>
        <p:nvSpPr>
          <p:cNvPr id="22" name="Freeform 21"/>
          <p:cNvSpPr/>
          <p:nvPr/>
        </p:nvSpPr>
        <p:spPr>
          <a:xfrm>
            <a:off x="8432098" y="1111396"/>
            <a:ext cx="2447551" cy="537384"/>
          </a:xfrm>
          <a:custGeom>
            <a:avLst/>
            <a:gdLst>
              <a:gd name="connsiteX0" fmla="*/ 89566 w 537383"/>
              <a:gd name="connsiteY0" fmla="*/ 0 h 2447550"/>
              <a:gd name="connsiteX1" fmla="*/ 447817 w 537383"/>
              <a:gd name="connsiteY1" fmla="*/ 0 h 2447550"/>
              <a:gd name="connsiteX2" fmla="*/ 537383 w 537383"/>
              <a:gd name="connsiteY2" fmla="*/ 89566 h 2447550"/>
              <a:gd name="connsiteX3" fmla="*/ 537383 w 537383"/>
              <a:gd name="connsiteY3" fmla="*/ 2447550 h 2447550"/>
              <a:gd name="connsiteX4" fmla="*/ 537383 w 537383"/>
              <a:gd name="connsiteY4" fmla="*/ 2447550 h 2447550"/>
              <a:gd name="connsiteX5" fmla="*/ 0 w 537383"/>
              <a:gd name="connsiteY5" fmla="*/ 2447550 h 2447550"/>
              <a:gd name="connsiteX6" fmla="*/ 0 w 537383"/>
              <a:gd name="connsiteY6" fmla="*/ 2447550 h 2447550"/>
              <a:gd name="connsiteX7" fmla="*/ 0 w 537383"/>
              <a:gd name="connsiteY7" fmla="*/ 89566 h 2447550"/>
              <a:gd name="connsiteX8" fmla="*/ 89566 w 537383"/>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83" h="2447550">
                <a:moveTo>
                  <a:pt x="0" y="2039614"/>
                </a:moveTo>
                <a:lnTo>
                  <a:pt x="0" y="407936"/>
                </a:lnTo>
                <a:cubicBezTo>
                  <a:pt x="0" y="182640"/>
                  <a:pt x="8804" y="2"/>
                  <a:pt x="19665" y="2"/>
                </a:cubicBezTo>
                <a:lnTo>
                  <a:pt x="537383" y="2"/>
                </a:lnTo>
                <a:lnTo>
                  <a:pt x="537383" y="2"/>
                </a:lnTo>
                <a:lnTo>
                  <a:pt x="537383" y="2447548"/>
                </a:lnTo>
                <a:lnTo>
                  <a:pt x="537383" y="2447548"/>
                </a:lnTo>
                <a:lnTo>
                  <a:pt x="19665" y="2447548"/>
                </a:lnTo>
                <a:cubicBezTo>
                  <a:pt x="8804" y="2447548"/>
                  <a:pt x="0" y="2264910"/>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24" tIns="35123" rIns="99568" bIns="35124"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إنجازات الطلبة</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23" name="Freeform 22"/>
          <p:cNvSpPr/>
          <p:nvPr/>
        </p:nvSpPr>
        <p:spPr>
          <a:xfrm>
            <a:off x="10879648" y="3190473"/>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 2</a:t>
            </a:r>
            <a:endParaRPr lang="en-US" sz="1400" b="1" dirty="0">
              <a:solidFill>
                <a:prstClr val="white"/>
              </a:solidFill>
              <a:latin typeface="Sakkal Majalla" panose="02000000000000000000" pitchFamily="2" charset="-78"/>
              <a:cs typeface="Sakkal Majalla" panose="02000000000000000000" pitchFamily="2" charset="-78"/>
            </a:endParaRPr>
          </a:p>
        </p:txBody>
      </p:sp>
      <p:sp>
        <p:nvSpPr>
          <p:cNvPr id="24" name="Freeform 23"/>
          <p:cNvSpPr/>
          <p:nvPr/>
        </p:nvSpPr>
        <p:spPr>
          <a:xfrm>
            <a:off x="8420393" y="3191469"/>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09" rIns="99568" bIns="35110"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التطور الشخصي والاجتماعي للطلبة ومهارات الابتكار</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25" name="Freeform 24"/>
          <p:cNvSpPr/>
          <p:nvPr/>
        </p:nvSpPr>
        <p:spPr>
          <a:xfrm>
            <a:off x="6763023" y="1115113"/>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 3</a:t>
            </a:r>
          </a:p>
        </p:txBody>
      </p:sp>
      <p:sp>
        <p:nvSpPr>
          <p:cNvPr id="26" name="Freeform 25"/>
          <p:cNvSpPr/>
          <p:nvPr/>
        </p:nvSpPr>
        <p:spPr>
          <a:xfrm>
            <a:off x="4300054" y="1111537"/>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عمليات التدريس والتقييم</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27" name="Freeform 26"/>
          <p:cNvSpPr/>
          <p:nvPr/>
        </p:nvSpPr>
        <p:spPr>
          <a:xfrm>
            <a:off x="6775605" y="3194900"/>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 4</a:t>
            </a:r>
          </a:p>
        </p:txBody>
      </p:sp>
      <p:sp>
        <p:nvSpPr>
          <p:cNvPr id="28" name="Freeform 27"/>
          <p:cNvSpPr/>
          <p:nvPr/>
        </p:nvSpPr>
        <p:spPr>
          <a:xfrm>
            <a:off x="4315900" y="3200549"/>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المنهاج التعليمي</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29" name="Freeform 28"/>
          <p:cNvSpPr/>
          <p:nvPr/>
        </p:nvSpPr>
        <p:spPr>
          <a:xfrm>
            <a:off x="2770206" y="1102780"/>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المعيار5</a:t>
            </a:r>
          </a:p>
        </p:txBody>
      </p:sp>
      <p:sp>
        <p:nvSpPr>
          <p:cNvPr id="30" name="Freeform 29"/>
          <p:cNvSpPr/>
          <p:nvPr/>
        </p:nvSpPr>
        <p:spPr>
          <a:xfrm>
            <a:off x="304700" y="1105363"/>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حماية الطلبة ورعايتهم وتقديم الإرشاد والدعم لهم</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31" name="Freeform 30"/>
          <p:cNvSpPr/>
          <p:nvPr/>
        </p:nvSpPr>
        <p:spPr>
          <a:xfrm>
            <a:off x="2801679" y="3187038"/>
            <a:ext cx="578417" cy="826310"/>
          </a:xfrm>
          <a:custGeom>
            <a:avLst/>
            <a:gdLst>
              <a:gd name="connsiteX0" fmla="*/ 0 w 826309"/>
              <a:gd name="connsiteY0" fmla="*/ 0 h 578416"/>
              <a:gd name="connsiteX1" fmla="*/ 537101 w 826309"/>
              <a:gd name="connsiteY1" fmla="*/ 0 h 578416"/>
              <a:gd name="connsiteX2" fmla="*/ 826309 w 826309"/>
              <a:gd name="connsiteY2" fmla="*/ 289208 h 578416"/>
              <a:gd name="connsiteX3" fmla="*/ 537101 w 826309"/>
              <a:gd name="connsiteY3" fmla="*/ 578416 h 578416"/>
              <a:gd name="connsiteX4" fmla="*/ 0 w 826309"/>
              <a:gd name="connsiteY4" fmla="*/ 578416 h 578416"/>
              <a:gd name="connsiteX5" fmla="*/ 289208 w 826309"/>
              <a:gd name="connsiteY5" fmla="*/ 289208 h 578416"/>
              <a:gd name="connsiteX6" fmla="*/ 0 w 826309"/>
              <a:gd name="connsiteY6" fmla="*/ 0 h 5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09" h="578416">
                <a:moveTo>
                  <a:pt x="826308" y="0"/>
                </a:moveTo>
                <a:lnTo>
                  <a:pt x="826308" y="375970"/>
                </a:lnTo>
                <a:lnTo>
                  <a:pt x="413155" y="578416"/>
                </a:lnTo>
                <a:lnTo>
                  <a:pt x="1" y="375970"/>
                </a:lnTo>
                <a:lnTo>
                  <a:pt x="1" y="0"/>
                </a:lnTo>
                <a:lnTo>
                  <a:pt x="413155" y="202446"/>
                </a:lnTo>
                <a:lnTo>
                  <a:pt x="826308" y="0"/>
                </a:lnTo>
                <a:close/>
              </a:path>
            </a:pathLst>
          </a:custGeom>
          <a:solidFill>
            <a:srgbClr val="B68A35"/>
          </a:solidFill>
          <a:ln>
            <a:solidFill>
              <a:srgbClr val="B68A3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98098" rIns="8890" bIns="298099" numCol="1" spcCol="1270" anchor="ctr" anchorCtr="0">
            <a:noAutofit/>
          </a:bodyPr>
          <a:lstStyle/>
          <a:p>
            <a:pPr algn="ctr" defTabSz="622300" rtl="1">
              <a:lnSpc>
                <a:spcPct val="90000"/>
              </a:lnSpc>
              <a:spcBef>
                <a:spcPct val="0"/>
              </a:spcBef>
              <a:spcAft>
                <a:spcPct val="35000"/>
              </a:spcAft>
            </a:pPr>
            <a:r>
              <a:rPr lang="ar-JO" sz="1400" b="1" dirty="0">
                <a:solidFill>
                  <a:prstClr val="white"/>
                </a:solidFill>
                <a:latin typeface="Sakkal Majalla" panose="02000000000000000000" pitchFamily="2" charset="-78"/>
                <a:cs typeface="Sakkal Majalla" panose="02000000000000000000" pitchFamily="2" charset="-78"/>
              </a:rPr>
              <a:t>المعيار 6</a:t>
            </a:r>
            <a:endParaRPr lang="en-US" sz="1400" b="1" dirty="0">
              <a:solidFill>
                <a:prstClr val="white"/>
              </a:solidFill>
              <a:latin typeface="Sakkal Majalla" panose="02000000000000000000" pitchFamily="2" charset="-78"/>
              <a:cs typeface="Sakkal Majalla" panose="02000000000000000000" pitchFamily="2" charset="-78"/>
            </a:endParaRPr>
          </a:p>
        </p:txBody>
      </p:sp>
      <p:sp>
        <p:nvSpPr>
          <p:cNvPr id="32" name="Freeform 31"/>
          <p:cNvSpPr/>
          <p:nvPr/>
        </p:nvSpPr>
        <p:spPr>
          <a:xfrm>
            <a:off x="337178" y="3190473"/>
            <a:ext cx="2447551" cy="537102"/>
          </a:xfrm>
          <a:custGeom>
            <a:avLst/>
            <a:gdLst>
              <a:gd name="connsiteX0" fmla="*/ 89519 w 537101"/>
              <a:gd name="connsiteY0" fmla="*/ 0 h 2447550"/>
              <a:gd name="connsiteX1" fmla="*/ 447582 w 537101"/>
              <a:gd name="connsiteY1" fmla="*/ 0 h 2447550"/>
              <a:gd name="connsiteX2" fmla="*/ 537101 w 537101"/>
              <a:gd name="connsiteY2" fmla="*/ 89519 h 2447550"/>
              <a:gd name="connsiteX3" fmla="*/ 537101 w 537101"/>
              <a:gd name="connsiteY3" fmla="*/ 2447550 h 2447550"/>
              <a:gd name="connsiteX4" fmla="*/ 537101 w 537101"/>
              <a:gd name="connsiteY4" fmla="*/ 2447550 h 2447550"/>
              <a:gd name="connsiteX5" fmla="*/ 0 w 537101"/>
              <a:gd name="connsiteY5" fmla="*/ 2447550 h 2447550"/>
              <a:gd name="connsiteX6" fmla="*/ 0 w 537101"/>
              <a:gd name="connsiteY6" fmla="*/ 2447550 h 2447550"/>
              <a:gd name="connsiteX7" fmla="*/ 0 w 537101"/>
              <a:gd name="connsiteY7" fmla="*/ 89519 h 2447550"/>
              <a:gd name="connsiteX8" fmla="*/ 89519 w 537101"/>
              <a:gd name="connsiteY8" fmla="*/ 0 h 24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01" h="2447550">
                <a:moveTo>
                  <a:pt x="0" y="2039614"/>
                </a:moveTo>
                <a:lnTo>
                  <a:pt x="0" y="407936"/>
                </a:lnTo>
                <a:cubicBezTo>
                  <a:pt x="0" y="182641"/>
                  <a:pt x="8795" y="2"/>
                  <a:pt x="19645" y="2"/>
                </a:cubicBezTo>
                <a:lnTo>
                  <a:pt x="537101" y="2"/>
                </a:lnTo>
                <a:lnTo>
                  <a:pt x="537101" y="2"/>
                </a:lnTo>
                <a:lnTo>
                  <a:pt x="537101" y="2447548"/>
                </a:lnTo>
                <a:lnTo>
                  <a:pt x="537101" y="2447548"/>
                </a:lnTo>
                <a:lnTo>
                  <a:pt x="19645" y="2447548"/>
                </a:lnTo>
                <a:cubicBezTo>
                  <a:pt x="8795" y="2447548"/>
                  <a:pt x="0" y="2264909"/>
                  <a:pt x="0" y="2039614"/>
                </a:cubicBezTo>
                <a:close/>
              </a:path>
            </a:pathLst>
          </a:custGeom>
          <a:solidFill>
            <a:srgbClr val="F4EACC">
              <a:alpha val="90000"/>
            </a:srgbClr>
          </a:solidFill>
          <a:ln>
            <a:solidFill>
              <a:srgbClr val="B68A3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110" tIns="35110" rIns="99568" bIns="35109" numCol="1" spcCol="1270" anchor="ctr" anchorCtr="0">
            <a:noAutofit/>
          </a:bodyPr>
          <a:lstStyle/>
          <a:p>
            <a:pPr marL="114300" lvl="1" indent="-114300" algn="r" defTabSz="622300" rtl="1">
              <a:lnSpc>
                <a:spcPct val="90000"/>
              </a:lnSpc>
              <a:spcBef>
                <a:spcPct val="0"/>
              </a:spcBef>
              <a:spcAft>
                <a:spcPct val="15000"/>
              </a:spcAft>
              <a:buFontTx/>
              <a:buChar char="••"/>
            </a:pPr>
            <a:r>
              <a:rPr lang="ar-JO" sz="1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جودة قيادة المدرسة وإدارتها</a:t>
            </a:r>
            <a:endParaRPr lang="en-US" sz="1400" b="1" dirty="0">
              <a:solidFill>
                <a:prstClr val="black">
                  <a:hueOff val="0"/>
                  <a:satOff val="0"/>
                  <a:lumOff val="0"/>
                  <a:alphaOff val="0"/>
                </a:prstClr>
              </a:solidFill>
              <a:latin typeface="Sakkal Majalla" panose="02000000000000000000" pitchFamily="2" charset="-78"/>
              <a:cs typeface="Sakkal Majalla" panose="02000000000000000000" pitchFamily="2" charset="-78"/>
            </a:endParaRPr>
          </a:p>
        </p:txBody>
      </p:sp>
      <p:sp>
        <p:nvSpPr>
          <p:cNvPr id="6" name="Slide Number Placeholder 5"/>
          <p:cNvSpPr>
            <a:spLocks noGrp="1"/>
          </p:cNvSpPr>
          <p:nvPr>
            <p:ph type="sldNum" sz="quarter" idx="12"/>
          </p:nvPr>
        </p:nvSpPr>
        <p:spPr/>
        <p:txBody>
          <a:bodyPr/>
          <a:lstStyle/>
          <a:p>
            <a:fld id="{0EAEAFF6-8AA9-D944-8B79-B8C74A1BB021}" type="slidenum">
              <a:rPr lang="en-US" smtClean="0">
                <a:solidFill>
                  <a:srgbClr val="000000"/>
                </a:solidFill>
                <a:latin typeface="Sakkal Majalla" panose="02000000000000000000" pitchFamily="2" charset="-78"/>
                <a:cs typeface="Sakkal Majalla" panose="02000000000000000000" pitchFamily="2" charset="-78"/>
              </a:rPr>
              <a:pPr/>
              <a:t>8</a:t>
            </a:fld>
            <a:endParaRPr lang="en-US" dirty="0">
              <a:solidFill>
                <a:srgbClr val="000000"/>
              </a:solidFill>
              <a:latin typeface="Sakkal Majalla" panose="02000000000000000000" pitchFamily="2" charset="-78"/>
              <a:cs typeface="Sakkal Majalla" panose="02000000000000000000" pitchFamily="2" charset="-78"/>
            </a:endParaRPr>
          </a:p>
        </p:txBody>
      </p:sp>
      <p:sp>
        <p:nvSpPr>
          <p:cNvPr id="20" name="TextBox 19"/>
          <p:cNvSpPr txBox="1"/>
          <p:nvPr/>
        </p:nvSpPr>
        <p:spPr>
          <a:xfrm>
            <a:off x="5634051" y="255869"/>
            <a:ext cx="6187507" cy="523220"/>
          </a:xfrm>
          <a:prstGeom prst="rect">
            <a:avLst/>
          </a:prstGeom>
          <a:noFill/>
        </p:spPr>
        <p:txBody>
          <a:bodyPr wrap="square" rtlCol="0">
            <a:spAutoFit/>
          </a:bodyPr>
          <a:lstStyle/>
          <a:p>
            <a:pPr algn="r" rtl="1"/>
            <a:r>
              <a:rPr lang="ar-AE" sz="28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معايير التقييم المدرسية المتبعة</a:t>
            </a:r>
          </a:p>
        </p:txBody>
      </p:sp>
      <p:sp>
        <p:nvSpPr>
          <p:cNvPr id="21" name="Half Frame 20"/>
          <p:cNvSpPr/>
          <p:nvPr/>
        </p:nvSpPr>
        <p:spPr>
          <a:xfrm rot="18815630">
            <a:off x="11879779" y="367313"/>
            <a:ext cx="254000" cy="269656"/>
          </a:xfrm>
          <a:prstGeom prst="halfFrame">
            <a:avLst/>
          </a:prstGeom>
          <a:gradFill>
            <a:gsLst>
              <a:gs pos="0">
                <a:srgbClr val="B68A35"/>
              </a:gs>
              <a:gs pos="100000">
                <a:srgbClr val="775B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Rectangle 32"/>
          <p:cNvSpPr/>
          <p:nvPr/>
        </p:nvSpPr>
        <p:spPr>
          <a:xfrm>
            <a:off x="8780733" y="1764183"/>
            <a:ext cx="2039686"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التحصيل الدراسي</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4" name="Rectangle 33"/>
          <p:cNvSpPr/>
          <p:nvPr/>
        </p:nvSpPr>
        <p:spPr>
          <a:xfrm>
            <a:off x="8780733" y="2218530"/>
            <a:ext cx="2039686"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التقدّم الدراسي</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5" name="Rectangle 34"/>
          <p:cNvSpPr/>
          <p:nvPr/>
        </p:nvSpPr>
        <p:spPr>
          <a:xfrm>
            <a:off x="8780733" y="2677095"/>
            <a:ext cx="2039190"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مهارات التعلّم</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6" name="Rectangle 35"/>
          <p:cNvSpPr/>
          <p:nvPr/>
        </p:nvSpPr>
        <p:spPr>
          <a:xfrm>
            <a:off x="8780733" y="3853768"/>
            <a:ext cx="2087211" cy="509723"/>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التطور الشخصي</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7" name="Rectangle 36"/>
          <p:cNvSpPr/>
          <p:nvPr/>
        </p:nvSpPr>
        <p:spPr>
          <a:xfrm>
            <a:off x="8780734" y="4308140"/>
            <a:ext cx="2105092" cy="685946"/>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AE" sz="1500" dirty="0">
                <a:solidFill>
                  <a:prstClr val="black"/>
                </a:solidFill>
                <a:latin typeface="Sakkal Majalla" panose="02000000000000000000" pitchFamily="2" charset="-78"/>
                <a:cs typeface="Sakkal Majalla" panose="02000000000000000000" pitchFamily="2" charset="-78"/>
              </a:rPr>
              <a:t>فهم الطلبة لقيم الإسلام ووعيهم بتقاليد وثقافة الإمارات العربية المتحدة وثقافات العالم</a:t>
            </a:r>
            <a:endParaRPr lang="en-US" sz="1500" dirty="0">
              <a:solidFill>
                <a:prstClr val="black"/>
              </a:solidFill>
              <a:latin typeface="Sakkal Majalla" panose="02000000000000000000" pitchFamily="2" charset="-78"/>
              <a:cs typeface="Sakkal Majalla" panose="02000000000000000000" pitchFamily="2" charset="-78"/>
            </a:endParaRPr>
          </a:p>
        </p:txBody>
      </p:sp>
      <p:sp>
        <p:nvSpPr>
          <p:cNvPr id="38" name="Rectangle 37"/>
          <p:cNvSpPr/>
          <p:nvPr/>
        </p:nvSpPr>
        <p:spPr>
          <a:xfrm>
            <a:off x="8780733" y="5108514"/>
            <a:ext cx="2098915" cy="467441"/>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المسؤولية الاجتماعية ومهارات الابتكار</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9" name="Rectangle 38"/>
          <p:cNvSpPr/>
          <p:nvPr/>
        </p:nvSpPr>
        <p:spPr>
          <a:xfrm>
            <a:off x="4651790" y="1784754"/>
            <a:ext cx="2041147"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التدريس لأجل تعلم فعال</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0" name="Rectangle 39"/>
          <p:cNvSpPr/>
          <p:nvPr/>
        </p:nvSpPr>
        <p:spPr>
          <a:xfrm>
            <a:off x="4651790" y="2236520"/>
            <a:ext cx="2041147"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التقييم</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1" name="Rectangle 40"/>
          <p:cNvSpPr/>
          <p:nvPr/>
        </p:nvSpPr>
        <p:spPr>
          <a:xfrm>
            <a:off x="4681561" y="4318118"/>
            <a:ext cx="2069351"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مواءمة المنهاج التعليمي </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2" name="Rectangle 41"/>
          <p:cNvSpPr/>
          <p:nvPr/>
        </p:nvSpPr>
        <p:spPr>
          <a:xfrm>
            <a:off x="4681561" y="3864258"/>
            <a:ext cx="2080876"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تصميم المنهاج التعليمي وتطبيقه</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3" name="Rectangle 42"/>
          <p:cNvSpPr/>
          <p:nvPr/>
        </p:nvSpPr>
        <p:spPr>
          <a:xfrm>
            <a:off x="712565" y="2653748"/>
            <a:ext cx="2039686"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رعاية الطلبة وتقديم الدعم لهم</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4" name="Rectangle 43"/>
          <p:cNvSpPr/>
          <p:nvPr/>
        </p:nvSpPr>
        <p:spPr>
          <a:xfrm>
            <a:off x="712565" y="1784754"/>
            <a:ext cx="2048663" cy="771794"/>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AE" sz="1600" dirty="0">
                <a:solidFill>
                  <a:prstClr val="black"/>
                </a:solidFill>
                <a:latin typeface="Sakkal Majalla" panose="02000000000000000000" pitchFamily="2" charset="-78"/>
                <a:cs typeface="Sakkal Majalla" panose="02000000000000000000" pitchFamily="2" charset="-78"/>
              </a:rPr>
              <a:t>المحافظة على صحة الطلبة وسلامتهم، بما في ذلك إجراءات وترتيبات حماية الطفل</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5" name="Rectangle 44"/>
          <p:cNvSpPr/>
          <p:nvPr/>
        </p:nvSpPr>
        <p:spPr>
          <a:xfrm>
            <a:off x="687568" y="3855949"/>
            <a:ext cx="2036335"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فعالية القيادة المدرسية</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6" name="Rectangle 45"/>
          <p:cNvSpPr/>
          <p:nvPr/>
        </p:nvSpPr>
        <p:spPr>
          <a:xfrm>
            <a:off x="698627" y="4284905"/>
            <a:ext cx="2036335" cy="495635"/>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التقويم الذاتي والتخطيط للتطوير</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7" name="Rectangle 46"/>
          <p:cNvSpPr/>
          <p:nvPr/>
        </p:nvSpPr>
        <p:spPr>
          <a:xfrm>
            <a:off x="712565" y="4861374"/>
            <a:ext cx="2022396" cy="580570"/>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علاقات الشراكة مع أولياء الأمور والمجتمع</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8" name="Rectangle 47"/>
          <p:cNvSpPr/>
          <p:nvPr/>
        </p:nvSpPr>
        <p:spPr>
          <a:xfrm>
            <a:off x="698627" y="5519089"/>
            <a:ext cx="2036333" cy="338018"/>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مجالس الأمناء</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49" name="Rectangle 48"/>
          <p:cNvSpPr/>
          <p:nvPr/>
        </p:nvSpPr>
        <p:spPr>
          <a:xfrm>
            <a:off x="698627" y="5946826"/>
            <a:ext cx="2036333" cy="508784"/>
          </a:xfrm>
          <a:prstGeom prst="rect">
            <a:avLst/>
          </a:prstGeom>
          <a:solidFill>
            <a:schemeClr val="bg1"/>
          </a:solidFill>
          <a:ln w="12700">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solidFill>
                  <a:prstClr val="black"/>
                </a:solidFill>
                <a:latin typeface="Sakkal Majalla" panose="02000000000000000000" pitchFamily="2" charset="-78"/>
                <a:cs typeface="Sakkal Majalla" panose="02000000000000000000" pitchFamily="2" charset="-78"/>
              </a:rPr>
              <a:t>إدارة المدرسة بما في ذلك الكادر والمرافق والمصادر</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51"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333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1456969"/>
            <a:ext cx="7817307" cy="5401031"/>
          </a:xfrm>
          <a:prstGeom prst="rect">
            <a:avLst/>
          </a:prstGeom>
        </p:spPr>
      </p:pic>
      <p:sp>
        <p:nvSpPr>
          <p:cNvPr id="4" name="Rectangle 3"/>
          <p:cNvSpPr/>
          <p:nvPr/>
        </p:nvSpPr>
        <p:spPr>
          <a:xfrm>
            <a:off x="128789" y="1089697"/>
            <a:ext cx="11565228" cy="5600508"/>
          </a:xfrm>
          <a:prstGeom prst="rect">
            <a:avLst/>
          </a:prstGeom>
        </p:spPr>
        <p:txBody>
          <a:bodyPr wrap="square">
            <a:spAutoFit/>
          </a:bodyPr>
          <a:lstStyle/>
          <a:p>
            <a:pPr algn="r" rtl="1">
              <a:lnSpc>
                <a:spcPct val="115000"/>
              </a:lnSpc>
              <a:spcAft>
                <a:spcPts val="1000"/>
              </a:spcAft>
            </a:pPr>
            <a:r>
              <a:rPr lang="ar-AE" sz="2400" b="1" dirty="0">
                <a:solidFill>
                  <a:srgbClr val="C00000"/>
                </a:solidFill>
                <a:latin typeface="Sakkal Majalla" panose="02000000000000000000" pitchFamily="2" charset="-78"/>
              </a:rPr>
              <a:t>الأجندة الوطنية لدولة الإمارات العربية </a:t>
            </a:r>
            <a:r>
              <a:rPr lang="en-US" sz="2400" b="1" dirty="0">
                <a:solidFill>
                  <a:srgbClr val="C00000"/>
                </a:solidFill>
                <a:latin typeface="Sakkal Majalla" panose="02000000000000000000" pitchFamily="2" charset="-78"/>
              </a:rPr>
              <a:t>:</a:t>
            </a:r>
            <a:endParaRPr lang="ar-AE" sz="1400" b="1" dirty="0">
              <a:solidFill>
                <a:srgbClr val="C00000"/>
              </a:solidFill>
              <a:latin typeface="Sakkal Majalla" panose="02000000000000000000" pitchFamily="2" charset="-78"/>
            </a:endParaRPr>
          </a:p>
          <a:p>
            <a:pPr algn="r"/>
            <a:r>
              <a:rPr lang="ar-AE" sz="1600" b="1" dirty="0">
                <a:solidFill>
                  <a:srgbClr val="B68A35"/>
                </a:solidFill>
                <a:latin typeface="Sakkal Majalla" panose="02000000000000000000" pitchFamily="2" charset="-78"/>
              </a:rPr>
              <a:t>ولقد أولت الأجندة الوطنية تركيزاً كبيراً على تطوير قطاع التعليم، حيث تضمنت ثمانية أهداف تمهد الطريق أمام الإمارات لتكون في صدارة الدول التي تقدم خدمات تعليمية بجودة عالمية. </a:t>
            </a:r>
          </a:p>
          <a:p>
            <a:pPr algn="r"/>
            <a:r>
              <a:rPr lang="ar-AE" sz="1600" b="1" dirty="0">
                <a:solidFill>
                  <a:srgbClr val="B68A35"/>
                </a:solidFill>
                <a:latin typeface="Sakkal Majalla" panose="02000000000000000000" pitchFamily="2" charset="-78"/>
              </a:rPr>
              <a:t>وتركز هذه الأهداف على ضرورة تطوير جوانب مهمة في قطاع التعليم متعلقة بالقيادات المدرسية والطلبة والمعلمين</a:t>
            </a:r>
          </a:p>
          <a:p>
            <a:pPr algn="r"/>
            <a:endParaRPr lang="ar-AE" sz="1400" dirty="0">
              <a:latin typeface="Sakkal Majalla" panose="02000000000000000000" pitchFamily="2" charset="-78"/>
              <a:ea typeface="Calibri"/>
            </a:endParaRPr>
          </a:p>
          <a:p>
            <a:pPr marL="285750" indent="-285750" algn="r" rtl="1">
              <a:buFont typeface="Arial" panose="020B0604020202020204" pitchFamily="34" charset="0"/>
              <a:buChar char="•"/>
            </a:pPr>
            <a:r>
              <a:rPr lang="ar-AE" sz="1400" b="1" dirty="0">
                <a:latin typeface="Sakkal Majalla" panose="02000000000000000000" pitchFamily="2" charset="-78"/>
              </a:rPr>
              <a:t>البرنامج الدولي لتقييم الطلبة : (</a:t>
            </a:r>
            <a:r>
              <a:rPr lang="en-US" sz="1400" b="1" dirty="0">
                <a:latin typeface="Sakkal Majalla" panose="02000000000000000000" pitchFamily="2" charset="-78"/>
              </a:rPr>
              <a:t>PISA</a:t>
            </a:r>
            <a:r>
              <a:rPr lang="ar-AE" sz="1400" b="1" dirty="0">
                <a:latin typeface="Sakkal Majalla" panose="02000000000000000000" pitchFamily="2" charset="-78"/>
              </a:rPr>
              <a:t>) أن تكون دولة الإمارات العربية المتحدة ضمن أفضل 20 دولة في العالم.</a:t>
            </a:r>
          </a:p>
          <a:p>
            <a:pPr marL="285750" indent="-285750" algn="r" rtl="1">
              <a:buFont typeface="Arial" panose="020B0604020202020204" pitchFamily="34" charset="0"/>
              <a:buChar char="•"/>
            </a:pPr>
            <a:endParaRPr lang="ar-AE" sz="1400" b="1" dirty="0">
              <a:latin typeface="Sakkal Majalla" panose="02000000000000000000" pitchFamily="2" charset="-78"/>
              <a:ea typeface="Calibri"/>
            </a:endParaRPr>
          </a:p>
          <a:p>
            <a:pPr marL="285750" indent="-285750" algn="r" rtl="1">
              <a:buFont typeface="Arial" panose="020B0604020202020204" pitchFamily="34" charset="0"/>
              <a:buChar char="•"/>
            </a:pPr>
            <a:r>
              <a:rPr lang="ar-AE" sz="1400" b="1" dirty="0">
                <a:latin typeface="Sakkal Majalla" panose="02000000000000000000" pitchFamily="2" charset="-78"/>
              </a:rPr>
              <a:t>نسبة التخرج في المرحلة الثانوية: أن يتمكن 90 % من الطلبة الإماراتيين من تمام تعليمهم في المرحلة الثانوية.</a:t>
            </a:r>
          </a:p>
          <a:p>
            <a:pPr marL="285750" indent="-285750" algn="r" rtl="1">
              <a:buFont typeface="Arial" panose="020B0604020202020204" pitchFamily="34" charset="0"/>
              <a:buChar char="•"/>
            </a:pPr>
            <a:endParaRPr lang="ar-AE" sz="1400" b="1" dirty="0">
              <a:latin typeface="Sakkal Majalla" panose="02000000000000000000" pitchFamily="2" charset="-78"/>
              <a:ea typeface="Calibri"/>
            </a:endParaRPr>
          </a:p>
          <a:p>
            <a:pPr marL="285750" indent="-285750" algn="r" rtl="1">
              <a:buFont typeface="Arial" panose="020B0604020202020204" pitchFamily="34" charset="0"/>
              <a:buChar char="•"/>
            </a:pPr>
            <a:r>
              <a:rPr lang="ar-AE" sz="1400" b="1" dirty="0">
                <a:latin typeface="Sakkal Majalla" panose="02000000000000000000" pitchFamily="2" charset="-78"/>
              </a:rPr>
              <a:t>دراسة الاتجاهات العالمية في الرياضيات والعلوم : (</a:t>
            </a:r>
            <a:r>
              <a:rPr lang="en-US" sz="1400" b="1" dirty="0">
                <a:latin typeface="Sakkal Majalla" panose="02000000000000000000" pitchFamily="2" charset="-78"/>
              </a:rPr>
              <a:t>TIMSS</a:t>
            </a:r>
            <a:r>
              <a:rPr lang="ar-AE" sz="1400" b="1" dirty="0">
                <a:latin typeface="Sakkal Majalla" panose="02000000000000000000" pitchFamily="2" charset="-78"/>
              </a:rPr>
              <a:t>) أن تكون دولة الإمارات العربية المتحدة ضمن أفضل 15 دولة في العالم. نسبة الالتحاق بالتعليم</a:t>
            </a:r>
          </a:p>
          <a:p>
            <a:pPr marL="285750" indent="-285750" algn="r" rtl="1">
              <a:buFont typeface="Arial" panose="020B0604020202020204" pitchFamily="34" charset="0"/>
              <a:buChar char="•"/>
            </a:pPr>
            <a:endParaRPr lang="ar-AE" sz="1400" b="1" dirty="0">
              <a:latin typeface="Sakkal Majalla" panose="02000000000000000000" pitchFamily="2" charset="-78"/>
            </a:endParaRPr>
          </a:p>
          <a:p>
            <a:pPr marL="285750" indent="-285750" algn="r" rtl="1">
              <a:buFont typeface="Arial" panose="020B0604020202020204" pitchFamily="34" charset="0"/>
              <a:buChar char="•"/>
            </a:pPr>
            <a:r>
              <a:rPr lang="ar-AE" sz="1400" b="1" dirty="0">
                <a:latin typeface="Sakkal Majalla" panose="02000000000000000000" pitchFamily="2" charset="-78"/>
              </a:rPr>
              <a:t>في مرحلة الطفولة المبكرة: أن يلتحق 95 % من الأطفال في الإمارات بمؤسسات التعليم في مرحلة الطفولة المبكرة.</a:t>
            </a:r>
          </a:p>
          <a:p>
            <a:pPr marL="285750" indent="-285750" algn="r" rtl="1">
              <a:buFont typeface="Arial" panose="020B0604020202020204" pitchFamily="34" charset="0"/>
              <a:buChar char="•"/>
            </a:pPr>
            <a:endParaRPr lang="ar-AE" sz="1400" b="1" dirty="0">
              <a:latin typeface="Sakkal Majalla" panose="02000000000000000000" pitchFamily="2" charset="-78"/>
            </a:endParaRPr>
          </a:p>
          <a:p>
            <a:pPr marL="285750" indent="-285750" algn="r" rtl="1">
              <a:buFont typeface="Arial" panose="020B0604020202020204" pitchFamily="34" charset="0"/>
              <a:buChar char="•"/>
            </a:pPr>
            <a:r>
              <a:rPr lang="ar-AE" sz="1400" b="1" dirty="0">
                <a:latin typeface="Sakkal Majalla" panose="02000000000000000000" pitchFamily="2" charset="-78"/>
              </a:rPr>
              <a:t>نسبة الطلبة بمهارات عالية في اللغة العربية: أن يتمكن 90 % من طلبة الصف التاسع من تطوير مهارات عالية المستوى في اللغة العربية وفقاً لنتائج الاختبارات الوطنية.</a:t>
            </a:r>
            <a:endParaRPr lang="ar-AE" sz="1400" b="1" dirty="0">
              <a:latin typeface="Sakkal Majalla" panose="02000000000000000000" pitchFamily="2" charset="-78"/>
              <a:ea typeface="Calibri"/>
            </a:endParaRPr>
          </a:p>
          <a:p>
            <a:pPr marL="285750" indent="-285750" algn="r" rtl="1">
              <a:buFont typeface="Arial" panose="020B0604020202020204" pitchFamily="34" charset="0"/>
              <a:buChar char="•"/>
            </a:pPr>
            <a:endParaRPr lang="ar-AE" sz="1400" b="1" dirty="0">
              <a:latin typeface="Sakkal Majalla" panose="02000000000000000000" pitchFamily="2" charset="-78"/>
            </a:endParaRPr>
          </a:p>
          <a:p>
            <a:pPr marL="285750" indent="-285750" algn="r" rtl="1">
              <a:buFont typeface="Arial" panose="020B0604020202020204" pitchFamily="34" charset="0"/>
              <a:buChar char="•"/>
            </a:pPr>
            <a:r>
              <a:rPr lang="ar-AE" sz="1400" b="1" dirty="0">
                <a:latin typeface="Sakkal Majalla" panose="02000000000000000000" pitchFamily="2" charset="-78"/>
              </a:rPr>
              <a:t>نسبة المدارس بمعلمين ذوي جودة عالية: أن يكون لدى جميع المدارس (100 %) معلمون ذوو كفاءة عالية.</a:t>
            </a:r>
          </a:p>
          <a:p>
            <a:pPr algn="r" rtl="1"/>
            <a:endParaRPr lang="ar-AE" sz="1400" b="1" dirty="0">
              <a:latin typeface="Sakkal Majalla" panose="02000000000000000000" pitchFamily="2" charset="-78"/>
            </a:endParaRPr>
          </a:p>
          <a:p>
            <a:pPr marL="285750" indent="-285750" algn="r" rtl="1">
              <a:buFont typeface="Arial" panose="020B0604020202020204" pitchFamily="34" charset="0"/>
              <a:buChar char="•"/>
            </a:pPr>
            <a:r>
              <a:rPr lang="ar-AE" sz="1400" b="1" dirty="0">
                <a:latin typeface="Sakkal Majalla" panose="02000000000000000000" pitchFamily="2" charset="-78"/>
              </a:rPr>
              <a:t>نسبة المدارس بقيادة مدرسية عالية الفعالية:أن يكون لدى جميع المدارس الحكومية (%100) قيادات مدرسية ذات كفاءةعالية.</a:t>
            </a:r>
          </a:p>
          <a:p>
            <a:pPr marL="285750" indent="-285750" algn="r" rtl="1">
              <a:buFont typeface="Arial" panose="020B0604020202020204" pitchFamily="34" charset="0"/>
              <a:buChar char="•"/>
            </a:pPr>
            <a:endParaRPr lang="ar-AE" sz="1400" b="1" dirty="0">
              <a:latin typeface="Sakkal Majalla" panose="02000000000000000000" pitchFamily="2" charset="-78"/>
            </a:endParaRPr>
          </a:p>
          <a:p>
            <a:pPr marL="285750" indent="-285750" algn="r" rtl="1">
              <a:buFont typeface="Arial" panose="020B0604020202020204" pitchFamily="34" charset="0"/>
              <a:buChar char="•"/>
            </a:pPr>
            <a:r>
              <a:rPr lang="ar-AE" sz="1400" b="1" dirty="0">
                <a:latin typeface="Sakkal Majalla" panose="02000000000000000000" pitchFamily="2" charset="-78"/>
              </a:rPr>
              <a:t>نسبة الالتحاق بالسنة التأسيسية: أن نصل إلى نسبة 0% في أعداد الطلبة الذين يلتحقون بالسنة التأسيسية في الجامعات.</a:t>
            </a:r>
          </a:p>
          <a:p>
            <a:pPr marL="285750" indent="-285750" algn="r" rtl="1">
              <a:buFont typeface="Arial" panose="020B0604020202020204" pitchFamily="34" charset="0"/>
              <a:buChar char="•"/>
            </a:pPr>
            <a:endParaRPr lang="ar-AE" sz="1600" b="1" dirty="0">
              <a:solidFill>
                <a:srgbClr val="C00000"/>
              </a:solidFill>
              <a:latin typeface="Sakkal Majalla" panose="02000000000000000000" pitchFamily="2" charset="-78"/>
              <a:ea typeface="Calibri"/>
              <a:cs typeface="Sakkal Majalla" panose="02000000000000000000" pitchFamily="2" charset="-78"/>
            </a:endParaRPr>
          </a:p>
          <a:p>
            <a:pPr marL="285750" indent="-285750" algn="r" rtl="1">
              <a:buFont typeface="Arial" panose="020B0604020202020204" pitchFamily="34" charset="0"/>
              <a:buChar char="•"/>
            </a:pPr>
            <a:endParaRPr lang="ar-AE" sz="1600" b="1" dirty="0">
              <a:solidFill>
                <a:srgbClr val="C00000"/>
              </a:solidFill>
              <a:latin typeface="Sakkal Majalla" panose="02000000000000000000" pitchFamily="2" charset="-78"/>
              <a:ea typeface="Calibri"/>
              <a:cs typeface="Sakkal Majalla" panose="02000000000000000000" pitchFamily="2" charset="-78"/>
            </a:endParaRPr>
          </a:p>
          <a:p>
            <a:pPr algn="r"/>
            <a:endParaRPr lang="ar-AE" b="1" dirty="0">
              <a:solidFill>
                <a:prstClr val="black"/>
              </a:solidFill>
              <a:latin typeface="Sakkal Majalla" panose="02000000000000000000" pitchFamily="2" charset="-78"/>
              <a:ea typeface="Calibri"/>
              <a:cs typeface="Sakkal Majalla" panose="02000000000000000000" pitchFamily="2" charset="-78"/>
            </a:endParaRPr>
          </a:p>
        </p:txBody>
      </p:sp>
      <p:sp>
        <p:nvSpPr>
          <p:cNvPr id="6" name="TextBox 5"/>
          <p:cNvSpPr txBox="1"/>
          <p:nvPr/>
        </p:nvSpPr>
        <p:spPr>
          <a:xfrm>
            <a:off x="5634051" y="255869"/>
            <a:ext cx="6187507" cy="523220"/>
          </a:xfrm>
          <a:prstGeom prst="rect">
            <a:avLst/>
          </a:prstGeom>
          <a:noFill/>
        </p:spPr>
        <p:txBody>
          <a:bodyPr wrap="square" rtlCol="0">
            <a:spAutoFit/>
          </a:bodyPr>
          <a:lstStyle/>
          <a:p>
            <a:pPr algn="r" rtl="1"/>
            <a:r>
              <a:rPr lang="ar-AE" sz="2800" dirty="0">
                <a:solidFill>
                  <a:srgbClr val="B68A35"/>
                </a:solidFill>
                <a:latin typeface="Univers Next Arabic" panose="020B0503030202020203" pitchFamily="34" charset="-78"/>
                <a:ea typeface="GE Dinar Two" panose="020A0503020102020204" pitchFamily="18" charset="-78"/>
                <a:cs typeface="Univers Next Arabic" panose="020B0503030202020203" pitchFamily="34" charset="-78"/>
              </a:rPr>
              <a:t>مرتكزات إطار التقييم : </a:t>
            </a:r>
          </a:p>
        </p:txBody>
      </p:sp>
      <p:sp>
        <p:nvSpPr>
          <p:cNvPr id="7" name="Half Frame 6"/>
          <p:cNvSpPr/>
          <p:nvPr/>
        </p:nvSpPr>
        <p:spPr>
          <a:xfrm rot="18815630">
            <a:off x="11879779" y="367313"/>
            <a:ext cx="254000" cy="269656"/>
          </a:xfrm>
          <a:prstGeom prst="halfFrame">
            <a:avLst/>
          </a:prstGeom>
          <a:gradFill>
            <a:gsLst>
              <a:gs pos="0">
                <a:srgbClr val="B68A35"/>
              </a:gs>
              <a:gs pos="100000">
                <a:srgbClr val="775B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ooter Placeholder 2"/>
          <p:cNvSpPr>
            <a:spLocks noGrp="1"/>
          </p:cNvSpPr>
          <p:nvPr>
            <p:ph type="ftr" sz="quarter" idx="11"/>
          </p:nvPr>
        </p:nvSpPr>
        <p:spPr>
          <a:xfrm>
            <a:off x="4038600" y="6356350"/>
            <a:ext cx="4114800" cy="365125"/>
          </a:xfrm>
        </p:spPr>
        <p:txBody>
          <a:bodyPr/>
          <a:lstStyle/>
          <a:p>
            <a:r>
              <a:rPr lang="ar-AE" dirty="0">
                <a:solidFill>
                  <a:schemeClr val="bg1">
                    <a:lumMod val="50000"/>
                  </a:schemeClr>
                </a:solidFill>
                <a:latin typeface="Sakkal Majalla" panose="02000000000000000000" pitchFamily="2" charset="-78"/>
                <a:cs typeface="Sakkal Majalla" panose="02000000000000000000" pitchFamily="2" charset="-78"/>
              </a:rPr>
              <a:t>وزارة التربية والتعليم – قطاع تحسين الأداء</a:t>
            </a:r>
            <a:endParaRPr lang="en-US" dirty="0">
              <a:solidFill>
                <a:schemeClr val="bg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81768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1200</Words>
  <Application>Microsoft Office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Sakkal Majalla</vt:lpstr>
      <vt:lpstr>Simplified Arabic</vt:lpstr>
      <vt:lpstr>Univers Next Arabic</vt:lpstr>
      <vt:lpstr>Office Theme</vt:lpstr>
      <vt:lpstr>1_Office Theme</vt:lpstr>
      <vt:lpstr>إدارة التقييم و الجودة لمؤسسات التعليم العام بوزارة التربية و التعليم دولة الإمارات العربية المتحدة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Yousif Alali</dc:creator>
  <cp:lastModifiedBy>Arwa Mahmood Alsamiri</cp:lastModifiedBy>
  <cp:revision>103</cp:revision>
  <cp:lastPrinted>2019-02-24T06:21:12Z</cp:lastPrinted>
  <dcterms:created xsi:type="dcterms:W3CDTF">2018-10-24T19:05:11Z</dcterms:created>
  <dcterms:modified xsi:type="dcterms:W3CDTF">2019-03-26T16:10:57Z</dcterms:modified>
</cp:coreProperties>
</file>