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62" r:id="rId2"/>
    <p:sldId id="344" r:id="rId3"/>
    <p:sldId id="326" r:id="rId4"/>
    <p:sldId id="348" r:id="rId5"/>
    <p:sldId id="345" r:id="rId6"/>
    <p:sldId id="287" r:id="rId7"/>
    <p:sldId id="283" r:id="rId8"/>
    <p:sldId id="329" r:id="rId9"/>
    <p:sldId id="346" r:id="rId10"/>
    <p:sldId id="347" r:id="rId11"/>
    <p:sldId id="351" r:id="rId12"/>
    <p:sldId id="352" r:id="rId13"/>
    <p:sldId id="270" r:id="rId14"/>
    <p:sldId id="281" r:id="rId15"/>
    <p:sldId id="330" r:id="rId16"/>
    <p:sldId id="331" r:id="rId17"/>
    <p:sldId id="332" r:id="rId18"/>
    <p:sldId id="334" r:id="rId19"/>
    <p:sldId id="335" r:id="rId20"/>
    <p:sldId id="337" r:id="rId21"/>
    <p:sldId id="261" r:id="rId22"/>
    <p:sldId id="322" r:id="rId23"/>
    <p:sldId id="342" r:id="rId24"/>
    <p:sldId id="339" r:id="rId25"/>
    <p:sldId id="353" r:id="rId26"/>
    <p:sldId id="349" r:id="rId27"/>
    <p:sldId id="350" r:id="rId28"/>
    <p:sldId id="295" r:id="rId29"/>
    <p:sldId id="33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D220C-542C-4A98-9B72-66B953C45E5B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7ED5B-921D-4219-B9DC-9C6D783AA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3E4CF-B827-4C05-9B3C-8021BC95D86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9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A5DFD71-4FF0-4F02-9F97-AE7A642E6F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EDBB8D60-7BA9-4B73-A698-3AD3A088F1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arenBoth"/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F9FB36CF-2774-4B96-916D-4AB05CF41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70742C-CD37-44C5-8983-C56FF66F7053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F99E-6542-4367-8CB9-320C31337BD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716C-C124-4598-95D5-0946CBF926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84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F99E-6542-4367-8CB9-320C31337BD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716C-C124-4598-95D5-0946CBF9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5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F99E-6542-4367-8CB9-320C31337BD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716C-C124-4598-95D5-0946CBF9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6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F99E-6542-4367-8CB9-320C31337BD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716C-C124-4598-95D5-0946CBF9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F99E-6542-4367-8CB9-320C31337BD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716C-C124-4598-95D5-0946CBF926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92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F99E-6542-4367-8CB9-320C31337BD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716C-C124-4598-95D5-0946CBF9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3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F99E-6542-4367-8CB9-320C31337BD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716C-C124-4598-95D5-0946CBF9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F99E-6542-4367-8CB9-320C31337BD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716C-C124-4598-95D5-0946CBF9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0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F99E-6542-4367-8CB9-320C31337BD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716C-C124-4598-95D5-0946CBF9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6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A6F99E-6542-4367-8CB9-320C31337BD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9A716C-C124-4598-95D5-0946CBF9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4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F99E-6542-4367-8CB9-320C31337BD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716C-C124-4598-95D5-0946CBF9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2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A6F99E-6542-4367-8CB9-320C31337BD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9A716C-C124-4598-95D5-0946CBF926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6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3961070" y="4815908"/>
            <a:ext cx="25193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Q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مارس  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ar-Q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Subtitle 111"/>
          <p:cNvSpPr>
            <a:spLocks noGrp="1"/>
          </p:cNvSpPr>
          <p:nvPr>
            <p:ph type="subTitle" idx="1"/>
          </p:nvPr>
        </p:nvSpPr>
        <p:spPr>
          <a:xfrm>
            <a:off x="4791912" y="273632"/>
            <a:ext cx="5219700" cy="740925"/>
          </a:xfrm>
        </p:spPr>
        <p:txBody>
          <a:bodyPr>
            <a:normAutofit/>
          </a:bodyPr>
          <a:lstStyle/>
          <a:p>
            <a:pPr algn="r" eaLnBrk="1" hangingPunct="1"/>
            <a:r>
              <a:rPr lang="ar-QA" altLang="en-US" sz="3600" b="1" cap="none" spc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وزارة التعليم والتعليم العالي</a:t>
            </a:r>
            <a:endParaRPr lang="en-US" altLang="en-US" sz="36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7173" name="Picture 6" descr="C:\Users\abeer\Desktop\Logo Arabic 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559" y="223982"/>
            <a:ext cx="1581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4"/>
          <p:cNvSpPr>
            <a:spLocks noGrp="1"/>
          </p:cNvSpPr>
          <p:nvPr/>
        </p:nvSpPr>
        <p:spPr bwMode="ltGray">
          <a:xfrm>
            <a:off x="5528006" y="855369"/>
            <a:ext cx="4483606" cy="118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Lucida Sans Unicode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Lucida Sans Unicode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Lucida Sans Unicode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Lucida Sans Unicode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إدارة تقييم المدارس </a:t>
            </a:r>
            <a:endParaRPr lang="ar-QA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3B582ED-B551-4847-9771-BF43FB4A660A}"/>
              </a:ext>
            </a:extLst>
          </p:cNvPr>
          <p:cNvSpPr>
            <a:spLocks noGrp="1"/>
          </p:cNvSpPr>
          <p:nvPr/>
        </p:nvSpPr>
        <p:spPr bwMode="ltGray">
          <a:xfrm>
            <a:off x="2022764" y="2882852"/>
            <a:ext cx="7259781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Lucida Sans Unicode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Lucida Sans Unicode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Lucida Sans Unicode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Lucida Sans Unicode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ar-QA" sz="4400" dirty="0">
                <a:solidFill>
                  <a:srgbClr val="C00000"/>
                </a:solidFill>
              </a:rPr>
              <a:t>معايير جودة المدرسة ومعايير التقويم المدرسي ومؤشراته في دولة قطر </a:t>
            </a:r>
          </a:p>
        </p:txBody>
      </p:sp>
    </p:spTree>
    <p:extLst>
      <p:ext uri="{BB962C8B-B14F-4D97-AF65-F5344CB8AC3E}">
        <p14:creationId xmlns:p14="http://schemas.microsoft.com/office/powerpoint/2010/main" val="130062167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30453-BF46-48F3-9872-EFD960D593C9}"/>
              </a:ext>
            </a:extLst>
          </p:cNvPr>
          <p:cNvSpPr/>
          <p:nvPr/>
        </p:nvSpPr>
        <p:spPr>
          <a:xfrm>
            <a:off x="2950246" y="260210"/>
            <a:ext cx="5995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مجالات التقييم الدوري والاستثنائي</a:t>
            </a:r>
            <a:r>
              <a:rPr lang="ar-QA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1F95E9-945D-40F0-A1B8-5A96984EA1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" t="32540" r="23315" b="16666"/>
          <a:stretch/>
        </p:blipFill>
        <p:spPr>
          <a:xfrm>
            <a:off x="1545770" y="1534887"/>
            <a:ext cx="8974181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1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51A56F-8024-4560-B9EE-2851D8335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" t="17779" r="20465" b="14920"/>
          <a:stretch/>
        </p:blipFill>
        <p:spPr>
          <a:xfrm>
            <a:off x="988291" y="581891"/>
            <a:ext cx="9772073" cy="526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37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DD4CAB-AE7E-4B2B-994B-058B979C3784}"/>
              </a:ext>
            </a:extLst>
          </p:cNvPr>
          <p:cNvSpPr/>
          <p:nvPr/>
        </p:nvSpPr>
        <p:spPr>
          <a:xfrm>
            <a:off x="3295419" y="237391"/>
            <a:ext cx="6676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QA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سلم التقدير اللفظي للمدارس الحكومية :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FD543E-BF22-437C-9902-6A16D43B5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" t="23016" r="21627" b="28412"/>
          <a:stretch/>
        </p:blipFill>
        <p:spPr>
          <a:xfrm>
            <a:off x="923636" y="1319126"/>
            <a:ext cx="9934864" cy="473069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1304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2012951" y="304801"/>
            <a:ext cx="8218487" cy="1044575"/>
          </a:xfrm>
        </p:spPr>
        <p:txBody>
          <a:bodyPr>
            <a:normAutofit/>
          </a:bodyPr>
          <a:lstStyle/>
          <a:p>
            <a:pPr algn="r"/>
            <a:r>
              <a:rPr lang="ar-QA" altLang="ar-QA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الاعتماد </a:t>
            </a:r>
            <a:r>
              <a:rPr lang="ar-QA" altLang="ar-QA" sz="3600" b="1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المدرسي </a:t>
            </a:r>
            <a:r>
              <a:rPr lang="ar-QA" altLang="ar-QA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15363" name="Content Placeholder 1"/>
          <p:cNvSpPr txBox="1">
            <a:spLocks/>
          </p:cNvSpPr>
          <p:nvPr/>
        </p:nvSpPr>
        <p:spPr bwMode="auto">
          <a:xfrm>
            <a:off x="588723" y="2004115"/>
            <a:ext cx="10795557" cy="305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>
              <a:lnSpc>
                <a:spcPct val="150000"/>
              </a:lnSpc>
              <a:buNone/>
            </a:pPr>
            <a:r>
              <a:rPr lang="ar-QA" sz="2800" b="1" dirty="0" smtClean="0">
                <a:cs typeface="Arial" charset="0"/>
              </a:rPr>
              <a:t>* هو الاعتراف </a:t>
            </a:r>
            <a:r>
              <a:rPr lang="ar-QA" sz="2800" b="1" dirty="0">
                <a:cs typeface="Arial" charset="0"/>
              </a:rPr>
              <a:t>بمؤسسة تعليمية في ظل معايير ومؤهلات تعليمية معينة معترف بها رسمياً</a:t>
            </a:r>
            <a:r>
              <a:rPr lang="ar-QA" sz="2800" dirty="0"/>
              <a:t>. </a:t>
            </a:r>
            <a:endParaRPr lang="ar-QA" altLang="en-US" sz="2800" b="1" dirty="0">
              <a:cs typeface="Arial" charset="0"/>
            </a:endParaRPr>
          </a:p>
          <a:p>
            <a:pPr algn="just" rtl="1">
              <a:lnSpc>
                <a:spcPct val="150000"/>
              </a:lnSpc>
              <a:buNone/>
            </a:pPr>
            <a:r>
              <a:rPr lang="ar-QA" altLang="en-US" sz="2800" b="1" dirty="0" smtClean="0">
                <a:cs typeface="Arial" charset="0"/>
              </a:rPr>
              <a:t>* </a:t>
            </a:r>
            <a:r>
              <a:rPr lang="ar-SA" altLang="en-US" sz="2800" b="1" dirty="0" smtClean="0">
                <a:cs typeface="Arial" charset="0"/>
              </a:rPr>
              <a:t>تقييم </a:t>
            </a:r>
            <a:r>
              <a:rPr lang="ar-KW" altLang="en-US" sz="2800" b="1" dirty="0">
                <a:cs typeface="Arial" charset="0"/>
              </a:rPr>
              <a:t>إ</a:t>
            </a:r>
            <a:r>
              <a:rPr lang="ar-QA" altLang="en-US" sz="2800" b="1" dirty="0" smtClean="0">
                <a:cs typeface="Arial" charset="0"/>
              </a:rPr>
              <a:t>جباري</a:t>
            </a:r>
            <a:r>
              <a:rPr lang="ar-SA" altLang="en-US" sz="2800" b="1" dirty="0" smtClean="0">
                <a:cs typeface="Arial" charset="0"/>
              </a:rPr>
              <a:t> </a:t>
            </a:r>
            <a:r>
              <a:rPr lang="ar-QA" altLang="en-US" sz="2800" b="1" dirty="0" smtClean="0">
                <a:cs typeface="Arial" charset="0"/>
              </a:rPr>
              <a:t>خاص بالمدارس الخاصة ( العربية والدولية).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ar-QA" sz="2800" b="1" dirty="0" smtClean="0">
                <a:cs typeface="Arial" charset="0"/>
              </a:rPr>
              <a:t>* تقييم </a:t>
            </a:r>
            <a:r>
              <a:rPr lang="ar-QA" sz="2800" b="1" dirty="0">
                <a:cs typeface="Arial" charset="0"/>
              </a:rPr>
              <a:t>جودة المستوى التعليمي للمدرسة </a:t>
            </a:r>
            <a:r>
              <a:rPr lang="ar-QA" sz="2800" b="1" dirty="0" smtClean="0">
                <a:cs typeface="Arial" charset="0"/>
              </a:rPr>
              <a:t>وفقاً </a:t>
            </a:r>
            <a:r>
              <a:rPr lang="ar-QA" sz="2800" b="1" dirty="0">
                <a:cs typeface="Arial" charset="0"/>
              </a:rPr>
              <a:t>لمعايير محددة للمجالات العلمية والتعليمية </a:t>
            </a:r>
            <a:r>
              <a:rPr lang="ar-SA" altLang="en-US" sz="2800" b="1" dirty="0" smtClean="0">
                <a:cs typeface="Arial" charset="0"/>
              </a:rPr>
              <a:t>(بعدد 108</a:t>
            </a:r>
            <a:r>
              <a:rPr lang="ar-QA" altLang="en-US" sz="2800" b="1" dirty="0" smtClean="0">
                <a:cs typeface="Arial" charset="0"/>
              </a:rPr>
              <a:t> </a:t>
            </a:r>
            <a:r>
              <a:rPr lang="ar-SA" altLang="en-US" sz="2800" b="1" dirty="0" smtClean="0">
                <a:cs typeface="Arial" charset="0"/>
              </a:rPr>
              <a:t>مؤشر كوحدة قياس</a:t>
            </a:r>
            <a:r>
              <a:rPr lang="ar-QA" altLang="en-US" sz="2800" b="1" dirty="0" smtClean="0">
                <a:cs typeface="Arial" charset="0"/>
              </a:rPr>
              <a:t>).</a:t>
            </a:r>
          </a:p>
          <a:p>
            <a:pPr algn="just" rtl="1">
              <a:lnSpc>
                <a:spcPct val="150000"/>
              </a:lnSpc>
              <a:buFont typeface="Arial" charset="0"/>
              <a:buNone/>
            </a:pPr>
            <a:r>
              <a:rPr lang="ar-QA" altLang="en-US" sz="2800" b="1" dirty="0" smtClean="0">
                <a:cs typeface="Arial" charset="0"/>
              </a:rPr>
              <a:t>*</a:t>
            </a:r>
            <a:r>
              <a:rPr lang="ar-SA" altLang="en-US" sz="2800" b="1" dirty="0" smtClean="0">
                <a:cs typeface="Arial" charset="0"/>
              </a:rPr>
              <a:t> </a:t>
            </a:r>
            <a:r>
              <a:rPr lang="ar-QA" altLang="en-US" sz="2800" b="1" dirty="0" smtClean="0">
                <a:cs typeface="Arial" charset="0"/>
              </a:rPr>
              <a:t>في</a:t>
            </a:r>
            <a:r>
              <a:rPr lang="ar-SA" altLang="en-US" sz="2800" b="1" dirty="0" smtClean="0">
                <a:cs typeface="Arial" charset="0"/>
              </a:rPr>
              <a:t> </a:t>
            </a:r>
            <a:r>
              <a:rPr lang="ar-SA" altLang="en-US" sz="2800" b="1" dirty="0">
                <a:cs typeface="Arial" charset="0"/>
              </a:rPr>
              <a:t>حال </a:t>
            </a:r>
            <a:r>
              <a:rPr lang="ar-QA" altLang="en-US" sz="2800" b="1" dirty="0" smtClean="0">
                <a:cs typeface="Arial" charset="0"/>
              </a:rPr>
              <a:t>اجتياز المدرسة للاعتماد </a:t>
            </a:r>
            <a:r>
              <a:rPr lang="ar-SA" altLang="en-US" sz="2800" b="1" dirty="0" smtClean="0">
                <a:cs typeface="Arial" charset="0"/>
              </a:rPr>
              <a:t> ت</a:t>
            </a:r>
            <a:r>
              <a:rPr lang="ar-QA" altLang="en-US" sz="2800" b="1" dirty="0" smtClean="0">
                <a:cs typeface="Arial" charset="0"/>
              </a:rPr>
              <a:t>دخل</a:t>
            </a:r>
            <a:r>
              <a:rPr lang="ar-SA" altLang="en-US" sz="2800" b="1" dirty="0" smtClean="0">
                <a:cs typeface="Arial" charset="0"/>
              </a:rPr>
              <a:t> </a:t>
            </a:r>
            <a:r>
              <a:rPr lang="ar-SA" altLang="en-US" sz="2800" b="1" dirty="0">
                <a:cs typeface="Arial" charset="0"/>
              </a:rPr>
              <a:t>المدرسة </a:t>
            </a:r>
            <a:r>
              <a:rPr lang="ar-QA" altLang="en-US" sz="2800" b="1" dirty="0" smtClean="0">
                <a:cs typeface="Arial" charset="0"/>
              </a:rPr>
              <a:t>من </a:t>
            </a:r>
            <a:r>
              <a:rPr lang="ar-SA" altLang="en-US" sz="2800" b="1" dirty="0" smtClean="0">
                <a:cs typeface="Arial" charset="0"/>
              </a:rPr>
              <a:t>ضمن </a:t>
            </a:r>
            <a:r>
              <a:rPr lang="ar-SA" altLang="en-US" sz="2800" b="1" dirty="0">
                <a:cs typeface="Arial" charset="0"/>
              </a:rPr>
              <a:t>مدارس القسائم التعليمية .</a:t>
            </a:r>
            <a:endParaRPr lang="en-US" altLang="en-US" sz="28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1511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2C35069-A247-4EE1-AC44-02A0DA100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7218" y="357188"/>
            <a:ext cx="7860145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ar-QA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مراحل عملية الاعتماد الوطني</a:t>
            </a:r>
            <a:endParaRPr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291" name="Group 47">
            <a:extLst>
              <a:ext uri="{FF2B5EF4-FFF2-40B4-BE49-F238E27FC236}">
                <a16:creationId xmlns:a16="http://schemas.microsoft.com/office/drawing/2014/main" id="{B5C92A39-3B59-4A67-87E0-099903CAB39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27300" y="1752600"/>
            <a:ext cx="7112000" cy="4358179"/>
            <a:chOff x="1016000" y="1752600"/>
            <a:chExt cx="7112000" cy="4357688"/>
          </a:xfrm>
        </p:grpSpPr>
        <p:sp>
          <p:nvSpPr>
            <p:cNvPr id="12295" name="AutoShape 3">
              <a:extLst>
                <a:ext uri="{FF2B5EF4-FFF2-40B4-BE49-F238E27FC236}">
                  <a16:creationId xmlns:a16="http://schemas.microsoft.com/office/drawing/2014/main" id="{76A0260D-E9DA-4EC4-9229-E41D61781FA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016000" y="4649788"/>
              <a:ext cx="1609725" cy="146050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959595">
                    <a:alpha val="20000"/>
                  </a:srgbClr>
                </a:gs>
                <a:gs pos="50000">
                  <a:srgbClr val="EAEAEA">
                    <a:alpha val="20000"/>
                  </a:srgbClr>
                </a:gs>
                <a:gs pos="100000">
                  <a:srgbClr val="959595">
                    <a:alpha val="2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6" name="AutoShape 4">
              <a:extLst>
                <a:ext uri="{FF2B5EF4-FFF2-40B4-BE49-F238E27FC236}">
                  <a16:creationId xmlns:a16="http://schemas.microsoft.com/office/drawing/2014/main" id="{95A6D7A5-8F48-480D-9190-866459E57A5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849563" y="4100513"/>
              <a:ext cx="1609725" cy="1993900"/>
            </a:xfrm>
            <a:prstGeom prst="can">
              <a:avLst>
                <a:gd name="adj" fmla="val 23087"/>
              </a:avLst>
            </a:prstGeom>
            <a:gradFill rotWithShape="1">
              <a:gsLst>
                <a:gs pos="0">
                  <a:srgbClr val="959595">
                    <a:alpha val="20000"/>
                  </a:srgbClr>
                </a:gs>
                <a:gs pos="50000">
                  <a:srgbClr val="EAEAEA">
                    <a:alpha val="20000"/>
                  </a:srgbClr>
                </a:gs>
                <a:gs pos="100000">
                  <a:srgbClr val="959595">
                    <a:alpha val="2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7" name="AutoShape 5">
              <a:extLst>
                <a:ext uri="{FF2B5EF4-FFF2-40B4-BE49-F238E27FC236}">
                  <a16:creationId xmlns:a16="http://schemas.microsoft.com/office/drawing/2014/main" id="{9538C59A-9989-498C-BBF6-BC9D27901AD1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692650" y="3370263"/>
              <a:ext cx="1600200" cy="2701925"/>
            </a:xfrm>
            <a:prstGeom prst="can">
              <a:avLst>
                <a:gd name="adj" fmla="val 22607"/>
              </a:avLst>
            </a:prstGeom>
            <a:gradFill rotWithShape="1">
              <a:gsLst>
                <a:gs pos="0">
                  <a:srgbClr val="959595">
                    <a:alpha val="20000"/>
                  </a:srgbClr>
                </a:gs>
                <a:gs pos="50000">
                  <a:srgbClr val="EAEAEA">
                    <a:alpha val="20000"/>
                  </a:srgbClr>
                </a:gs>
                <a:gs pos="100000">
                  <a:srgbClr val="959595">
                    <a:alpha val="2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8" name="AutoShape 6">
              <a:extLst>
                <a:ext uri="{FF2B5EF4-FFF2-40B4-BE49-F238E27FC236}">
                  <a16:creationId xmlns:a16="http://schemas.microsoft.com/office/drawing/2014/main" id="{86D7FEFA-5F82-4041-A18D-9E3BF4D22C13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6527800" y="2660650"/>
              <a:ext cx="1600200" cy="3389313"/>
            </a:xfrm>
            <a:prstGeom prst="can">
              <a:avLst>
                <a:gd name="adj" fmla="val 22230"/>
              </a:avLst>
            </a:prstGeom>
            <a:gradFill rotWithShape="1">
              <a:gsLst>
                <a:gs pos="0">
                  <a:srgbClr val="959595">
                    <a:alpha val="20000"/>
                  </a:srgbClr>
                </a:gs>
                <a:gs pos="50000">
                  <a:srgbClr val="EAEAEA">
                    <a:alpha val="20000"/>
                  </a:srgbClr>
                </a:gs>
                <a:gs pos="100000">
                  <a:srgbClr val="959595">
                    <a:alpha val="2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2299" name="Group 7">
              <a:extLst>
                <a:ext uri="{FF2B5EF4-FFF2-40B4-BE49-F238E27FC236}">
                  <a16:creationId xmlns:a16="http://schemas.microsoft.com/office/drawing/2014/main" id="{5F86DEA8-9E37-4D31-8A92-CCCDE7148B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2650" y="3348038"/>
              <a:ext cx="1600200" cy="493712"/>
              <a:chOff x="1003" y="2400"/>
              <a:chExt cx="1089" cy="336"/>
            </a:xfrm>
          </p:grpSpPr>
          <p:sp>
            <p:nvSpPr>
              <p:cNvPr id="75784" name="Oval 8">
                <a:extLst>
                  <a:ext uri="{FF2B5EF4-FFF2-40B4-BE49-F238E27FC236}">
                    <a16:creationId xmlns:a16="http://schemas.microsoft.com/office/drawing/2014/main" id="{8E3DF5B4-29AF-457A-8880-071F0357787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6" y="2427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725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725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785" name="Oval 9">
                <a:extLst>
                  <a:ext uri="{FF2B5EF4-FFF2-40B4-BE49-F238E27FC236}">
                    <a16:creationId xmlns:a16="http://schemas.microsoft.com/office/drawing/2014/main" id="{8C8E76AC-41A8-4FE5-BA2F-DB182F4D198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3" y="2400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28627"/>
                      <a:invGamma/>
                    </a:schemeClr>
                  </a:gs>
                  <a:gs pos="100000">
                    <a:schemeClr val="hlink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300" name="Group 10">
              <a:extLst>
                <a:ext uri="{FF2B5EF4-FFF2-40B4-BE49-F238E27FC236}">
                  <a16:creationId xmlns:a16="http://schemas.microsoft.com/office/drawing/2014/main" id="{76454C0A-7381-4783-A650-6D547B5CAE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6213" y="2643188"/>
              <a:ext cx="1600200" cy="493712"/>
              <a:chOff x="1003" y="2400"/>
              <a:chExt cx="1089" cy="336"/>
            </a:xfrm>
          </p:grpSpPr>
          <p:sp>
            <p:nvSpPr>
              <p:cNvPr id="75787" name="Oval 11">
                <a:extLst>
                  <a:ext uri="{FF2B5EF4-FFF2-40B4-BE49-F238E27FC236}">
                    <a16:creationId xmlns:a16="http://schemas.microsoft.com/office/drawing/2014/main" id="{5299270B-5B0F-4269-BF72-F9E5C493803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6" y="2427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5725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5725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788" name="Oval 12">
                <a:extLst>
                  <a:ext uri="{FF2B5EF4-FFF2-40B4-BE49-F238E27FC236}">
                    <a16:creationId xmlns:a16="http://schemas.microsoft.com/office/drawing/2014/main" id="{29B394E8-E223-47CC-9CD9-A4A1C30C924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3" y="2400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28627"/>
                      <a:invGamma/>
                    </a:schemeClr>
                  </a:gs>
                  <a:gs pos="100000">
                    <a:schemeClr val="folHlink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301" name="Group 13">
              <a:extLst>
                <a:ext uri="{FF2B5EF4-FFF2-40B4-BE49-F238E27FC236}">
                  <a16:creationId xmlns:a16="http://schemas.microsoft.com/office/drawing/2014/main" id="{41629D4E-39CF-476E-8DF0-163A77F195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0763" y="4618038"/>
              <a:ext cx="1600200" cy="492125"/>
              <a:chOff x="617" y="2842"/>
              <a:chExt cx="1008" cy="310"/>
            </a:xfrm>
          </p:grpSpPr>
          <p:sp>
            <p:nvSpPr>
              <p:cNvPr id="75790" name="Oval 14">
                <a:extLst>
                  <a:ext uri="{FF2B5EF4-FFF2-40B4-BE49-F238E27FC236}">
                    <a16:creationId xmlns:a16="http://schemas.microsoft.com/office/drawing/2014/main" id="{E52DD040-8184-48FB-BE86-051C1DFEDF2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20" y="2867"/>
                <a:ext cx="1005" cy="28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725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725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791" name="Oval 15">
                <a:extLst>
                  <a:ext uri="{FF2B5EF4-FFF2-40B4-BE49-F238E27FC236}">
                    <a16:creationId xmlns:a16="http://schemas.microsoft.com/office/drawing/2014/main" id="{567F63B3-C04F-434A-B01F-AF00518E7F0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17" y="2842"/>
                <a:ext cx="1005" cy="28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1765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302" name="Group 16">
              <a:extLst>
                <a:ext uri="{FF2B5EF4-FFF2-40B4-BE49-F238E27FC236}">
                  <a16:creationId xmlns:a16="http://schemas.microsoft.com/office/drawing/2014/main" id="{F9479C6D-8ED1-4815-99C4-0698E053D4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9088" y="4052888"/>
              <a:ext cx="1600200" cy="493712"/>
              <a:chOff x="1003" y="2400"/>
              <a:chExt cx="1089" cy="336"/>
            </a:xfrm>
          </p:grpSpPr>
          <p:sp>
            <p:nvSpPr>
              <p:cNvPr id="75793" name="Oval 17">
                <a:extLst>
                  <a:ext uri="{FF2B5EF4-FFF2-40B4-BE49-F238E27FC236}">
                    <a16:creationId xmlns:a16="http://schemas.microsoft.com/office/drawing/2014/main" id="{3C32FA87-7192-4992-86C0-5C1F45701C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6" y="2427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725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725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794" name="Oval 18">
                <a:extLst>
                  <a:ext uri="{FF2B5EF4-FFF2-40B4-BE49-F238E27FC236}">
                    <a16:creationId xmlns:a16="http://schemas.microsoft.com/office/drawing/2014/main" id="{15FF90A7-1B5B-417B-8CAF-C06FE7D0B66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3" y="2400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1765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303" name="Rectangle 20">
              <a:extLst>
                <a:ext uri="{FF2B5EF4-FFF2-40B4-BE49-F238E27FC236}">
                  <a16:creationId xmlns:a16="http://schemas.microsoft.com/office/drawing/2014/main" id="{90655C35-E8C4-4902-AA7C-B26AD24082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58839" y="5072075"/>
              <a:ext cx="1500198" cy="58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ar-QA" alt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مرحلة التقييم الإلزامي .</a:t>
              </a:r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4" name="Rectangle 21">
              <a:extLst>
                <a:ext uri="{FF2B5EF4-FFF2-40B4-BE49-F238E27FC236}">
                  <a16:creationId xmlns:a16="http://schemas.microsoft.com/office/drawing/2014/main" id="{4D6486B8-7FFE-4867-9CCC-4A3648B075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20988" y="4766921"/>
              <a:ext cx="1701814" cy="830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ar-QA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العمل على الدراسة الذاتية (18 شهر)</a:t>
              </a:r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1" eaLnBrk="1" hangingPunct="1"/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5" name="Rectangle 22">
              <a:extLst>
                <a:ext uri="{FF2B5EF4-FFF2-40B4-BE49-F238E27FC236}">
                  <a16:creationId xmlns:a16="http://schemas.microsoft.com/office/drawing/2014/main" id="{41E8ADE6-4DEC-42DA-96CA-789E1EEADC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92284" y="4026367"/>
              <a:ext cx="1643074" cy="13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ar-QA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زيارة المدرسة من</a:t>
              </a:r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1" eaLnBrk="1" hangingPunct="1"/>
              <a:r>
                <a:rPr lang="ar-QA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قبل فريق الاعتماد المدرسي الوطني </a:t>
              </a:r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1" eaLnBrk="1" hangingPunct="1"/>
              <a:r>
                <a:rPr lang="ar-QA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(5 أيام)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r" rtl="1" eaLnBrk="1" hangingPunct="1"/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6" name="Rectangle 23">
              <a:extLst>
                <a:ext uri="{FF2B5EF4-FFF2-40B4-BE49-F238E27FC236}">
                  <a16:creationId xmlns:a16="http://schemas.microsoft.com/office/drawing/2014/main" id="{645BF1B3-5F90-4037-BCC2-B0F54C57ED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16688" y="3689825"/>
              <a:ext cx="1609712" cy="1077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ar-QA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توصيات فريق الاعتماد المدرسي الوطني</a:t>
              </a:r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rtl="1" eaLnBrk="1" hangingPunct="1"/>
              <a:r>
                <a:rPr lang="ar-QA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(0، 3، 5 سنوات)</a:t>
              </a:r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307" name="Picture 24" descr="shadow_1_m">
              <a:extLst>
                <a:ext uri="{FF2B5EF4-FFF2-40B4-BE49-F238E27FC236}">
                  <a16:creationId xmlns:a16="http://schemas.microsoft.com/office/drawing/2014/main" id="{0B85DB6D-FD8A-4A28-9EA6-6D24B31CB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716713" y="2773363"/>
              <a:ext cx="1127125" cy="21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8" name="Group 25">
              <a:extLst>
                <a:ext uri="{FF2B5EF4-FFF2-40B4-BE49-F238E27FC236}">
                  <a16:creationId xmlns:a16="http://schemas.microsoft.com/office/drawing/2014/main" id="{308E0965-F507-49F3-A05F-4C41FCE72E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7663" y="1752600"/>
              <a:ext cx="1192212" cy="1154113"/>
              <a:chOff x="887" y="2040"/>
              <a:chExt cx="433" cy="422"/>
            </a:xfrm>
          </p:grpSpPr>
          <p:pic>
            <p:nvPicPr>
              <p:cNvPr id="12325" name="Picture 26" descr="circuler_1">
                <a:extLst>
                  <a:ext uri="{FF2B5EF4-FFF2-40B4-BE49-F238E27FC236}">
                    <a16:creationId xmlns:a16="http://schemas.microsoft.com/office/drawing/2014/main" id="{AEA30A15-EB40-4931-B8D7-2BEB07C304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26" name="Oval 27">
                <a:extLst>
                  <a:ext uri="{FF2B5EF4-FFF2-40B4-BE49-F238E27FC236}">
                    <a16:creationId xmlns:a16="http://schemas.microsoft.com/office/drawing/2014/main" id="{108BC9A5-EB1A-43F7-AE5F-B05B7B3C0B6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chemeClr val="folHlink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pic>
            <p:nvPicPr>
              <p:cNvPr id="12327" name="Picture 28" descr="Picture2">
                <a:extLst>
                  <a:ext uri="{FF2B5EF4-FFF2-40B4-BE49-F238E27FC236}">
                    <a16:creationId xmlns:a16="http://schemas.microsoft.com/office/drawing/2014/main" id="{22CA39FC-320B-4DED-9DA5-206189B96B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309" name="Picture 30" descr="shadow_1_m">
              <a:extLst>
                <a:ext uri="{FF2B5EF4-FFF2-40B4-BE49-F238E27FC236}">
                  <a16:creationId xmlns:a16="http://schemas.microsoft.com/office/drawing/2014/main" id="{DA6141E3-CFD4-49DA-B3F9-0AE3B7245D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906963" y="3449638"/>
              <a:ext cx="1128712" cy="21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10" name="Group 31">
              <a:extLst>
                <a:ext uri="{FF2B5EF4-FFF2-40B4-BE49-F238E27FC236}">
                  <a16:creationId xmlns:a16="http://schemas.microsoft.com/office/drawing/2014/main" id="{D36F2673-EC01-4A8D-8807-ECF42607C5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7913" y="2428875"/>
              <a:ext cx="1193800" cy="1154113"/>
              <a:chOff x="887" y="2040"/>
              <a:chExt cx="433" cy="422"/>
            </a:xfrm>
          </p:grpSpPr>
          <p:pic>
            <p:nvPicPr>
              <p:cNvPr id="12322" name="Picture 32" descr="circuler_1">
                <a:extLst>
                  <a:ext uri="{FF2B5EF4-FFF2-40B4-BE49-F238E27FC236}">
                    <a16:creationId xmlns:a16="http://schemas.microsoft.com/office/drawing/2014/main" id="{3F0F3E42-A8F9-44BF-B782-260BA3CF33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23" name="Oval 33">
                <a:extLst>
                  <a:ext uri="{FF2B5EF4-FFF2-40B4-BE49-F238E27FC236}">
                    <a16:creationId xmlns:a16="http://schemas.microsoft.com/office/drawing/2014/main" id="{7ED1F994-0BFA-46EB-BD24-BDFFC1C2032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chemeClr val="hlink">
                  <a:alpha val="6588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pic>
            <p:nvPicPr>
              <p:cNvPr id="12324" name="Picture 34" descr="Picture2">
                <a:extLst>
                  <a:ext uri="{FF2B5EF4-FFF2-40B4-BE49-F238E27FC236}">
                    <a16:creationId xmlns:a16="http://schemas.microsoft.com/office/drawing/2014/main" id="{6EE06233-C523-4D43-BE31-1DF7CF22F7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311" name="Picture 36" descr="shadow_1_m">
              <a:extLst>
                <a:ext uri="{FF2B5EF4-FFF2-40B4-BE49-F238E27FC236}">
                  <a16:creationId xmlns:a16="http://schemas.microsoft.com/office/drawing/2014/main" id="{29AFE1C3-5059-483F-A61B-E22FDBD34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89275" y="4178300"/>
              <a:ext cx="1127125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12" name="Group 37">
              <a:extLst>
                <a:ext uri="{FF2B5EF4-FFF2-40B4-BE49-F238E27FC236}">
                  <a16:creationId xmlns:a16="http://schemas.microsoft.com/office/drawing/2014/main" id="{BE29FC43-1675-4F3C-BD6C-D321E2B13D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0225" y="3157538"/>
              <a:ext cx="1192213" cy="1154112"/>
              <a:chOff x="887" y="2040"/>
              <a:chExt cx="433" cy="422"/>
            </a:xfrm>
          </p:grpSpPr>
          <p:pic>
            <p:nvPicPr>
              <p:cNvPr id="12319" name="Picture 38" descr="circuler_1">
                <a:extLst>
                  <a:ext uri="{FF2B5EF4-FFF2-40B4-BE49-F238E27FC236}">
                    <a16:creationId xmlns:a16="http://schemas.microsoft.com/office/drawing/2014/main" id="{CC8C8CDF-11D6-4867-8EEB-66E4BB0C12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20" name="Oval 39">
                <a:extLst>
                  <a:ext uri="{FF2B5EF4-FFF2-40B4-BE49-F238E27FC236}">
                    <a16:creationId xmlns:a16="http://schemas.microsoft.com/office/drawing/2014/main" id="{C5450FD7-BDCC-4BCD-9427-7E32E9DBEA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chemeClr val="accent2">
                  <a:alpha val="6588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pic>
            <p:nvPicPr>
              <p:cNvPr id="12321" name="Picture 40" descr="Picture2">
                <a:extLst>
                  <a:ext uri="{FF2B5EF4-FFF2-40B4-BE49-F238E27FC236}">
                    <a16:creationId xmlns:a16="http://schemas.microsoft.com/office/drawing/2014/main" id="{B4CDE3A4-39EC-4618-A2A2-DD03C1A9CD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313" name="Picture 42" descr="shadow_1_m">
              <a:extLst>
                <a:ext uri="{FF2B5EF4-FFF2-40B4-BE49-F238E27FC236}">
                  <a16:creationId xmlns:a16="http://schemas.microsoft.com/office/drawing/2014/main" id="{0D433CEA-46E5-44E6-B1A4-82A536485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0313" y="4732338"/>
              <a:ext cx="1128712" cy="21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14" name="Group 43">
              <a:extLst>
                <a:ext uri="{FF2B5EF4-FFF2-40B4-BE49-F238E27FC236}">
                  <a16:creationId xmlns:a16="http://schemas.microsoft.com/office/drawing/2014/main" id="{6E83B4F6-EACB-4625-B12B-1C027459A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1263" y="3711575"/>
              <a:ext cx="1192212" cy="1154113"/>
              <a:chOff x="887" y="2040"/>
              <a:chExt cx="433" cy="422"/>
            </a:xfrm>
          </p:grpSpPr>
          <p:pic>
            <p:nvPicPr>
              <p:cNvPr id="12316" name="Picture 44" descr="circuler_1">
                <a:extLst>
                  <a:ext uri="{FF2B5EF4-FFF2-40B4-BE49-F238E27FC236}">
                    <a16:creationId xmlns:a16="http://schemas.microsoft.com/office/drawing/2014/main" id="{7292CA31-9DF8-4106-B859-67A86D33F5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17" name="Oval 45">
                <a:extLst>
                  <a:ext uri="{FF2B5EF4-FFF2-40B4-BE49-F238E27FC236}">
                    <a16:creationId xmlns:a16="http://schemas.microsoft.com/office/drawing/2014/main" id="{08940A4F-767E-425C-B288-95600A91C8B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chemeClr val="accent1">
                  <a:alpha val="65097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pic>
            <p:nvPicPr>
              <p:cNvPr id="12318" name="Picture 46" descr="Picture2">
                <a:extLst>
                  <a:ext uri="{FF2B5EF4-FFF2-40B4-BE49-F238E27FC236}">
                    <a16:creationId xmlns:a16="http://schemas.microsoft.com/office/drawing/2014/main" id="{5B3DCABC-8D02-4FE0-881D-AB811C48BC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5823" name="Rectangle 47">
              <a:extLst>
                <a:ext uri="{FF2B5EF4-FFF2-40B4-BE49-F238E27FC236}">
                  <a16:creationId xmlns:a16="http://schemas.microsoft.com/office/drawing/2014/main" id="{F5095B7D-4E48-449B-B782-ED681200B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62" y="3812942"/>
              <a:ext cx="909638" cy="95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buClr>
                  <a:srgbClr val="FF0066"/>
                </a:buClr>
                <a:buSzPct val="75000"/>
                <a:defRPr/>
              </a:pPr>
              <a:r>
                <a:rPr lang="ar-QA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الخطوة </a:t>
              </a:r>
            </a:p>
            <a:p>
              <a:pPr algn="ctr">
                <a:buClr>
                  <a:srgbClr val="FF0066"/>
                </a:buClr>
                <a:buSzPct val="75000"/>
                <a:defRPr/>
              </a:pPr>
              <a:r>
                <a:rPr lang="ar-QA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الأولى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buClr>
                  <a:srgbClr val="FF0066"/>
                </a:buClr>
                <a:buSzPct val="75000"/>
                <a:defRPr/>
              </a:pPr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Step 1</a:t>
              </a:r>
            </a:p>
          </p:txBody>
        </p:sp>
      </p:grpSp>
      <p:sp>
        <p:nvSpPr>
          <p:cNvPr id="49" name="Rectangle 47">
            <a:extLst>
              <a:ext uri="{FF2B5EF4-FFF2-40B4-BE49-F238E27FC236}">
                <a16:creationId xmlns:a16="http://schemas.microsoft.com/office/drawing/2014/main" id="{8AC80D4C-0B7D-4036-869D-A9DEB32E9F0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43675" y="3260725"/>
            <a:ext cx="9096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defRPr/>
            </a:pPr>
            <a:r>
              <a:rPr lang="ar-Q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الخطوة </a:t>
            </a:r>
          </a:p>
          <a:p>
            <a:pPr algn="ctr">
              <a:buClr>
                <a:srgbClr val="FF0066"/>
              </a:buClr>
              <a:buSzPct val="75000"/>
              <a:defRPr/>
            </a:pPr>
            <a:r>
              <a:rPr lang="ar-Q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الثانية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rgbClr val="FF0066"/>
              </a:buClr>
              <a:buSzPct val="75000"/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Step </a:t>
            </a:r>
            <a:r>
              <a:rPr lang="ar-Q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Rectangle 47">
            <a:extLst>
              <a:ext uri="{FF2B5EF4-FFF2-40B4-BE49-F238E27FC236}">
                <a16:creationId xmlns:a16="http://schemas.microsoft.com/office/drawing/2014/main" id="{96F4F95B-66FB-48F7-A8D5-623ABD5502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38689" y="2571750"/>
            <a:ext cx="9096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defRPr/>
            </a:pPr>
            <a:r>
              <a:rPr lang="ar-Q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الخطوة </a:t>
            </a:r>
          </a:p>
          <a:p>
            <a:pPr algn="ctr">
              <a:buClr>
                <a:srgbClr val="FF0066"/>
              </a:buClr>
              <a:buSzPct val="75000"/>
              <a:defRPr/>
            </a:pPr>
            <a:r>
              <a:rPr lang="ar-Q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الثالثة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rgbClr val="FF0066"/>
              </a:buClr>
              <a:buSzPct val="75000"/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Step </a:t>
            </a:r>
            <a:r>
              <a:rPr lang="ar-Q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DB637BEF-1BE2-48E4-9DC7-5C380D32F3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52750" y="1857375"/>
            <a:ext cx="9096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defRPr/>
            </a:pPr>
            <a:r>
              <a:rPr lang="ar-Q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الخطوة </a:t>
            </a:r>
          </a:p>
          <a:p>
            <a:pPr algn="ctr">
              <a:buClr>
                <a:srgbClr val="FF0066"/>
              </a:buClr>
              <a:buSzPct val="75000"/>
              <a:defRPr/>
            </a:pPr>
            <a:r>
              <a:rPr lang="ar-Q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الرابعة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rgbClr val="FF0066"/>
              </a:buClr>
              <a:buSzPct val="75000"/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Step 4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56001" y="596650"/>
            <a:ext cx="5878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QA" sz="4000" b="1" spc="-5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معايير الاعتماد المدرسي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031486"/>
              </p:ext>
            </p:extLst>
          </p:nvPr>
        </p:nvGraphicFramePr>
        <p:xfrm>
          <a:off x="2247255" y="2571977"/>
          <a:ext cx="8066280" cy="2628096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3167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0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QA" sz="2800" dirty="0">
                          <a:effectLst/>
                        </a:rPr>
                        <a:t>المجال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QA" sz="2800" dirty="0">
                          <a:effectLst/>
                        </a:rPr>
                        <a:t>الجوانب التي يغطيها المعيار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100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QA" sz="2800" dirty="0">
                          <a:effectLst/>
                        </a:rPr>
                        <a:t>1-</a:t>
                      </a:r>
                      <a:r>
                        <a:rPr lang="ar-SA" sz="2800" dirty="0">
                          <a:effectLst/>
                        </a:rPr>
                        <a:t>القيادة التربوية</a:t>
                      </a:r>
                      <a:endParaRPr lang="en-US" sz="2800" dirty="0">
                        <a:effectLst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804863" lvl="0" indent="-354013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69000"/>
                        <a:buFont typeface="+mj-lt"/>
                        <a:buAutoNum type="arabicPeriod"/>
                        <a:tabLst>
                          <a:tab pos="355600" algn="l"/>
                        </a:tabLst>
                      </a:pPr>
                      <a:r>
                        <a:rPr lang="ar-SA" sz="2800" b="1" dirty="0">
                          <a:effectLst/>
                        </a:rPr>
                        <a:t>رؤية ورسالة المدرسة.</a:t>
                      </a:r>
                      <a:endParaRPr lang="en-US" sz="1800" b="1" dirty="0">
                        <a:effectLst/>
                      </a:endParaRPr>
                    </a:p>
                    <a:p>
                      <a:pPr marL="804863" lvl="0" indent="-354013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69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SA" sz="2800" b="1" dirty="0">
                          <a:effectLst/>
                        </a:rPr>
                        <a:t>التخطيط والتنظيم الإداري.</a:t>
                      </a:r>
                      <a:endParaRPr lang="en-US" sz="1800" b="1" dirty="0">
                        <a:effectLst/>
                      </a:endParaRPr>
                    </a:p>
                    <a:p>
                      <a:pPr marL="804863" lvl="0" indent="-354013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69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SA" sz="2800" b="1" dirty="0">
                          <a:effectLst/>
                        </a:rPr>
                        <a:t>عمليات المراقبة والمتابعة.</a:t>
                      </a:r>
                      <a:endParaRPr lang="en-US" sz="1800" b="1" i="0" dirty="0">
                        <a:effectLst/>
                      </a:endParaRPr>
                    </a:p>
                  </a:txBody>
                  <a:tcPr marL="9525" marR="9525" marT="9526" marB="95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135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56001" y="596650"/>
            <a:ext cx="5878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QA" sz="4000" b="1" spc="-5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معايير الاعتماد المدرسي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004733"/>
              </p:ext>
            </p:extLst>
          </p:nvPr>
        </p:nvGraphicFramePr>
        <p:xfrm>
          <a:off x="2247255" y="2571977"/>
          <a:ext cx="8066280" cy="2235712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3167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34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QA" sz="2800" dirty="0">
                          <a:effectLst/>
                        </a:rPr>
                        <a:t>المجال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QA" sz="2800" dirty="0">
                          <a:effectLst/>
                        </a:rPr>
                        <a:t>الجوانب التي يغطيها المعيار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348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QA" sz="2800" dirty="0">
                          <a:effectLst/>
                        </a:rPr>
                        <a:t>2-</a:t>
                      </a:r>
                      <a:r>
                        <a:rPr lang="ar-SA" sz="2800" dirty="0">
                          <a:effectLst/>
                        </a:rPr>
                        <a:t>الأداء التعليمي وبيئة التعلم</a:t>
                      </a:r>
                      <a:endParaRPr lang="en-US" sz="2800" dirty="0">
                        <a:effectLst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793750" lvl="0" indent="-3429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69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SA" sz="2800" b="1" dirty="0">
                          <a:effectLst/>
                        </a:rPr>
                        <a:t>طرق وأصول التدريس.</a:t>
                      </a:r>
                      <a:endParaRPr lang="en-US" sz="1800" b="1" dirty="0">
                        <a:effectLst/>
                      </a:endParaRPr>
                    </a:p>
                    <a:p>
                      <a:pPr marL="793750" lvl="0" indent="-3429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69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SA" sz="2800" b="1" dirty="0">
                          <a:effectLst/>
                        </a:rPr>
                        <a:t>جودة المناهج.</a:t>
                      </a:r>
                      <a:endParaRPr lang="en-US" sz="1800" b="1" dirty="0">
                        <a:effectLst/>
                      </a:endParaRPr>
                    </a:p>
                    <a:p>
                      <a:pPr marL="793750" lvl="0" indent="-3429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69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SA" sz="2800" b="1" dirty="0">
                          <a:effectLst/>
                        </a:rPr>
                        <a:t>بيئة التعلم</a:t>
                      </a:r>
                      <a:r>
                        <a:rPr lang="ar-QA" sz="2800" b="1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</a:endParaRPr>
                    </a:p>
                    <a:p>
                      <a:pPr marL="793750" lvl="0" indent="-3429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69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SA" sz="2800" b="1" dirty="0">
                          <a:effectLst/>
                        </a:rPr>
                        <a:t>التقييم</a:t>
                      </a:r>
                      <a:r>
                        <a:rPr lang="ar-QA" sz="2800" b="1" dirty="0">
                          <a:effectLst/>
                        </a:rPr>
                        <a:t>.</a:t>
                      </a:r>
                      <a:endParaRPr lang="en-US" sz="1800" b="1" i="0" dirty="0">
                        <a:effectLst/>
                      </a:endParaRPr>
                    </a:p>
                  </a:txBody>
                  <a:tcPr marL="9525" marR="9525" marT="9526" marB="95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16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56001" y="596650"/>
            <a:ext cx="5878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QA" sz="4000" b="1" spc="-5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معايير الاعتماد المدرسي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29309"/>
              </p:ext>
            </p:extLst>
          </p:nvPr>
        </p:nvGraphicFramePr>
        <p:xfrm>
          <a:off x="2247255" y="2571977"/>
          <a:ext cx="8066280" cy="2235712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3167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34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QA" sz="2800" dirty="0">
                          <a:effectLst/>
                        </a:rPr>
                        <a:t>المجال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QA" sz="2800" dirty="0">
                          <a:effectLst/>
                        </a:rPr>
                        <a:t>الجوانب التي يغطيها المعيار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348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QA" sz="2800" dirty="0">
                          <a:effectLst/>
                        </a:rPr>
                        <a:t>3- </a:t>
                      </a:r>
                      <a:r>
                        <a:rPr lang="ar-SA" sz="2800" dirty="0">
                          <a:effectLst/>
                        </a:rPr>
                        <a:t>تنمية المتعلمين ورعايتهم</a:t>
                      </a:r>
                      <a:endParaRPr lang="en-US" sz="2800" dirty="0">
                        <a:effectLst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793750" lvl="0" indent="-3429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69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SA" sz="2800" b="1" dirty="0">
                          <a:effectLst/>
                        </a:rPr>
                        <a:t>التحصيل الأكاديمي للطلبة.</a:t>
                      </a:r>
                      <a:endParaRPr lang="en-US" sz="1800" b="1" dirty="0">
                        <a:effectLst/>
                      </a:endParaRPr>
                    </a:p>
                    <a:p>
                      <a:pPr marL="793750" lvl="0" indent="-3429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69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SA" sz="2800" b="1" dirty="0">
                          <a:effectLst/>
                        </a:rPr>
                        <a:t>رعاية الفئات المختلفة للطلبة.</a:t>
                      </a:r>
                      <a:endParaRPr lang="en-US" sz="1800" b="1" dirty="0">
                        <a:effectLst/>
                      </a:endParaRPr>
                    </a:p>
                    <a:p>
                      <a:pPr marL="793750" lvl="0" indent="-3429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69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SA" sz="2800" b="1" dirty="0">
                          <a:effectLst/>
                        </a:rPr>
                        <a:t>سلوك وانضباط الطلبة.</a:t>
                      </a:r>
                      <a:endParaRPr lang="en-US" sz="1800" b="1" dirty="0">
                        <a:effectLst/>
                      </a:endParaRPr>
                    </a:p>
                    <a:p>
                      <a:pPr marL="793750" lvl="0" indent="-3429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69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SA" sz="2800" b="1" dirty="0">
                          <a:effectLst/>
                        </a:rPr>
                        <a:t>التفاعل الطلابي مع المدرسة</a:t>
                      </a:r>
                      <a:r>
                        <a:rPr lang="ar-QA" sz="2800" b="1" dirty="0">
                          <a:effectLst/>
                        </a:rPr>
                        <a:t>.</a:t>
                      </a:r>
                      <a:endParaRPr lang="en-US" sz="1800" b="1" i="0" dirty="0">
                        <a:effectLst/>
                      </a:endParaRPr>
                    </a:p>
                  </a:txBody>
                  <a:tcPr marL="9525" marR="9525" marT="9526" marB="95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16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56001" y="596650"/>
            <a:ext cx="5878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QA" sz="4000" b="1" spc="-5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معايير الاعتماد المدرسي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564661"/>
              </p:ext>
            </p:extLst>
          </p:nvPr>
        </p:nvGraphicFramePr>
        <p:xfrm>
          <a:off x="2247255" y="2571977"/>
          <a:ext cx="8066280" cy="1808992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3167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34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QA" sz="2800" dirty="0">
                          <a:effectLst/>
                        </a:rPr>
                        <a:t>المجال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QA" sz="2800" dirty="0">
                          <a:effectLst/>
                        </a:rPr>
                        <a:t>الجوانب التي يغطيها المعيار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348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QA" sz="2800" dirty="0">
                          <a:effectLst/>
                        </a:rPr>
                        <a:t>4-ا</a:t>
                      </a:r>
                      <a:r>
                        <a:rPr lang="ar-SA" sz="2800" dirty="0">
                          <a:effectLst/>
                        </a:rPr>
                        <a:t>دارة الموارد</a:t>
                      </a:r>
                      <a:endParaRPr lang="en-US" sz="2800" dirty="0">
                        <a:effectLst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793750" lvl="0" indent="-3429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69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SA" sz="2800" b="1" dirty="0">
                          <a:effectLst/>
                        </a:rPr>
                        <a:t>مراقبة وتوزيع الموظفين.</a:t>
                      </a:r>
                      <a:endParaRPr lang="en-US" sz="1800" b="1" dirty="0">
                        <a:effectLst/>
                      </a:endParaRPr>
                    </a:p>
                    <a:p>
                      <a:pPr marL="793750" lvl="0" indent="-3429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69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SA" sz="2800" b="1" dirty="0">
                          <a:effectLst/>
                        </a:rPr>
                        <a:t>الإعداد والتطوير المهني.</a:t>
                      </a:r>
                      <a:endParaRPr lang="en-US" sz="1800" b="1" dirty="0">
                        <a:effectLst/>
                      </a:endParaRPr>
                    </a:p>
                    <a:p>
                      <a:pPr marL="793750" lvl="0" indent="-3429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69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SA" sz="2800" b="1" dirty="0">
                          <a:effectLst/>
                        </a:rPr>
                        <a:t>إدارة وتوزيع موارد المدرسة</a:t>
                      </a:r>
                      <a:r>
                        <a:rPr lang="ar-SA" sz="2800" dirty="0">
                          <a:effectLst/>
                        </a:rPr>
                        <a:t>.</a:t>
                      </a:r>
                      <a:endParaRPr lang="en-US" sz="1800" b="1" i="0" dirty="0">
                        <a:effectLst/>
                      </a:endParaRPr>
                    </a:p>
                  </a:txBody>
                  <a:tcPr marL="9525" marR="9525" marT="9526" marB="95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15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56001" y="596650"/>
            <a:ext cx="5878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QA" sz="4000" b="1" spc="-5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معايير الاعتماد المدرسي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107836"/>
              </p:ext>
            </p:extLst>
          </p:nvPr>
        </p:nvGraphicFramePr>
        <p:xfrm>
          <a:off x="2247255" y="2571977"/>
          <a:ext cx="8066280" cy="1733265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3167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34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QA" sz="2800" dirty="0">
                          <a:effectLst/>
                        </a:rPr>
                        <a:t>المجال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QA" sz="2800" dirty="0">
                          <a:effectLst/>
                        </a:rPr>
                        <a:t>الجوانب التي يغطيها المعيار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348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QA" sz="2800" dirty="0">
                          <a:effectLst/>
                        </a:rPr>
                        <a:t>5-ا</a:t>
                      </a:r>
                      <a:r>
                        <a:rPr lang="ar-SA" sz="2800" dirty="0">
                          <a:effectLst/>
                        </a:rPr>
                        <a:t>لشراكة الأبوية والمجتمعية</a:t>
                      </a:r>
                      <a:endParaRPr lang="en-US" sz="2800" dirty="0">
                        <a:effectLst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793750" lvl="0" indent="-3429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69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SA" sz="2800" b="1" dirty="0">
                          <a:effectLst/>
                        </a:rPr>
                        <a:t>مشاركة أولياء الأمور.</a:t>
                      </a:r>
                      <a:endParaRPr lang="en-US" sz="1800" b="1" dirty="0">
                        <a:effectLst/>
                      </a:endParaRPr>
                    </a:p>
                    <a:p>
                      <a:pPr marL="793750" lvl="0" indent="-3429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69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SA" sz="2800" b="1" dirty="0">
                          <a:effectLst/>
                        </a:rPr>
                        <a:t>علاقات المجتمع بالمدرسة.</a:t>
                      </a:r>
                      <a:endParaRPr lang="en-US" sz="1800" b="1" i="0" dirty="0">
                        <a:effectLst/>
                      </a:endParaRPr>
                    </a:p>
                  </a:txBody>
                  <a:tcPr marL="9525" marR="9525" marT="9526" marB="95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86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4ABB93-C488-4DD7-9F91-70C96281EE14}"/>
              </a:ext>
            </a:extLst>
          </p:cNvPr>
          <p:cNvSpPr txBox="1"/>
          <p:nvPr/>
        </p:nvSpPr>
        <p:spPr>
          <a:xfrm>
            <a:off x="3319223" y="762290"/>
            <a:ext cx="508856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QA" sz="3600" b="1" dirty="0"/>
              <a:t>رؤية قطر 2030</a:t>
            </a:r>
          </a:p>
        </p:txBody>
      </p:sp>
      <p:pic>
        <p:nvPicPr>
          <p:cNvPr id="6" name="Picture 4" descr="Image result for qatar flag">
            <a:extLst>
              <a:ext uri="{FF2B5EF4-FFF2-40B4-BE49-F238E27FC236}">
                <a16:creationId xmlns:a16="http://schemas.microsoft.com/office/drawing/2014/main" id="{AB4CCD29-8AD7-47FC-B378-551B8E376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24" y="352511"/>
            <a:ext cx="2881120" cy="105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qatar vision">
            <a:extLst>
              <a:ext uri="{FF2B5EF4-FFF2-40B4-BE49-F238E27FC236}">
                <a16:creationId xmlns:a16="http://schemas.microsoft.com/office/drawing/2014/main" id="{C7D276F1-DA7C-4CED-8F0F-2AFEDC81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99" y="352511"/>
            <a:ext cx="1838538" cy="133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E2D0EB-2DC3-448F-BCB4-4C41FB30041D}"/>
              </a:ext>
            </a:extLst>
          </p:cNvPr>
          <p:cNvSpPr/>
          <p:nvPr/>
        </p:nvSpPr>
        <p:spPr>
          <a:xfrm>
            <a:off x="628074" y="1694505"/>
            <a:ext cx="10353962" cy="4651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QA" b="1" dirty="0"/>
              <a:t> </a:t>
            </a:r>
            <a:r>
              <a:rPr lang="ar-QA" b="1" dirty="0">
                <a:solidFill>
                  <a:srgbClr val="0070C0"/>
                </a:solidFill>
              </a:rPr>
              <a:t>نظام تعليمي يرقى إلى مستوى الأنظمة التعليمية العالمية المتميزة ويزود المواطنين بما يفي بحاجاتهم وحاجات المجتمع القطري، ويتضمن:</a:t>
            </a:r>
          </a:p>
          <a:p>
            <a:pPr algn="r" rtl="1">
              <a:lnSpc>
                <a:spcPct val="150000"/>
              </a:lnSpc>
            </a:pPr>
            <a:r>
              <a:rPr lang="ar-QA" b="1" dirty="0"/>
              <a:t>* مناهج تعليم وبرامج تدريب تستجيب لحاجات سوق العمل الحالية والمستقبلية. </a:t>
            </a:r>
          </a:p>
          <a:p>
            <a:pPr algn="r" rtl="1">
              <a:lnSpc>
                <a:spcPct val="150000"/>
              </a:lnSpc>
            </a:pPr>
            <a:r>
              <a:rPr lang="ar-QA" b="1" dirty="0"/>
              <a:t>* فرص تعليمية وتدريبية عالية الجودة تتناسب مع طموحات وقدرات كل فرد. </a:t>
            </a:r>
          </a:p>
          <a:p>
            <a:pPr algn="r" rtl="1">
              <a:lnSpc>
                <a:spcPct val="150000"/>
              </a:lnSpc>
            </a:pPr>
            <a:r>
              <a:rPr lang="ar-QA" b="1" dirty="0"/>
              <a:t>* برامج تعليم مستمر مدى الحياة متاحة للجميع.</a:t>
            </a:r>
          </a:p>
          <a:p>
            <a:pPr algn="r">
              <a:lnSpc>
                <a:spcPct val="150000"/>
              </a:lnSpc>
            </a:pPr>
            <a:r>
              <a:rPr lang="ar-QA" b="1" dirty="0">
                <a:solidFill>
                  <a:srgbClr val="0070C0"/>
                </a:solidFill>
              </a:rPr>
              <a:t> شبكة وطنية للتعليم النظامي وغير النظامي تجهز الأطفال والشباب القطريين بالمهارات اللازمة والدافعية العالية للمساهمة في بناء مجتمعهم وتقدمه، تعمل على:</a:t>
            </a:r>
          </a:p>
          <a:p>
            <a:pPr algn="r" rtl="1">
              <a:lnSpc>
                <a:spcPct val="150000"/>
              </a:lnSpc>
            </a:pPr>
            <a:r>
              <a:rPr lang="ar-QA" b="1" dirty="0"/>
              <a:t>* ترسيخ قيم وتقاليد المجتمع القطري والمحافظة على تراثه.</a:t>
            </a:r>
          </a:p>
          <a:p>
            <a:pPr algn="r" rtl="1">
              <a:lnSpc>
                <a:spcPct val="150000"/>
              </a:lnSpc>
            </a:pPr>
            <a:r>
              <a:rPr lang="ar-QA" b="1" dirty="0"/>
              <a:t>* تشجيع النشء على الإبداع والابتكار و تنمية القدرات. </a:t>
            </a:r>
          </a:p>
          <a:p>
            <a:pPr algn="r" rtl="1">
              <a:lnSpc>
                <a:spcPct val="150000"/>
              </a:lnSpc>
            </a:pPr>
            <a:r>
              <a:rPr lang="ar-QA" b="1" dirty="0"/>
              <a:t>* غرس روح الانتماء والمواطنة. </a:t>
            </a:r>
          </a:p>
          <a:p>
            <a:pPr algn="r" rtl="1">
              <a:lnSpc>
                <a:spcPct val="150000"/>
              </a:lnSpc>
            </a:pPr>
            <a:r>
              <a:rPr lang="ar-QA" b="1" dirty="0"/>
              <a:t>* المشاركة في مجموعة واسعة من النشاطات الثقافية والرياضية.</a:t>
            </a:r>
          </a:p>
          <a:p>
            <a:pPr algn="r" rtl="1">
              <a:lnSpc>
                <a:spcPct val="150000"/>
              </a:lnSpc>
            </a:pPr>
            <a:r>
              <a:rPr lang="ar-QA" b="1" dirty="0"/>
              <a:t>* مؤسسات تعليمية متطورة ومستقلة تدار بكفاءة وبشكل ذاتي ووفق إرشادات مركزية وتخضع </a:t>
            </a:r>
            <a:r>
              <a:rPr lang="ar-QA" sz="2000" b="1" dirty="0"/>
              <a:t>لنظام المساءلة.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DE409A-95FF-4D27-AA98-C1AB81572A1B}"/>
              </a:ext>
            </a:extLst>
          </p:cNvPr>
          <p:cNvSpPr txBox="1"/>
          <p:nvPr/>
        </p:nvSpPr>
        <p:spPr>
          <a:xfrm rot="20797260">
            <a:off x="2336629" y="1073234"/>
            <a:ext cx="17194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QA" sz="2400" b="1" dirty="0">
                <a:solidFill>
                  <a:srgbClr val="0070C0"/>
                </a:solidFill>
              </a:rPr>
              <a:t> </a:t>
            </a:r>
            <a:r>
              <a:rPr lang="ar-QA" sz="2400" b="1" dirty="0"/>
              <a:t>سكان متعلمون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697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wn Arrow 25"/>
          <p:cNvSpPr/>
          <p:nvPr/>
        </p:nvSpPr>
        <p:spPr>
          <a:xfrm rot="5400000">
            <a:off x="8932489" y="2633575"/>
            <a:ext cx="1119926" cy="228260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QA"/>
          </a:p>
        </p:txBody>
      </p:sp>
      <p:sp>
        <p:nvSpPr>
          <p:cNvPr id="2" name="Down Arrow 1"/>
          <p:cNvSpPr/>
          <p:nvPr/>
        </p:nvSpPr>
        <p:spPr>
          <a:xfrm rot="5400000">
            <a:off x="9010277" y="1289360"/>
            <a:ext cx="1119926" cy="228260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QA"/>
          </a:p>
        </p:txBody>
      </p:sp>
      <p:sp>
        <p:nvSpPr>
          <p:cNvPr id="25602" name="Title 24"/>
          <p:cNvSpPr>
            <a:spLocks noGrp="1"/>
          </p:cNvSpPr>
          <p:nvPr>
            <p:ph type="title"/>
          </p:nvPr>
        </p:nvSpPr>
        <p:spPr>
          <a:xfrm>
            <a:off x="624418" y="139700"/>
            <a:ext cx="10957983" cy="1042988"/>
          </a:xfrm>
        </p:spPr>
        <p:txBody>
          <a:bodyPr/>
          <a:lstStyle/>
          <a:p>
            <a:pPr algn="ctr"/>
            <a:r>
              <a:rPr lang="ar-SA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فترة منح الاعتماد</a:t>
            </a:r>
            <a:endParaRPr lang="en-US" alt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1" name="Rounded Rectangular Callout 100"/>
          <p:cNvSpPr/>
          <p:nvPr/>
        </p:nvSpPr>
        <p:spPr bwMode="auto">
          <a:xfrm>
            <a:off x="1352248" y="4641835"/>
            <a:ext cx="6913033" cy="1259697"/>
          </a:xfrm>
          <a:prstGeom prst="wedgeRoundRectCallout">
            <a:avLst>
              <a:gd name="adj1" fmla="val 26203"/>
              <a:gd name="adj2" fmla="val 49968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/>
            <a:r>
              <a:rPr lang="ar-Q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حققت الحد الأدنى من معايير الاعتماد المدرسي الوطني </a:t>
            </a:r>
            <a:endParaRPr lang="ar-QA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ar-Q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ar-QA" sz="2400" b="1" dirty="0">
                <a:solidFill>
                  <a:srgbClr val="FF0000"/>
                </a:solidFill>
              </a:rPr>
              <a:t>أي حصلت على أقل من 2.0 نقطة حسب مقياس الاعتماد</a:t>
            </a:r>
            <a:r>
              <a:rPr lang="ar-Q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106" name="Rounded Rectangular Callout 105"/>
          <p:cNvSpPr/>
          <p:nvPr/>
        </p:nvSpPr>
        <p:spPr bwMode="auto">
          <a:xfrm>
            <a:off x="1254881" y="1881076"/>
            <a:ext cx="7010400" cy="1109548"/>
          </a:xfrm>
          <a:prstGeom prst="wedgeRoundRectCallout">
            <a:avLst>
              <a:gd name="adj1" fmla="val 50123"/>
              <a:gd name="adj2" fmla="val -15693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ar-Q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طبقت </a:t>
            </a:r>
            <a:r>
              <a:rPr lang="ar-Q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جميع معايير الاعتماد المدرسي الوطني بمستوى عال </a:t>
            </a:r>
            <a:endParaRPr lang="ar-QA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eaLnBrk="1" hangingPunct="1">
              <a:defRPr/>
            </a:pPr>
            <a:r>
              <a:rPr lang="ar-Q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ar-QA" sz="2400" b="1" dirty="0">
                <a:solidFill>
                  <a:srgbClr val="FF0000"/>
                </a:solidFill>
              </a:rPr>
              <a:t>أي حصلت على 2.5 -3 نقاط حسب مقياس الاعتماد</a:t>
            </a:r>
            <a:r>
              <a:rPr lang="ar-Q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107" name="Rounded Rectangular Callout 106"/>
          <p:cNvSpPr/>
          <p:nvPr/>
        </p:nvSpPr>
        <p:spPr bwMode="auto">
          <a:xfrm>
            <a:off x="1254881" y="3166440"/>
            <a:ext cx="7010400" cy="1216874"/>
          </a:xfrm>
          <a:prstGeom prst="wedgeRoundRectCallout">
            <a:avLst>
              <a:gd name="adj1" fmla="val -49922"/>
              <a:gd name="adj2" fmla="val -16153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/>
            <a:r>
              <a:rPr lang="ar-Q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طبقت معايير الاعتماد المدرسي الوطني بمستوى جيد </a:t>
            </a:r>
            <a:endParaRPr lang="ar-QA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ar-Q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ar-QA" sz="2400" b="1" dirty="0">
                <a:solidFill>
                  <a:srgbClr val="FF0000"/>
                </a:solidFill>
              </a:rPr>
              <a:t>أي حصلت</a:t>
            </a:r>
            <a:r>
              <a:rPr lang="ar-Q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QA" sz="2400" b="1" dirty="0">
                <a:solidFill>
                  <a:srgbClr val="FF0000"/>
                </a:solidFill>
              </a:rPr>
              <a:t>على 2.0 -2.4 نقطة حسب مقياس الاعتماد</a:t>
            </a:r>
            <a:r>
              <a:rPr lang="ar-Q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ar-Q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25618" name="TextBox 4"/>
          <p:cNvSpPr txBox="1">
            <a:spLocks noChangeArrowheads="1"/>
          </p:cNvSpPr>
          <p:nvPr/>
        </p:nvSpPr>
        <p:spPr bwMode="auto">
          <a:xfrm>
            <a:off x="8351150" y="2124933"/>
            <a:ext cx="23947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ar-SA" altLang="en-US" sz="3600" b="1" dirty="0">
                <a:solidFill>
                  <a:schemeClr val="bg1"/>
                </a:solidFill>
              </a:rPr>
              <a:t>5</a:t>
            </a:r>
            <a:r>
              <a:rPr lang="ar-QA" altLang="en-US" sz="3600" b="1" dirty="0">
                <a:solidFill>
                  <a:srgbClr val="FF0000"/>
                </a:solidFill>
              </a:rPr>
              <a:t> </a:t>
            </a:r>
            <a:r>
              <a:rPr lang="ar-QA" altLang="en-US" sz="2800" b="1" dirty="0">
                <a:solidFill>
                  <a:schemeClr val="bg1"/>
                </a:solidFill>
              </a:rPr>
              <a:t>سنوات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8428938" y="3451711"/>
            <a:ext cx="23947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ar-QA" altLang="en-US" sz="3600" b="1" dirty="0">
                <a:solidFill>
                  <a:schemeClr val="bg1"/>
                </a:solidFill>
              </a:rPr>
              <a:t>3</a:t>
            </a:r>
            <a:r>
              <a:rPr lang="ar-QA" altLang="en-US" sz="3600" b="1" dirty="0">
                <a:solidFill>
                  <a:srgbClr val="FF0000"/>
                </a:solidFill>
              </a:rPr>
              <a:t> </a:t>
            </a:r>
            <a:r>
              <a:rPr lang="ar-QA" altLang="en-US" sz="2800" b="1" dirty="0">
                <a:solidFill>
                  <a:schemeClr val="bg1"/>
                </a:solidFill>
              </a:rPr>
              <a:t>سنوات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5400000">
            <a:off x="8671358" y="4150945"/>
            <a:ext cx="1565753" cy="228260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QA"/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8372867" y="4892182"/>
            <a:ext cx="23947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>
              <a:spcBef>
                <a:spcPct val="0"/>
              </a:spcBef>
              <a:buNone/>
            </a:pPr>
            <a:r>
              <a:rPr lang="ar-QA" sz="2400" b="1" dirty="0" smtClean="0">
                <a:solidFill>
                  <a:schemeClr val="bg1"/>
                </a:solidFill>
              </a:rPr>
              <a:t>رفض </a:t>
            </a:r>
            <a:r>
              <a:rPr lang="ar-QA" sz="2400" b="1" dirty="0">
                <a:solidFill>
                  <a:schemeClr val="bg1"/>
                </a:solidFill>
              </a:rPr>
              <a:t>الاعتماد المدرسي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6221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A3F27E-C7B8-450D-AE6F-75D2B7522599}"/>
              </a:ext>
            </a:extLst>
          </p:cNvPr>
          <p:cNvSpPr/>
          <p:nvPr/>
        </p:nvSpPr>
        <p:spPr>
          <a:xfrm>
            <a:off x="3142597" y="816221"/>
            <a:ext cx="6639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QA" sz="4000" b="1" spc="-5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تقييم رياض الأطفال الحكومية والخاصة</a:t>
            </a:r>
            <a:endParaRPr lang="en-US" sz="4000" b="1" spc="-5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63284" y="1907949"/>
            <a:ext cx="8280400" cy="33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rtl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ar-QA" altLang="en-US" sz="2800" b="1" dirty="0">
                <a:latin typeface="Arial" charset="0"/>
                <a:cs typeface="Arial" charset="0"/>
              </a:rPr>
              <a:t>عملت إدارة تقييم المدارس على وضع الإطار الوطني لتقييم مرحلة رياض الأطفال والذي تم بناؤه ليتماشى مع أفضل الممارسات العالمية لتقييم هذه المرحلة. </a:t>
            </a:r>
            <a:endParaRPr lang="en-US" altLang="en-US" sz="2800" b="1" dirty="0">
              <a:latin typeface="Arial" charset="0"/>
              <a:cs typeface="Arial" charset="0"/>
            </a:endParaRPr>
          </a:p>
          <a:p>
            <a:pPr algn="just" rtl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ar-QA" altLang="en-US" sz="2800" b="1" dirty="0">
                <a:latin typeface="Arial" charset="0"/>
                <a:cs typeface="Arial" charset="0"/>
              </a:rPr>
              <a:t>وقد بدأ التطبيق الفعلي لتقييم رياض الأطفال في دولة قطر في العام الأكاديمي 2016-2017م ، وتعد دولة قطر هي الأولى في الشرق الأوسط التي تطبق نظاماً تقييمياً خاصاً بمرحلة رياض الأطفال</a:t>
            </a:r>
            <a:r>
              <a:rPr lang="ar-QA" altLang="en-US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1281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4">
            <a:extLst>
              <a:ext uri="{FF2B5EF4-FFF2-40B4-BE49-F238E27FC236}">
                <a16:creationId xmlns:a16="http://schemas.microsoft.com/office/drawing/2014/main" id="{7CD9D263-9E43-4C94-A4A0-FAF7AC454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863452"/>
              </p:ext>
            </p:extLst>
          </p:nvPr>
        </p:nvGraphicFramePr>
        <p:xfrm>
          <a:off x="914401" y="120080"/>
          <a:ext cx="6812279" cy="6442724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3000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2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6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QA" sz="2000" dirty="0">
                          <a:effectLst/>
                        </a:rPr>
                        <a:t>المجال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QA" sz="2000" dirty="0">
                          <a:effectLst/>
                        </a:rPr>
                        <a:t>الجوانب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24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QA" sz="2000" dirty="0">
                          <a:effectLst/>
                        </a:rPr>
                        <a:t>جودة التعلم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525463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QA" sz="2000" b="1" dirty="0">
                          <a:effectLst/>
                        </a:rPr>
                        <a:t>جودة تلبية المناهج لاحتياجات الطفل   </a:t>
                      </a:r>
                      <a:endParaRPr lang="en-US" sz="2000" b="1" dirty="0">
                        <a:effectLst/>
                      </a:endParaRPr>
                    </a:p>
                    <a:p>
                      <a:pPr marL="525463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QA" sz="2000" b="1" dirty="0">
                          <a:effectLst/>
                        </a:rPr>
                        <a:t>التدريس والتقييم وإدارة بيئة التعلم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83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QA" sz="2000" dirty="0">
                          <a:effectLst/>
                        </a:rPr>
                        <a:t>حماية الطفل ورعايتهم 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411163" lvl="0" indent="-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182563" algn="l"/>
                          <a:tab pos="457200" algn="l"/>
                        </a:tabLst>
                      </a:pPr>
                      <a:r>
                        <a:rPr lang="ar-QA" sz="2000" b="1" dirty="0">
                          <a:effectLst/>
                        </a:rPr>
                        <a:t>الصحة والسلامة والنظافة  </a:t>
                      </a:r>
                      <a:endParaRPr lang="en-US" sz="2000" b="1" dirty="0">
                        <a:effectLst/>
                      </a:endParaRPr>
                    </a:p>
                    <a:p>
                      <a:pPr marL="411163" lvl="0" indent="-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182563" algn="l"/>
                          <a:tab pos="457200" algn="l"/>
                        </a:tabLst>
                      </a:pPr>
                      <a:r>
                        <a:rPr lang="ar-QA" sz="2000" b="1" dirty="0">
                          <a:effectLst/>
                        </a:rPr>
                        <a:t>الرعاية ودعم التعلم  </a:t>
                      </a:r>
                      <a:endParaRPr lang="en-US" sz="2000" b="1" dirty="0">
                        <a:effectLst/>
                      </a:endParaRPr>
                    </a:p>
                    <a:p>
                      <a:pPr marL="411163" lvl="0" indent="-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182563" algn="l"/>
                          <a:tab pos="457200" algn="l"/>
                        </a:tabLst>
                      </a:pPr>
                      <a:r>
                        <a:rPr lang="ar-QA" sz="2000" b="1" dirty="0">
                          <a:effectLst/>
                        </a:rPr>
                        <a:t>السلوك والعلاقات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24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QA" sz="2000" dirty="0">
                          <a:effectLst/>
                        </a:rPr>
                        <a:t>الشراكة مع أولياء الأمور والمجتمع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525463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QA" sz="2000" b="1" dirty="0">
                          <a:effectLst/>
                        </a:rPr>
                        <a:t>الشراكة مع أولياء الأمور </a:t>
                      </a:r>
                      <a:endParaRPr lang="en-US" sz="2000" b="1" dirty="0">
                        <a:effectLst/>
                      </a:endParaRPr>
                    </a:p>
                    <a:p>
                      <a:pPr marL="525463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QA" sz="2000" b="1" dirty="0">
                          <a:effectLst/>
                        </a:rPr>
                        <a:t>الشراكة مع المجتمع 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24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QA" sz="2000" dirty="0">
                          <a:effectLst/>
                        </a:rPr>
                        <a:t>إدارة الموارد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411163" lvl="0" indent="-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QA" sz="2000" b="1" dirty="0">
                          <a:effectLst/>
                        </a:rPr>
                        <a:t>إدارة ودعم الموظفين </a:t>
                      </a:r>
                      <a:endParaRPr lang="en-US" sz="2000" b="1" dirty="0">
                        <a:effectLst/>
                      </a:endParaRPr>
                    </a:p>
                    <a:p>
                      <a:pPr marL="411163" lvl="0" indent="-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QA" sz="2000" b="1" dirty="0">
                          <a:effectLst/>
                        </a:rPr>
                        <a:t>مصادر التعلم ومرافق الرعاية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100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QA" sz="2000" dirty="0">
                          <a:effectLst/>
                        </a:rPr>
                        <a:t>تقدم الاطفال وتطورهم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411163" lvl="0" indent="-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QA" sz="2000" b="1" dirty="0">
                          <a:effectLst/>
                        </a:rPr>
                        <a:t>التقدم في اللغة ومهارات والتواصل</a:t>
                      </a:r>
                      <a:endParaRPr lang="en-US" sz="2000" b="1" dirty="0">
                        <a:effectLst/>
                      </a:endParaRPr>
                    </a:p>
                    <a:p>
                      <a:pPr marL="411163" lvl="0" indent="-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QA" sz="2000" b="1" dirty="0">
                          <a:effectLst/>
                        </a:rPr>
                        <a:t>التقدم في المهارات الحسابية </a:t>
                      </a:r>
                      <a:endParaRPr lang="en-US" sz="2000" b="1" dirty="0">
                        <a:effectLst/>
                      </a:endParaRPr>
                    </a:p>
                    <a:p>
                      <a:pPr marL="411163" lvl="0" indent="-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QA" sz="2000" b="1" dirty="0">
                          <a:effectLst/>
                        </a:rPr>
                        <a:t>التطور الشخصي والاجتماعي </a:t>
                      </a:r>
                      <a:endParaRPr lang="en-US" sz="2000" b="1" dirty="0">
                        <a:effectLst/>
                      </a:endParaRPr>
                    </a:p>
                    <a:p>
                      <a:pPr marL="411163" lvl="0" indent="-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QA" sz="2000" b="1" dirty="0">
                          <a:effectLst/>
                        </a:rPr>
                        <a:t>القدرة على التعلم والتطور المعرفي </a:t>
                      </a:r>
                      <a:endParaRPr lang="en-US" sz="2000" b="1" dirty="0">
                        <a:effectLst/>
                      </a:endParaRPr>
                    </a:p>
                    <a:p>
                      <a:pPr marL="411163" lvl="0" indent="-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QA" sz="2000" b="1" dirty="0">
                          <a:effectLst/>
                        </a:rPr>
                        <a:t>النمو البدني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583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QA" sz="2000" dirty="0">
                          <a:effectLst/>
                        </a:rPr>
                        <a:t>فعالية القيادة التربوية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411163" lvl="0" indent="-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QA" sz="2000" b="1" dirty="0">
                          <a:effectLst/>
                        </a:rPr>
                        <a:t>القيادة والإدارة </a:t>
                      </a:r>
                      <a:endParaRPr lang="en-US" sz="2000" b="1" dirty="0">
                        <a:effectLst/>
                      </a:endParaRPr>
                    </a:p>
                    <a:p>
                      <a:pPr marL="411163" lvl="0" indent="-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QA" sz="2000" b="1" dirty="0">
                          <a:effectLst/>
                        </a:rPr>
                        <a:t>التقييم الذاتي والتخطيط والتحسين </a:t>
                      </a:r>
                      <a:endParaRPr lang="en-US" sz="2000" b="1" dirty="0">
                        <a:effectLst/>
                      </a:endParaRPr>
                    </a:p>
                    <a:p>
                      <a:pPr marL="411163" lvl="0" indent="-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ar-QA" sz="2000" b="1" dirty="0">
                          <a:effectLst/>
                        </a:rPr>
                        <a:t>الإدارة والمحاسبية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952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166474" y="2419658"/>
            <a:ext cx="31742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QA" sz="4000" b="1" spc="-5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معايير تقييم رياض</a:t>
            </a:r>
          </a:p>
          <a:p>
            <a:pPr algn="ctr"/>
            <a:r>
              <a:rPr lang="ar-QA" sz="4000" b="1" spc="-5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الأطفال </a:t>
            </a:r>
          </a:p>
        </p:txBody>
      </p:sp>
    </p:spTree>
    <p:extLst>
      <p:ext uri="{BB962C8B-B14F-4D97-AF65-F5344CB8AC3E}">
        <p14:creationId xmlns:p14="http://schemas.microsoft.com/office/powerpoint/2010/main" val="176452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5F7E52-11EC-486E-BF56-A331DB8E5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24092" r="26006" b="16245"/>
          <a:stretch/>
        </p:blipFill>
        <p:spPr>
          <a:xfrm>
            <a:off x="977184" y="945277"/>
            <a:ext cx="10536893" cy="5192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DB6606-8CBA-411A-93F9-26B2222467C3}"/>
              </a:ext>
            </a:extLst>
          </p:cNvPr>
          <p:cNvSpPr/>
          <p:nvPr/>
        </p:nvSpPr>
        <p:spPr>
          <a:xfrm>
            <a:off x="4149816" y="237391"/>
            <a:ext cx="49680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QA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سلم التقدير اللفظي للاعتماد :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4732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f.alyafei\Desktop\6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t="2144" b="11317"/>
          <a:stretch/>
        </p:blipFill>
        <p:spPr bwMode="auto">
          <a:xfrm>
            <a:off x="1265128" y="904528"/>
            <a:ext cx="9845457" cy="515266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530E7E-1A22-417B-A8A9-65615AA2AD07}"/>
              </a:ext>
            </a:extLst>
          </p:cNvPr>
          <p:cNvSpPr/>
          <p:nvPr/>
        </p:nvSpPr>
        <p:spPr>
          <a:xfrm>
            <a:off x="3016017" y="196642"/>
            <a:ext cx="6194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QA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سلم التقدير اللفظي لرياض الأطفال :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84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nn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0" t="12083" r="36779" b="10417"/>
          <a:stretch/>
        </p:blipFill>
        <p:spPr bwMode="auto">
          <a:xfrm>
            <a:off x="1661160" y="441960"/>
            <a:ext cx="8869680" cy="56692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1.PNG">
            <a:extLst>
              <a:ext uri="{FF2B5EF4-FFF2-40B4-BE49-F238E27FC236}">
                <a16:creationId xmlns:a16="http://schemas.microsoft.com/office/drawing/2014/main" id="{A546BA86-1CA1-4D75-85A9-C29C08C7C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12712" r="40853" b="7391"/>
          <a:stretch/>
        </p:blipFill>
        <p:spPr bwMode="auto">
          <a:xfrm>
            <a:off x="2398241" y="2275114"/>
            <a:ext cx="3027256" cy="385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2.PNG">
            <a:extLst>
              <a:ext uri="{FF2B5EF4-FFF2-40B4-BE49-F238E27FC236}">
                <a16:creationId xmlns:a16="http://schemas.microsoft.com/office/drawing/2014/main" id="{9E40EFFE-204B-40C0-809D-0290E5CBD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5" t="11656" r="41662" b="12351"/>
          <a:stretch/>
        </p:blipFill>
        <p:spPr bwMode="auto">
          <a:xfrm>
            <a:off x="229039" y="144243"/>
            <a:ext cx="3033583" cy="41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1.PNG">
            <a:extLst>
              <a:ext uri="{FF2B5EF4-FFF2-40B4-BE49-F238E27FC236}">
                <a16:creationId xmlns:a16="http://schemas.microsoft.com/office/drawing/2014/main" id="{0B56527E-95B3-4C19-BC29-14FC71A8D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9" t="11260" r="35944" b="6003"/>
          <a:stretch/>
        </p:blipFill>
        <p:spPr bwMode="auto">
          <a:xfrm>
            <a:off x="5503462" y="2275114"/>
            <a:ext cx="3630165" cy="392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5B5D3D-7517-441D-92F2-03C78DE706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6" t="12380" r="37401" b="9841"/>
          <a:stretch/>
        </p:blipFill>
        <p:spPr>
          <a:xfrm>
            <a:off x="8945727" y="144244"/>
            <a:ext cx="3033584" cy="41882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6120B4-B419-4277-A4C5-77BA8069FDB8}"/>
              </a:ext>
            </a:extLst>
          </p:cNvPr>
          <p:cNvSpPr/>
          <p:nvPr/>
        </p:nvSpPr>
        <p:spPr>
          <a:xfrm>
            <a:off x="4775926" y="732072"/>
            <a:ext cx="2656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QA" sz="4000" b="1" spc="-5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الدليل الارشادي</a:t>
            </a:r>
          </a:p>
        </p:txBody>
      </p:sp>
    </p:spTree>
    <p:extLst>
      <p:ext uri="{BB962C8B-B14F-4D97-AF65-F5344CB8AC3E}">
        <p14:creationId xmlns:p14="http://schemas.microsoft.com/office/powerpoint/2010/main" val="685090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Capture.PNG">
            <a:extLst>
              <a:ext uri="{FF2B5EF4-FFF2-40B4-BE49-F238E27FC236}">
                <a16:creationId xmlns:a16="http://schemas.microsoft.com/office/drawing/2014/main" id="{02EF55A3-3346-44F9-A9B9-4E74E77EB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0862" r="39538" b="18349"/>
          <a:stretch/>
        </p:blipFill>
        <p:spPr bwMode="auto">
          <a:xfrm>
            <a:off x="6300756" y="902078"/>
            <a:ext cx="4830593" cy="48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1.PNG">
            <a:extLst>
              <a:ext uri="{FF2B5EF4-FFF2-40B4-BE49-F238E27FC236}">
                <a16:creationId xmlns:a16="http://schemas.microsoft.com/office/drawing/2014/main" id="{37F938E0-C1D0-410A-B862-09734A0ED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10466" r="29362" b="8382"/>
          <a:stretch/>
        </p:blipFill>
        <p:spPr bwMode="auto">
          <a:xfrm rot="20514493">
            <a:off x="533464" y="1093619"/>
            <a:ext cx="5531620" cy="44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78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 flipH="1">
            <a:off x="2590800" y="4267200"/>
            <a:ext cx="7010400" cy="1016526"/>
            <a:chOff x="1200" y="2778"/>
            <a:chExt cx="3456" cy="774"/>
          </a:xfrm>
        </p:grpSpPr>
        <p:sp>
          <p:nvSpPr>
            <p:cNvPr id="5" name="AutoShape 25"/>
            <p:cNvSpPr>
              <a:spLocks noChangeArrowheads="1"/>
            </p:cNvSpPr>
            <p:nvPr/>
          </p:nvSpPr>
          <p:spPr bwMode="gray">
            <a:xfrm>
              <a:off x="1200" y="2778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26"/>
            <p:cNvSpPr>
              <a:spLocks noChangeArrowheads="1"/>
            </p:cNvSpPr>
            <p:nvPr/>
          </p:nvSpPr>
          <p:spPr bwMode="gray">
            <a:xfrm>
              <a:off x="1276" y="2849"/>
              <a:ext cx="1201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gray">
            <a:xfrm>
              <a:off x="1317" y="2889"/>
              <a:ext cx="333" cy="31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4510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 flipH="1">
            <a:off x="2590800" y="3048001"/>
            <a:ext cx="7010400" cy="974499"/>
            <a:chOff x="1200" y="1912"/>
            <a:chExt cx="3456" cy="742"/>
          </a:xfrm>
        </p:grpSpPr>
        <p:sp>
          <p:nvSpPr>
            <p:cNvPr id="9" name="AutoShape 29"/>
            <p:cNvSpPr>
              <a:spLocks noChangeArrowheads="1"/>
            </p:cNvSpPr>
            <p:nvPr/>
          </p:nvSpPr>
          <p:spPr bwMode="gray">
            <a:xfrm>
              <a:off x="1200" y="1912"/>
              <a:ext cx="3456" cy="74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30"/>
            <p:cNvSpPr>
              <a:spLocks noChangeArrowheads="1"/>
            </p:cNvSpPr>
            <p:nvPr/>
          </p:nvSpPr>
          <p:spPr bwMode="gray">
            <a:xfrm>
              <a:off x="1276" y="1983"/>
              <a:ext cx="1201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gray">
            <a:xfrm>
              <a:off x="1317" y="2028"/>
              <a:ext cx="333" cy="31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32"/>
          <p:cNvGrpSpPr>
            <a:grpSpLocks/>
          </p:cNvGrpSpPr>
          <p:nvPr/>
        </p:nvGrpSpPr>
        <p:grpSpPr bwMode="auto">
          <a:xfrm flipH="1">
            <a:off x="2590800" y="1905000"/>
            <a:ext cx="7010400" cy="928538"/>
            <a:chOff x="1200" y="1056"/>
            <a:chExt cx="3456" cy="705"/>
          </a:xfrm>
        </p:grpSpPr>
        <p:sp>
          <p:nvSpPr>
            <p:cNvPr id="13" name="AutoShape 33"/>
            <p:cNvSpPr>
              <a:spLocks noChangeArrowheads="1"/>
            </p:cNvSpPr>
            <p:nvPr/>
          </p:nvSpPr>
          <p:spPr bwMode="gray">
            <a:xfrm>
              <a:off x="1200" y="1056"/>
              <a:ext cx="3456" cy="70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34"/>
            <p:cNvSpPr>
              <a:spLocks noChangeArrowheads="1"/>
            </p:cNvSpPr>
            <p:nvPr/>
          </p:nvSpPr>
          <p:spPr bwMode="gray">
            <a:xfrm>
              <a:off x="1276" y="1114"/>
              <a:ext cx="1201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gray">
            <a:xfrm>
              <a:off x="1317" y="1168"/>
              <a:ext cx="333" cy="31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 Box 36"/>
          <p:cNvSpPr txBox="1">
            <a:spLocks noChangeArrowheads="1"/>
          </p:cNvSpPr>
          <p:nvPr/>
        </p:nvSpPr>
        <p:spPr bwMode="gray">
          <a:xfrm flipH="1">
            <a:off x="7086600" y="2057400"/>
            <a:ext cx="2285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WASC</a:t>
            </a: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gray">
          <a:xfrm flipH="1">
            <a:off x="2971800" y="1982242"/>
            <a:ext cx="38082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/>
            <a:r>
              <a:rPr lang="ar-QA" sz="2400" b="1" dirty="0">
                <a:solidFill>
                  <a:prstClr val="black"/>
                </a:solidFill>
              </a:rPr>
              <a:t>منظمة الرابطة الغربية لاعتماد الكليات والمدارس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gray">
          <a:xfrm flipH="1">
            <a:off x="7086599" y="3068618"/>
            <a:ext cx="2286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MSA-CHE &amp; CSS </a:t>
            </a: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gray">
          <a:xfrm flipH="1">
            <a:off x="2971800" y="3108244"/>
            <a:ext cx="3808236" cy="91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</a:pPr>
            <a:r>
              <a:rPr lang="ar-QA" sz="2400" b="1" dirty="0">
                <a:solidFill>
                  <a:prstClr val="black"/>
                </a:solidFill>
              </a:rPr>
              <a:t>منظمة رابطة الولايات الوسطي لاعتماد الكليات والمدارس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gray">
          <a:xfrm flipH="1">
            <a:off x="7239001" y="4476749"/>
            <a:ext cx="1981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NEASC </a:t>
            </a:r>
          </a:p>
        </p:txBody>
      </p:sp>
      <p:sp>
        <p:nvSpPr>
          <p:cNvPr id="21" name="Text Box 41"/>
          <p:cNvSpPr txBox="1">
            <a:spLocks noChangeArrowheads="1"/>
          </p:cNvSpPr>
          <p:nvPr/>
        </p:nvSpPr>
        <p:spPr bwMode="gray">
          <a:xfrm flipH="1">
            <a:off x="2971800" y="4324269"/>
            <a:ext cx="3808236" cy="91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</a:pPr>
            <a:r>
              <a:rPr lang="ar-QA" sz="2400" b="1" dirty="0">
                <a:solidFill>
                  <a:prstClr val="black"/>
                </a:solidFill>
              </a:rPr>
              <a:t>منظمة رابطة انجلترا الجديدة لاعتماد الكليات والمدارس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24" name="Group 24"/>
          <p:cNvGrpSpPr>
            <a:grpSpLocks/>
          </p:cNvGrpSpPr>
          <p:nvPr/>
        </p:nvGrpSpPr>
        <p:grpSpPr bwMode="auto">
          <a:xfrm flipH="1">
            <a:off x="2590800" y="5486400"/>
            <a:ext cx="7010400" cy="924592"/>
            <a:chOff x="1200" y="2778"/>
            <a:chExt cx="3456" cy="774"/>
          </a:xfrm>
        </p:grpSpPr>
        <p:sp>
          <p:nvSpPr>
            <p:cNvPr id="25" name="AutoShape 25"/>
            <p:cNvSpPr>
              <a:spLocks noChangeArrowheads="1"/>
            </p:cNvSpPr>
            <p:nvPr/>
          </p:nvSpPr>
          <p:spPr bwMode="gray">
            <a:xfrm>
              <a:off x="1200" y="2778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gray">
            <a:xfrm>
              <a:off x="1276" y="2849"/>
              <a:ext cx="1201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</a:gradFill>
            <a:ln w="38100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gray">
            <a:xfrm>
              <a:off x="1317" y="2889"/>
              <a:ext cx="333" cy="31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58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40"/>
          <p:cNvSpPr txBox="1">
            <a:spLocks noChangeArrowheads="1"/>
          </p:cNvSpPr>
          <p:nvPr/>
        </p:nvSpPr>
        <p:spPr bwMode="gray">
          <a:xfrm flipH="1">
            <a:off x="7877176" y="5674906"/>
            <a:ext cx="809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CIS</a:t>
            </a: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gray">
          <a:xfrm flipH="1">
            <a:off x="2971800" y="5705475"/>
            <a:ext cx="3808236" cy="48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</a:pPr>
            <a:r>
              <a:rPr lang="ar-QA" sz="2400" b="1" dirty="0">
                <a:solidFill>
                  <a:prstClr val="black"/>
                </a:solidFill>
              </a:rPr>
              <a:t>مجلس المدارس العالمية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0" name="عنوان 2"/>
          <p:cNvSpPr>
            <a:spLocks noGrp="1"/>
          </p:cNvSpPr>
          <p:nvPr>
            <p:ph type="title"/>
          </p:nvPr>
        </p:nvSpPr>
        <p:spPr>
          <a:xfrm>
            <a:off x="1198879" y="729608"/>
            <a:ext cx="10318865" cy="444269"/>
          </a:xfrm>
        </p:spPr>
        <p:txBody>
          <a:bodyPr>
            <a:noAutofit/>
          </a:bodyPr>
          <a:lstStyle/>
          <a:p>
            <a:pPr algn="r"/>
            <a:r>
              <a:rPr lang="ar-SA" alt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منظمات أخرى يمكن من خلالها الحصول على الاعتماد المدرسي</a:t>
            </a:r>
            <a:r>
              <a:rPr lang="ar-QA" alt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الدولي</a:t>
            </a:r>
            <a:r>
              <a:rPr lang="ar-SA" alt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ar-QA" alt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749700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gray">
          <a:xfrm>
            <a:off x="0" y="3345145"/>
            <a:ext cx="12220800" cy="3493823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92425" y="2556157"/>
            <a:ext cx="8235949" cy="1577975"/>
          </a:xfrm>
        </p:spPr>
        <p:txBody>
          <a:bodyPr rtlCol="0" anchor="b">
            <a:normAutofit/>
          </a:bodyPr>
          <a:lstStyle/>
          <a:p>
            <a:pPr algn="ctr">
              <a:defRPr/>
            </a:pPr>
            <a:r>
              <a:rPr lang="ar-SA" sz="7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شكراً </a:t>
            </a:r>
            <a:r>
              <a:rPr lang="ar-QA" sz="7200" b="1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لحسن </a:t>
            </a:r>
            <a:r>
              <a:rPr lang="ar-QA" sz="7200" b="1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ال</a:t>
            </a:r>
            <a:r>
              <a:rPr lang="ar-KW" sz="7200" b="1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ا</a:t>
            </a:r>
            <a:r>
              <a:rPr lang="ar-QA" sz="7200" b="1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ستماع</a:t>
            </a:r>
            <a:endParaRPr lang="en-US" sz="7200" b="1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895" name="Subtitle 3"/>
          <p:cNvSpPr>
            <a:spLocks noGrp="1"/>
          </p:cNvSpPr>
          <p:nvPr>
            <p:ph type="subTitle" idx="1"/>
          </p:nvPr>
        </p:nvSpPr>
        <p:spPr>
          <a:xfrm>
            <a:off x="2520951" y="4941889"/>
            <a:ext cx="6957483" cy="10429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chemeClr val="tx1"/>
                </a:solidFill>
                <a:effectLst/>
              </a:rPr>
              <a:t>www.edu.gov.qa</a:t>
            </a:r>
          </a:p>
        </p:txBody>
      </p:sp>
      <p:pic>
        <p:nvPicPr>
          <p:cNvPr id="37896" name="Picture 8" descr="C:\Users\abeer\Desktop\Logo Arabic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1" y="479199"/>
            <a:ext cx="2673351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37865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9"/>
          <p:cNvSpPr>
            <a:spLocks noChangeAspect="1" noChangeArrowheads="1" noTextEdit="1"/>
          </p:cNvSpPr>
          <p:nvPr/>
        </p:nvSpPr>
        <p:spPr bwMode="gray">
          <a:xfrm flipH="1">
            <a:off x="6392864" y="34528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973728" y="444997"/>
            <a:ext cx="8218487" cy="1008063"/>
          </a:xfrm>
        </p:spPr>
        <p:txBody>
          <a:bodyPr/>
          <a:lstStyle/>
          <a:p>
            <a:pPr algn="r" rtl="1"/>
            <a:r>
              <a:rPr lang="ar-QA" altLang="ar-QA" sz="3600" b="1" dirty="0">
                <a:solidFill>
                  <a:srgbClr val="FF0000"/>
                </a:solidFill>
              </a:rPr>
              <a:t>الأهداف العامة لإدارة تقييم المدارس:</a:t>
            </a:r>
            <a:endParaRPr lang="en-US" altLang="ar-QA" sz="3600" b="1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C5192A-C389-47A2-94C2-B5D01BE21997}"/>
              </a:ext>
            </a:extLst>
          </p:cNvPr>
          <p:cNvSpPr/>
          <p:nvPr/>
        </p:nvSpPr>
        <p:spPr>
          <a:xfrm>
            <a:off x="1508760" y="1766789"/>
            <a:ext cx="102412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QA" altLang="ar-QA" sz="2800" b="1" dirty="0">
                <a:solidFill>
                  <a:prstClr val="black"/>
                </a:solidFill>
              </a:rPr>
              <a:t> </a:t>
            </a:r>
            <a:r>
              <a:rPr lang="ar-QA" altLang="ar-QA" sz="2800" b="1" dirty="0" smtClean="0">
                <a:solidFill>
                  <a:prstClr val="black"/>
                </a:solidFill>
              </a:rPr>
              <a:t>بناء</a:t>
            </a:r>
            <a:r>
              <a:rPr lang="en-US" altLang="ar-QA" sz="2800" b="1" dirty="0" smtClean="0">
                <a:solidFill>
                  <a:prstClr val="black"/>
                </a:solidFill>
              </a:rPr>
              <a:t> </a:t>
            </a:r>
            <a:r>
              <a:rPr lang="ar-QA" altLang="ar-QA" sz="2800" b="1" dirty="0" smtClean="0">
                <a:solidFill>
                  <a:prstClr val="black"/>
                </a:solidFill>
              </a:rPr>
              <a:t>وتطوير </a:t>
            </a:r>
            <a:r>
              <a:rPr lang="ar-QA" altLang="ar-QA" sz="2800" b="1" dirty="0">
                <a:solidFill>
                  <a:prstClr val="black"/>
                </a:solidFill>
              </a:rPr>
              <a:t>نظام تقييم واعتماد مدرسي متميز وفقاً لأفضل المعايير العالمية لضمان استمرارية جودة الأداء في المدارس ورياض الأطفال.</a:t>
            </a:r>
          </a:p>
          <a:p>
            <a:pPr lvl="1" algn="just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QA" altLang="ar-QA" sz="2800" b="1" dirty="0">
                <a:solidFill>
                  <a:prstClr val="black"/>
                </a:solidFill>
              </a:rPr>
              <a:t> تطبيق نظام التقييم والاعتماد على جميع المدارس ورياض الأطفال . </a:t>
            </a:r>
          </a:p>
          <a:p>
            <a:pPr lvl="1" algn="just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QA" altLang="ar-QA" sz="2800" b="1" dirty="0">
                <a:solidFill>
                  <a:prstClr val="black"/>
                </a:solidFill>
              </a:rPr>
              <a:t> رفع كفاءة أداء المدارس ورياض الأطفال الحكومية والخاصة  وتحسين مخرجاتها كنتيجة لعملية التقييم والاعتماد على المدى البعيد.</a:t>
            </a:r>
            <a:endParaRPr lang="en-US" altLang="ar-QA" sz="2800" b="1" dirty="0">
              <a:solidFill>
                <a:prstClr val="black"/>
              </a:solidFill>
            </a:endParaRPr>
          </a:p>
          <a:p>
            <a:pPr lvl="1" algn="just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QA" altLang="ar-QA" sz="2800" b="1" dirty="0">
                <a:solidFill>
                  <a:prstClr val="black"/>
                </a:solidFill>
              </a:rPr>
              <a:t> نشر وإصدار تقارير تعليمية وتربوية حول مستوى أداء المدارس ورياض الأطفال في دولة قطر</a:t>
            </a:r>
            <a:r>
              <a:rPr lang="ar-QA" altLang="ar-QA" b="1" dirty="0"/>
              <a:t>.</a:t>
            </a:r>
            <a:endParaRPr lang="en-US" altLang="ar-QA" b="1" dirty="0"/>
          </a:p>
        </p:txBody>
      </p:sp>
    </p:spTree>
    <p:extLst>
      <p:ext uri="{BB962C8B-B14F-4D97-AF65-F5344CB8AC3E}">
        <p14:creationId xmlns:p14="http://schemas.microsoft.com/office/powerpoint/2010/main" val="4471759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CB65-FCF4-4971-8424-0C98B9F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825" y="554182"/>
            <a:ext cx="10448175" cy="795251"/>
          </a:xfrm>
        </p:spPr>
        <p:txBody>
          <a:bodyPr/>
          <a:lstStyle/>
          <a:p>
            <a:pPr algn="r"/>
            <a:r>
              <a:rPr lang="ar-QA" sz="3600" b="1" dirty="0">
                <a:solidFill>
                  <a:srgbClr val="FF0000"/>
                </a:solidFill>
              </a:rPr>
              <a:t>معايير التقييم العالمية ترتكز على 5 محاور أساسية  </a:t>
            </a:r>
            <a:r>
              <a:rPr lang="ar-QA" b="1" dirty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83F9F-4B59-40FE-92CF-9D19690976E2}"/>
              </a:ext>
            </a:extLst>
          </p:cNvPr>
          <p:cNvSpPr txBox="1"/>
          <p:nvPr/>
        </p:nvSpPr>
        <p:spPr>
          <a:xfrm>
            <a:off x="1071418" y="2133601"/>
            <a:ext cx="969818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School mission and educational values .</a:t>
            </a:r>
            <a:r>
              <a:rPr lang="ar-QA" sz="2800" dirty="0"/>
              <a:t>(</a:t>
            </a:r>
            <a:r>
              <a:rPr lang="ar-QA" sz="2800" b="1" dirty="0">
                <a:solidFill>
                  <a:srgbClr val="0070C0"/>
                </a:solidFill>
              </a:rPr>
              <a:t>رؤية ورسالة وقيم المدرسة</a:t>
            </a:r>
            <a:r>
              <a:rPr lang="ar-QA" sz="2800" dirty="0"/>
              <a:t>)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School management and leadership.</a:t>
            </a:r>
            <a:r>
              <a:rPr lang="ar-QA" sz="2800" dirty="0"/>
              <a:t> (</a:t>
            </a:r>
            <a:r>
              <a:rPr lang="ar-QA" sz="2800" b="1" dirty="0">
                <a:solidFill>
                  <a:srgbClr val="0070C0"/>
                </a:solidFill>
              </a:rPr>
              <a:t>قيادة وإدارة المدرسة </a:t>
            </a:r>
            <a:r>
              <a:rPr lang="ar-QA" sz="2800" dirty="0"/>
              <a:t>)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Quality of teaching and learning.</a:t>
            </a:r>
            <a:r>
              <a:rPr lang="ar-QA" sz="2800" dirty="0"/>
              <a:t> (</a:t>
            </a:r>
            <a:r>
              <a:rPr lang="ar-QA" sz="2800" dirty="0">
                <a:solidFill>
                  <a:srgbClr val="0070C0"/>
                </a:solidFill>
              </a:rPr>
              <a:t> </a:t>
            </a:r>
            <a:r>
              <a:rPr lang="ar-QA" sz="2800" b="1" dirty="0">
                <a:solidFill>
                  <a:srgbClr val="0070C0"/>
                </a:solidFill>
              </a:rPr>
              <a:t>جودة التعليم والتعلم </a:t>
            </a:r>
            <a:r>
              <a:rPr lang="ar-QA" sz="2800" dirty="0"/>
              <a:t>)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Resources of learning .</a:t>
            </a:r>
            <a:r>
              <a:rPr lang="ar-QA" sz="2800" dirty="0"/>
              <a:t> (</a:t>
            </a:r>
            <a:r>
              <a:rPr lang="ar-QA" sz="2800" b="1" dirty="0">
                <a:solidFill>
                  <a:srgbClr val="0070C0"/>
                </a:solidFill>
              </a:rPr>
              <a:t>الموارد والمصادر التعليمية</a:t>
            </a:r>
            <a:r>
              <a:rPr lang="ar-QA" sz="2800" dirty="0"/>
              <a:t>)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School community engagement .</a:t>
            </a:r>
            <a:r>
              <a:rPr lang="ar-QA" sz="2800" dirty="0"/>
              <a:t> (</a:t>
            </a:r>
            <a:r>
              <a:rPr lang="ar-QA" sz="2800" b="1" dirty="0">
                <a:solidFill>
                  <a:srgbClr val="0070C0"/>
                </a:solidFill>
              </a:rPr>
              <a:t>المشاركة المجتمعية للمدرسة </a:t>
            </a:r>
            <a:r>
              <a:rPr lang="ar-QA" sz="2800" dirty="0"/>
              <a:t>)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9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E989-CD16-4ABE-AD8A-0B120662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8" y="457840"/>
            <a:ext cx="10712335" cy="928538"/>
          </a:xfrm>
        </p:spPr>
        <p:txBody>
          <a:bodyPr>
            <a:normAutofit/>
          </a:bodyPr>
          <a:lstStyle/>
          <a:p>
            <a:pPr algn="r"/>
            <a:r>
              <a:rPr lang="ar-QA" sz="4400" b="1" dirty="0">
                <a:solidFill>
                  <a:srgbClr val="FF0000"/>
                </a:solidFill>
              </a:rPr>
              <a:t>المؤسسات الخارجية التي تم التعاون معها لمراجعة المعايير :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2D43D2B0-741C-48B2-B8F0-08D1F187730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680716" y="2033609"/>
            <a:ext cx="7553174" cy="928538"/>
            <a:chOff x="1200" y="1056"/>
            <a:chExt cx="3456" cy="705"/>
          </a:xfrm>
        </p:grpSpPr>
        <p:sp>
          <p:nvSpPr>
            <p:cNvPr id="6" name="AutoShape 33">
              <a:extLst>
                <a:ext uri="{FF2B5EF4-FFF2-40B4-BE49-F238E27FC236}">
                  <a16:creationId xmlns:a16="http://schemas.microsoft.com/office/drawing/2014/main" id="{E3B31759-8111-42A8-BB58-DB6985B6F1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1056"/>
              <a:ext cx="3456" cy="70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34">
              <a:extLst>
                <a:ext uri="{FF2B5EF4-FFF2-40B4-BE49-F238E27FC236}">
                  <a16:creationId xmlns:a16="http://schemas.microsoft.com/office/drawing/2014/main" id="{8C930D26-B8C7-405C-BE14-76D7E3B311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6" y="1114"/>
              <a:ext cx="1201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5">
              <a:extLst>
                <a:ext uri="{FF2B5EF4-FFF2-40B4-BE49-F238E27FC236}">
                  <a16:creationId xmlns:a16="http://schemas.microsoft.com/office/drawing/2014/main" id="{8A61671C-DADD-4CA3-9C9C-5989DC4D397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17" y="1168"/>
              <a:ext cx="333" cy="31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 Box 36">
            <a:extLst>
              <a:ext uri="{FF2B5EF4-FFF2-40B4-BE49-F238E27FC236}">
                <a16:creationId xmlns:a16="http://schemas.microsoft.com/office/drawing/2014/main" id="{F4A3C6BA-7BEE-4A14-90D8-995B7CC25A98}"/>
              </a:ext>
            </a:extLst>
          </p:cNvPr>
          <p:cNvSpPr txBox="1">
            <a:spLocks noChangeArrowheads="1"/>
          </p:cNvSpPr>
          <p:nvPr/>
        </p:nvSpPr>
        <p:spPr bwMode="gray">
          <a:xfrm flipH="1">
            <a:off x="7693703" y="2226412"/>
            <a:ext cx="2285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WASC</a:t>
            </a:r>
          </a:p>
        </p:txBody>
      </p:sp>
      <p:sp>
        <p:nvSpPr>
          <p:cNvPr id="10" name="Text Box 37">
            <a:extLst>
              <a:ext uri="{FF2B5EF4-FFF2-40B4-BE49-F238E27FC236}">
                <a16:creationId xmlns:a16="http://schemas.microsoft.com/office/drawing/2014/main" id="{95DCC692-45D8-409E-9278-ADF681C1C46A}"/>
              </a:ext>
            </a:extLst>
          </p:cNvPr>
          <p:cNvSpPr txBox="1">
            <a:spLocks noChangeArrowheads="1"/>
          </p:cNvSpPr>
          <p:nvPr/>
        </p:nvSpPr>
        <p:spPr bwMode="gray">
          <a:xfrm flipH="1">
            <a:off x="3221038" y="2136125"/>
            <a:ext cx="38082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/>
            <a:r>
              <a:rPr lang="ar-QA" sz="2400" b="1" dirty="0">
                <a:solidFill>
                  <a:prstClr val="black"/>
                </a:solidFill>
              </a:rPr>
              <a:t>منظمة الرابطة الغربية لاعتماد الكليات والمدارس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grpSp>
        <p:nvGrpSpPr>
          <p:cNvPr id="11" name="Group 28">
            <a:extLst>
              <a:ext uri="{FF2B5EF4-FFF2-40B4-BE49-F238E27FC236}">
                <a16:creationId xmlns:a16="http://schemas.microsoft.com/office/drawing/2014/main" id="{E582AD86-74FC-4808-AD03-C62DB85DE8C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26556" y="3250622"/>
            <a:ext cx="7707333" cy="974499"/>
            <a:chOff x="1200" y="1912"/>
            <a:chExt cx="3456" cy="742"/>
          </a:xfrm>
        </p:grpSpPr>
        <p:sp>
          <p:nvSpPr>
            <p:cNvPr id="12" name="AutoShape 29">
              <a:extLst>
                <a:ext uri="{FF2B5EF4-FFF2-40B4-BE49-F238E27FC236}">
                  <a16:creationId xmlns:a16="http://schemas.microsoft.com/office/drawing/2014/main" id="{50012E93-C17E-4F4F-BD8A-15165F21EC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1912"/>
              <a:ext cx="3456" cy="74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30">
              <a:extLst>
                <a:ext uri="{FF2B5EF4-FFF2-40B4-BE49-F238E27FC236}">
                  <a16:creationId xmlns:a16="http://schemas.microsoft.com/office/drawing/2014/main" id="{BC86CAE9-711C-4653-8887-B89956D660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9" y="1983"/>
              <a:ext cx="1114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07DC1841-F76A-4709-8B18-51FB134FA54D}"/>
                </a:ext>
              </a:extLst>
            </p:cNvPr>
            <p:cNvSpPr>
              <a:spLocks/>
            </p:cNvSpPr>
            <p:nvPr/>
          </p:nvSpPr>
          <p:spPr bwMode="gray">
            <a:xfrm>
              <a:off x="1317" y="2028"/>
              <a:ext cx="333" cy="31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98E1905-5117-48DB-BC4B-6A1EC12443A8}"/>
              </a:ext>
            </a:extLst>
          </p:cNvPr>
          <p:cNvSpPr/>
          <p:nvPr/>
        </p:nvSpPr>
        <p:spPr>
          <a:xfrm>
            <a:off x="7957907" y="3467153"/>
            <a:ext cx="1537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Ofsted</a:t>
            </a:r>
            <a:endParaRPr lang="en-US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8823DA-C049-4810-9C88-77F6E1D9583B}"/>
              </a:ext>
            </a:extLst>
          </p:cNvPr>
          <p:cNvSpPr/>
          <p:nvPr/>
        </p:nvSpPr>
        <p:spPr>
          <a:xfrm>
            <a:off x="3020257" y="3561338"/>
            <a:ext cx="3867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0" hangingPunct="0"/>
            <a:r>
              <a:rPr lang="ar-QA" sz="2400" b="1" dirty="0">
                <a:solidFill>
                  <a:prstClr val="black"/>
                </a:solidFill>
              </a:rPr>
              <a:t>مكتب المعايير في التربية في بريطانيا </a:t>
            </a:r>
            <a:r>
              <a:rPr lang="ar-QA" b="1" dirty="0">
                <a:solidFill>
                  <a:prstClr val="black"/>
                </a:solidFill>
              </a:rPr>
              <a:t> </a:t>
            </a:r>
            <a:endParaRPr lang="en-US" altLang="en-US" sz="1200" b="1" dirty="0">
              <a:solidFill>
                <a:srgbClr val="000000"/>
              </a:solidFill>
            </a:endParaRPr>
          </a:p>
          <a:p>
            <a:pPr algn="ctr" rtl="1" eaLnBrk="0" hangingPunct="0"/>
            <a:endParaRPr lang="en-US" altLang="en-US" sz="1200" b="1" dirty="0">
              <a:solidFill>
                <a:srgbClr val="000000"/>
              </a:solidFill>
            </a:endParaRPr>
          </a:p>
        </p:txBody>
      </p:sp>
      <p:grpSp>
        <p:nvGrpSpPr>
          <p:cNvPr id="17" name="Group 24">
            <a:extLst>
              <a:ext uri="{FF2B5EF4-FFF2-40B4-BE49-F238E27FC236}">
                <a16:creationId xmlns:a16="http://schemas.microsoft.com/office/drawing/2014/main" id="{57B6A150-7EE8-4014-AE5A-01814569C42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692398" y="4650228"/>
            <a:ext cx="7541491" cy="1116108"/>
            <a:chOff x="1200" y="2778"/>
            <a:chExt cx="3456" cy="774"/>
          </a:xfrm>
        </p:grpSpPr>
        <p:sp>
          <p:nvSpPr>
            <p:cNvPr id="18" name="AutoShape 25">
              <a:extLst>
                <a:ext uri="{FF2B5EF4-FFF2-40B4-BE49-F238E27FC236}">
                  <a16:creationId xmlns:a16="http://schemas.microsoft.com/office/drawing/2014/main" id="{AD52EDA7-7706-4B54-AE19-FB82011892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78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26">
              <a:extLst>
                <a:ext uri="{FF2B5EF4-FFF2-40B4-BE49-F238E27FC236}">
                  <a16:creationId xmlns:a16="http://schemas.microsoft.com/office/drawing/2014/main" id="{D4802099-17C4-4EF8-9E81-8FA9367D5D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6" y="2849"/>
              <a:ext cx="1201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EFEF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09789416-9FAE-4E50-91F3-F70E2982C628}"/>
                </a:ext>
              </a:extLst>
            </p:cNvPr>
            <p:cNvSpPr>
              <a:spLocks/>
            </p:cNvSpPr>
            <p:nvPr/>
          </p:nvSpPr>
          <p:spPr bwMode="gray">
            <a:xfrm>
              <a:off x="1317" y="2889"/>
              <a:ext cx="333" cy="31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4510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7BFAB82-D6AA-467F-A421-3BDB9E7640CB}"/>
              </a:ext>
            </a:extLst>
          </p:cNvPr>
          <p:cNvSpPr/>
          <p:nvPr/>
        </p:nvSpPr>
        <p:spPr>
          <a:xfrm>
            <a:off x="7561562" y="4658340"/>
            <a:ext cx="24114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Q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EDUCATIONAL DEVELOPMENT TRUST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CFBT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4CBF1D-39BC-4261-B849-DF9C12467961}"/>
              </a:ext>
            </a:extLst>
          </p:cNvPr>
          <p:cNvSpPr/>
          <p:nvPr/>
        </p:nvSpPr>
        <p:spPr>
          <a:xfrm>
            <a:off x="3018946" y="4774512"/>
            <a:ext cx="4046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eaLnBrk="0" hangingPunct="0"/>
            <a:r>
              <a:rPr lang="ar-QA" sz="2400" b="1" dirty="0">
                <a:solidFill>
                  <a:prstClr val="black"/>
                </a:solidFill>
              </a:rPr>
              <a:t>التعاون مع مركز المعلمين البريطاني</a:t>
            </a:r>
          </a:p>
          <a:p>
            <a:pPr algn="ctr" rtl="1" eaLnBrk="0" hangingPunct="0"/>
            <a:r>
              <a:rPr lang="ar-QA" sz="2400" b="1" dirty="0">
                <a:solidFill>
                  <a:prstClr val="black"/>
                </a:solidFill>
              </a:rPr>
              <a:t> للتعليم لوضع معايير رياض الأطفال</a:t>
            </a:r>
            <a:r>
              <a:rPr lang="en-US" sz="2400" b="1" dirty="0">
                <a:solidFill>
                  <a:prstClr val="black"/>
                </a:solidFill>
              </a:rPr>
              <a:t>.</a:t>
            </a:r>
            <a:r>
              <a:rPr lang="ar-QA" sz="2400" b="1" dirty="0">
                <a:solidFill>
                  <a:prstClr val="black"/>
                </a:solidFill>
              </a:rPr>
              <a:t>  </a:t>
            </a:r>
            <a:endParaRPr lang="en-US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3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948239" y="2482850"/>
            <a:ext cx="2295525" cy="3155950"/>
          </a:xfrm>
          <a:prstGeom prst="roundRect">
            <a:avLst>
              <a:gd name="adj" fmla="val 4690"/>
            </a:avLst>
          </a:prstGeom>
          <a:solidFill>
            <a:srgbClr val="9999FF"/>
          </a:solidFill>
          <a:ln w="5715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gray">
          <a:xfrm>
            <a:off x="5181601" y="2344737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flipH="1">
            <a:off x="6858001" y="2420938"/>
            <a:ext cx="73025" cy="144463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flipH="1">
            <a:off x="5267325" y="2411413"/>
            <a:ext cx="71438" cy="144463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7458076" y="2455863"/>
            <a:ext cx="2295525" cy="3155950"/>
          </a:xfrm>
          <a:prstGeom prst="roundRect">
            <a:avLst>
              <a:gd name="adj" fmla="val 4690"/>
            </a:avLst>
          </a:prstGeom>
          <a:solidFill>
            <a:schemeClr val="accent3"/>
          </a:solidFill>
          <a:ln w="57150">
            <a:solidFill>
              <a:srgbClr val="4B71DD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gray">
          <a:xfrm>
            <a:off x="7673976" y="2312989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D8CE5"/>
              </a:gs>
              <a:gs pos="100000">
                <a:srgbClr val="6D8CE5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flipH="1">
            <a:off x="9359900" y="2384426"/>
            <a:ext cx="71438" cy="142875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flipH="1">
            <a:off x="7777164" y="2384426"/>
            <a:ext cx="71437" cy="142875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2438401" y="2339976"/>
            <a:ext cx="2295525" cy="3298825"/>
            <a:chOff x="576" y="1852"/>
            <a:chExt cx="1446" cy="2078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3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622" y="2317"/>
              <a:ext cx="1344" cy="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 algn="ctr"/>
              <a:r>
                <a:rPr lang="ar-SA" altLang="en-US" sz="3200" b="1" dirty="0">
                  <a:solidFill>
                    <a:prstClr val="black"/>
                  </a:solidFill>
                </a:rPr>
                <a:t>التقييم الإلزامي</a:t>
              </a:r>
            </a:p>
            <a:p>
              <a:pPr lvl="0" algn="ctr"/>
              <a:r>
                <a:rPr lang="ar-QA" altLang="en-US" sz="3200" b="1" dirty="0">
                  <a:solidFill>
                    <a:prstClr val="black"/>
                  </a:solidFill>
                </a:rPr>
                <a:t>لرياض </a:t>
              </a:r>
            </a:p>
            <a:p>
              <a:pPr lvl="0" algn="ctr"/>
              <a:r>
                <a:rPr lang="ar-QA" altLang="en-US" sz="3200" b="1" dirty="0">
                  <a:solidFill>
                    <a:prstClr val="black"/>
                  </a:solidFill>
                </a:rPr>
                <a:t>الأطفال</a:t>
              </a:r>
            </a:p>
          </p:txBody>
        </p:sp>
      </p:grp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029200" y="3279579"/>
            <a:ext cx="2133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algn="ctr"/>
            <a:r>
              <a:rPr lang="ar-SA" altLang="en-US" sz="3200" b="1" dirty="0">
                <a:solidFill>
                  <a:prstClr val="black"/>
                </a:solidFill>
              </a:rPr>
              <a:t>الاعتماد المدرسي</a:t>
            </a:r>
            <a:r>
              <a:rPr lang="ar-QA" altLang="en-US" sz="3200" b="1" dirty="0">
                <a:solidFill>
                  <a:prstClr val="black"/>
                </a:solidFill>
              </a:rPr>
              <a:t> الوطني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543800" y="3110849"/>
            <a:ext cx="2133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algn="ctr"/>
            <a:r>
              <a:rPr lang="ar-SA" altLang="en-US" sz="3200" b="1" dirty="0">
                <a:solidFill>
                  <a:prstClr val="black"/>
                </a:solidFill>
              </a:rPr>
              <a:t>التقييم الإلزامي</a:t>
            </a:r>
          </a:p>
          <a:p>
            <a:pPr lvl="0" algn="ctr"/>
            <a:r>
              <a:rPr lang="ar-SA" altLang="en-US" sz="3200" b="1" dirty="0">
                <a:solidFill>
                  <a:prstClr val="black"/>
                </a:solidFill>
              </a:rPr>
              <a:t>للمدارس</a:t>
            </a:r>
            <a:endParaRPr lang="ar-QA" altLang="en-US" sz="3200" b="1" dirty="0">
              <a:solidFill>
                <a:prstClr val="black"/>
              </a:solidFill>
            </a:endParaRPr>
          </a:p>
        </p:txBody>
      </p:sp>
      <p:sp>
        <p:nvSpPr>
          <p:cNvPr id="23" name="عنوان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ar-SA" altLang="en-US" sz="3600" b="1" dirty="0">
                <a:solidFill>
                  <a:srgbClr val="FF0000"/>
                </a:solidFill>
              </a:rPr>
              <a:t>أنواع التقييمات المطبقة بإدارة تقييم المدارس</a:t>
            </a:r>
            <a:r>
              <a:rPr lang="ar-QA" altLang="en-US" sz="3600" b="1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5809238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62598" y="23077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SA" altLang="en-US" sz="3600" b="1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التقييم الدوري </a:t>
            </a:r>
            <a:r>
              <a:rPr lang="ar-QA" altLang="en-US" sz="3600" b="1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</a:t>
            </a:r>
            <a:r>
              <a:rPr lang="ar-SA" altLang="en-US" sz="3600" b="1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لمدارس (الحكومية)</a:t>
            </a:r>
            <a:endParaRPr lang="en-US" sz="3600" b="1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1222063" y="1778465"/>
            <a:ext cx="9768562" cy="400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ar-QA" altLang="ar-Q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يتم </a:t>
            </a:r>
            <a:r>
              <a:rPr lang="ar-QA" altLang="ar-QA" sz="2800" b="1" dirty="0" smtClean="0">
                <a:cs typeface="Arial" charset="0"/>
              </a:rPr>
              <a:t>التقييم</a:t>
            </a:r>
            <a:r>
              <a:rPr lang="ar-SA" altLang="ar-QA" sz="2800" b="1" dirty="0" smtClean="0">
                <a:cs typeface="Arial" charset="0"/>
              </a:rPr>
              <a:t> </a:t>
            </a:r>
            <a:r>
              <a:rPr lang="ar-QA" altLang="ar-QA" sz="2800" b="1" dirty="0" smtClean="0">
                <a:cs typeface="Arial" charset="0"/>
              </a:rPr>
              <a:t>ال</a:t>
            </a:r>
            <a:r>
              <a:rPr lang="ar-SA" altLang="ar-QA" sz="2800" b="1" dirty="0" smtClean="0">
                <a:cs typeface="Arial" charset="0"/>
              </a:rPr>
              <a:t>دوري </a:t>
            </a:r>
            <a:r>
              <a:rPr lang="ar-SA" altLang="ar-QA" sz="2800" b="1" dirty="0">
                <a:cs typeface="Arial" charset="0"/>
              </a:rPr>
              <a:t>للمدارس الحكومية </a:t>
            </a:r>
            <a:r>
              <a:rPr lang="ar-QA" altLang="ar-QA" sz="2800" b="1" dirty="0" smtClean="0">
                <a:cs typeface="Arial" charset="0"/>
              </a:rPr>
              <a:t> كل 3 سنوات .</a:t>
            </a:r>
          </a:p>
          <a:p>
            <a:pPr marL="0" indent="0" algn="just" rtl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QA" altLang="ar-QA" sz="2800" b="1" dirty="0" smtClean="0">
                <a:cs typeface="Arial" charset="0"/>
              </a:rPr>
              <a:t>* يقوم </a:t>
            </a:r>
            <a:r>
              <a:rPr lang="ar-SA" altLang="ar-QA" sz="2800" b="1" dirty="0" smtClean="0">
                <a:cs typeface="Arial" charset="0"/>
              </a:rPr>
              <a:t>فريق </a:t>
            </a:r>
            <a:r>
              <a:rPr lang="ar-QA" altLang="ar-QA" sz="2800" b="1" dirty="0">
                <a:cs typeface="Arial" charset="0"/>
              </a:rPr>
              <a:t>متخصص</a:t>
            </a:r>
            <a:r>
              <a:rPr lang="ar-SA" altLang="ar-QA" sz="2800" b="1" dirty="0">
                <a:cs typeface="Arial" charset="0"/>
              </a:rPr>
              <a:t> في </a:t>
            </a:r>
            <a:r>
              <a:rPr lang="ar-SA" altLang="ar-QA" sz="2800" b="1" dirty="0" smtClean="0">
                <a:cs typeface="Arial" charset="0"/>
              </a:rPr>
              <a:t>التقييم</a:t>
            </a:r>
            <a:r>
              <a:rPr lang="ar-QA" altLang="ar-QA" sz="2800" b="1" dirty="0" smtClean="0">
                <a:cs typeface="Arial" charset="0"/>
              </a:rPr>
              <a:t> </a:t>
            </a:r>
            <a:r>
              <a:rPr lang="ar-SA" altLang="ar-QA" sz="2800" b="1" dirty="0">
                <a:cs typeface="Arial" charset="0"/>
              </a:rPr>
              <a:t>بزيارة المدرسة لمدة </a:t>
            </a:r>
            <a:r>
              <a:rPr lang="ar-QA" altLang="ar-QA" sz="2800" b="1" dirty="0" smtClean="0">
                <a:cs typeface="Arial" charset="0"/>
              </a:rPr>
              <a:t>أسبوع.</a:t>
            </a:r>
          </a:p>
          <a:p>
            <a:pPr marL="0" indent="0" algn="just" rtl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QA" altLang="ar-QA" sz="2800" b="1" dirty="0" smtClean="0">
                <a:cs typeface="Arial" charset="0"/>
              </a:rPr>
              <a:t>* تهدف </a:t>
            </a:r>
            <a:r>
              <a:rPr lang="ar-QA" altLang="ar-QA" sz="2800" b="1" dirty="0">
                <a:cs typeface="Arial" charset="0"/>
              </a:rPr>
              <a:t>الزيارة إلى إ</a:t>
            </a:r>
            <a:r>
              <a:rPr lang="ar-SA" altLang="ar-QA" sz="2800" b="1" dirty="0">
                <a:cs typeface="Arial" charset="0"/>
              </a:rPr>
              <a:t>براز جوانب </a:t>
            </a:r>
            <a:r>
              <a:rPr lang="ar-SA" altLang="ar-QA" sz="2800" b="1" dirty="0" smtClean="0">
                <a:cs typeface="Arial" charset="0"/>
              </a:rPr>
              <a:t>القوة</a:t>
            </a:r>
            <a:r>
              <a:rPr lang="ar-QA" altLang="ar-QA" sz="2800" b="1" dirty="0" smtClean="0">
                <a:cs typeface="Arial" charset="0"/>
              </a:rPr>
              <a:t> والتحسين في المدرسة </a:t>
            </a:r>
            <a:r>
              <a:rPr lang="ar-SA" altLang="ar-QA" sz="2800" b="1" dirty="0" smtClean="0">
                <a:cs typeface="Arial" charset="0"/>
              </a:rPr>
              <a:t>. </a:t>
            </a:r>
            <a:endParaRPr lang="ar-QA" altLang="ar-QA" sz="2800" b="1" dirty="0">
              <a:cs typeface="Arial" charset="0"/>
            </a:endParaRPr>
          </a:p>
          <a:p>
            <a:pPr algn="just" rtl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ar-QA" altLang="ar-QA" sz="2400" b="1" dirty="0">
                <a:solidFill>
                  <a:srgbClr val="C00000"/>
                </a:solidFill>
                <a:cs typeface="Arial" charset="0"/>
              </a:rPr>
              <a:t>أنواع التقييم للمدارس الحكومية:</a:t>
            </a:r>
          </a:p>
          <a:p>
            <a:pPr marL="0" indent="0" algn="just" rtl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QA" altLang="ar-QA" sz="2800" b="1" dirty="0">
                <a:cs typeface="Arial" charset="0"/>
              </a:rPr>
              <a:t>1. التقييم الدوري : يتم في موعده كل ثلاث سنوات.</a:t>
            </a:r>
          </a:p>
          <a:p>
            <a:pPr marL="0" indent="0" algn="just" rtl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QA" altLang="ar-QA" sz="2800" b="1" dirty="0">
                <a:cs typeface="Arial" charset="0"/>
              </a:rPr>
              <a:t>2.التقييم الاستثنائي : يتم في غير موعده المحدد عند الطلب من جهات أخرى</a:t>
            </a:r>
            <a:r>
              <a:rPr lang="ar-QA" altLang="ar-QA" sz="2800" b="1" dirty="0" smtClean="0">
                <a:cs typeface="Arial" charset="0"/>
              </a:rPr>
              <a:t>.</a:t>
            </a:r>
            <a:endParaRPr lang="ar-QA" altLang="ar-QA" sz="2800" b="1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FB54-B0F1-4A33-8C9D-622C48EF24C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0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30453-BF46-48F3-9872-EFD960D593C9}"/>
              </a:ext>
            </a:extLst>
          </p:cNvPr>
          <p:cNvSpPr/>
          <p:nvPr/>
        </p:nvSpPr>
        <p:spPr>
          <a:xfrm>
            <a:off x="2950246" y="260210"/>
            <a:ext cx="5995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مجالات التقييم الدوري والاستثنائي</a:t>
            </a:r>
            <a:r>
              <a:rPr lang="ar-QA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27430-1951-4FA1-BA49-B46E84F465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18570" r="23214" b="6508"/>
          <a:stretch/>
        </p:blipFill>
        <p:spPr>
          <a:xfrm>
            <a:off x="1450110" y="968096"/>
            <a:ext cx="8917214" cy="51380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4488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30453-BF46-48F3-9872-EFD960D593C9}"/>
              </a:ext>
            </a:extLst>
          </p:cNvPr>
          <p:cNvSpPr/>
          <p:nvPr/>
        </p:nvSpPr>
        <p:spPr>
          <a:xfrm>
            <a:off x="2950246" y="260210"/>
            <a:ext cx="5995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مجالات التقييم الدوري والاستثنائي</a:t>
            </a:r>
            <a:r>
              <a:rPr lang="ar-QA" alt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5FE2B1-6EE3-4256-8C2D-6B6DA8889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15239" r="24027" b="31269"/>
          <a:stretch/>
        </p:blipFill>
        <p:spPr>
          <a:xfrm>
            <a:off x="849086" y="1273628"/>
            <a:ext cx="9962049" cy="466997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55174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361</TotalTime>
  <Words>801</Words>
  <Application>Microsoft Office PowerPoint</Application>
  <PresentationFormat>Widescreen</PresentationFormat>
  <Paragraphs>171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Retrospect</vt:lpstr>
      <vt:lpstr>PowerPoint Presentation</vt:lpstr>
      <vt:lpstr>PowerPoint Presentation</vt:lpstr>
      <vt:lpstr>الأهداف العامة لإدارة تقييم المدارس:</vt:lpstr>
      <vt:lpstr>معايير التقييم العالمية ترتكز على 5 محاور أساسية  :</vt:lpstr>
      <vt:lpstr>المؤسسات الخارجية التي تم التعاون معها لمراجعة المعايير :</vt:lpstr>
      <vt:lpstr>أنواع التقييمات المطبقة بإدارة تقييم المدارس:</vt:lpstr>
      <vt:lpstr>التقييم الدوري للمدارس (الحكومية)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الاعتماد المدرسي :</vt:lpstr>
      <vt:lpstr>مراحل عملية الاعتماد الوطني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فترة منح الاعتماد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منظمات أخرى يمكن من خلالها الحصول على الاعتماد المدرسي الدولي </vt:lpstr>
      <vt:lpstr>شكراً لحسن الاستماع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 Abdulhafez Alyafei</dc:creator>
  <cp:lastModifiedBy>Admin</cp:lastModifiedBy>
  <cp:revision>105</cp:revision>
  <dcterms:created xsi:type="dcterms:W3CDTF">2019-03-14T09:09:11Z</dcterms:created>
  <dcterms:modified xsi:type="dcterms:W3CDTF">2019-03-17T19:42:28Z</dcterms:modified>
</cp:coreProperties>
</file>