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88" r:id="rId2"/>
    <p:sldId id="389" r:id="rId3"/>
    <p:sldId id="390" r:id="rId4"/>
    <p:sldId id="392" r:id="rId5"/>
    <p:sldId id="393" r:id="rId6"/>
    <p:sldId id="394" r:id="rId7"/>
    <p:sldId id="395" r:id="rId8"/>
    <p:sldId id="396" r:id="rId9"/>
    <p:sldId id="397" r:id="rId10"/>
    <p:sldId id="398" r:id="rId11"/>
    <p:sldId id="399" r:id="rId12"/>
    <p:sldId id="40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A1"/>
    <a:srgbClr val="5F6565"/>
    <a:srgbClr val="007E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94660"/>
  </p:normalViewPr>
  <p:slideViewPr>
    <p:cSldViewPr snapToGrid="0">
      <p:cViewPr varScale="1">
        <p:scale>
          <a:sx n="60" d="100"/>
          <a:sy n="60" d="100"/>
        </p:scale>
        <p:origin x="84" y="1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BB17B-9A54-4391-8B94-99A855C4186A}"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AC443-53CE-4FA2-933E-1AA5852872C2}" type="slidenum">
              <a:rPr lang="en-US" smtClean="0"/>
              <a:t>‹#›</a:t>
            </a:fld>
            <a:endParaRPr lang="en-US"/>
          </a:p>
        </p:txBody>
      </p:sp>
    </p:spTree>
    <p:extLst>
      <p:ext uri="{BB962C8B-B14F-4D97-AF65-F5344CB8AC3E}">
        <p14:creationId xmlns:p14="http://schemas.microsoft.com/office/powerpoint/2010/main" val="918149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AC443-53CE-4FA2-933E-1AA5852872C2}" type="slidenum">
              <a:rPr lang="en-US" smtClean="0"/>
              <a:t>10</a:t>
            </a:fld>
            <a:endParaRPr lang="en-US"/>
          </a:p>
        </p:txBody>
      </p:sp>
    </p:spTree>
    <p:extLst>
      <p:ext uri="{BB962C8B-B14F-4D97-AF65-F5344CB8AC3E}">
        <p14:creationId xmlns:p14="http://schemas.microsoft.com/office/powerpoint/2010/main" val="171577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BCA7DA-F488-48D2-BC89-EC78B2E2F6D1}"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DFA0B-7B65-4719-B6EE-F42A1022B5B7}" type="slidenum">
              <a:rPr lang="en-US" smtClean="0"/>
              <a:t>‹#›</a:t>
            </a:fld>
            <a:endParaRPr lang="en-US"/>
          </a:p>
        </p:txBody>
      </p:sp>
    </p:spTree>
    <p:extLst>
      <p:ext uri="{BB962C8B-B14F-4D97-AF65-F5344CB8AC3E}">
        <p14:creationId xmlns:p14="http://schemas.microsoft.com/office/powerpoint/2010/main" val="324503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CA7DA-F488-48D2-BC89-EC78B2E2F6D1}"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DFA0B-7B65-4719-B6EE-F42A1022B5B7}" type="slidenum">
              <a:rPr lang="en-US" smtClean="0"/>
              <a:t>‹#›</a:t>
            </a:fld>
            <a:endParaRPr lang="en-US"/>
          </a:p>
        </p:txBody>
      </p:sp>
    </p:spTree>
    <p:extLst>
      <p:ext uri="{BB962C8B-B14F-4D97-AF65-F5344CB8AC3E}">
        <p14:creationId xmlns:p14="http://schemas.microsoft.com/office/powerpoint/2010/main" val="41262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CA7DA-F488-48D2-BC89-EC78B2E2F6D1}"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DFA0B-7B65-4719-B6EE-F42A1022B5B7}" type="slidenum">
              <a:rPr lang="en-US" smtClean="0"/>
              <a:t>‹#›</a:t>
            </a:fld>
            <a:endParaRPr lang="en-US"/>
          </a:p>
        </p:txBody>
      </p:sp>
    </p:spTree>
    <p:extLst>
      <p:ext uri="{BB962C8B-B14F-4D97-AF65-F5344CB8AC3E}">
        <p14:creationId xmlns:p14="http://schemas.microsoft.com/office/powerpoint/2010/main" val="347708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BCA7DA-F488-48D2-BC89-EC78B2E2F6D1}"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DFA0B-7B65-4719-B6EE-F42A1022B5B7}" type="slidenum">
              <a:rPr lang="en-US" smtClean="0"/>
              <a:t>‹#›</a:t>
            </a:fld>
            <a:endParaRPr lang="en-US"/>
          </a:p>
        </p:txBody>
      </p:sp>
    </p:spTree>
    <p:extLst>
      <p:ext uri="{BB962C8B-B14F-4D97-AF65-F5344CB8AC3E}">
        <p14:creationId xmlns:p14="http://schemas.microsoft.com/office/powerpoint/2010/main" val="139877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BCA7DA-F488-48D2-BC89-EC78B2E2F6D1}"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7DFA0B-7B65-4719-B6EE-F42A1022B5B7}" type="slidenum">
              <a:rPr lang="en-US" smtClean="0"/>
              <a:t>‹#›</a:t>
            </a:fld>
            <a:endParaRPr lang="en-US"/>
          </a:p>
        </p:txBody>
      </p:sp>
    </p:spTree>
    <p:extLst>
      <p:ext uri="{BB962C8B-B14F-4D97-AF65-F5344CB8AC3E}">
        <p14:creationId xmlns:p14="http://schemas.microsoft.com/office/powerpoint/2010/main" val="102454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BCA7DA-F488-48D2-BC89-EC78B2E2F6D1}"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DFA0B-7B65-4719-B6EE-F42A1022B5B7}" type="slidenum">
              <a:rPr lang="en-US" smtClean="0"/>
              <a:t>‹#›</a:t>
            </a:fld>
            <a:endParaRPr lang="en-US"/>
          </a:p>
        </p:txBody>
      </p:sp>
    </p:spTree>
    <p:extLst>
      <p:ext uri="{BB962C8B-B14F-4D97-AF65-F5344CB8AC3E}">
        <p14:creationId xmlns:p14="http://schemas.microsoft.com/office/powerpoint/2010/main" val="409933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BCA7DA-F488-48D2-BC89-EC78B2E2F6D1}"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7DFA0B-7B65-4719-B6EE-F42A1022B5B7}" type="slidenum">
              <a:rPr lang="en-US" smtClean="0"/>
              <a:t>‹#›</a:t>
            </a:fld>
            <a:endParaRPr lang="en-US"/>
          </a:p>
        </p:txBody>
      </p:sp>
    </p:spTree>
    <p:extLst>
      <p:ext uri="{BB962C8B-B14F-4D97-AF65-F5344CB8AC3E}">
        <p14:creationId xmlns:p14="http://schemas.microsoft.com/office/powerpoint/2010/main" val="326017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BCA7DA-F488-48D2-BC89-EC78B2E2F6D1}"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7DFA0B-7B65-4719-B6EE-F42A1022B5B7}" type="slidenum">
              <a:rPr lang="en-US" smtClean="0"/>
              <a:t>‹#›</a:t>
            </a:fld>
            <a:endParaRPr lang="en-US"/>
          </a:p>
        </p:txBody>
      </p:sp>
    </p:spTree>
    <p:extLst>
      <p:ext uri="{BB962C8B-B14F-4D97-AF65-F5344CB8AC3E}">
        <p14:creationId xmlns:p14="http://schemas.microsoft.com/office/powerpoint/2010/main" val="55713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A7DA-F488-48D2-BC89-EC78B2E2F6D1}"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7DFA0B-7B65-4719-B6EE-F42A1022B5B7}" type="slidenum">
              <a:rPr lang="en-US" smtClean="0"/>
              <a:t>‹#›</a:t>
            </a:fld>
            <a:endParaRPr lang="en-US"/>
          </a:p>
        </p:txBody>
      </p:sp>
    </p:spTree>
    <p:extLst>
      <p:ext uri="{BB962C8B-B14F-4D97-AF65-F5344CB8AC3E}">
        <p14:creationId xmlns:p14="http://schemas.microsoft.com/office/powerpoint/2010/main" val="1093524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CA7DA-F488-48D2-BC89-EC78B2E2F6D1}"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DFA0B-7B65-4719-B6EE-F42A1022B5B7}" type="slidenum">
              <a:rPr lang="en-US" smtClean="0"/>
              <a:t>‹#›</a:t>
            </a:fld>
            <a:endParaRPr lang="en-US"/>
          </a:p>
        </p:txBody>
      </p:sp>
    </p:spTree>
    <p:extLst>
      <p:ext uri="{BB962C8B-B14F-4D97-AF65-F5344CB8AC3E}">
        <p14:creationId xmlns:p14="http://schemas.microsoft.com/office/powerpoint/2010/main" val="435568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BCA7DA-F488-48D2-BC89-EC78B2E2F6D1}"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7DFA0B-7B65-4719-B6EE-F42A1022B5B7}" type="slidenum">
              <a:rPr lang="en-US" smtClean="0"/>
              <a:t>‹#›</a:t>
            </a:fld>
            <a:endParaRPr lang="en-US"/>
          </a:p>
        </p:txBody>
      </p:sp>
    </p:spTree>
    <p:extLst>
      <p:ext uri="{BB962C8B-B14F-4D97-AF65-F5344CB8AC3E}">
        <p14:creationId xmlns:p14="http://schemas.microsoft.com/office/powerpoint/2010/main" val="3028845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CA7DA-F488-48D2-BC89-EC78B2E2F6D1}"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DFA0B-7B65-4719-B6EE-F42A1022B5B7}" type="slidenum">
              <a:rPr lang="en-US" smtClean="0"/>
              <a:t>‹#›</a:t>
            </a:fld>
            <a:endParaRPr lang="en-US"/>
          </a:p>
        </p:txBody>
      </p:sp>
    </p:spTree>
    <p:extLst>
      <p:ext uri="{BB962C8B-B14F-4D97-AF65-F5344CB8AC3E}">
        <p14:creationId xmlns:p14="http://schemas.microsoft.com/office/powerpoint/2010/main" val="3256092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006D4CB-B6A9-4A3A-B05C-4C99340E294C}"/>
              </a:ext>
            </a:extLst>
          </p:cNvPr>
          <p:cNvPicPr>
            <a:picLocks noChangeAspect="1"/>
          </p:cNvPicPr>
          <p:nvPr/>
        </p:nvPicPr>
        <p:blipFill>
          <a:blip r:embed="rId2"/>
          <a:stretch>
            <a:fillRect/>
          </a:stretch>
        </p:blipFill>
        <p:spPr>
          <a:xfrm>
            <a:off x="0" y="36834"/>
            <a:ext cx="12192000" cy="6784331"/>
          </a:xfrm>
          <a:prstGeom prst="rect">
            <a:avLst/>
          </a:prstGeom>
        </p:spPr>
      </p:pic>
      <p:pic>
        <p:nvPicPr>
          <p:cNvPr id="6" name="Picture 5">
            <a:extLst>
              <a:ext uri="{FF2B5EF4-FFF2-40B4-BE49-F238E27FC236}">
                <a16:creationId xmlns:a16="http://schemas.microsoft.com/office/drawing/2014/main" xmlns="" id="{57B317EF-D220-475E-A91C-46860ECA86BF}"/>
              </a:ext>
            </a:extLst>
          </p:cNvPr>
          <p:cNvPicPr>
            <a:picLocks noChangeAspect="1"/>
          </p:cNvPicPr>
          <p:nvPr/>
        </p:nvPicPr>
        <p:blipFill>
          <a:blip r:embed="rId3"/>
          <a:stretch>
            <a:fillRect/>
          </a:stretch>
        </p:blipFill>
        <p:spPr>
          <a:xfrm>
            <a:off x="0" y="0"/>
            <a:ext cx="2516156" cy="1707776"/>
          </a:xfrm>
          <a:prstGeom prst="rect">
            <a:avLst/>
          </a:prstGeom>
        </p:spPr>
      </p:pic>
    </p:spTree>
    <p:extLst>
      <p:ext uri="{BB962C8B-B14F-4D97-AF65-F5344CB8AC3E}">
        <p14:creationId xmlns:p14="http://schemas.microsoft.com/office/powerpoint/2010/main" val="3897831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D4741F2-9FA2-4573-97F9-10A86183B804}"/>
              </a:ext>
            </a:extLst>
          </p:cNvPr>
          <p:cNvPicPr>
            <a:picLocks noChangeAspect="1"/>
          </p:cNvPicPr>
          <p:nvPr/>
        </p:nvPicPr>
        <p:blipFill>
          <a:blip r:embed="rId3"/>
          <a:stretch>
            <a:fillRect/>
          </a:stretch>
        </p:blipFill>
        <p:spPr>
          <a:xfrm>
            <a:off x="0" y="35943"/>
            <a:ext cx="12192000" cy="6822057"/>
          </a:xfrm>
          <a:prstGeom prst="rect">
            <a:avLst/>
          </a:prstGeom>
        </p:spPr>
      </p:pic>
      <p:sp>
        <p:nvSpPr>
          <p:cNvPr id="4" name="Rectangle 3">
            <a:extLst>
              <a:ext uri="{FF2B5EF4-FFF2-40B4-BE49-F238E27FC236}">
                <a16:creationId xmlns:a16="http://schemas.microsoft.com/office/drawing/2014/main" xmlns="" id="{ABE8FBE0-C29A-4799-801F-2171546F3485}"/>
              </a:ext>
            </a:extLst>
          </p:cNvPr>
          <p:cNvSpPr/>
          <p:nvPr/>
        </p:nvSpPr>
        <p:spPr>
          <a:xfrm>
            <a:off x="2681288" y="829807"/>
            <a:ext cx="8618981" cy="461665"/>
          </a:xfrm>
          <a:prstGeom prst="rect">
            <a:avLst/>
          </a:prstGeom>
        </p:spPr>
        <p:txBody>
          <a:bodyPr wrap="square">
            <a:spAutoFit/>
          </a:bodyPr>
          <a:lstStyle/>
          <a:p>
            <a:pPr algn="r" rtl="1"/>
            <a:r>
              <a:rPr lang="ar-SA" sz="2400" b="1" dirty="0">
                <a:solidFill>
                  <a:srgbClr val="00B050"/>
                </a:solidFill>
                <a:latin typeface="Traditional Arabic" panose="02020603050405020304" pitchFamily="18" charset="-78"/>
                <a:cs typeface="Traditional Arabic" panose="02020603050405020304" pitchFamily="18" charset="-78"/>
              </a:rPr>
              <a:t>  </a:t>
            </a:r>
            <a:r>
              <a:rPr lang="ar-SA" sz="2400" dirty="0">
                <a:solidFill>
                  <a:srgbClr val="007E84"/>
                </a:solidFill>
                <a:latin typeface="El Messiri" panose="00000500000000000000" pitchFamily="2" charset="-78"/>
                <a:cs typeface="El Messiri" panose="00000500000000000000" pitchFamily="2" charset="-78"/>
              </a:rPr>
              <a:t>مستويات الأداء</a:t>
            </a:r>
          </a:p>
        </p:txBody>
      </p:sp>
      <p:pic>
        <p:nvPicPr>
          <p:cNvPr id="6" name="Picture 5" descr="C:\Users\HS\AppData\Local\Microsoft\Windows\INetCache\Content.Outlook\YB7D0XVP\logo-0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091" y="47378"/>
            <a:ext cx="1576845" cy="767490"/>
          </a:xfrm>
          <a:prstGeom prst="rect">
            <a:avLst/>
          </a:prstGeom>
          <a:noFill/>
          <a:ln>
            <a:noFill/>
          </a:ln>
        </p:spPr>
      </p:pic>
      <p:grpSp>
        <p:nvGrpSpPr>
          <p:cNvPr id="7" name="Group 6"/>
          <p:cNvGrpSpPr/>
          <p:nvPr/>
        </p:nvGrpSpPr>
        <p:grpSpPr>
          <a:xfrm>
            <a:off x="573198" y="3108705"/>
            <a:ext cx="10694514" cy="915375"/>
            <a:chOff x="1269877" y="2348879"/>
            <a:chExt cx="9721079" cy="872337"/>
          </a:xfrm>
        </p:grpSpPr>
        <p:sp>
          <p:nvSpPr>
            <p:cNvPr id="8" name="Rectangle 7"/>
            <p:cNvSpPr/>
            <p:nvPr/>
          </p:nvSpPr>
          <p:spPr>
            <a:xfrm>
              <a:off x="5949773" y="2348881"/>
              <a:ext cx="2814588" cy="859193"/>
            </a:xfrm>
            <a:prstGeom prst="rect">
              <a:avLst/>
            </a:prstGeom>
            <a:gradFill flip="none" rotWithShape="1">
              <a:gsLst>
                <a:gs pos="92000">
                  <a:srgbClr val="0070C0"/>
                </a:gs>
                <a:gs pos="98000">
                  <a:srgbClr val="0070C0"/>
                </a:gs>
              </a:gsLst>
              <a:lin ang="0" scaled="1"/>
              <a:tileRect/>
            </a:gradFill>
            <a:ln w="12700" cap="flat" cmpd="sng" algn="ctr">
              <a:noFill/>
              <a:prstDash val="solid"/>
              <a:miter lim="800000"/>
            </a:ln>
            <a:effectLst>
              <a:innerShdw dist="190500" dir="5400000">
                <a:sysClr val="window" lastClr="FFFFFF">
                  <a:alpha val="20000"/>
                </a:sysClr>
              </a:innerShdw>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N" sz="18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
          <p:nvSpPr>
            <p:cNvPr id="9" name="Rectangle 8"/>
            <p:cNvSpPr/>
            <p:nvPr/>
          </p:nvSpPr>
          <p:spPr>
            <a:xfrm>
              <a:off x="8764359" y="2348879"/>
              <a:ext cx="2226597" cy="864096"/>
            </a:xfrm>
            <a:prstGeom prst="rect">
              <a:avLst/>
            </a:prstGeom>
            <a:gradFill flip="none" rotWithShape="1">
              <a:gsLst>
                <a:gs pos="7000">
                  <a:srgbClr val="00B050"/>
                </a:gs>
                <a:gs pos="0">
                  <a:srgbClr val="00B050"/>
                </a:gs>
              </a:gsLst>
              <a:lin ang="0" scaled="1"/>
              <a:tileRect/>
            </a:gradFill>
            <a:ln w="12700" cap="flat" cmpd="sng" algn="ctr">
              <a:noFill/>
              <a:prstDash val="solid"/>
              <a:miter lim="800000"/>
            </a:ln>
            <a:effectLst>
              <a:innerShdw dist="190500" dir="5400000">
                <a:sysClr val="window" lastClr="FFFFFF">
                  <a:alpha val="20000"/>
                </a:sysClr>
              </a:innerShdw>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N" sz="1800" b="1" i="0" u="none" strike="noStrike" kern="0" cap="none" spc="0" normalizeH="0" baseline="0" noProof="0" smtClean="0">
                <a:ln>
                  <a:noFill/>
                </a:ln>
                <a:solidFill>
                  <a:prstClr val="white"/>
                </a:solidFill>
                <a:effectLst/>
                <a:uLnTx/>
                <a:uFillTx/>
                <a:latin typeface="Arial" pitchFamily="34" charset="0"/>
                <a:ea typeface="+mn-ea"/>
                <a:cs typeface="Arial" pitchFamily="34" charset="0"/>
              </a:endParaRPr>
            </a:p>
          </p:txBody>
        </p:sp>
        <p:sp>
          <p:nvSpPr>
            <p:cNvPr id="10" name="Rectangle 9"/>
            <p:cNvSpPr/>
            <p:nvPr/>
          </p:nvSpPr>
          <p:spPr>
            <a:xfrm>
              <a:off x="1269877" y="2366734"/>
              <a:ext cx="2465058" cy="854482"/>
            </a:xfrm>
            <a:prstGeom prst="rect">
              <a:avLst/>
            </a:prstGeom>
            <a:gradFill flip="none" rotWithShape="1">
              <a:gsLst>
                <a:gs pos="95000">
                  <a:srgbClr val="FF0000"/>
                </a:gs>
                <a:gs pos="1000">
                  <a:srgbClr val="AA2D34"/>
                </a:gs>
                <a:gs pos="0">
                  <a:srgbClr val="C91D21"/>
                </a:gs>
                <a:gs pos="0">
                  <a:srgbClr val="B3282E"/>
                </a:gs>
                <a:gs pos="0">
                  <a:srgbClr val="CC1B1F"/>
                </a:gs>
                <a:gs pos="100000">
                  <a:srgbClr val="9C343C"/>
                </a:gs>
                <a:gs pos="0">
                  <a:srgbClr val="FF0000"/>
                </a:gs>
              </a:gsLst>
              <a:lin ang="0" scaled="1"/>
              <a:tileRect/>
            </a:gradFill>
            <a:ln w="12700" cap="flat" cmpd="sng" algn="ctr">
              <a:noFill/>
              <a:prstDash val="solid"/>
              <a:miter lim="800000"/>
            </a:ln>
            <a:effectLst>
              <a:innerShdw dist="190500" dir="5400000">
                <a:sysClr val="window" lastClr="FFFFFF">
                  <a:alpha val="20000"/>
                </a:sysClr>
              </a:innerShdw>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N" sz="18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
          <p:nvSpPr>
            <p:cNvPr id="11" name="TextBox 10"/>
            <p:cNvSpPr txBox="1"/>
            <p:nvPr/>
          </p:nvSpPr>
          <p:spPr>
            <a:xfrm>
              <a:off x="2384908" y="2462449"/>
              <a:ext cx="400733" cy="351967"/>
            </a:xfrm>
            <a:prstGeom prst="rect">
              <a:avLst/>
            </a:prstGeom>
            <a:noFill/>
          </p:spPr>
          <p:txBody>
            <a:bodyPr wrap="non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prstClr val="white"/>
                  </a:solidFill>
                  <a:effectLst/>
                  <a:uLnTx/>
                  <a:uFillTx/>
                  <a:latin typeface="Arial" pitchFamily="34" charset="0"/>
                  <a:cs typeface="Arial" pitchFamily="34" charset="0"/>
                </a:rPr>
                <a:t>55</a:t>
              </a:r>
              <a:endParaRPr kumimoji="0" lang="en-IN" sz="1800" b="1"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2" name="TextBox 11"/>
            <p:cNvSpPr txBox="1"/>
            <p:nvPr/>
          </p:nvSpPr>
          <p:spPr>
            <a:xfrm>
              <a:off x="3241250" y="2462449"/>
              <a:ext cx="400733" cy="351967"/>
            </a:xfrm>
            <a:prstGeom prst="rect">
              <a:avLst/>
            </a:prstGeom>
            <a:noFill/>
          </p:spPr>
          <p:txBody>
            <a:bodyPr wrap="non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dirty="0" smtClean="0">
                  <a:ln>
                    <a:noFill/>
                  </a:ln>
                  <a:solidFill>
                    <a:prstClr val="white"/>
                  </a:solidFill>
                  <a:effectLst/>
                  <a:uLnTx/>
                  <a:uFillTx/>
                  <a:latin typeface="Arial" pitchFamily="34" charset="0"/>
                  <a:cs typeface="Arial" pitchFamily="34" charset="0"/>
                </a:rPr>
                <a:t>60</a:t>
              </a:r>
            </a:p>
          </p:txBody>
        </p:sp>
        <p:sp>
          <p:nvSpPr>
            <p:cNvPr id="13" name="TextBox 12"/>
            <p:cNvSpPr txBox="1"/>
            <p:nvPr/>
          </p:nvSpPr>
          <p:spPr>
            <a:xfrm>
              <a:off x="4141135" y="2462449"/>
              <a:ext cx="400733" cy="351967"/>
            </a:xfrm>
            <a:prstGeom prst="rect">
              <a:avLst/>
            </a:prstGeom>
            <a:noFill/>
          </p:spPr>
          <p:txBody>
            <a:bodyPr wrap="non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smtClean="0">
                  <a:ln>
                    <a:noFill/>
                  </a:ln>
                  <a:solidFill>
                    <a:prstClr val="white"/>
                  </a:solidFill>
                  <a:effectLst/>
                  <a:uLnTx/>
                  <a:uFillTx/>
                  <a:latin typeface="Arial" pitchFamily="34" charset="0"/>
                  <a:cs typeface="Arial" pitchFamily="34" charset="0"/>
                </a:rPr>
                <a:t>65</a:t>
              </a:r>
              <a:endParaRPr kumimoji="0" lang="en-IN" sz="1800" b="1"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4" name="TextBox 13"/>
            <p:cNvSpPr txBox="1"/>
            <p:nvPr/>
          </p:nvSpPr>
          <p:spPr>
            <a:xfrm>
              <a:off x="5011992" y="2462449"/>
              <a:ext cx="400733" cy="351967"/>
            </a:xfrm>
            <a:prstGeom prst="rect">
              <a:avLst/>
            </a:prstGeom>
            <a:noFill/>
          </p:spPr>
          <p:txBody>
            <a:bodyPr wrap="non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smtClean="0">
                  <a:ln>
                    <a:noFill/>
                  </a:ln>
                  <a:solidFill>
                    <a:prstClr val="white"/>
                  </a:solidFill>
                  <a:effectLst/>
                  <a:uLnTx/>
                  <a:uFillTx/>
                  <a:latin typeface="Arial" pitchFamily="34" charset="0"/>
                  <a:cs typeface="Arial" pitchFamily="34" charset="0"/>
                </a:rPr>
                <a:t>70</a:t>
              </a:r>
              <a:endParaRPr kumimoji="0" lang="en-IN" sz="1800" b="1"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5" name="TextBox 14"/>
            <p:cNvSpPr txBox="1"/>
            <p:nvPr/>
          </p:nvSpPr>
          <p:spPr>
            <a:xfrm>
              <a:off x="6782735" y="2462449"/>
              <a:ext cx="400733" cy="351967"/>
            </a:xfrm>
            <a:prstGeom prst="rect">
              <a:avLst/>
            </a:prstGeom>
            <a:noFill/>
          </p:spPr>
          <p:txBody>
            <a:bodyPr wrap="non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smtClean="0">
                  <a:ln>
                    <a:noFill/>
                  </a:ln>
                  <a:solidFill>
                    <a:prstClr val="white"/>
                  </a:solidFill>
                  <a:effectLst/>
                  <a:uLnTx/>
                  <a:uFillTx/>
                  <a:latin typeface="Arial" pitchFamily="34" charset="0"/>
                  <a:cs typeface="Arial" pitchFamily="34" charset="0"/>
                </a:rPr>
                <a:t>80</a:t>
              </a:r>
              <a:endParaRPr kumimoji="0" lang="en-IN" sz="1800" b="1"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6" name="TextBox 15"/>
            <p:cNvSpPr txBox="1"/>
            <p:nvPr/>
          </p:nvSpPr>
          <p:spPr>
            <a:xfrm>
              <a:off x="7668107" y="2462449"/>
              <a:ext cx="400733" cy="351967"/>
            </a:xfrm>
            <a:prstGeom prst="rect">
              <a:avLst/>
            </a:prstGeom>
            <a:noFill/>
          </p:spPr>
          <p:txBody>
            <a:bodyPr wrap="non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smtClean="0">
                  <a:ln>
                    <a:noFill/>
                  </a:ln>
                  <a:solidFill>
                    <a:prstClr val="white"/>
                  </a:solidFill>
                  <a:effectLst/>
                  <a:uLnTx/>
                  <a:uFillTx/>
                  <a:latin typeface="Arial" pitchFamily="34" charset="0"/>
                  <a:cs typeface="Arial" pitchFamily="34" charset="0"/>
                </a:rPr>
                <a:t>85</a:t>
              </a:r>
              <a:endParaRPr kumimoji="0" lang="en-IN" sz="1800" b="1"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7" name="TextBox 16"/>
            <p:cNvSpPr txBox="1"/>
            <p:nvPr/>
          </p:nvSpPr>
          <p:spPr>
            <a:xfrm>
              <a:off x="8524447" y="2462449"/>
              <a:ext cx="400733" cy="351967"/>
            </a:xfrm>
            <a:prstGeom prst="rect">
              <a:avLst/>
            </a:prstGeom>
            <a:noFill/>
          </p:spPr>
          <p:txBody>
            <a:bodyPr wrap="non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smtClean="0">
                  <a:ln>
                    <a:noFill/>
                  </a:ln>
                  <a:solidFill>
                    <a:prstClr val="white"/>
                  </a:solidFill>
                  <a:effectLst/>
                  <a:uLnTx/>
                  <a:uFillTx/>
                  <a:latin typeface="Arial" pitchFamily="34" charset="0"/>
                  <a:cs typeface="Arial" pitchFamily="34" charset="0"/>
                </a:rPr>
                <a:t>90</a:t>
              </a:r>
              <a:endParaRPr kumimoji="0" lang="en-IN" sz="1800" b="1"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8" name="TextBox 17"/>
            <p:cNvSpPr txBox="1"/>
            <p:nvPr/>
          </p:nvSpPr>
          <p:spPr>
            <a:xfrm>
              <a:off x="9473812" y="2462449"/>
              <a:ext cx="400733" cy="351967"/>
            </a:xfrm>
            <a:prstGeom prst="rect">
              <a:avLst/>
            </a:prstGeom>
            <a:noFill/>
          </p:spPr>
          <p:txBody>
            <a:bodyPr wrap="non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smtClean="0">
                  <a:ln>
                    <a:noFill/>
                  </a:ln>
                  <a:solidFill>
                    <a:prstClr val="white"/>
                  </a:solidFill>
                  <a:effectLst/>
                  <a:uLnTx/>
                  <a:uFillTx/>
                  <a:latin typeface="Arial" pitchFamily="34" charset="0"/>
                  <a:cs typeface="Arial" pitchFamily="34" charset="0"/>
                </a:rPr>
                <a:t>95</a:t>
              </a:r>
              <a:endParaRPr kumimoji="0" lang="en-IN" sz="1800" b="1"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sp>
          <p:nvSpPr>
            <p:cNvPr id="19" name="TextBox 18"/>
            <p:cNvSpPr txBox="1"/>
            <p:nvPr/>
          </p:nvSpPr>
          <p:spPr>
            <a:xfrm>
              <a:off x="10300935" y="2462449"/>
              <a:ext cx="517225" cy="351967"/>
            </a:xfrm>
            <a:prstGeom prst="rect">
              <a:avLst/>
            </a:prstGeom>
            <a:noFill/>
          </p:spPr>
          <p:txBody>
            <a:bodyPr wrap="non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smtClean="0">
                  <a:ln>
                    <a:noFill/>
                  </a:ln>
                  <a:solidFill>
                    <a:prstClr val="white"/>
                  </a:solidFill>
                  <a:effectLst/>
                  <a:uLnTx/>
                  <a:uFillTx/>
                  <a:latin typeface="Arial" pitchFamily="34" charset="0"/>
                  <a:cs typeface="Arial" pitchFamily="34" charset="0"/>
                </a:rPr>
                <a:t>100</a:t>
              </a:r>
              <a:endParaRPr kumimoji="0" lang="en-IN" sz="1800" b="1" i="0" u="none" strike="noStrike" kern="0" cap="none" spc="0" normalizeH="0" baseline="0" noProof="0" dirty="0" smtClean="0">
                <a:ln>
                  <a:noFill/>
                </a:ln>
                <a:solidFill>
                  <a:prstClr val="white"/>
                </a:solidFill>
                <a:effectLst/>
                <a:uLnTx/>
                <a:uFillTx/>
                <a:latin typeface="Arial" pitchFamily="34" charset="0"/>
                <a:cs typeface="Arial" pitchFamily="34" charset="0"/>
              </a:endParaRPr>
            </a:p>
          </p:txBody>
        </p:sp>
        <p:grpSp>
          <p:nvGrpSpPr>
            <p:cNvPr id="20" name="Group 19"/>
            <p:cNvGrpSpPr/>
            <p:nvPr/>
          </p:nvGrpSpPr>
          <p:grpSpPr>
            <a:xfrm>
              <a:off x="1699903" y="3013656"/>
              <a:ext cx="8854805" cy="199321"/>
              <a:chOff x="1699903" y="3009780"/>
              <a:chExt cx="8854805" cy="589767"/>
            </a:xfrm>
          </p:grpSpPr>
          <p:cxnSp>
            <p:nvCxnSpPr>
              <p:cNvPr id="21" name="Straight Connector 20"/>
              <p:cNvCxnSpPr/>
              <p:nvPr/>
            </p:nvCxnSpPr>
            <p:spPr>
              <a:xfrm>
                <a:off x="1699903" y="3024294"/>
                <a:ext cx="0" cy="575253"/>
              </a:xfrm>
              <a:prstGeom prst="line">
                <a:avLst/>
              </a:prstGeom>
              <a:noFill/>
              <a:ln w="28575" cap="flat" cmpd="sng" algn="ctr">
                <a:solidFill>
                  <a:sysClr val="window" lastClr="FFFFFF">
                    <a:lumMod val="85000"/>
                  </a:sysClr>
                </a:solidFill>
                <a:prstDash val="solid"/>
                <a:miter lim="800000"/>
              </a:ln>
              <a:effectLst/>
            </p:spPr>
          </p:cxnSp>
          <p:cxnSp>
            <p:nvCxnSpPr>
              <p:cNvPr id="22" name="Straight Connector 21"/>
              <p:cNvCxnSpPr/>
              <p:nvPr/>
            </p:nvCxnSpPr>
            <p:spPr>
              <a:xfrm>
                <a:off x="2580436" y="3024294"/>
                <a:ext cx="0" cy="575253"/>
              </a:xfrm>
              <a:prstGeom prst="line">
                <a:avLst/>
              </a:prstGeom>
              <a:noFill/>
              <a:ln w="28575" cap="flat" cmpd="sng" algn="ctr">
                <a:solidFill>
                  <a:sysClr val="window" lastClr="FFFFFF">
                    <a:lumMod val="85000"/>
                  </a:sysClr>
                </a:solidFill>
                <a:prstDash val="solid"/>
                <a:miter lim="800000"/>
              </a:ln>
              <a:effectLst/>
            </p:spPr>
          </p:cxnSp>
          <p:cxnSp>
            <p:nvCxnSpPr>
              <p:cNvPr id="23" name="Straight Connector 22"/>
              <p:cNvCxnSpPr/>
              <p:nvPr/>
            </p:nvCxnSpPr>
            <p:spPr>
              <a:xfrm>
                <a:off x="3460969" y="3024294"/>
                <a:ext cx="0" cy="575253"/>
              </a:xfrm>
              <a:prstGeom prst="line">
                <a:avLst/>
              </a:prstGeom>
              <a:noFill/>
              <a:ln w="28575" cap="flat" cmpd="sng" algn="ctr">
                <a:solidFill>
                  <a:sysClr val="window" lastClr="FFFFFF">
                    <a:lumMod val="85000"/>
                  </a:sysClr>
                </a:solidFill>
                <a:prstDash val="solid"/>
                <a:miter lim="800000"/>
              </a:ln>
              <a:effectLst/>
            </p:spPr>
          </p:cxnSp>
          <p:cxnSp>
            <p:nvCxnSpPr>
              <p:cNvPr id="24" name="Straight Connector 23"/>
              <p:cNvCxnSpPr/>
              <p:nvPr/>
            </p:nvCxnSpPr>
            <p:spPr>
              <a:xfrm>
                <a:off x="4341502" y="3024294"/>
                <a:ext cx="0" cy="575253"/>
              </a:xfrm>
              <a:prstGeom prst="line">
                <a:avLst/>
              </a:prstGeom>
              <a:noFill/>
              <a:ln w="28575" cap="flat" cmpd="sng" algn="ctr">
                <a:solidFill>
                  <a:sysClr val="window" lastClr="FFFFFF"/>
                </a:solidFill>
                <a:prstDash val="solid"/>
                <a:miter lim="800000"/>
              </a:ln>
              <a:effectLst/>
            </p:spPr>
          </p:cxnSp>
          <p:cxnSp>
            <p:nvCxnSpPr>
              <p:cNvPr id="25" name="Straight Connector 24"/>
              <p:cNvCxnSpPr/>
              <p:nvPr/>
            </p:nvCxnSpPr>
            <p:spPr>
              <a:xfrm>
                <a:off x="5222035" y="3024294"/>
                <a:ext cx="0" cy="575253"/>
              </a:xfrm>
              <a:prstGeom prst="line">
                <a:avLst/>
              </a:prstGeom>
              <a:noFill/>
              <a:ln w="28575" cap="flat" cmpd="sng" algn="ctr">
                <a:solidFill>
                  <a:sysClr val="window" lastClr="FFFFFF">
                    <a:lumMod val="85000"/>
                  </a:sysClr>
                </a:solidFill>
                <a:prstDash val="solid"/>
                <a:miter lim="800000"/>
              </a:ln>
              <a:effectLst/>
            </p:spPr>
          </p:cxnSp>
          <p:cxnSp>
            <p:nvCxnSpPr>
              <p:cNvPr id="26" name="Straight Connector 25"/>
              <p:cNvCxnSpPr/>
              <p:nvPr/>
            </p:nvCxnSpPr>
            <p:spPr>
              <a:xfrm>
                <a:off x="6102568" y="3024294"/>
                <a:ext cx="0" cy="575253"/>
              </a:xfrm>
              <a:prstGeom prst="line">
                <a:avLst/>
              </a:prstGeom>
              <a:noFill/>
              <a:ln w="28575" cap="flat" cmpd="sng" algn="ctr">
                <a:solidFill>
                  <a:sysClr val="window" lastClr="FFFFFF">
                    <a:lumMod val="85000"/>
                  </a:sysClr>
                </a:solidFill>
                <a:prstDash val="solid"/>
                <a:miter lim="800000"/>
              </a:ln>
              <a:effectLst/>
            </p:spPr>
          </p:cxnSp>
          <p:cxnSp>
            <p:nvCxnSpPr>
              <p:cNvPr id="27" name="Straight Connector 26"/>
              <p:cNvCxnSpPr/>
              <p:nvPr/>
            </p:nvCxnSpPr>
            <p:spPr>
              <a:xfrm>
                <a:off x="6983101" y="3024294"/>
                <a:ext cx="0" cy="575253"/>
              </a:xfrm>
              <a:prstGeom prst="line">
                <a:avLst/>
              </a:prstGeom>
              <a:noFill/>
              <a:ln w="28575" cap="flat" cmpd="sng" algn="ctr">
                <a:solidFill>
                  <a:sysClr val="window" lastClr="FFFFFF">
                    <a:lumMod val="85000"/>
                  </a:sysClr>
                </a:solidFill>
                <a:prstDash val="solid"/>
                <a:miter lim="800000"/>
              </a:ln>
              <a:effectLst/>
            </p:spPr>
          </p:cxnSp>
          <p:cxnSp>
            <p:nvCxnSpPr>
              <p:cNvPr id="28" name="Straight Connector 27"/>
              <p:cNvCxnSpPr/>
              <p:nvPr/>
            </p:nvCxnSpPr>
            <p:spPr>
              <a:xfrm>
                <a:off x="7863634" y="3024294"/>
                <a:ext cx="0" cy="575253"/>
              </a:xfrm>
              <a:prstGeom prst="line">
                <a:avLst/>
              </a:prstGeom>
              <a:noFill/>
              <a:ln w="28575" cap="flat" cmpd="sng" algn="ctr">
                <a:solidFill>
                  <a:sysClr val="window" lastClr="FFFFFF">
                    <a:lumMod val="85000"/>
                  </a:sysClr>
                </a:solidFill>
                <a:prstDash val="solid"/>
                <a:miter lim="800000"/>
              </a:ln>
              <a:effectLst/>
            </p:spPr>
          </p:cxnSp>
          <p:cxnSp>
            <p:nvCxnSpPr>
              <p:cNvPr id="29" name="Straight Connector 28"/>
              <p:cNvCxnSpPr/>
              <p:nvPr/>
            </p:nvCxnSpPr>
            <p:spPr>
              <a:xfrm>
                <a:off x="8744167" y="3024294"/>
                <a:ext cx="0" cy="575253"/>
              </a:xfrm>
              <a:prstGeom prst="line">
                <a:avLst/>
              </a:prstGeom>
              <a:noFill/>
              <a:ln w="28575" cap="flat" cmpd="sng" algn="ctr">
                <a:solidFill>
                  <a:sysClr val="window" lastClr="FFFFFF">
                    <a:lumMod val="85000"/>
                  </a:sysClr>
                </a:solidFill>
                <a:prstDash val="solid"/>
                <a:miter lim="800000"/>
              </a:ln>
              <a:effectLst/>
            </p:spPr>
          </p:cxnSp>
          <p:cxnSp>
            <p:nvCxnSpPr>
              <p:cNvPr id="30" name="Straight Connector 29"/>
              <p:cNvCxnSpPr/>
              <p:nvPr/>
            </p:nvCxnSpPr>
            <p:spPr>
              <a:xfrm>
                <a:off x="9674177" y="3024293"/>
                <a:ext cx="0" cy="575254"/>
              </a:xfrm>
              <a:prstGeom prst="line">
                <a:avLst/>
              </a:prstGeom>
              <a:noFill/>
              <a:ln w="28575" cap="flat" cmpd="sng" algn="ctr">
                <a:solidFill>
                  <a:sysClr val="window" lastClr="FFFFFF">
                    <a:lumMod val="85000"/>
                  </a:sysClr>
                </a:solidFill>
                <a:prstDash val="solid"/>
                <a:miter lim="800000"/>
              </a:ln>
              <a:effectLst/>
            </p:spPr>
          </p:cxnSp>
          <p:cxnSp>
            <p:nvCxnSpPr>
              <p:cNvPr id="31" name="Straight Connector 30"/>
              <p:cNvCxnSpPr/>
              <p:nvPr/>
            </p:nvCxnSpPr>
            <p:spPr>
              <a:xfrm>
                <a:off x="10554708" y="3009780"/>
                <a:ext cx="0" cy="575254"/>
              </a:xfrm>
              <a:prstGeom prst="line">
                <a:avLst/>
              </a:prstGeom>
              <a:noFill/>
              <a:ln w="28575" cap="flat" cmpd="sng" algn="ctr">
                <a:solidFill>
                  <a:sysClr val="window" lastClr="FFFFFF">
                    <a:lumMod val="85000"/>
                  </a:sysClr>
                </a:solidFill>
                <a:prstDash val="solid"/>
                <a:miter lim="800000"/>
              </a:ln>
              <a:effectLst/>
            </p:spPr>
          </p:cxnSp>
        </p:grpSp>
      </p:grpSp>
      <p:grpSp>
        <p:nvGrpSpPr>
          <p:cNvPr id="33" name="Group 32">
            <a:extLst>
              <a:ext uri="{FF2B5EF4-FFF2-40B4-BE49-F238E27FC236}">
                <a16:creationId xmlns:a16="http://schemas.microsoft.com/office/drawing/2014/main" xmlns="" id="{A847EF19-B5CF-4656-8181-E4BD1FEBF00C}"/>
              </a:ext>
            </a:extLst>
          </p:cNvPr>
          <p:cNvGrpSpPr/>
          <p:nvPr/>
        </p:nvGrpSpPr>
        <p:grpSpPr>
          <a:xfrm>
            <a:off x="-255357" y="4329913"/>
            <a:ext cx="4726799" cy="735747"/>
            <a:chOff x="1073385" y="1725713"/>
            <a:chExt cx="6260496" cy="735747"/>
          </a:xfrm>
        </p:grpSpPr>
        <p:cxnSp>
          <p:nvCxnSpPr>
            <p:cNvPr id="34" name="Straight Connector 33"/>
            <p:cNvCxnSpPr>
              <a:cxnSpLocks/>
            </p:cNvCxnSpPr>
            <p:nvPr/>
          </p:nvCxnSpPr>
          <p:spPr>
            <a:xfrm>
              <a:off x="1073385" y="2199105"/>
              <a:ext cx="6260496" cy="0"/>
            </a:xfrm>
            <a:prstGeom prst="line">
              <a:avLst/>
            </a:prstGeom>
            <a:noFill/>
            <a:ln w="12700" cap="flat" cmpd="sng" algn="ctr">
              <a:solidFill>
                <a:sysClr val="window" lastClr="FFFFFF">
                  <a:lumMod val="85000"/>
                </a:sysClr>
              </a:solidFill>
              <a:prstDash val="solid"/>
              <a:miter lim="800000"/>
              <a:headEnd type="oval"/>
              <a:tailEnd type="oval"/>
            </a:ln>
            <a:effectLst/>
          </p:spPr>
        </p:cxnSp>
        <p:sp>
          <p:nvSpPr>
            <p:cNvPr id="35" name="TextBox 34"/>
            <p:cNvSpPr txBox="1"/>
            <p:nvPr/>
          </p:nvSpPr>
          <p:spPr>
            <a:xfrm>
              <a:off x="2213473" y="1725713"/>
              <a:ext cx="3451100" cy="735747"/>
            </a:xfrm>
            <a:prstGeom prst="roundRect">
              <a:avLst>
                <a:gd name="adj" fmla="val 50000"/>
              </a:avLst>
            </a:prstGeom>
            <a:solidFill>
              <a:sysClr val="window" lastClr="FFFFFF"/>
            </a:solidFill>
            <a:ln w="12700">
              <a:solidFill>
                <a:sysClr val="window" lastClr="FFFFFF">
                  <a:lumMod val="85000"/>
                </a:sysClr>
              </a:solidFill>
            </a:ln>
          </p:spPr>
          <p:txBody>
            <a:bodyPr wrap="square" rtlCol="0"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i="0" u="none" strike="noStrike" kern="0" cap="none" spc="0" normalizeH="0" baseline="0" noProof="0" dirty="0" smtClean="0">
                  <a:ln>
                    <a:noFill/>
                  </a:ln>
                  <a:solidFill>
                    <a:srgbClr val="FF0000"/>
                  </a:solidFill>
                  <a:effectLst/>
                  <a:uLnTx/>
                  <a:uFillTx/>
                  <a:latin typeface="El Messiri" panose="00000500000000000000" pitchFamily="2" charset="-78"/>
                  <a:cs typeface="El Messiri" panose="00000500000000000000" pitchFamily="2" charset="-78"/>
                </a:rPr>
                <a:t>مستوى أداء منخفض بحاجة إلى تدخلات جوهرية</a:t>
              </a:r>
              <a:endParaRPr kumimoji="0" lang="en-IN" sz="1400" i="0" u="none" strike="noStrike" kern="0" cap="none" spc="0" normalizeH="0" baseline="0" noProof="0" dirty="0" smtClean="0">
                <a:ln>
                  <a:noFill/>
                </a:ln>
                <a:solidFill>
                  <a:srgbClr val="FF0000"/>
                </a:solidFill>
                <a:effectLst/>
                <a:uLnTx/>
                <a:uFillTx/>
                <a:latin typeface="El Messiri" panose="00000500000000000000" pitchFamily="2" charset="-78"/>
                <a:cs typeface="El Messiri" panose="00000500000000000000" pitchFamily="2" charset="-78"/>
              </a:endParaRPr>
            </a:p>
          </p:txBody>
        </p:sp>
      </p:grpSp>
      <p:grpSp>
        <p:nvGrpSpPr>
          <p:cNvPr id="36" name="Group 35">
            <a:extLst>
              <a:ext uri="{FF2B5EF4-FFF2-40B4-BE49-F238E27FC236}">
                <a16:creationId xmlns:a16="http://schemas.microsoft.com/office/drawing/2014/main" xmlns="" id="{AEA3AD54-2435-4A5E-AC81-68AFF3AF49E7}"/>
              </a:ext>
            </a:extLst>
          </p:cNvPr>
          <p:cNvGrpSpPr/>
          <p:nvPr/>
        </p:nvGrpSpPr>
        <p:grpSpPr>
          <a:xfrm>
            <a:off x="6423553" y="4310422"/>
            <a:ext cx="2349792" cy="735747"/>
            <a:chOff x="7054662" y="1772816"/>
            <a:chExt cx="2150177" cy="735747"/>
          </a:xfrm>
        </p:grpSpPr>
        <p:cxnSp>
          <p:nvCxnSpPr>
            <p:cNvPr id="37" name="Straight Connector 36">
              <a:extLst>
                <a:ext uri="{FF2B5EF4-FFF2-40B4-BE49-F238E27FC236}">
                  <a16:creationId xmlns:a16="http://schemas.microsoft.com/office/drawing/2014/main" xmlns="" id="{AF9A22A7-7ACA-423F-8BCF-E3DC5BAB25E9}"/>
                </a:ext>
              </a:extLst>
            </p:cNvPr>
            <p:cNvCxnSpPr>
              <a:cxnSpLocks/>
            </p:cNvCxnSpPr>
            <p:nvPr/>
          </p:nvCxnSpPr>
          <p:spPr>
            <a:xfrm>
              <a:off x="7461115" y="2199105"/>
              <a:ext cx="1743724" cy="0"/>
            </a:xfrm>
            <a:prstGeom prst="line">
              <a:avLst/>
            </a:prstGeom>
            <a:noFill/>
            <a:ln w="12700" cap="flat" cmpd="sng" algn="ctr">
              <a:solidFill>
                <a:sysClr val="window" lastClr="FFFFFF">
                  <a:lumMod val="85000"/>
                </a:sysClr>
              </a:solidFill>
              <a:prstDash val="solid"/>
              <a:miter lim="800000"/>
              <a:headEnd type="oval"/>
              <a:tailEnd type="oval"/>
            </a:ln>
            <a:effectLst/>
          </p:spPr>
        </p:cxnSp>
        <p:sp>
          <p:nvSpPr>
            <p:cNvPr id="38" name="TextBox 37"/>
            <p:cNvSpPr txBox="1"/>
            <p:nvPr/>
          </p:nvSpPr>
          <p:spPr>
            <a:xfrm>
              <a:off x="7054662" y="1772816"/>
              <a:ext cx="2150175" cy="735747"/>
            </a:xfrm>
            <a:prstGeom prst="roundRect">
              <a:avLst>
                <a:gd name="adj" fmla="val 50000"/>
              </a:avLst>
            </a:prstGeom>
            <a:solidFill>
              <a:sysClr val="window" lastClr="FFFFFF"/>
            </a:solidFill>
            <a:ln w="12700">
              <a:solidFill>
                <a:sysClr val="window" lastClr="FFFFFF">
                  <a:lumMod val="85000"/>
                </a:sysClr>
              </a:solidFill>
            </a:ln>
          </p:spPr>
          <p:txBody>
            <a:bodyPr wrap="square" rtlCol="0"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i="0" u="none" strike="noStrike" kern="0" cap="none" spc="0" normalizeH="0" baseline="0" noProof="0" dirty="0" smtClean="0">
                  <a:ln>
                    <a:noFill/>
                  </a:ln>
                  <a:solidFill>
                    <a:srgbClr val="0070C0"/>
                  </a:solidFill>
                  <a:effectLst/>
                  <a:uLnTx/>
                  <a:uFillTx/>
                  <a:latin typeface="El Messiri" panose="00000500000000000000" pitchFamily="2" charset="-78"/>
                  <a:cs typeface="El Messiri" panose="00000500000000000000" pitchFamily="2" charset="-78"/>
                </a:rPr>
                <a:t>مستوى أداء جيد بحاجة إلى متابعة التحسين</a:t>
              </a:r>
              <a:endParaRPr kumimoji="0" lang="en-IN" sz="1400" i="0" u="none" strike="noStrike" kern="0" cap="none" spc="0" normalizeH="0" baseline="0" noProof="0" dirty="0" smtClean="0">
                <a:ln>
                  <a:noFill/>
                </a:ln>
                <a:solidFill>
                  <a:srgbClr val="0070C0"/>
                </a:solidFill>
                <a:effectLst/>
                <a:uLnTx/>
                <a:uFillTx/>
                <a:latin typeface="El Messiri" panose="00000500000000000000" pitchFamily="2" charset="-78"/>
                <a:cs typeface="El Messiri" panose="00000500000000000000" pitchFamily="2" charset="-78"/>
              </a:endParaRPr>
            </a:p>
          </p:txBody>
        </p:sp>
      </p:grpSp>
      <p:grpSp>
        <p:nvGrpSpPr>
          <p:cNvPr id="39" name="Group 38">
            <a:extLst>
              <a:ext uri="{FF2B5EF4-FFF2-40B4-BE49-F238E27FC236}">
                <a16:creationId xmlns:a16="http://schemas.microsoft.com/office/drawing/2014/main" xmlns="" id="{9D5AE979-B295-4941-9AEF-2E2E39361A75}"/>
              </a:ext>
            </a:extLst>
          </p:cNvPr>
          <p:cNvGrpSpPr/>
          <p:nvPr/>
        </p:nvGrpSpPr>
        <p:grpSpPr>
          <a:xfrm>
            <a:off x="8896863" y="4310421"/>
            <a:ext cx="2572322" cy="735747"/>
            <a:chOff x="8939262" y="1774915"/>
            <a:chExt cx="2572322" cy="735747"/>
          </a:xfrm>
        </p:grpSpPr>
        <p:cxnSp>
          <p:nvCxnSpPr>
            <p:cNvPr id="40" name="Straight Connector 39">
              <a:extLst>
                <a:ext uri="{FF2B5EF4-FFF2-40B4-BE49-F238E27FC236}">
                  <a16:creationId xmlns:a16="http://schemas.microsoft.com/office/drawing/2014/main" xmlns="" id="{2850B979-B0FA-410C-9622-191EE5F96896}"/>
                </a:ext>
              </a:extLst>
            </p:cNvPr>
            <p:cNvCxnSpPr>
              <a:cxnSpLocks/>
            </p:cNvCxnSpPr>
            <p:nvPr/>
          </p:nvCxnSpPr>
          <p:spPr>
            <a:xfrm>
              <a:off x="9319098" y="2199105"/>
              <a:ext cx="1787481" cy="0"/>
            </a:xfrm>
            <a:prstGeom prst="line">
              <a:avLst/>
            </a:prstGeom>
            <a:noFill/>
            <a:ln w="12700" cap="flat" cmpd="sng" algn="ctr">
              <a:solidFill>
                <a:sysClr val="window" lastClr="FFFFFF">
                  <a:lumMod val="85000"/>
                </a:sysClr>
              </a:solidFill>
              <a:prstDash val="solid"/>
              <a:miter lim="800000"/>
              <a:headEnd type="oval"/>
              <a:tailEnd type="oval"/>
            </a:ln>
            <a:effectLst/>
          </p:spPr>
        </p:cxnSp>
        <p:sp>
          <p:nvSpPr>
            <p:cNvPr id="41" name="TextBox 40"/>
            <p:cNvSpPr txBox="1"/>
            <p:nvPr/>
          </p:nvSpPr>
          <p:spPr>
            <a:xfrm>
              <a:off x="8939262" y="1774915"/>
              <a:ext cx="2572322" cy="735747"/>
            </a:xfrm>
            <a:prstGeom prst="roundRect">
              <a:avLst>
                <a:gd name="adj" fmla="val 50000"/>
              </a:avLst>
            </a:prstGeom>
            <a:solidFill>
              <a:sysClr val="window" lastClr="FFFFFF"/>
            </a:solidFill>
            <a:ln w="12700">
              <a:solidFill>
                <a:sysClr val="window" lastClr="FFFFFF">
                  <a:lumMod val="85000"/>
                </a:sysClr>
              </a:solidFill>
            </a:ln>
          </p:spPr>
          <p:txBody>
            <a:bodyPr wrap="none" rtlCol="0"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i="0" u="none" strike="noStrike" kern="0" cap="none" spc="0" normalizeH="0" baseline="0" noProof="0" dirty="0" smtClean="0">
                  <a:ln>
                    <a:noFill/>
                  </a:ln>
                  <a:solidFill>
                    <a:srgbClr val="00B050"/>
                  </a:solidFill>
                  <a:effectLst/>
                  <a:uLnTx/>
                  <a:uFillTx/>
                  <a:latin typeface="El Messiri" panose="00000500000000000000" pitchFamily="2" charset="-78"/>
                  <a:cs typeface="El Messiri" panose="00000500000000000000" pitchFamily="2" charset="-78"/>
                </a:rPr>
                <a:t>أداء ذو جودة عالية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i="0" u="none" strike="noStrike" kern="0" cap="none" spc="0" normalizeH="0" baseline="0" noProof="0" dirty="0" smtClean="0">
                  <a:ln>
                    <a:noFill/>
                  </a:ln>
                  <a:solidFill>
                    <a:srgbClr val="00B050"/>
                  </a:solidFill>
                  <a:effectLst/>
                  <a:uLnTx/>
                  <a:uFillTx/>
                  <a:latin typeface="El Messiri" panose="00000500000000000000" pitchFamily="2" charset="-78"/>
                  <a:cs typeface="El Messiri" panose="00000500000000000000" pitchFamily="2" charset="-78"/>
                </a:rPr>
                <a:t>يتطلب استدامة التميز والابتكار</a:t>
              </a:r>
              <a:endParaRPr kumimoji="0" lang="en-IN" sz="1400" i="0" u="none" strike="noStrike" kern="0" cap="none" spc="0" normalizeH="0" baseline="0" noProof="0" dirty="0" smtClean="0">
                <a:ln>
                  <a:noFill/>
                </a:ln>
                <a:solidFill>
                  <a:srgbClr val="00B050"/>
                </a:solidFill>
                <a:effectLst/>
                <a:uLnTx/>
                <a:uFillTx/>
                <a:latin typeface="El Messiri" panose="00000500000000000000" pitchFamily="2" charset="-78"/>
                <a:cs typeface="El Messiri" panose="00000500000000000000" pitchFamily="2" charset="-78"/>
              </a:endParaRPr>
            </a:p>
          </p:txBody>
        </p:sp>
      </p:grpSp>
      <p:grpSp>
        <p:nvGrpSpPr>
          <p:cNvPr id="42" name="Group 41">
            <a:extLst>
              <a:ext uri="{FF2B5EF4-FFF2-40B4-BE49-F238E27FC236}">
                <a16:creationId xmlns:a16="http://schemas.microsoft.com/office/drawing/2014/main" xmlns="" id="{EDC92347-ED74-407A-88AD-4676DDAD5044}"/>
              </a:ext>
            </a:extLst>
          </p:cNvPr>
          <p:cNvGrpSpPr/>
          <p:nvPr/>
        </p:nvGrpSpPr>
        <p:grpSpPr>
          <a:xfrm rot="10800000" flipV="1">
            <a:off x="9141867" y="2118936"/>
            <a:ext cx="1278061" cy="859644"/>
            <a:chOff x="10853588" y="2283597"/>
            <a:chExt cx="850194" cy="649675"/>
          </a:xfrm>
          <a:solidFill>
            <a:srgbClr val="92D050"/>
          </a:solidFill>
        </p:grpSpPr>
        <p:sp>
          <p:nvSpPr>
            <p:cNvPr id="43" name="TextBox 42">
              <a:extLst>
                <a:ext uri="{FF2B5EF4-FFF2-40B4-BE49-F238E27FC236}">
                  <a16:creationId xmlns:a16="http://schemas.microsoft.com/office/drawing/2014/main" xmlns="" id="{7D9D8C45-CAEF-41CC-89D8-468D07982558}"/>
                </a:ext>
              </a:extLst>
            </p:cNvPr>
            <p:cNvSpPr txBox="1"/>
            <p:nvPr/>
          </p:nvSpPr>
          <p:spPr>
            <a:xfrm rot="10800000" flipV="1">
              <a:off x="10853588" y="2283597"/>
              <a:ext cx="850194" cy="587653"/>
            </a:xfrm>
            <a:prstGeom prst="roundRect">
              <a:avLst/>
            </a:prstGeom>
            <a:solidFill>
              <a:srgbClr val="00B050"/>
            </a:solidFill>
          </p:spPr>
          <p:txBody>
            <a:bodyPr wrap="none" lIns="0" tIns="0" rIns="0" bIns="0"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i="0" u="none" strike="noStrike" kern="0" cap="none" spc="0" normalizeH="0" baseline="0" noProof="0" dirty="0" smtClean="0">
                  <a:ln>
                    <a:noFill/>
                  </a:ln>
                  <a:solidFill>
                    <a:prstClr val="white"/>
                  </a:solidFill>
                  <a:effectLst/>
                  <a:uLnTx/>
                  <a:uFillTx/>
                  <a:latin typeface="El Messiri" panose="00000500000000000000" pitchFamily="2" charset="-78"/>
                  <a:cs typeface="El Messiri" panose="00000500000000000000" pitchFamily="2" charset="-78"/>
                </a:rPr>
                <a:t>التميز</a:t>
              </a:r>
              <a:endParaRPr kumimoji="0" lang="en-GB" i="0" u="none" strike="noStrike" kern="0" cap="none" spc="0" normalizeH="0" baseline="0" noProof="0" dirty="0" smtClean="0">
                <a:ln>
                  <a:noFill/>
                </a:ln>
                <a:solidFill>
                  <a:prstClr val="white"/>
                </a:solidFill>
                <a:effectLst/>
                <a:uLnTx/>
                <a:uFillTx/>
                <a:latin typeface="El Messiri" panose="00000500000000000000" pitchFamily="2" charset="-78"/>
                <a:cs typeface="El Messiri" panose="00000500000000000000" pitchFamily="2" charset="-78"/>
              </a:endParaRPr>
            </a:p>
          </p:txBody>
        </p:sp>
        <p:sp>
          <p:nvSpPr>
            <p:cNvPr id="44" name="Isosceles Triangle 43">
              <a:extLst>
                <a:ext uri="{FF2B5EF4-FFF2-40B4-BE49-F238E27FC236}">
                  <a16:creationId xmlns:a16="http://schemas.microsoft.com/office/drawing/2014/main" xmlns="" id="{7ECD821C-24EE-42FC-B509-F095B726FB65}"/>
                </a:ext>
              </a:extLst>
            </p:cNvPr>
            <p:cNvSpPr/>
            <p:nvPr/>
          </p:nvSpPr>
          <p:spPr>
            <a:xfrm flipV="1">
              <a:off x="11209998" y="2864843"/>
              <a:ext cx="137373" cy="68429"/>
            </a:xfrm>
            <a:prstGeom prst="triangle">
              <a:avLst/>
            </a:prstGeom>
            <a:grp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45" name="Group 44">
            <a:extLst>
              <a:ext uri="{FF2B5EF4-FFF2-40B4-BE49-F238E27FC236}">
                <a16:creationId xmlns:a16="http://schemas.microsoft.com/office/drawing/2014/main" xmlns="" id="{ABDE09EB-BB96-44FB-9E8B-7306C885A384}"/>
              </a:ext>
            </a:extLst>
          </p:cNvPr>
          <p:cNvGrpSpPr/>
          <p:nvPr/>
        </p:nvGrpSpPr>
        <p:grpSpPr>
          <a:xfrm rot="10800000" flipV="1">
            <a:off x="3924064" y="2187346"/>
            <a:ext cx="1359459" cy="870969"/>
            <a:chOff x="10853588" y="2283597"/>
            <a:chExt cx="850194" cy="649675"/>
          </a:xfrm>
          <a:solidFill>
            <a:srgbClr val="FFC000"/>
          </a:solidFill>
        </p:grpSpPr>
        <p:sp>
          <p:nvSpPr>
            <p:cNvPr id="46" name="TextBox 45">
              <a:extLst>
                <a:ext uri="{FF2B5EF4-FFF2-40B4-BE49-F238E27FC236}">
                  <a16:creationId xmlns:a16="http://schemas.microsoft.com/office/drawing/2014/main" xmlns="" id="{6B747984-AA6E-41B2-AEFF-50AF54CDA48E}"/>
                </a:ext>
              </a:extLst>
            </p:cNvPr>
            <p:cNvSpPr txBox="1"/>
            <p:nvPr/>
          </p:nvSpPr>
          <p:spPr>
            <a:xfrm rot="10800000" flipV="1">
              <a:off x="10853588" y="2283597"/>
              <a:ext cx="850194" cy="587653"/>
            </a:xfrm>
            <a:prstGeom prst="roundRect">
              <a:avLst/>
            </a:prstGeom>
            <a:grpFill/>
          </p:spPr>
          <p:txBody>
            <a:bodyPr wrap="none" lIns="0" tIns="0" rIns="0" bIns="0"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i="0" u="none" strike="noStrike" kern="0" cap="none" spc="0" normalizeH="0" baseline="0" noProof="0" dirty="0" smtClean="0">
                  <a:ln>
                    <a:noFill/>
                  </a:ln>
                  <a:solidFill>
                    <a:prstClr val="white"/>
                  </a:solidFill>
                  <a:effectLst/>
                  <a:uLnTx/>
                  <a:uFillTx/>
                  <a:latin typeface="El Messiri" panose="00000500000000000000" pitchFamily="2" charset="-78"/>
                  <a:cs typeface="El Messiri" panose="00000500000000000000" pitchFamily="2" charset="-78"/>
                </a:rPr>
                <a:t>الانطلاق</a:t>
              </a:r>
              <a:endParaRPr kumimoji="0" lang="en-GB" sz="1200" i="0" u="none" strike="noStrike" kern="0" cap="none" spc="0" normalizeH="0" baseline="0" noProof="0" dirty="0" smtClean="0">
                <a:ln>
                  <a:noFill/>
                </a:ln>
                <a:solidFill>
                  <a:prstClr val="white"/>
                </a:solidFill>
                <a:effectLst/>
                <a:uLnTx/>
                <a:uFillTx/>
                <a:latin typeface="El Messiri" panose="00000500000000000000" pitchFamily="2" charset="-78"/>
                <a:cs typeface="El Messiri" panose="00000500000000000000" pitchFamily="2" charset="-78"/>
              </a:endParaRPr>
            </a:p>
          </p:txBody>
        </p:sp>
        <p:sp>
          <p:nvSpPr>
            <p:cNvPr id="47" name="Isosceles Triangle 46">
              <a:extLst>
                <a:ext uri="{FF2B5EF4-FFF2-40B4-BE49-F238E27FC236}">
                  <a16:creationId xmlns:a16="http://schemas.microsoft.com/office/drawing/2014/main" xmlns="" id="{99B302F9-8D38-4E8D-ADAE-F7755DAB37C6}"/>
                </a:ext>
              </a:extLst>
            </p:cNvPr>
            <p:cNvSpPr/>
            <p:nvPr/>
          </p:nvSpPr>
          <p:spPr>
            <a:xfrm flipV="1">
              <a:off x="11209998" y="2864843"/>
              <a:ext cx="137373" cy="68429"/>
            </a:xfrm>
            <a:prstGeom prst="triangle">
              <a:avLst/>
            </a:prstGeom>
            <a:grp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xmlns="" id="{EA09A87A-457B-40C0-AEFD-A24F375A7C75}"/>
              </a:ext>
            </a:extLst>
          </p:cNvPr>
          <p:cNvGrpSpPr/>
          <p:nvPr/>
        </p:nvGrpSpPr>
        <p:grpSpPr>
          <a:xfrm rot="10800000" flipV="1">
            <a:off x="1400995" y="2210970"/>
            <a:ext cx="1357165" cy="858389"/>
            <a:chOff x="10853589" y="2324041"/>
            <a:chExt cx="850194" cy="609231"/>
          </a:xfrm>
          <a:solidFill>
            <a:srgbClr val="FF0000"/>
          </a:solidFill>
        </p:grpSpPr>
        <p:sp>
          <p:nvSpPr>
            <p:cNvPr id="49" name="TextBox 48">
              <a:extLst>
                <a:ext uri="{FF2B5EF4-FFF2-40B4-BE49-F238E27FC236}">
                  <a16:creationId xmlns:a16="http://schemas.microsoft.com/office/drawing/2014/main" xmlns="" id="{807D2534-F127-4333-83B9-3B18F9A4B565}"/>
                </a:ext>
              </a:extLst>
            </p:cNvPr>
            <p:cNvSpPr txBox="1"/>
            <p:nvPr/>
          </p:nvSpPr>
          <p:spPr>
            <a:xfrm rot="10800000" flipV="1">
              <a:off x="10853589" y="2324041"/>
              <a:ext cx="850194" cy="559146"/>
            </a:xfrm>
            <a:prstGeom prst="roundRect">
              <a:avLst/>
            </a:prstGeom>
            <a:grpFill/>
          </p:spPr>
          <p:txBody>
            <a:bodyPr wrap="none" lIns="0" tIns="0" rIns="0" bIns="0"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i="0" u="none" strike="noStrike" kern="0" cap="none" spc="0" normalizeH="0" baseline="0" noProof="0" dirty="0" smtClean="0">
                  <a:ln>
                    <a:noFill/>
                  </a:ln>
                  <a:solidFill>
                    <a:prstClr val="white"/>
                  </a:solidFill>
                  <a:effectLst/>
                  <a:uLnTx/>
                  <a:uFillTx/>
                  <a:latin typeface="El Messiri" panose="00000500000000000000" pitchFamily="2" charset="-78"/>
                  <a:cs typeface="El Messiri" panose="00000500000000000000" pitchFamily="2" charset="-78"/>
                </a:rPr>
                <a:t>التهيئة</a:t>
              </a:r>
              <a:endParaRPr kumimoji="0" lang="en-GB" i="0" u="none" strike="noStrike" kern="0" cap="none" spc="0" normalizeH="0" baseline="0" noProof="0" dirty="0" smtClean="0">
                <a:ln>
                  <a:noFill/>
                </a:ln>
                <a:solidFill>
                  <a:prstClr val="white"/>
                </a:solidFill>
                <a:effectLst/>
                <a:uLnTx/>
                <a:uFillTx/>
                <a:latin typeface="El Messiri" panose="00000500000000000000" pitchFamily="2" charset="-78"/>
                <a:cs typeface="El Messiri" panose="00000500000000000000" pitchFamily="2" charset="-78"/>
              </a:endParaRPr>
            </a:p>
          </p:txBody>
        </p:sp>
        <p:sp>
          <p:nvSpPr>
            <p:cNvPr id="50" name="Isosceles Triangle 49">
              <a:extLst>
                <a:ext uri="{FF2B5EF4-FFF2-40B4-BE49-F238E27FC236}">
                  <a16:creationId xmlns:a16="http://schemas.microsoft.com/office/drawing/2014/main" xmlns="" id="{32710145-35B1-4BDA-8580-3795599242E9}"/>
                </a:ext>
              </a:extLst>
            </p:cNvPr>
            <p:cNvSpPr/>
            <p:nvPr/>
          </p:nvSpPr>
          <p:spPr>
            <a:xfrm flipV="1">
              <a:off x="11209998" y="2864843"/>
              <a:ext cx="137373" cy="68429"/>
            </a:xfrm>
            <a:prstGeom prst="triangle">
              <a:avLst/>
            </a:prstGeom>
            <a:grp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51" name="Group 74">
            <a:extLst>
              <a:ext uri="{FF2B5EF4-FFF2-40B4-BE49-F238E27FC236}">
                <a16:creationId xmlns:a16="http://schemas.microsoft.com/office/drawing/2014/main" xmlns="" id="{E66276FB-C946-47AB-B3C5-13E578571B80}"/>
              </a:ext>
            </a:extLst>
          </p:cNvPr>
          <p:cNvGrpSpPr/>
          <p:nvPr/>
        </p:nvGrpSpPr>
        <p:grpSpPr>
          <a:xfrm rot="10800000" flipV="1">
            <a:off x="6591619" y="2159970"/>
            <a:ext cx="1290277" cy="859644"/>
            <a:chOff x="10853588" y="2283597"/>
            <a:chExt cx="850194" cy="649675"/>
          </a:xfrm>
          <a:solidFill>
            <a:srgbClr val="0070C0"/>
          </a:solidFill>
        </p:grpSpPr>
        <p:sp>
          <p:nvSpPr>
            <p:cNvPr id="52" name="TextBox 76">
              <a:extLst>
                <a:ext uri="{FF2B5EF4-FFF2-40B4-BE49-F238E27FC236}">
                  <a16:creationId xmlns:a16="http://schemas.microsoft.com/office/drawing/2014/main" xmlns="" id="{5CFC7AF8-FEC6-4726-84C0-DE5F1A6571D6}"/>
                </a:ext>
              </a:extLst>
            </p:cNvPr>
            <p:cNvSpPr txBox="1"/>
            <p:nvPr/>
          </p:nvSpPr>
          <p:spPr>
            <a:xfrm rot="10800000" flipV="1">
              <a:off x="10853588" y="2283597"/>
              <a:ext cx="850194" cy="587653"/>
            </a:xfrm>
            <a:prstGeom prst="roundRect">
              <a:avLst/>
            </a:prstGeom>
            <a:grpFill/>
          </p:spPr>
          <p:txBody>
            <a:bodyPr wrap="none" lIns="0" tIns="0" rIns="0" bIns="0" rtlCol="0"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i="0" u="none" strike="noStrike" kern="0" cap="none" spc="0" normalizeH="0" baseline="0" noProof="0" dirty="0" smtClean="0">
                  <a:ln>
                    <a:noFill/>
                  </a:ln>
                  <a:solidFill>
                    <a:prstClr val="white"/>
                  </a:solidFill>
                  <a:effectLst/>
                  <a:uLnTx/>
                  <a:uFillTx/>
                  <a:latin typeface="El Messiri" panose="00000500000000000000" pitchFamily="2" charset="-78"/>
                  <a:cs typeface="El Messiri" panose="00000500000000000000" pitchFamily="2" charset="-78"/>
                </a:rPr>
                <a:t>التقدم</a:t>
              </a:r>
              <a:endParaRPr kumimoji="0" lang="en-GB" sz="1200" i="0" u="none" strike="noStrike" kern="0" cap="none" spc="0" normalizeH="0" baseline="0" noProof="0" dirty="0" smtClean="0">
                <a:ln>
                  <a:noFill/>
                </a:ln>
                <a:solidFill>
                  <a:prstClr val="white"/>
                </a:solidFill>
                <a:effectLst/>
                <a:uLnTx/>
                <a:uFillTx/>
                <a:latin typeface="El Messiri" panose="00000500000000000000" pitchFamily="2" charset="-78"/>
                <a:cs typeface="El Messiri" panose="00000500000000000000" pitchFamily="2" charset="-78"/>
              </a:endParaRPr>
            </a:p>
          </p:txBody>
        </p:sp>
        <p:sp>
          <p:nvSpPr>
            <p:cNvPr id="53" name="Isosceles Triangle 77">
              <a:extLst>
                <a:ext uri="{FF2B5EF4-FFF2-40B4-BE49-F238E27FC236}">
                  <a16:creationId xmlns:a16="http://schemas.microsoft.com/office/drawing/2014/main" xmlns="" id="{8BBA332D-5E76-4ABF-98EA-1AA74BE03A98}"/>
                </a:ext>
              </a:extLst>
            </p:cNvPr>
            <p:cNvSpPr/>
            <p:nvPr/>
          </p:nvSpPr>
          <p:spPr>
            <a:xfrm flipV="1">
              <a:off x="11209998" y="2864843"/>
              <a:ext cx="137373" cy="68429"/>
            </a:xfrm>
            <a:prstGeom prst="triangle">
              <a:avLst/>
            </a:prstGeom>
            <a:grp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54" name="TextBox 96">
            <a:extLst>
              <a:ext uri="{FF2B5EF4-FFF2-40B4-BE49-F238E27FC236}">
                <a16:creationId xmlns:a16="http://schemas.microsoft.com/office/drawing/2014/main" xmlns="" id="{087E8BEB-581D-4FBA-BDB7-86B0EF7FBEF2}"/>
              </a:ext>
            </a:extLst>
          </p:cNvPr>
          <p:cNvSpPr txBox="1"/>
          <p:nvPr/>
        </p:nvSpPr>
        <p:spPr>
          <a:xfrm>
            <a:off x="3513855" y="4328391"/>
            <a:ext cx="2488681" cy="735747"/>
          </a:xfrm>
          <a:prstGeom prst="roundRect">
            <a:avLst>
              <a:gd name="adj" fmla="val 50000"/>
            </a:avLst>
          </a:prstGeom>
          <a:solidFill>
            <a:sysClr val="window" lastClr="FFFFFF"/>
          </a:solidFill>
          <a:ln w="12700">
            <a:solidFill>
              <a:sysClr val="window" lastClr="FFFFFF">
                <a:lumMod val="85000"/>
              </a:sysClr>
            </a:solidFill>
          </a:ln>
        </p:spPr>
        <p:txBody>
          <a:bodyPr wrap="none" rtlCol="0"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i="0" u="none" strike="noStrike" kern="0" cap="none" spc="0" normalizeH="0" baseline="0" noProof="0" dirty="0" smtClean="0">
                <a:ln>
                  <a:noFill/>
                </a:ln>
                <a:solidFill>
                  <a:srgbClr val="FFC000"/>
                </a:solidFill>
                <a:effectLst/>
                <a:uLnTx/>
                <a:uFillTx/>
                <a:latin typeface="El Messiri" panose="00000500000000000000" pitchFamily="2" charset="-78"/>
                <a:cs typeface="El Messiri" panose="00000500000000000000" pitchFamily="2" charset="-78"/>
              </a:rPr>
              <a:t>أداء متوسط يمثل الحد الأدنى</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400" i="0" u="none" strike="noStrike" kern="0" cap="none" spc="0" normalizeH="0" baseline="0" noProof="0" dirty="0" smtClean="0">
                <a:ln>
                  <a:noFill/>
                </a:ln>
                <a:solidFill>
                  <a:srgbClr val="FFC000"/>
                </a:solidFill>
                <a:effectLst/>
                <a:uLnTx/>
                <a:uFillTx/>
                <a:latin typeface="El Messiri" panose="00000500000000000000" pitchFamily="2" charset="-78"/>
                <a:cs typeface="El Messiri" panose="00000500000000000000" pitchFamily="2" charset="-78"/>
              </a:rPr>
              <a:t> وبحاجة إلى تحسينات كبيرة</a:t>
            </a:r>
            <a:endParaRPr kumimoji="0" lang="en-IN" sz="1400" i="0" u="none" strike="noStrike" kern="0" cap="none" spc="0" normalizeH="0" baseline="0" noProof="0" dirty="0" smtClean="0">
              <a:ln>
                <a:noFill/>
              </a:ln>
              <a:solidFill>
                <a:srgbClr val="FFC000"/>
              </a:solidFill>
              <a:effectLst/>
              <a:uLnTx/>
              <a:uFillTx/>
              <a:latin typeface="El Messiri" panose="00000500000000000000" pitchFamily="2" charset="-78"/>
              <a:cs typeface="El Messiri" panose="00000500000000000000" pitchFamily="2" charset="-78"/>
            </a:endParaRPr>
          </a:p>
        </p:txBody>
      </p:sp>
      <p:sp>
        <p:nvSpPr>
          <p:cNvPr id="55" name="TextBox 75">
            <a:extLst>
              <a:ext uri="{FF2B5EF4-FFF2-40B4-BE49-F238E27FC236}">
                <a16:creationId xmlns:a16="http://schemas.microsoft.com/office/drawing/2014/main" xmlns="" id="{3C20EE4C-BB11-4AAF-8410-A6D140B40D62}"/>
              </a:ext>
            </a:extLst>
          </p:cNvPr>
          <p:cNvSpPr txBox="1"/>
          <p:nvPr/>
        </p:nvSpPr>
        <p:spPr>
          <a:xfrm>
            <a:off x="773400" y="3309420"/>
            <a:ext cx="441146" cy="369332"/>
          </a:xfrm>
          <a:prstGeom prst="rect">
            <a:avLst/>
          </a:prstGeom>
          <a:noFill/>
        </p:spPr>
        <p:txBody>
          <a:bodyPr wrap="none" rtlCol="0">
            <a:spAutoFit/>
          </a:bodyPr>
          <a:lstStyle/>
          <a:p>
            <a:pPr algn="ctr" rtl="1"/>
            <a:r>
              <a:rPr lang="en-GB" b="1" dirty="0">
                <a:solidFill>
                  <a:prstClr val="white"/>
                </a:solidFill>
                <a:latin typeface="Arial" pitchFamily="34" charset="0"/>
                <a:cs typeface="Arial" pitchFamily="34" charset="0"/>
              </a:rPr>
              <a:t>50</a:t>
            </a:r>
            <a:endParaRPr lang="en-IN" b="1" dirty="0">
              <a:solidFill>
                <a:prstClr val="white"/>
              </a:solidFill>
              <a:latin typeface="Arial" pitchFamily="34" charset="0"/>
              <a:cs typeface="Arial" pitchFamily="34" charset="0"/>
            </a:endParaRPr>
          </a:p>
        </p:txBody>
      </p:sp>
      <p:sp>
        <p:nvSpPr>
          <p:cNvPr id="56" name="Rectangle 53">
            <a:extLst>
              <a:ext uri="{FF2B5EF4-FFF2-40B4-BE49-F238E27FC236}">
                <a16:creationId xmlns:a16="http://schemas.microsoft.com/office/drawing/2014/main" xmlns="" id="{37E02893-918C-4B81-BEF2-943276CE8882}"/>
              </a:ext>
            </a:extLst>
          </p:cNvPr>
          <p:cNvSpPr/>
          <p:nvPr/>
        </p:nvSpPr>
        <p:spPr>
          <a:xfrm>
            <a:off x="3184527" y="3103562"/>
            <a:ext cx="2693759" cy="920519"/>
          </a:xfrm>
          <a:prstGeom prst="rect">
            <a:avLst/>
          </a:prstGeom>
          <a:gradFill flip="none" rotWithShape="1">
            <a:gsLst>
              <a:gs pos="89000">
                <a:srgbClr val="FFC000"/>
              </a:gs>
              <a:gs pos="100000">
                <a:srgbClr val="FFC000"/>
              </a:gs>
            </a:gsLst>
            <a:lin ang="0" scaled="1"/>
            <a:tileRect/>
          </a:gradFill>
          <a:ln w="12700" cap="flat" cmpd="sng" algn="ctr">
            <a:noFill/>
            <a:prstDash val="solid"/>
            <a:miter lim="800000"/>
          </a:ln>
          <a:effectLst>
            <a:innerShdw dist="190500" dir="5400000">
              <a:sysClr val="window" lastClr="FFFFFF">
                <a:alpha val="20000"/>
              </a:sysClr>
            </a:innerShdw>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IN" sz="1800" b="1" i="0" u="none" strike="noStrike" kern="0" cap="none" spc="0" normalizeH="0" baseline="0" noProof="0" dirty="0" smtClean="0">
              <a:ln>
                <a:noFill/>
              </a:ln>
              <a:solidFill>
                <a:prstClr val="white"/>
              </a:solidFill>
              <a:effectLst/>
              <a:uLnTx/>
              <a:uFillTx/>
              <a:latin typeface="Arial" pitchFamily="34" charset="0"/>
              <a:ea typeface="+mn-ea"/>
              <a:cs typeface="Arial" pitchFamily="34" charset="0"/>
            </a:endParaRPr>
          </a:p>
        </p:txBody>
      </p:sp>
      <p:sp>
        <p:nvSpPr>
          <p:cNvPr id="57" name="TextBox 75">
            <a:extLst>
              <a:ext uri="{FF2B5EF4-FFF2-40B4-BE49-F238E27FC236}">
                <a16:creationId xmlns:a16="http://schemas.microsoft.com/office/drawing/2014/main" xmlns="" id="{33FBBDBB-737B-4889-ADB4-0B974F791C5F}"/>
              </a:ext>
            </a:extLst>
          </p:cNvPr>
          <p:cNvSpPr txBox="1"/>
          <p:nvPr/>
        </p:nvSpPr>
        <p:spPr>
          <a:xfrm>
            <a:off x="3803654" y="3260532"/>
            <a:ext cx="441146" cy="369332"/>
          </a:xfrm>
          <a:prstGeom prst="rect">
            <a:avLst/>
          </a:prstGeom>
          <a:noFill/>
        </p:spPr>
        <p:txBody>
          <a:bodyPr wrap="none" rtlCol="0">
            <a:spAutoFit/>
          </a:bodyPr>
          <a:lstStyle/>
          <a:p>
            <a:pPr algn="ctr" rtl="1"/>
            <a:r>
              <a:rPr lang="en-GB" b="1" dirty="0">
                <a:solidFill>
                  <a:prstClr val="white"/>
                </a:solidFill>
                <a:latin typeface="Arial" pitchFamily="34" charset="0"/>
                <a:cs typeface="Arial" pitchFamily="34" charset="0"/>
              </a:rPr>
              <a:t>65</a:t>
            </a:r>
            <a:endParaRPr lang="en-IN" b="1" dirty="0">
              <a:solidFill>
                <a:prstClr val="white"/>
              </a:solidFill>
              <a:latin typeface="Arial" pitchFamily="34" charset="0"/>
              <a:cs typeface="Arial" pitchFamily="34" charset="0"/>
            </a:endParaRPr>
          </a:p>
        </p:txBody>
      </p:sp>
      <p:sp>
        <p:nvSpPr>
          <p:cNvPr id="58" name="TextBox 78">
            <a:extLst>
              <a:ext uri="{FF2B5EF4-FFF2-40B4-BE49-F238E27FC236}">
                <a16:creationId xmlns:a16="http://schemas.microsoft.com/office/drawing/2014/main" xmlns="" id="{2275F17A-9E4A-423E-96A8-489D8B431E81}"/>
              </a:ext>
            </a:extLst>
          </p:cNvPr>
          <p:cNvSpPr txBox="1"/>
          <p:nvPr/>
        </p:nvSpPr>
        <p:spPr>
          <a:xfrm>
            <a:off x="4746357" y="3260532"/>
            <a:ext cx="441146" cy="369332"/>
          </a:xfrm>
          <a:prstGeom prst="rect">
            <a:avLst/>
          </a:prstGeom>
          <a:noFill/>
        </p:spPr>
        <p:txBody>
          <a:bodyPr wrap="none" rtlCol="0">
            <a:spAutoFit/>
          </a:bodyPr>
          <a:lstStyle/>
          <a:p>
            <a:pPr algn="ctr" rtl="1"/>
            <a:r>
              <a:rPr lang="en-IN" b="1" dirty="0">
                <a:solidFill>
                  <a:prstClr val="white"/>
                </a:solidFill>
                <a:latin typeface="Arial" pitchFamily="34" charset="0"/>
                <a:cs typeface="Arial" pitchFamily="34" charset="0"/>
              </a:rPr>
              <a:t>70</a:t>
            </a:r>
          </a:p>
        </p:txBody>
      </p:sp>
      <p:cxnSp>
        <p:nvCxnSpPr>
          <p:cNvPr id="59" name="Straight Connector 58">
            <a:extLst>
              <a:ext uri="{FF2B5EF4-FFF2-40B4-BE49-F238E27FC236}">
                <a16:creationId xmlns:a16="http://schemas.microsoft.com/office/drawing/2014/main" xmlns="" id="{A9E16966-B3BD-4350-8F37-AB73EEE62ECE}"/>
              </a:ext>
            </a:extLst>
          </p:cNvPr>
          <p:cNvCxnSpPr/>
          <p:nvPr/>
        </p:nvCxnSpPr>
        <p:spPr>
          <a:xfrm>
            <a:off x="4018902" y="3811423"/>
            <a:ext cx="0" cy="204008"/>
          </a:xfrm>
          <a:prstGeom prst="line">
            <a:avLst/>
          </a:prstGeom>
          <a:noFill/>
          <a:ln w="28575" cap="flat" cmpd="sng" algn="ctr">
            <a:solidFill>
              <a:sysClr val="window" lastClr="FFFFFF">
                <a:lumMod val="85000"/>
              </a:sysClr>
            </a:solidFill>
            <a:prstDash val="solid"/>
            <a:miter lim="800000"/>
          </a:ln>
          <a:effectLst/>
        </p:spPr>
      </p:cxnSp>
      <p:cxnSp>
        <p:nvCxnSpPr>
          <p:cNvPr id="60" name="Straight Connector 59">
            <a:extLst>
              <a:ext uri="{FF2B5EF4-FFF2-40B4-BE49-F238E27FC236}">
                <a16:creationId xmlns:a16="http://schemas.microsoft.com/office/drawing/2014/main" xmlns="" id="{5099F3B4-B9AE-4707-B62F-9025EA295BC4}"/>
              </a:ext>
            </a:extLst>
          </p:cNvPr>
          <p:cNvCxnSpPr/>
          <p:nvPr/>
        </p:nvCxnSpPr>
        <p:spPr>
          <a:xfrm>
            <a:off x="4988235" y="3811423"/>
            <a:ext cx="0" cy="204008"/>
          </a:xfrm>
          <a:prstGeom prst="line">
            <a:avLst/>
          </a:prstGeom>
          <a:noFill/>
          <a:ln w="28575" cap="flat" cmpd="sng" algn="ctr">
            <a:solidFill>
              <a:sysClr val="window" lastClr="FFFFFF">
                <a:lumMod val="85000"/>
              </a:sysClr>
            </a:solidFill>
            <a:prstDash val="solid"/>
            <a:miter lim="800000"/>
          </a:ln>
          <a:effectLst/>
        </p:spPr>
      </p:cxnSp>
      <p:sp>
        <p:nvSpPr>
          <p:cNvPr id="61" name="TextBox 87">
            <a:extLst>
              <a:ext uri="{FF2B5EF4-FFF2-40B4-BE49-F238E27FC236}">
                <a16:creationId xmlns:a16="http://schemas.microsoft.com/office/drawing/2014/main" xmlns="" id="{B8A26474-06E4-4E9D-A322-B0B9DBECD915}"/>
              </a:ext>
            </a:extLst>
          </p:cNvPr>
          <p:cNvSpPr txBox="1"/>
          <p:nvPr/>
        </p:nvSpPr>
        <p:spPr>
          <a:xfrm>
            <a:off x="5660742" y="3281146"/>
            <a:ext cx="441146" cy="369332"/>
          </a:xfrm>
          <a:prstGeom prst="rect">
            <a:avLst/>
          </a:prstGeom>
          <a:noFill/>
        </p:spPr>
        <p:txBody>
          <a:bodyPr wrap="none" rtlCol="0">
            <a:spAutoFit/>
          </a:bodyPr>
          <a:lstStyle/>
          <a:p>
            <a:pPr algn="ctr" rtl="1"/>
            <a:r>
              <a:rPr lang="en-IN" b="1" dirty="0">
                <a:solidFill>
                  <a:prstClr val="white"/>
                </a:solidFill>
                <a:latin typeface="Arial" pitchFamily="34" charset="0"/>
                <a:cs typeface="Arial" pitchFamily="34" charset="0"/>
              </a:rPr>
              <a:t>75</a:t>
            </a:r>
          </a:p>
        </p:txBody>
      </p:sp>
    </p:spTree>
    <p:extLst>
      <p:ext uri="{BB962C8B-B14F-4D97-AF65-F5344CB8AC3E}">
        <p14:creationId xmlns:p14="http://schemas.microsoft.com/office/powerpoint/2010/main" val="3110867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التقويم والاعتماد المدرسي نسخة24 دكتور اسامة1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6037"/>
            <a:ext cx="12192000" cy="6811963"/>
          </a:xfrm>
          <a:prstGeom prst="rect">
            <a:avLst/>
          </a:prstGeom>
          <a:noFill/>
          <a:ln>
            <a:noFill/>
          </a:ln>
        </p:spPr>
      </p:pic>
      <p:pic>
        <p:nvPicPr>
          <p:cNvPr id="3" name="Picture 2" descr="C:\Users\HS\AppData\Local\Microsoft\Windows\INetCache\Content.Outlook\YB7D0XVP\logo-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091" y="47378"/>
            <a:ext cx="1576845" cy="767490"/>
          </a:xfrm>
          <a:prstGeom prst="rect">
            <a:avLst/>
          </a:prstGeom>
          <a:noFill/>
          <a:ln>
            <a:noFill/>
          </a:ln>
        </p:spPr>
      </p:pic>
    </p:spTree>
    <p:extLst>
      <p:ext uri="{BB962C8B-B14F-4D97-AF65-F5344CB8AC3E}">
        <p14:creationId xmlns:p14="http://schemas.microsoft.com/office/powerpoint/2010/main" val="2048567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التقويم والاعتماد المدرسي نسخة24 دكتور اسامة4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2225"/>
            <a:ext cx="12192000" cy="6811963"/>
          </a:xfrm>
          <a:prstGeom prst="rect">
            <a:avLst/>
          </a:prstGeom>
          <a:noFill/>
          <a:ln>
            <a:noFill/>
          </a:ln>
        </p:spPr>
      </p:pic>
    </p:spTree>
    <p:extLst>
      <p:ext uri="{BB962C8B-B14F-4D97-AF65-F5344CB8AC3E}">
        <p14:creationId xmlns:p14="http://schemas.microsoft.com/office/powerpoint/2010/main" val="808358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التقويم والاعتماد المدرسي نسخة24 دكتور اسامة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2225"/>
            <a:ext cx="12192000" cy="6811963"/>
          </a:xfrm>
          <a:prstGeom prst="rect">
            <a:avLst/>
          </a:prstGeom>
          <a:noFill/>
          <a:ln>
            <a:noFill/>
          </a:ln>
        </p:spPr>
      </p:pic>
      <p:sp>
        <p:nvSpPr>
          <p:cNvPr id="3" name="TextBox 2">
            <a:extLst>
              <a:ext uri="{FF2B5EF4-FFF2-40B4-BE49-F238E27FC236}">
                <a16:creationId xmlns:a16="http://schemas.microsoft.com/office/drawing/2014/main" xmlns="" id="{AF9E2BCA-6637-4FD2-BE2B-4FD264756A6E}"/>
              </a:ext>
            </a:extLst>
          </p:cNvPr>
          <p:cNvSpPr txBox="1"/>
          <p:nvPr/>
        </p:nvSpPr>
        <p:spPr>
          <a:xfrm>
            <a:off x="5962650" y="6310313"/>
            <a:ext cx="304800" cy="369332"/>
          </a:xfrm>
          <a:prstGeom prst="rect">
            <a:avLst/>
          </a:prstGeom>
          <a:solidFill>
            <a:schemeClr val="bg1"/>
          </a:solidFill>
        </p:spPr>
        <p:txBody>
          <a:bodyPr wrap="square" rtlCol="1">
            <a:spAutoFit/>
          </a:bodyPr>
          <a:lstStyle/>
          <a:p>
            <a:endParaRPr lang="ar-SA" dirty="0"/>
          </a:p>
        </p:txBody>
      </p:sp>
      <p:pic>
        <p:nvPicPr>
          <p:cNvPr id="4" name="Picture 3" descr="C:\Users\HS\AppData\Local\Microsoft\Windows\INetCache\Content.Outlook\YB7D0XVP\logo-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091" y="47378"/>
            <a:ext cx="1576845" cy="767490"/>
          </a:xfrm>
          <a:prstGeom prst="rect">
            <a:avLst/>
          </a:prstGeom>
          <a:noFill/>
          <a:ln>
            <a:noFill/>
          </a:ln>
        </p:spPr>
      </p:pic>
    </p:spTree>
    <p:extLst>
      <p:ext uri="{BB962C8B-B14F-4D97-AF65-F5344CB8AC3E}">
        <p14:creationId xmlns:p14="http://schemas.microsoft.com/office/powerpoint/2010/main" val="4244259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التقويم والاعتماد المدرسي نسخة24 دكتور اسامة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2225"/>
            <a:ext cx="12192000" cy="6811963"/>
          </a:xfrm>
          <a:prstGeom prst="rect">
            <a:avLst/>
          </a:prstGeom>
          <a:noFill/>
          <a:ln>
            <a:noFill/>
          </a:ln>
        </p:spPr>
      </p:pic>
      <p:sp>
        <p:nvSpPr>
          <p:cNvPr id="3" name="TextBox 2">
            <a:extLst>
              <a:ext uri="{FF2B5EF4-FFF2-40B4-BE49-F238E27FC236}">
                <a16:creationId xmlns:a16="http://schemas.microsoft.com/office/drawing/2014/main" xmlns="" id="{6606F4A7-21A3-433C-AC4F-4E383FEB0E2A}"/>
              </a:ext>
            </a:extLst>
          </p:cNvPr>
          <p:cNvSpPr txBox="1"/>
          <p:nvPr/>
        </p:nvSpPr>
        <p:spPr>
          <a:xfrm>
            <a:off x="5962650" y="6310313"/>
            <a:ext cx="304800" cy="369332"/>
          </a:xfrm>
          <a:prstGeom prst="rect">
            <a:avLst/>
          </a:prstGeom>
          <a:solidFill>
            <a:schemeClr val="bg1"/>
          </a:solidFill>
        </p:spPr>
        <p:txBody>
          <a:bodyPr wrap="square" rtlCol="1">
            <a:spAutoFit/>
          </a:bodyPr>
          <a:lstStyle/>
          <a:p>
            <a:endParaRPr lang="ar-SA" dirty="0"/>
          </a:p>
        </p:txBody>
      </p:sp>
      <p:pic>
        <p:nvPicPr>
          <p:cNvPr id="4" name="Picture 3" descr="C:\Users\HS\AppData\Local\Microsoft\Windows\INetCache\Content.Outlook\YB7D0XVP\logo-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091" y="47378"/>
            <a:ext cx="1576845" cy="767490"/>
          </a:xfrm>
          <a:prstGeom prst="rect">
            <a:avLst/>
          </a:prstGeom>
          <a:noFill/>
          <a:ln>
            <a:noFill/>
          </a:ln>
        </p:spPr>
      </p:pic>
    </p:spTree>
    <p:extLst>
      <p:ext uri="{BB962C8B-B14F-4D97-AF65-F5344CB8AC3E}">
        <p14:creationId xmlns:p14="http://schemas.microsoft.com/office/powerpoint/2010/main" val="3481046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التقويم والاعتماد المدرسي نسخة24 دكتور اسامة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2225"/>
            <a:ext cx="12192000" cy="6811963"/>
          </a:xfrm>
          <a:prstGeom prst="rect">
            <a:avLst/>
          </a:prstGeom>
          <a:noFill/>
          <a:ln>
            <a:noFill/>
          </a:ln>
        </p:spPr>
      </p:pic>
      <p:sp>
        <p:nvSpPr>
          <p:cNvPr id="3" name="TextBox 2">
            <a:extLst>
              <a:ext uri="{FF2B5EF4-FFF2-40B4-BE49-F238E27FC236}">
                <a16:creationId xmlns:a16="http://schemas.microsoft.com/office/drawing/2014/main" xmlns="" id="{19E7F19D-7BF6-463D-9F6F-4612D4F132CA}"/>
              </a:ext>
            </a:extLst>
          </p:cNvPr>
          <p:cNvSpPr txBox="1"/>
          <p:nvPr/>
        </p:nvSpPr>
        <p:spPr>
          <a:xfrm>
            <a:off x="5962650" y="6310313"/>
            <a:ext cx="304800" cy="369332"/>
          </a:xfrm>
          <a:prstGeom prst="rect">
            <a:avLst/>
          </a:prstGeom>
          <a:solidFill>
            <a:schemeClr val="bg1"/>
          </a:solidFill>
        </p:spPr>
        <p:txBody>
          <a:bodyPr wrap="square" rtlCol="1">
            <a:spAutoFit/>
          </a:bodyPr>
          <a:lstStyle/>
          <a:p>
            <a:endParaRPr lang="ar-SA" dirty="0"/>
          </a:p>
        </p:txBody>
      </p:sp>
      <p:pic>
        <p:nvPicPr>
          <p:cNvPr id="4" name="Picture 3" descr="C:\Users\HS\AppData\Local\Microsoft\Windows\INetCache\Content.Outlook\YB7D0XVP\logo-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091" y="47378"/>
            <a:ext cx="1576845" cy="767490"/>
          </a:xfrm>
          <a:prstGeom prst="rect">
            <a:avLst/>
          </a:prstGeom>
          <a:noFill/>
          <a:ln>
            <a:noFill/>
          </a:ln>
        </p:spPr>
      </p:pic>
    </p:spTree>
    <p:extLst>
      <p:ext uri="{BB962C8B-B14F-4D97-AF65-F5344CB8AC3E}">
        <p14:creationId xmlns:p14="http://schemas.microsoft.com/office/powerpoint/2010/main" val="3738288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التقويم والاعتماد المدرسي نسخة24 دكتور اسامة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322"/>
            <a:ext cx="12192000" cy="6811963"/>
          </a:xfrm>
          <a:prstGeom prst="rect">
            <a:avLst/>
          </a:prstGeom>
          <a:noFill/>
          <a:ln>
            <a:noFill/>
          </a:ln>
        </p:spPr>
      </p:pic>
      <p:sp>
        <p:nvSpPr>
          <p:cNvPr id="3" name="TextBox 2">
            <a:extLst>
              <a:ext uri="{FF2B5EF4-FFF2-40B4-BE49-F238E27FC236}">
                <a16:creationId xmlns:a16="http://schemas.microsoft.com/office/drawing/2014/main" xmlns="" id="{8AE9968F-F312-456C-A4FE-F0832C3644A2}"/>
              </a:ext>
            </a:extLst>
          </p:cNvPr>
          <p:cNvSpPr txBox="1"/>
          <p:nvPr/>
        </p:nvSpPr>
        <p:spPr>
          <a:xfrm>
            <a:off x="5962650" y="6310313"/>
            <a:ext cx="304800" cy="369332"/>
          </a:xfrm>
          <a:prstGeom prst="rect">
            <a:avLst/>
          </a:prstGeom>
          <a:solidFill>
            <a:schemeClr val="bg1"/>
          </a:solidFill>
        </p:spPr>
        <p:txBody>
          <a:bodyPr wrap="square" rtlCol="1">
            <a:spAutoFit/>
          </a:bodyPr>
          <a:lstStyle/>
          <a:p>
            <a:endParaRPr lang="ar-SA" dirty="0"/>
          </a:p>
        </p:txBody>
      </p:sp>
      <p:pic>
        <p:nvPicPr>
          <p:cNvPr id="4" name="Picture 3" descr="C:\Users\HS\AppData\Local\Microsoft\Windows\INetCache\Content.Outlook\YB7D0XVP\logo-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091" y="47378"/>
            <a:ext cx="1576845" cy="767490"/>
          </a:xfrm>
          <a:prstGeom prst="rect">
            <a:avLst/>
          </a:prstGeom>
          <a:noFill/>
          <a:ln>
            <a:noFill/>
          </a:ln>
        </p:spPr>
      </p:pic>
    </p:spTree>
    <p:extLst>
      <p:ext uri="{BB962C8B-B14F-4D97-AF65-F5344CB8AC3E}">
        <p14:creationId xmlns:p14="http://schemas.microsoft.com/office/powerpoint/2010/main" val="703558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D4741F2-9FA2-4573-97F9-10A86183B804}"/>
              </a:ext>
            </a:extLst>
          </p:cNvPr>
          <p:cNvPicPr>
            <a:picLocks noChangeAspect="1"/>
          </p:cNvPicPr>
          <p:nvPr/>
        </p:nvPicPr>
        <p:blipFill>
          <a:blip r:embed="rId2"/>
          <a:stretch>
            <a:fillRect/>
          </a:stretch>
        </p:blipFill>
        <p:spPr>
          <a:xfrm>
            <a:off x="0" y="35943"/>
            <a:ext cx="12192000" cy="6822057"/>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xmlns="" id="{5F04AF69-9191-4588-BF2C-D8C99120770E}"/>
              </a:ext>
            </a:extLst>
          </p:cNvPr>
          <p:cNvPicPr>
            <a:picLocks noChangeAspect="1"/>
          </p:cNvPicPr>
          <p:nvPr/>
        </p:nvPicPr>
        <p:blipFill rotWithShape="1">
          <a:blip r:embed="rId3">
            <a:extLst>
              <a:ext uri="{28A0092B-C50C-407E-A947-70E740481C1C}">
                <a14:useLocalDpi xmlns:a14="http://schemas.microsoft.com/office/drawing/2010/main" val="0"/>
              </a:ext>
            </a:extLst>
          </a:blip>
          <a:srcRect t="14785" b="9186"/>
          <a:stretch/>
        </p:blipFill>
        <p:spPr>
          <a:xfrm>
            <a:off x="45445" y="389964"/>
            <a:ext cx="12101110" cy="5813612"/>
          </a:xfrm>
          <a:prstGeom prst="rect">
            <a:avLst/>
          </a:prstGeom>
        </p:spPr>
      </p:pic>
      <p:pic>
        <p:nvPicPr>
          <p:cNvPr id="4" name="Picture 3" descr="C:\Users\HS\AppData\Local\Microsoft\Windows\INetCache\Content.Outlook\YB7D0XVP\logo-0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091" y="47378"/>
            <a:ext cx="1576845" cy="767490"/>
          </a:xfrm>
          <a:prstGeom prst="rect">
            <a:avLst/>
          </a:prstGeom>
          <a:noFill/>
          <a:ln>
            <a:noFill/>
          </a:ln>
        </p:spPr>
      </p:pic>
    </p:spTree>
    <p:extLst>
      <p:ext uri="{BB962C8B-B14F-4D97-AF65-F5344CB8AC3E}">
        <p14:creationId xmlns:p14="http://schemas.microsoft.com/office/powerpoint/2010/main" val="82177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D4741F2-9FA2-4573-97F9-10A86183B804}"/>
              </a:ext>
            </a:extLst>
          </p:cNvPr>
          <p:cNvPicPr>
            <a:picLocks noChangeAspect="1"/>
          </p:cNvPicPr>
          <p:nvPr/>
        </p:nvPicPr>
        <p:blipFill>
          <a:blip r:embed="rId2"/>
          <a:stretch>
            <a:fillRect/>
          </a:stretch>
        </p:blipFill>
        <p:spPr>
          <a:xfrm>
            <a:off x="0" y="35943"/>
            <a:ext cx="12192000" cy="6822057"/>
          </a:xfrm>
          <a:prstGeom prst="rect">
            <a:avLst/>
          </a:prstGeom>
        </p:spPr>
      </p:pic>
      <p:grpSp>
        <p:nvGrpSpPr>
          <p:cNvPr id="3" name="Group 2">
            <a:extLst>
              <a:ext uri="{FF2B5EF4-FFF2-40B4-BE49-F238E27FC236}">
                <a16:creationId xmlns:a16="http://schemas.microsoft.com/office/drawing/2014/main" xmlns="" id="{EC0937C6-25D4-471B-8CA9-4DF4FDF3E016}"/>
              </a:ext>
            </a:extLst>
          </p:cNvPr>
          <p:cNvGrpSpPr/>
          <p:nvPr/>
        </p:nvGrpSpPr>
        <p:grpSpPr>
          <a:xfrm>
            <a:off x="1833282" y="666391"/>
            <a:ext cx="9735671" cy="5327917"/>
            <a:chOff x="1053353" y="791896"/>
            <a:chExt cx="9735671" cy="5327917"/>
          </a:xfrm>
        </p:grpSpPr>
        <p:pic>
          <p:nvPicPr>
            <p:cNvPr id="4" name="Picture 3">
              <a:extLst>
                <a:ext uri="{FF2B5EF4-FFF2-40B4-BE49-F238E27FC236}">
                  <a16:creationId xmlns:a16="http://schemas.microsoft.com/office/drawing/2014/main" xmlns="" id="{1EAF2EE1-B609-4DE9-9C70-420C0867C040}"/>
                </a:ext>
              </a:extLst>
            </p:cNvPr>
            <p:cNvPicPr>
              <a:picLocks noChangeAspect="1"/>
            </p:cNvPicPr>
            <p:nvPr/>
          </p:nvPicPr>
          <p:blipFill>
            <a:blip r:embed="rId3"/>
            <a:stretch>
              <a:fillRect/>
            </a:stretch>
          </p:blipFill>
          <p:spPr>
            <a:xfrm>
              <a:off x="1053353" y="791896"/>
              <a:ext cx="9735671" cy="5327917"/>
            </a:xfrm>
            <a:prstGeom prst="rect">
              <a:avLst/>
            </a:prstGeom>
          </p:spPr>
        </p:pic>
        <p:sp>
          <p:nvSpPr>
            <p:cNvPr id="5" name="Rectangle 4">
              <a:extLst>
                <a:ext uri="{FF2B5EF4-FFF2-40B4-BE49-F238E27FC236}">
                  <a16:creationId xmlns:a16="http://schemas.microsoft.com/office/drawing/2014/main" xmlns="" id="{45AB0ED0-CA8E-4BA2-AE07-4F4A44FC305D}"/>
                </a:ext>
              </a:extLst>
            </p:cNvPr>
            <p:cNvSpPr/>
            <p:nvPr/>
          </p:nvSpPr>
          <p:spPr>
            <a:xfrm>
              <a:off x="1515035" y="1671002"/>
              <a:ext cx="7642413" cy="2062103"/>
            </a:xfrm>
            <a:prstGeom prst="rect">
              <a:avLst/>
            </a:prstGeom>
            <a:solidFill>
              <a:schemeClr val="bg1"/>
            </a:solidFill>
          </p:spPr>
          <p:txBody>
            <a:bodyPr wrap="square">
              <a:spAutoFit/>
            </a:bodyPr>
            <a:lstStyle/>
            <a:p>
              <a:pPr algn="just" rtl="1"/>
              <a:r>
                <a:rPr lang="ar-SA" sz="1600" dirty="0">
                  <a:latin typeface="Segoe UI Light" panose="020B0502040204020203" pitchFamily="34" charset="0"/>
                  <a:cs typeface="Segoe UI Light" panose="020B0502040204020203" pitchFamily="34" charset="0"/>
                </a:rPr>
                <a:t>القيادة المدرسية هي عملية تأثير تؤدي إلى تحديد المسار المأمول للوصول إلى الأهداف المخطط لها. ويطور القادة الناجحون رؤية ورسالة المدرسة والقيم الأساسية والأخلاق والمعايير المهنية، ويعبرون عن رؤية المدرسة في كل فرصة، ويعملون على مشاركتها مع منسوبي المدرسة وأصحاب العلاقة والمستفيدين، وتبنى عمليات وأنشطة المدرسة لتحقيق هذه الرؤية المشتركة. و</a:t>
              </a:r>
              <a:r>
                <a:rPr lang="ar-SA" sz="1600" dirty="0">
                  <a:latin typeface="Segoe UI Light" panose="020B0502040204020203" pitchFamily="34" charset="0"/>
                  <a:ea typeface="Times New Roman" panose="02020603050405020304" pitchFamily="18" charset="0"/>
                  <a:cs typeface="Segoe UI Light" panose="020B0502040204020203" pitchFamily="34" charset="0"/>
                </a:rPr>
                <a:t>تهدف معايير التقويم والاعتماد المدرسي إلى تعزيز دور القيادة المدرسية لتبني مداخل القيادة التحويلية، وقيادة عمليات التعليم والتعلم، وإدارة المعرفة والتغيير، وتعزيز المنهج البنائي في التربية، وهي من أهم الأدوار المطلوبة من القيادة المدرسية للمساهمة في سد فجوة التحصيل، وفجوة المعرفة والقدرات، وتحسين وتطوير البيئة التعليمية، وضمان جودة وكفاءة وفاعلية مخرجات ونواتج التعلم.</a:t>
              </a:r>
              <a:endParaRPr lang="en-US" sz="1600" dirty="0">
                <a:effectLst/>
                <a:latin typeface="Segoe UI Light" panose="020B0502040204020203" pitchFamily="34" charset="0"/>
                <a:ea typeface="Times New Roman" panose="02020603050405020304" pitchFamily="18" charset="0"/>
                <a:cs typeface="Segoe UI Light" panose="020B0502040204020203" pitchFamily="34" charset="0"/>
              </a:endParaRPr>
            </a:p>
          </p:txBody>
        </p:sp>
      </p:grpSp>
      <p:pic>
        <p:nvPicPr>
          <p:cNvPr id="6" name="Picture 5" descr="C:\Users\HS\AppData\Local\Microsoft\Windows\INetCache\Content.Outlook\YB7D0XVP\logo-0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091" y="47378"/>
            <a:ext cx="1576845" cy="767490"/>
          </a:xfrm>
          <a:prstGeom prst="rect">
            <a:avLst/>
          </a:prstGeom>
          <a:noFill/>
          <a:ln>
            <a:noFill/>
          </a:ln>
        </p:spPr>
      </p:pic>
    </p:spTree>
    <p:extLst>
      <p:ext uri="{BB962C8B-B14F-4D97-AF65-F5344CB8AC3E}">
        <p14:creationId xmlns:p14="http://schemas.microsoft.com/office/powerpoint/2010/main" val="3206611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D4741F2-9FA2-4573-97F9-10A86183B804}"/>
              </a:ext>
            </a:extLst>
          </p:cNvPr>
          <p:cNvPicPr>
            <a:picLocks noChangeAspect="1"/>
          </p:cNvPicPr>
          <p:nvPr/>
        </p:nvPicPr>
        <p:blipFill>
          <a:blip r:embed="rId2"/>
          <a:stretch>
            <a:fillRect/>
          </a:stretch>
        </p:blipFill>
        <p:spPr>
          <a:xfrm>
            <a:off x="0" y="35943"/>
            <a:ext cx="12192000" cy="6822057"/>
          </a:xfrm>
          <a:prstGeom prst="rect">
            <a:avLst/>
          </a:prstGeom>
        </p:spPr>
      </p:pic>
      <p:pic>
        <p:nvPicPr>
          <p:cNvPr id="3" name="Picture 2">
            <a:extLst>
              <a:ext uri="{FF2B5EF4-FFF2-40B4-BE49-F238E27FC236}">
                <a16:creationId xmlns:a16="http://schemas.microsoft.com/office/drawing/2014/main" xmlns="" id="{EC53A488-A1AB-4C88-8F34-D52C8308483B}"/>
              </a:ext>
            </a:extLst>
          </p:cNvPr>
          <p:cNvPicPr>
            <a:picLocks noChangeAspect="1"/>
          </p:cNvPicPr>
          <p:nvPr/>
        </p:nvPicPr>
        <p:blipFill>
          <a:blip r:embed="rId3"/>
          <a:stretch>
            <a:fillRect/>
          </a:stretch>
        </p:blipFill>
        <p:spPr>
          <a:xfrm>
            <a:off x="528918" y="723506"/>
            <a:ext cx="11042557" cy="5446929"/>
          </a:xfrm>
          <a:prstGeom prst="rect">
            <a:avLst/>
          </a:prstGeom>
        </p:spPr>
      </p:pic>
      <p:pic>
        <p:nvPicPr>
          <p:cNvPr id="4" name="Picture 3" descr="C:\Users\HS\AppData\Local\Microsoft\Windows\INetCache\Content.Outlook\YB7D0XVP\logo-0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091" y="47378"/>
            <a:ext cx="1576845" cy="767490"/>
          </a:xfrm>
          <a:prstGeom prst="rect">
            <a:avLst/>
          </a:prstGeom>
          <a:noFill/>
          <a:ln>
            <a:noFill/>
          </a:ln>
        </p:spPr>
      </p:pic>
    </p:spTree>
    <p:extLst>
      <p:ext uri="{BB962C8B-B14F-4D97-AF65-F5344CB8AC3E}">
        <p14:creationId xmlns:p14="http://schemas.microsoft.com/office/powerpoint/2010/main" val="2115913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التقويم والاعتماد المدرسي نسخة24 دكتور اسامة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2225"/>
            <a:ext cx="12192000" cy="6811963"/>
          </a:xfrm>
          <a:prstGeom prst="rect">
            <a:avLst/>
          </a:prstGeom>
          <a:noFill/>
          <a:ln>
            <a:noFill/>
          </a:ln>
        </p:spPr>
      </p:pic>
      <p:sp>
        <p:nvSpPr>
          <p:cNvPr id="3" name="TextBox 2">
            <a:extLst>
              <a:ext uri="{FF2B5EF4-FFF2-40B4-BE49-F238E27FC236}">
                <a16:creationId xmlns:a16="http://schemas.microsoft.com/office/drawing/2014/main" xmlns="" id="{9B0ADDBA-6DB5-4230-9665-E00A6B459634}"/>
              </a:ext>
            </a:extLst>
          </p:cNvPr>
          <p:cNvSpPr txBox="1"/>
          <p:nvPr/>
        </p:nvSpPr>
        <p:spPr>
          <a:xfrm>
            <a:off x="5962650" y="6310313"/>
            <a:ext cx="304800" cy="369332"/>
          </a:xfrm>
          <a:prstGeom prst="rect">
            <a:avLst/>
          </a:prstGeom>
          <a:solidFill>
            <a:schemeClr val="bg1"/>
          </a:solidFill>
        </p:spPr>
        <p:txBody>
          <a:bodyPr wrap="square" rtlCol="1">
            <a:spAutoFit/>
          </a:bodyPr>
          <a:lstStyle/>
          <a:p>
            <a:endParaRPr lang="ar-SA" dirty="0"/>
          </a:p>
        </p:txBody>
      </p:sp>
      <p:pic>
        <p:nvPicPr>
          <p:cNvPr id="4" name="Picture 3" descr="C:\Users\HS\AppData\Local\Microsoft\Windows\INetCache\Content.Outlook\YB7D0XVP\logo-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091" y="47378"/>
            <a:ext cx="1576845" cy="767490"/>
          </a:xfrm>
          <a:prstGeom prst="rect">
            <a:avLst/>
          </a:prstGeom>
          <a:noFill/>
          <a:ln>
            <a:noFill/>
          </a:ln>
        </p:spPr>
      </p:pic>
    </p:spTree>
    <p:extLst>
      <p:ext uri="{BB962C8B-B14F-4D97-AF65-F5344CB8AC3E}">
        <p14:creationId xmlns:p14="http://schemas.microsoft.com/office/powerpoint/2010/main" val="3895514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169</Words>
  <Application>Microsoft Office PowerPoint</Application>
  <PresentationFormat>Widescreen</PresentationFormat>
  <Paragraphs>26</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El Messiri</vt:lpstr>
      <vt:lpstr>Segoe UI Light</vt:lpstr>
      <vt:lpstr>Times New Roman</vt:lpstr>
      <vt:lpstr>Traditional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mahmoud migahed</dc:creator>
  <cp:lastModifiedBy>عبير سعود الشنيفي</cp:lastModifiedBy>
  <cp:revision>62</cp:revision>
  <dcterms:created xsi:type="dcterms:W3CDTF">2018-12-26T11:51:51Z</dcterms:created>
  <dcterms:modified xsi:type="dcterms:W3CDTF">2019-03-26T08:27:34Z</dcterms:modified>
</cp:coreProperties>
</file>