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8"/>
  </p:notesMasterIdLst>
  <p:sldIdLst>
    <p:sldId id="256" r:id="rId2"/>
    <p:sldId id="261" r:id="rId3"/>
    <p:sldId id="257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72925" autoAdjust="0"/>
  </p:normalViewPr>
  <p:slideViewPr>
    <p:cSldViewPr snapToGrid="0">
      <p:cViewPr varScale="1">
        <p:scale>
          <a:sx n="91" d="100"/>
          <a:sy n="91" d="100"/>
        </p:scale>
        <p:origin x="19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E0519-A238-49EA-AD1C-BE78A37D9493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05B25-25F0-4AA4-9CD2-9DA7018B32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3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05B25-25F0-4AA4-9CD2-9DA7018B327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07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Reporting mostly</a:t>
            </a:r>
            <a:r>
              <a:rPr lang="en-GB" baseline="0" dirty="0"/>
              <a:t> to school admin and higher level authorities. </a:t>
            </a:r>
          </a:p>
          <a:p>
            <a:endParaRPr lang="en-GB" dirty="0"/>
          </a:p>
          <a:p>
            <a:r>
              <a:rPr lang="en-GB" dirty="0"/>
              <a:t>Most OECD countries have protocols</a:t>
            </a:r>
            <a:r>
              <a:rPr lang="en-GB" baseline="0" dirty="0"/>
              <a:t> in place to share results of evaluation directly with key school stakeholders. Either on website, or requirement that school principal share the results</a:t>
            </a:r>
          </a:p>
          <a:p>
            <a:endParaRPr lang="en-GB" baseline="0" dirty="0"/>
          </a:p>
          <a:p>
            <a:r>
              <a:rPr lang="en-GB" baseline="0" dirty="0"/>
              <a:t>Results are also shared with education authorities to: inform policy-decision (national report) or decision of allocation of resources and support to schools.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05B25-25F0-4AA4-9CD2-9DA7018B327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054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Elizabeth Fordham will present key</a:t>
            </a:r>
            <a:r>
              <a:rPr lang="en-GB" baseline="0" dirty="0"/>
              <a:t> pointers on quality </a:t>
            </a:r>
            <a:r>
              <a:rPr lang="en-GB" baseline="0" dirty="0" err="1"/>
              <a:t>feedbakc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05B25-25F0-4AA4-9CD2-9DA7018B327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108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9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01200"/>
            <a:ext cx="2323200" cy="685680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fr-FR" dirty="0"/>
              <a:t>CLIQUEZ POUR MODIFIER LE TITRE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Cliquez pour modifier les sous-titres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D34EC60-1F7D-4EB7-8575-6DFCD6DC25C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72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/>
              <a:t>Cliquez pour modifier les styles du texte du masque</a:t>
            </a:r>
            <a:endParaRPr lang="en-US" dirty="0"/>
          </a:p>
          <a:p>
            <a:pPr lvl="1" eaLnBrk="1" latinLnBrk="0" hangingPunct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 eaLnBrk="1" latinLnBrk="0" hangingPunct="1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 eaLnBrk="1" latinLnBrk="0" hangingPunct="1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 eaLnBrk="1" latinLnBrk="0" hangingPunct="1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AD34EC60-1F7D-4EB7-8575-6DFCD6DC25C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4D60A7F1-D152-4F4D-8F92-3653C576A9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pour modifier le titre</a:t>
            </a:r>
            <a:br>
              <a:rPr lang="fr-FR" dirty="0"/>
            </a:br>
            <a:r>
              <a:rPr lang="fr-FR" dirty="0"/>
              <a:t>Le titre peut-être étendu sur deux lignes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4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</a:t>
            </a:r>
            <a:br>
              <a:rPr lang="fr-FR" dirty="0"/>
            </a:br>
            <a:r>
              <a:rPr lang="fr-FR" dirty="0"/>
              <a:t>le titre de l'en-tête de section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D34EC60-1F7D-4EB7-8575-6DFCD6DC25C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4D60A7F1-D152-4F4D-8F92-3653C576A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8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Slide</a:t>
            </a:r>
            <a:r>
              <a:rPr lang="fr-FR" dirty="0"/>
              <a:t> </a:t>
            </a:r>
            <a:r>
              <a:rPr lang="fr-FR" dirty="0" err="1"/>
              <a:t>title</a:t>
            </a:r>
            <a:br>
              <a:rPr lang="fr-FR" dirty="0"/>
            </a:br>
            <a:r>
              <a:rPr lang="fr-FR" dirty="0" err="1"/>
              <a:t>Slide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extended</a:t>
            </a:r>
            <a:r>
              <a:rPr lang="fr-FR" dirty="0"/>
              <a:t> to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EC60-1F7D-4EB7-8575-6DFCD6DC25C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A7F1-D152-4F4D-8F92-3653C576A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64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/>
              <a:t>Cliquez pour modifier les styles du texte du masque</a:t>
            </a:r>
            <a:endParaRPr kumimoji="0" lang="en-US" dirty="0"/>
          </a:p>
          <a:p>
            <a:pPr lvl="1" eaLnBrk="1" latinLnBrk="0" hangingPunct="1"/>
            <a:r>
              <a:rPr kumimoji="0" lang="en-US" dirty="0" err="1"/>
              <a:t>Deuxième</a:t>
            </a:r>
            <a:r>
              <a:rPr kumimoji="0" lang="en-US" dirty="0"/>
              <a:t> </a:t>
            </a:r>
            <a:r>
              <a:rPr kumimoji="0" lang="en-US" dirty="0" err="1"/>
              <a:t>niveau</a:t>
            </a:r>
            <a:endParaRPr kumimoji="0" lang="en-US" dirty="0"/>
          </a:p>
          <a:p>
            <a:pPr lvl="2" eaLnBrk="1" latinLnBrk="0" hangingPunct="1"/>
            <a:r>
              <a:rPr kumimoji="0" lang="en-US" dirty="0" err="1"/>
              <a:t>Troisième</a:t>
            </a:r>
            <a:r>
              <a:rPr kumimoji="0" lang="en-US" dirty="0"/>
              <a:t> </a:t>
            </a:r>
            <a:r>
              <a:rPr kumimoji="0" lang="en-US" dirty="0" err="1"/>
              <a:t>niveau</a:t>
            </a:r>
            <a:endParaRPr kumimoji="0" lang="en-US" dirty="0"/>
          </a:p>
          <a:p>
            <a:pPr lvl="3" eaLnBrk="1" latinLnBrk="0" hangingPunct="1"/>
            <a:r>
              <a:rPr kumimoji="0" lang="en-US" dirty="0" err="1"/>
              <a:t>Quatrième</a:t>
            </a:r>
            <a:r>
              <a:rPr kumimoji="0" lang="en-US" dirty="0"/>
              <a:t> </a:t>
            </a:r>
            <a:r>
              <a:rPr kumimoji="0" lang="en-US" dirty="0" err="1"/>
              <a:t>niveau</a:t>
            </a:r>
            <a:endParaRPr kumimoji="0" lang="en-US" dirty="0"/>
          </a:p>
          <a:p>
            <a:pPr lvl="4" eaLnBrk="1" latinLnBrk="0" hangingPunct="1"/>
            <a:r>
              <a:rPr kumimoji="0" lang="en-US" dirty="0" err="1"/>
              <a:t>Cinquième</a:t>
            </a:r>
            <a:r>
              <a:rPr kumimoji="0" lang="en-US" dirty="0"/>
              <a:t> </a:t>
            </a:r>
            <a:r>
              <a:rPr kumimoji="0" lang="en-US" dirty="0" err="1"/>
              <a:t>niveau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pour modifier le titre</a:t>
            </a:r>
            <a:br>
              <a:rPr lang="fr-FR" dirty="0"/>
            </a:br>
            <a:r>
              <a:rPr lang="fr-FR" dirty="0"/>
              <a:t>Le titre peut-être étendu sur deux lignes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AD34EC60-1F7D-4EB7-8575-6DFCD6DC25C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4D60A7F1-D152-4F4D-8F92-3653C576A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46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000" y="1924025"/>
            <a:ext cx="8400000" cy="1823576"/>
          </a:xfrm>
        </p:spPr>
        <p:txBody>
          <a:bodyPr/>
          <a:lstStyle/>
          <a:p>
            <a:pPr algn="ctr" rtl="1"/>
            <a:r>
              <a:rPr lang="ar-SA" dirty="0"/>
              <a:t>تقديم التغذية الراجعة: الاتجاهات من دول منظمة التعاون الاقتصادي والتنمية ودول الخليج العربي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4800" y="6235133"/>
            <a:ext cx="8400000" cy="353943"/>
          </a:xfrm>
          <a:prstGeom prst="rect">
            <a:avLst/>
          </a:prstGeom>
        </p:spPr>
        <p:txBody>
          <a:bodyPr vert="horz" lIns="90000" rIns="90000">
            <a:spAutoFit/>
          </a:bodyPr>
          <a:lstStyle>
            <a:lvl1pPr marL="0" indent="0" algn="l" rtl="0" eaLnBrk="1" latinLnBrk="0" hangingPunct="1">
              <a:lnSpc>
                <a:spcPts val="2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None/>
              <a:defRPr kumimoji="0" sz="1800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dirty="0"/>
              <a:t>سمية </a:t>
            </a:r>
            <a:r>
              <a:rPr lang="ar-SA" dirty="0" err="1"/>
              <a:t>مغنوج</a:t>
            </a:r>
            <a:r>
              <a:rPr lang="ar-SA" dirty="0"/>
              <a:t>، محلل سياسات، مديرية منظمة التعاون الاقتصادي والتنمية للتعليم والمهارات</a:t>
            </a:r>
            <a:r>
              <a:rPr lang="en-US" sz="1400" dirty="0"/>
              <a:t> 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134915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أهداف الجلسة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تقديم</a:t>
            </a:r>
            <a:r>
              <a:rPr lang="ar-SA" dirty="0"/>
              <a:t> أمثلة على كيفية الإبلاغ عن نتائج التقويم إلى المدارس</a:t>
            </a:r>
          </a:p>
          <a:p>
            <a:pPr algn="r" rtl="1"/>
            <a:r>
              <a:rPr lang="ar-SA" b="1" dirty="0"/>
              <a:t>مناقشة</a:t>
            </a:r>
            <a:r>
              <a:rPr lang="ar-SA" dirty="0"/>
              <a:t> تجربة دول الخليج العربي في تقديم التغذية الراجعة للمدارس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48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الأنشطة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dirty="0"/>
              <a:t>الجلسة العامة: </a:t>
            </a:r>
            <a:r>
              <a:rPr lang="ar-SA" dirty="0"/>
              <a:t>ما نوع التغذية الراجعة التي تحتاجها المدارس لتحسين أدائها؟</a:t>
            </a:r>
          </a:p>
          <a:p>
            <a:pPr algn="r" rtl="1"/>
            <a:r>
              <a:rPr lang="ar-SA" b="1" dirty="0"/>
              <a:t>الجلسة الاستهلالية: </a:t>
            </a:r>
            <a:r>
              <a:rPr lang="ar-SA" dirty="0"/>
              <a:t>الإبلاغ عن نتائج تقويم المدرسة لأصحاب المصلحة المختلفين</a:t>
            </a:r>
          </a:p>
          <a:p>
            <a:pPr algn="r" rtl="1"/>
            <a:r>
              <a:rPr lang="ar-SA" b="1" dirty="0"/>
              <a:t>الجلسة الجانبية: </a:t>
            </a:r>
            <a:r>
              <a:rPr lang="ar-SA" dirty="0"/>
              <a:t>كيف يمكن للحكومات مساعدة المدارس على تنفيذ التوصيات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926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إلى من يقدّم المقيّمون التقارير وكيف يقومون بذلك؟</a:t>
            </a:r>
            <a:endParaRPr lang="en-GB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335367"/>
              </p:ext>
            </p:extLst>
          </p:nvPr>
        </p:nvGraphicFramePr>
        <p:xfrm>
          <a:off x="139696" y="1458387"/>
          <a:ext cx="11480802" cy="4891614"/>
        </p:xfrm>
        <a:graphic>
          <a:graphicData uri="http://schemas.openxmlformats.org/drawingml/2006/table">
            <a:tbl>
              <a:tblPr/>
              <a:tblGrid>
                <a:gridCol w="2144592">
                  <a:extLst>
                    <a:ext uri="{9D8B030D-6E8A-4147-A177-3AD203B41FA5}">
                      <a16:colId xmlns:a16="http://schemas.microsoft.com/office/drawing/2014/main" val="1022369221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3102190850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3577879006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128720269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212382230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040118837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076852292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741505910"/>
                    </a:ext>
                  </a:extLst>
                </a:gridCol>
                <a:gridCol w="185435">
                  <a:extLst>
                    <a:ext uri="{9D8B030D-6E8A-4147-A177-3AD203B41FA5}">
                      <a16:colId xmlns:a16="http://schemas.microsoft.com/office/drawing/2014/main" val="4237793017"/>
                    </a:ext>
                  </a:extLst>
                </a:gridCol>
                <a:gridCol w="185435">
                  <a:extLst>
                    <a:ext uri="{9D8B030D-6E8A-4147-A177-3AD203B41FA5}">
                      <a16:colId xmlns:a16="http://schemas.microsoft.com/office/drawing/2014/main" val="2114051817"/>
                    </a:ext>
                  </a:extLst>
                </a:gridCol>
                <a:gridCol w="185435">
                  <a:extLst>
                    <a:ext uri="{9D8B030D-6E8A-4147-A177-3AD203B41FA5}">
                      <a16:colId xmlns:a16="http://schemas.microsoft.com/office/drawing/2014/main" val="1103167416"/>
                    </a:ext>
                  </a:extLst>
                </a:gridCol>
                <a:gridCol w="185435">
                  <a:extLst>
                    <a:ext uri="{9D8B030D-6E8A-4147-A177-3AD203B41FA5}">
                      <a16:colId xmlns:a16="http://schemas.microsoft.com/office/drawing/2014/main" val="1064620344"/>
                    </a:ext>
                  </a:extLst>
                </a:gridCol>
                <a:gridCol w="185435">
                  <a:extLst>
                    <a:ext uri="{9D8B030D-6E8A-4147-A177-3AD203B41FA5}">
                      <a16:colId xmlns:a16="http://schemas.microsoft.com/office/drawing/2014/main" val="2445372388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712990588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631850763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466427205"/>
                    </a:ext>
                  </a:extLst>
                </a:gridCol>
                <a:gridCol w="185435">
                  <a:extLst>
                    <a:ext uri="{9D8B030D-6E8A-4147-A177-3AD203B41FA5}">
                      <a16:colId xmlns:a16="http://schemas.microsoft.com/office/drawing/2014/main" val="2815003645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795382147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342741732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933796539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3961141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6113901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3075586436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3965638340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3535789219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649317590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3192129720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123361123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355009536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391446023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345765262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766560689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619027631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2335381906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3741073852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1673717195"/>
                    </a:ext>
                  </a:extLst>
                </a:gridCol>
                <a:gridCol w="274120">
                  <a:extLst>
                    <a:ext uri="{9D8B030D-6E8A-4147-A177-3AD203B41FA5}">
                      <a16:colId xmlns:a16="http://schemas.microsoft.com/office/drawing/2014/main" val="4107212910"/>
                    </a:ext>
                  </a:extLst>
                </a:gridCol>
              </a:tblGrid>
              <a:tr h="334458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Directly shared </a:t>
                      </a:r>
                    </a:p>
                  </a:txBody>
                  <a:tcPr marL="5163" marR="5163" marT="51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l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Shared upon request</a:t>
                      </a:r>
                    </a:p>
                  </a:txBody>
                  <a:tcPr marL="5163" marR="5163" marT="51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shared</a:t>
                      </a:r>
                    </a:p>
                  </a:txBody>
                  <a:tcPr marL="5163" marR="5163" marT="51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Non-applicable</a:t>
                      </a:r>
                    </a:p>
                  </a:txBody>
                  <a:tcPr marL="5163" marR="5163" marT="51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840565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3" marR="5163" marT="5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513133"/>
                  </a:ext>
                </a:extLst>
              </a:tr>
              <a:tr h="5403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Higher-level education authorities</a:t>
                      </a:r>
                    </a:p>
                  </a:txBody>
                  <a:tcPr marL="5163" marR="5163" marT="5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538DD5"/>
                          </a:solidFill>
                          <a:effectLst/>
                          <a:latin typeface="Arial" panose="020B0604020202020204" pitchFamily="34" charset="0"/>
                        </a:rPr>
                        <a:t>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538DD5"/>
                          </a:solidFill>
                          <a:effectLst/>
                          <a:latin typeface="Arial" panose="020B0604020202020204" pitchFamily="34" charset="0"/>
                        </a:rPr>
                        <a:t>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29407"/>
                  </a:ext>
                </a:extLst>
              </a:tr>
              <a:tr h="5403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School administrators/leaders</a:t>
                      </a:r>
                    </a:p>
                  </a:txBody>
                  <a:tcPr marL="5163" marR="5163" marT="5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007583"/>
                  </a:ext>
                </a:extLst>
              </a:tr>
              <a:tr h="6741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Classroom teachers</a:t>
                      </a:r>
                    </a:p>
                  </a:txBody>
                  <a:tcPr marL="5163" marR="5163" marT="5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538DD5"/>
                          </a:solidFill>
                          <a:effectLst/>
                          <a:latin typeface="Arial" panose="020B0604020202020204" pitchFamily="34" charset="0"/>
                        </a:rPr>
                        <a:t>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64427"/>
                  </a:ext>
                </a:extLst>
              </a:tr>
              <a:tr h="5403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Parents</a:t>
                      </a:r>
                    </a:p>
                  </a:txBody>
                  <a:tcPr marL="5163" marR="5163" marT="5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538DD5"/>
                          </a:solidFill>
                          <a:effectLst/>
                          <a:latin typeface="Arial" panose="020B0604020202020204" pitchFamily="34" charset="0"/>
                        </a:rPr>
                        <a:t>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79596"/>
                  </a:ext>
                </a:extLst>
              </a:tr>
              <a:tr h="5403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5163" marR="5163" marT="5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65418"/>
                  </a:ext>
                </a:extLst>
              </a:tr>
              <a:tr h="5403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Media and General Public</a:t>
                      </a:r>
                    </a:p>
                  </a:txBody>
                  <a:tcPr marL="5163" marR="5163" marT="5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538DD5"/>
                          </a:solidFill>
                          <a:effectLst/>
                          <a:latin typeface="Arial" panose="020B0604020202020204" pitchFamily="34" charset="0"/>
                        </a:rPr>
                        <a:t>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538DD5"/>
                          </a:solidFill>
                          <a:effectLst/>
                          <a:latin typeface="Arial" panose="020B0604020202020204" pitchFamily="34" charset="0"/>
                        </a:rPr>
                        <a:t>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DSW,UR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DSR,DSW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DSW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5163" marR="5163" marT="5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34877"/>
                  </a:ext>
                </a:extLst>
              </a:tr>
              <a:tr h="1036225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Austria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Belgium (Fl.)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Belgium (Fr.)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Chile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Czech Republic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Denmark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England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Estonia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Finland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France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Germany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Greece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Iceland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Ireland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Israel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Italy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Japan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Korea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Latvia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Luxembourg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Mexico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Netherlands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New Zealand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Norway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Poland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Portugal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Scotland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Slovak Republic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Slovenia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Spain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Sweden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Turkey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Bahrein </a:t>
                      </a:r>
                    </a:p>
                  </a:txBody>
                  <a:tcPr marL="5163" marR="5163" marT="5163" marB="0" vert="vert27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Oman 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Qatar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"/>
                        </a:rPr>
                        <a:t>Saudi Arabia</a:t>
                      </a:r>
                    </a:p>
                  </a:txBody>
                  <a:tcPr marL="5163" marR="5163" marT="5163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25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93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00" y="2567200"/>
            <a:ext cx="10958400" cy="4525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6000" dirty="0"/>
              <a:t>كيف تكون التغذية الراجعة فاعلة؟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781607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الجلسة الجانبية: دعم تحسين المدرسة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هناك عدة سبل لدعم تحسين المدرسة: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lvl="1" algn="r" rtl="1"/>
            <a:r>
              <a:rPr lang="ar-SA" b="1" dirty="0"/>
              <a:t>متابعة التقويم </a:t>
            </a:r>
            <a:r>
              <a:rPr lang="ar-SA" dirty="0"/>
              <a:t>لتحفيز التقدم ورصده</a:t>
            </a:r>
          </a:p>
          <a:p>
            <a:pPr lvl="1" algn="r" rtl="1"/>
            <a:r>
              <a:rPr lang="ar-SA" b="1" dirty="0"/>
              <a:t>الدعم الفني: </a:t>
            </a:r>
            <a:r>
              <a:rPr lang="ar-SA" dirty="0"/>
              <a:t>التدريب</a:t>
            </a:r>
          </a:p>
          <a:p>
            <a:pPr lvl="1" algn="r" rtl="1"/>
            <a:r>
              <a:rPr lang="ar-SA" b="1" dirty="0"/>
              <a:t>الدعم المالي: </a:t>
            </a:r>
            <a:r>
              <a:rPr lang="ar-SA" dirty="0"/>
              <a:t>التمويل الموجه للمدرسة</a:t>
            </a:r>
          </a:p>
          <a:p>
            <a:pPr lvl="1" algn="r" rtl="1"/>
            <a:r>
              <a:rPr lang="ar-SA" dirty="0"/>
              <a:t>استخدام </a:t>
            </a:r>
            <a:r>
              <a:rPr lang="ar-SA" b="1" dirty="0"/>
              <a:t>النهج القائم على المخاطر للتقويم</a:t>
            </a:r>
          </a:p>
        </p:txBody>
      </p:sp>
    </p:spTree>
    <p:extLst>
      <p:ext uri="{BB962C8B-B14F-4D97-AF65-F5344CB8AC3E}">
        <p14:creationId xmlns:p14="http://schemas.microsoft.com/office/powerpoint/2010/main" val="4062337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CDE_Français_blanc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OCDE_Français_blanc</Template>
  <TotalTime>167</TotalTime>
  <Words>572</Words>
  <Application>Microsoft Macintosh PowerPoint</Application>
  <PresentationFormat>Widescreen</PresentationFormat>
  <Paragraphs>325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</vt:lpstr>
      <vt:lpstr>Calibri</vt:lpstr>
      <vt:lpstr>Georgia</vt:lpstr>
      <vt:lpstr>Helvetica 65 Medium</vt:lpstr>
      <vt:lpstr>OCDE_Français_blanc</vt:lpstr>
      <vt:lpstr>تقديم التغذية الراجعة: الاتجاهات من دول منظمة التعاون الاقتصادي والتنمية ودول الخليج العربي</vt:lpstr>
      <vt:lpstr>أهداف الجلسة</vt:lpstr>
      <vt:lpstr>الأنشطة</vt:lpstr>
      <vt:lpstr>إلى من يقدّم المقيّمون التقارير وكيف يقومون بذلك؟</vt:lpstr>
      <vt:lpstr>PowerPoint Presentation</vt:lpstr>
      <vt:lpstr>الجلسة الجانبية: دعم تحسين المدرسة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External School evaluation in OECD and Gulf Countries</dc:title>
  <dc:creator>MAGHNOUJ Soumaya, EDU/PAI</dc:creator>
  <cp:lastModifiedBy>ARWA ALI A. ALDUAIJ</cp:lastModifiedBy>
  <cp:revision>19</cp:revision>
  <dcterms:created xsi:type="dcterms:W3CDTF">2019-03-24T14:02:18Z</dcterms:created>
  <dcterms:modified xsi:type="dcterms:W3CDTF">2019-03-25T10:17:17Z</dcterms:modified>
</cp:coreProperties>
</file>