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5" r:id="rId1"/>
  </p:sldMasterIdLst>
  <p:notesMasterIdLst>
    <p:notesMasterId r:id="rId14"/>
  </p:notesMasterIdLst>
  <p:handoutMasterIdLst>
    <p:handoutMasterId r:id="rId15"/>
  </p:handoutMasterIdLst>
  <p:sldIdLst>
    <p:sldId id="257" r:id="rId2"/>
    <p:sldId id="315" r:id="rId3"/>
    <p:sldId id="339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41" r:id="rId13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ARD Charlotte, EDU/PAI" initials="MCE" lastIdx="5" clrIdx="0">
    <p:extLst/>
  </p:cmAuthor>
  <p:cmAuthor id="2" name="Lichtenberg, Bert" initials="b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00079"/>
    <a:srgbClr val="606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80204" autoAdjust="0"/>
  </p:normalViewPr>
  <p:slideViewPr>
    <p:cSldViewPr>
      <p:cViewPr varScale="1">
        <p:scale>
          <a:sx n="101" d="100"/>
          <a:sy n="101" d="100"/>
        </p:scale>
        <p:origin x="238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8954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78954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432209B8-08F0-4489-9F46-BBEC9780052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970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9479"/>
            <a:ext cx="4891088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954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78954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126F272-B251-4E32-A8B1-21BCF3A0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0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5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13" name="Picture 13" descr="RO_OCW_OI_LOGO_PP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2F1C7-6078-4DF0-BD70-8CC5DE27B2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33811-3E61-424F-9BE9-092CD3BE91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476F4-C8FE-429D-8010-EA66CED78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BEB42-A902-42E0-819F-42A5DC712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74433-8891-4FEA-80B4-B4B5AE5EBF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8C55A-567B-4EDD-9450-F9B7A5E62C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EAD08-A3B2-4D2A-9776-3F589CE19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B256-7CA4-4FAD-B2FB-BB336A8608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F908C-1962-4AC6-BB39-C94220C5F6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A24029-5218-4A43-812C-71DDB60B48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E1C215-42D8-45EC-B323-CB0F48E0C6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32363" y="1835478"/>
            <a:ext cx="3525837" cy="1347460"/>
          </a:xfrm>
        </p:spPr>
        <p:txBody>
          <a:bodyPr vert="horz" lIns="45720" rIns="45720">
            <a:normAutofit/>
          </a:bodyPr>
          <a:lstStyle/>
          <a:p>
            <a:pPr marR="64008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ما نوع التغذية الراجعة التي تسهم في تطوير المدارس؟</a:t>
            </a:r>
            <a:endParaRPr lang="nl-NL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17256" y="3933056"/>
            <a:ext cx="2871168" cy="762049"/>
          </a:xfrm>
        </p:spPr>
        <p:txBody>
          <a:bodyPr>
            <a:normAutofit/>
          </a:bodyPr>
          <a:lstStyle/>
          <a:p>
            <a:pPr rtl="1"/>
            <a:r>
              <a:rPr lang="ar-SA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بيرت </a:t>
            </a:r>
            <a:r>
              <a:rPr lang="ar-SA" sz="1800" b="1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ليشتنبرغ</a:t>
            </a:r>
            <a:endParaRPr lang="ar-SA" sz="18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1"/>
            <a:r>
              <a:rPr lang="ar-SA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مفتش </a:t>
            </a:r>
            <a:r>
              <a:rPr lang="ar-SA" sz="1800" b="1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إستراتيجي</a:t>
            </a:r>
            <a:endParaRPr lang="nl-NL" sz="18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6" name="Rechthoek 1"/>
          <p:cNvSpPr>
            <a:spLocks noChangeArrowheads="1"/>
          </p:cNvSpPr>
          <p:nvPr/>
        </p:nvSpPr>
        <p:spPr bwMode="auto">
          <a:xfrm>
            <a:off x="4421188" y="3182938"/>
            <a:ext cx="3016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l-NL"/>
              <a:t> 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pic>
        <p:nvPicPr>
          <p:cNvPr id="3079" name="Afbeelding 5" descr="k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9" t="23523"/>
          <a:stretch>
            <a:fillRect/>
          </a:stretch>
        </p:blipFill>
        <p:spPr bwMode="auto">
          <a:xfrm>
            <a:off x="-34925" y="26988"/>
            <a:ext cx="4606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C:\Users\vbroe\Desktop\Logo_Inspect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903035" y="5805264"/>
            <a:ext cx="421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800" b="1" dirty="0">
                <a:ea typeface="Verdana" panose="020B0604030504040204" pitchFamily="34" charset="0"/>
                <a:cs typeface="Verdana" panose="020B0604030504040204" pitchFamily="34" charset="0"/>
              </a:rPr>
              <a:t>منظمه التعاون الاقتصادي والتنمية – مكتب التربية العربي لدول الخليج</a:t>
            </a:r>
          </a:p>
          <a:p>
            <a:pPr algn="ctr" rtl="1"/>
            <a:r>
              <a:rPr lang="ar-SA" sz="1800" b="1" dirty="0">
                <a:ea typeface="Verdana" panose="020B0604030504040204" pitchFamily="34" charset="0"/>
                <a:cs typeface="Verdana" panose="020B0604030504040204" pitchFamily="34" charset="0"/>
              </a:rPr>
              <a:t>٢٧ مارس ٢٠١٩</a:t>
            </a:r>
            <a:endParaRPr lang="nl-NL" sz="18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٨. التحدث مع المجلس الإشرافي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1520" y="1553293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نعم</a:t>
            </a:r>
            <a:r>
              <a:rPr lang="ar-SA" sz="2400" dirty="0">
                <a:solidFill>
                  <a:schemeClr val="accent1"/>
                </a:solidFill>
              </a:rPr>
              <a:t>، نتحدث مع المجلس الإشرافي.</a:t>
            </a:r>
            <a:endParaRPr lang="en-GB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خلال التقويم الممتد لأربع سنوات، نتواصل مع المجلس الإشرافي لنقل المعلومات.</a:t>
            </a:r>
            <a:endParaRPr lang="en-GB" sz="2400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في حال حدوث مشاكل كبيرة، نتواصل مع المجلس ونتحدث عن سياساتهم وإدارتهم.</a:t>
            </a:r>
            <a:endParaRPr lang="en-GB" sz="2400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يعمل مجلس الإدارة المدرسية تحت مظلة المجلس الإشرافي، ويحدد المجلس الإشرافي السياسات والإدارة ويقدم النصائح للمجلس المدرسي.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٩. ما الأسلوب الأمثل؟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94859" y="234888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ctr"/>
            <a:r>
              <a:rPr lang="ar-SA" sz="2400" b="1" dirty="0">
                <a:solidFill>
                  <a:schemeClr val="accent1"/>
                </a:solidFill>
              </a:rPr>
              <a:t>في هولندا، ندمج ما بين الأساليب المختلفة ووجدنا أن هذا النهج فاعل.  </a:t>
            </a:r>
            <a:endParaRPr lang="nl-NL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7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872" y="285293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الأسئلة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0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11967"/>
          </a:xfrm>
        </p:spPr>
        <p:txBody>
          <a:bodyPr>
            <a:normAutofit/>
          </a:bodyPr>
          <a:lstStyle/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الحكم على الجودة وأوصافها.</a:t>
            </a:r>
            <a:endParaRPr lang="en-GB" sz="24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توصيات للتطوير.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تقرير للمدرسة.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رسالة من المدرسة إلى أولياء الأمور.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إتاحة التقرير على شبكة الانترنت.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قائمة المدارس ذات الأداء المنخفض.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مناقشة التغذية الراجعة.</a:t>
            </a:r>
          </a:p>
          <a:p>
            <a:pPr marL="566928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التحدث مع المجلس الإشرافي.</a:t>
            </a:r>
          </a:p>
          <a:p>
            <a:pPr marL="109728" indent="0" algn="r" rtl="1">
              <a:buNone/>
            </a:pPr>
            <a:endParaRPr lang="en-GB" sz="24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التغذية الراجعة في هولندا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8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١. 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الحكم على الجودة وأوصافها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39552" y="213285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algn="r" rtl="1">
              <a:buFont typeface="+mj-lt"/>
              <a:buAutoNum type="arabicPeriod" startAt="2"/>
            </a:pPr>
            <a:r>
              <a:rPr lang="ar-SA" sz="2400" b="1" dirty="0">
                <a:solidFill>
                  <a:schemeClr val="accent1"/>
                </a:solidFill>
              </a:rPr>
              <a:t>أوصاف الجودة</a:t>
            </a:r>
            <a:endParaRPr lang="en-GB" sz="2400" b="1" dirty="0">
              <a:solidFill>
                <a:schemeClr val="accent1"/>
              </a:solidFill>
            </a:endParaRPr>
          </a:p>
          <a:p>
            <a:pPr marL="800100" lvl="2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وضّح، يمكن أن يساعد ذلك على التطوير.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26876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algn="r" rtl="1">
              <a:buFont typeface="+mj-lt"/>
              <a:buAutoNum type="arabicPeriod"/>
            </a:pPr>
            <a:r>
              <a:rPr lang="ar-SA" sz="2400" b="1" dirty="0">
                <a:solidFill>
                  <a:schemeClr val="accent1"/>
                </a:solidFill>
              </a:rPr>
              <a:t>الحكم: كافية / غير كافية</a:t>
            </a:r>
            <a:endParaRPr lang="en-GB" sz="2400" dirty="0">
              <a:solidFill>
                <a:schemeClr val="accent1"/>
              </a:solidFill>
            </a:endParaRPr>
          </a:p>
          <a:p>
            <a:pPr marL="800100" lvl="2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رسالة قوية، قاعدة جيدة لإعادة التقويم.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39552" y="4184501"/>
            <a:ext cx="81369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lvl="1" indent="-457200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dirty="0">
                <a:solidFill>
                  <a:schemeClr val="accent1"/>
                </a:solidFill>
              </a:rPr>
              <a:t>تجربتنا مع الجودة غير الكافية: </a:t>
            </a:r>
            <a:endParaRPr lang="nl-NL" dirty="0">
              <a:solidFill>
                <a:schemeClr val="accent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dirty="0">
                <a:solidFill>
                  <a:schemeClr val="accent1"/>
                </a:solidFill>
              </a:rPr>
              <a:t>في بادئ الأمر تم الاعتراض على القرار؛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>
                <a:solidFill>
                  <a:schemeClr val="accent1"/>
                </a:solidFill>
              </a:rPr>
              <a:t>ثم تم قبول القرار؛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>
                <a:solidFill>
                  <a:schemeClr val="accent1"/>
                </a:solidFill>
              </a:rPr>
              <a:t>ثم تم التحفيز للتطوير.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39552" y="3356992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dirty="0">
                <a:solidFill>
                  <a:schemeClr val="accent1"/>
                </a:solidFill>
              </a:rPr>
              <a:t>فقط للمناطق والمعايير التي يتم الحكم عليها!</a:t>
            </a:r>
            <a:endParaRPr lang="nl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6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٢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nl-NL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توصيات للتطوير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39552" y="1700808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لا</a:t>
            </a:r>
            <a:r>
              <a:rPr lang="ar-SA" sz="2400" dirty="0">
                <a:solidFill>
                  <a:schemeClr val="accent1"/>
                </a:solidFill>
              </a:rPr>
              <a:t>، نحن لا نقدم توصيات، ولكن يجب أن يكون إثبات الحكم واضحًا بما يكفي لمعرفة </a:t>
            </a:r>
            <a:r>
              <a:rPr lang="ar-SA" sz="2400" b="1" dirty="0">
                <a:solidFill>
                  <a:schemeClr val="accent1"/>
                </a:solidFill>
              </a:rPr>
              <a:t>ما</a:t>
            </a:r>
            <a:r>
              <a:rPr lang="ar-SA" sz="2400" dirty="0">
                <a:solidFill>
                  <a:schemeClr val="accent1"/>
                </a:solidFill>
              </a:rPr>
              <a:t> يجب تحسينه، </a:t>
            </a:r>
            <a:r>
              <a:rPr lang="ar-SA" sz="2400" b="1" dirty="0">
                <a:solidFill>
                  <a:schemeClr val="accent1"/>
                </a:solidFill>
              </a:rPr>
              <a:t>وليس كيفية </a:t>
            </a:r>
            <a:r>
              <a:rPr lang="ar-SA" sz="2400" dirty="0">
                <a:solidFill>
                  <a:schemeClr val="accent1"/>
                </a:solidFill>
              </a:rPr>
              <a:t>تحسينه.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39552" y="3861048"/>
            <a:ext cx="71287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b="1" dirty="0">
                <a:solidFill>
                  <a:schemeClr val="accent1"/>
                </a:solidFill>
              </a:rPr>
              <a:t>الأسباب: 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accent1"/>
                </a:solidFill>
              </a:rPr>
              <a:t>لأن المدارس مستقلة.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accent1"/>
                </a:solidFill>
              </a:rPr>
              <a:t>لأننا لا نريد إعادة تقويم توصياتنا.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2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٣. تقرير للمدرسة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6676" y="1484784"/>
            <a:ext cx="82417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 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نعم</a:t>
            </a:r>
            <a:r>
              <a:rPr lang="ar-SA" sz="2400" dirty="0">
                <a:solidFill>
                  <a:schemeClr val="accent1"/>
                </a:solidFill>
              </a:rPr>
              <a:t>، وفقًا للقانون، نقوم بعمل تقرير للمدرسة من كل تقويم.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</a:rPr>
              <a:t>استخدام قالب ومعلومات حول: </a:t>
            </a:r>
            <a:endParaRPr lang="en-GB" sz="2400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عملية التقويم.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الحكم وأدلته.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في حالة إعادة التقويم، ماذا نقوّم ومتى نقوم بذلك (السنة الأولى).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إرسال مسودة التقرير إلى المدرسة، ليتم التأكد من الحقائق، ثم إعداد التقرير النهائي.</a:t>
            </a:r>
          </a:p>
        </p:txBody>
      </p:sp>
    </p:spTree>
    <p:extLst>
      <p:ext uri="{BB962C8B-B14F-4D97-AF65-F5344CB8AC3E}">
        <p14:creationId xmlns:p14="http://schemas.microsoft.com/office/powerpoint/2010/main" val="109552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٤. رسالة إلى أولياء الأمور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6676" y="1700808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نعم</a:t>
            </a:r>
            <a:r>
              <a:rPr lang="ar-SA" sz="2400" dirty="0">
                <a:solidFill>
                  <a:schemeClr val="accent1"/>
                </a:solidFill>
              </a:rPr>
              <a:t>، في جميع المراحل المدرسية.</a:t>
            </a:r>
            <a:endParaRPr lang="en-GB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</a:rPr>
              <a:t>في حال وجود مدرسة ذات أداء منخفض (تضم مجموعة معايير مهمة غير متبعة) تقوم المدرسة بإخطار أولياء الأمور.</a:t>
            </a:r>
            <a:endParaRPr lang="en-GB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4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٥. إتاحة ال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تقرير على شبكة الانترنت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6676" y="170080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نعم</a:t>
            </a:r>
            <a:r>
              <a:rPr lang="ar-SA" sz="2400" dirty="0">
                <a:solidFill>
                  <a:schemeClr val="accent1"/>
                </a:solidFill>
              </a:rPr>
              <a:t>، وفقًا للقانون، تتاح جميع التقارير للجميع. </a:t>
            </a:r>
          </a:p>
          <a:p>
            <a:endParaRPr lang="ar-SA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</a:rPr>
              <a:t>ننشر التقرير على موقعنا الإلكتروني بعد الأسبوع الخامس من تاريخ الانتهاء من التقرير النهائي.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58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٦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</a:rPr>
              <a:t>. قائمة المدارس ذات الأداء المنخفض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6676" y="170080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 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</a:rPr>
              <a:t>نعم، ننشر شهريًّا قائمة تضم جميع المدارس ذات الأداء المنخفض تلك الفترة. </a:t>
            </a:r>
            <a:endParaRPr lang="en-GB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</a:rPr>
              <a:t>ولكي يتم حذف اسم مدرسة من تلك القائمة، يجب أن يُعاد تقويم المدرسة وتُظهر نتائج كافية. 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27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٧. مناقشة التغذية الراجعة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6676" y="1700808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534988" lvl="1" indent="-534988">
              <a:buFont typeface="+mj-lt"/>
              <a:buAutoNum type="arabicPeriod" startAt="2"/>
              <a:defRPr sz="2400" b="1">
                <a:solidFill>
                  <a:schemeClr val="accent1"/>
                </a:solidFill>
              </a:defRPr>
            </a:lvl2pPr>
            <a:lvl3pPr marL="800100" lvl="2" indent="-3429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3pPr>
          </a:lstStyle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في هولندا: </a:t>
            </a:r>
            <a:endParaRPr lang="nl-NL" sz="2400" b="1" dirty="0">
              <a:solidFill>
                <a:schemeClr val="accent1"/>
              </a:solidFill>
            </a:endParaRPr>
          </a:p>
          <a:p>
            <a:endParaRPr lang="ar-SA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نعم</a:t>
            </a:r>
            <a:r>
              <a:rPr lang="ar-SA" sz="2400" dirty="0">
                <a:solidFill>
                  <a:schemeClr val="accent1"/>
                </a:solidFill>
              </a:rPr>
              <a:t>، نناقش دومًا مع مجلس الإدارة مسودة التقرير. </a:t>
            </a:r>
            <a:endParaRPr lang="nl-NL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1"/>
                </a:solidFill>
              </a:rPr>
              <a:t>ونعم</a:t>
            </a:r>
            <a:r>
              <a:rPr lang="ar-SA" sz="2400" dirty="0">
                <a:solidFill>
                  <a:schemeClr val="accent1"/>
                </a:solidFill>
              </a:rPr>
              <a:t>، يمكن للمدرسة / الفريق طلب مناقشة التغذية الراجعة بعد التقرير النهائي. </a:t>
            </a:r>
            <a:endParaRPr lang="nl-NL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416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7592</TotalTime>
  <Words>477</Words>
  <Application>Microsoft Macintosh PowerPoint</Application>
  <PresentationFormat>On-screen Show (4:3)</PresentationFormat>
  <Paragraphs>83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Lucida Sans Unicode</vt:lpstr>
      <vt:lpstr>Verdana</vt:lpstr>
      <vt:lpstr>Wingdings 2</vt:lpstr>
      <vt:lpstr>Wingdings 3</vt:lpstr>
      <vt:lpstr>Concours</vt:lpstr>
      <vt:lpstr>ما نوع التغذية الراجعة التي تسهم في تطوير المدارس؟</vt:lpstr>
      <vt:lpstr>التغذية الراجعة في هولندا</vt:lpstr>
      <vt:lpstr>١. الحكم على الجودة وأوصافها</vt:lpstr>
      <vt:lpstr>٢. توصيات للتطوير</vt:lpstr>
      <vt:lpstr>٣. تقرير للمدرسة</vt:lpstr>
      <vt:lpstr>٤. رسالة إلى أولياء الأمور</vt:lpstr>
      <vt:lpstr>٥. إتاحة التقرير على شبكة الانترنت</vt:lpstr>
      <vt:lpstr>٦. قائمة المدارس ذات الأداء المنخفض</vt:lpstr>
      <vt:lpstr>٧. مناقشة التغذية الراجعة</vt:lpstr>
      <vt:lpstr>٨. التحدث مع المجلس الإشرافي</vt:lpstr>
      <vt:lpstr>٩. ما الأسلوب الأمثل؟</vt:lpstr>
      <vt:lpstr>الأسئلة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op het Onderwijstoezicht</dc:title>
  <dc:creator>Verkroost, Jos</dc:creator>
  <cp:lastModifiedBy>ARWA ALI A. ALDUAIJ</cp:lastModifiedBy>
  <cp:revision>231</cp:revision>
  <cp:lastPrinted>2018-11-05T13:14:59Z</cp:lastPrinted>
  <dcterms:created xsi:type="dcterms:W3CDTF">2013-09-25T08:57:16Z</dcterms:created>
  <dcterms:modified xsi:type="dcterms:W3CDTF">2019-03-14T11:37:19Z</dcterms:modified>
</cp:coreProperties>
</file>