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 id="2147483708" r:id="rId4"/>
    <p:sldMasterId id="2147483744" r:id="rId5"/>
    <p:sldMasterId id="2147483756" r:id="rId6"/>
    <p:sldMasterId id="2147483768" r:id="rId7"/>
    <p:sldMasterId id="2147483792" r:id="rId8"/>
  </p:sldMasterIdLst>
  <p:notesMasterIdLst>
    <p:notesMasterId r:id="rId40"/>
  </p:notesMasterIdLst>
  <p:sldIdLst>
    <p:sldId id="256" r:id="rId9"/>
    <p:sldId id="257" r:id="rId10"/>
    <p:sldId id="280" r:id="rId11"/>
    <p:sldId id="259" r:id="rId12"/>
    <p:sldId id="261" r:id="rId13"/>
    <p:sldId id="260" r:id="rId14"/>
    <p:sldId id="262" r:id="rId15"/>
    <p:sldId id="263" r:id="rId16"/>
    <p:sldId id="264" r:id="rId17"/>
    <p:sldId id="265" r:id="rId18"/>
    <p:sldId id="266" r:id="rId19"/>
    <p:sldId id="267" r:id="rId20"/>
    <p:sldId id="268" r:id="rId21"/>
    <p:sldId id="270" r:id="rId22"/>
    <p:sldId id="269" r:id="rId23"/>
    <p:sldId id="271" r:id="rId24"/>
    <p:sldId id="272" r:id="rId25"/>
    <p:sldId id="273" r:id="rId26"/>
    <p:sldId id="274" r:id="rId27"/>
    <p:sldId id="275" r:id="rId28"/>
    <p:sldId id="276" r:id="rId29"/>
    <p:sldId id="277" r:id="rId30"/>
    <p:sldId id="278" r:id="rId31"/>
    <p:sldId id="282" r:id="rId32"/>
    <p:sldId id="281" r:id="rId33"/>
    <p:sldId id="283" r:id="rId34"/>
    <p:sldId id="284" r:id="rId35"/>
    <p:sldId id="285" r:id="rId36"/>
    <p:sldId id="286" r:id="rId37"/>
    <p:sldId id="287" r:id="rId38"/>
    <p:sldId id="288"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D93717"/>
    <a:srgbClr val="FF0066"/>
    <a:srgbClr val="FFFF66"/>
    <a:srgbClr val="F72F5A"/>
    <a:srgbClr val="FF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EDE76-A84D-4261-ACC3-8B9F077E365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ar-SA"/>
        </a:p>
      </dgm:t>
    </dgm:pt>
    <dgm:pt modelId="{29466E31-F59E-4002-9E2B-DA0722C7E71D}">
      <dgm:prSet/>
      <dgm:spPr/>
      <dgm:t>
        <a:bodyPr/>
        <a:lstStyle/>
        <a:p>
          <a:pPr rtl="1"/>
          <a:endParaRPr lang="ar-SA"/>
        </a:p>
      </dgm:t>
    </dgm:pt>
    <dgm:pt modelId="{97104D9C-1438-4570-A49A-F537E2E532A3}" type="parTrans" cxnId="{AD29FABA-2C62-497E-8933-04C6149F164A}">
      <dgm:prSet/>
      <dgm:spPr/>
      <dgm:t>
        <a:bodyPr/>
        <a:lstStyle/>
        <a:p>
          <a:pPr rtl="1"/>
          <a:endParaRPr lang="ar-SA"/>
        </a:p>
      </dgm:t>
    </dgm:pt>
    <dgm:pt modelId="{68FD700B-2B9D-4404-9F1E-AEC640CC4753}" type="sibTrans" cxnId="{AD29FABA-2C62-497E-8933-04C6149F164A}">
      <dgm:prSet/>
      <dgm:spPr/>
      <dgm:t>
        <a:bodyPr/>
        <a:lstStyle/>
        <a:p>
          <a:pPr rtl="1"/>
          <a:endParaRPr lang="ar-SA"/>
        </a:p>
      </dgm:t>
    </dgm:pt>
    <dgm:pt modelId="{FBBB56DF-17BC-454D-A590-516996D3D3CD}">
      <dgm:prSet/>
      <dgm:spPr/>
      <dgm:t>
        <a:bodyPr/>
        <a:lstStyle/>
        <a:p>
          <a:pPr rtl="1"/>
          <a:r>
            <a:rPr lang="ar-SA" b="1" dirty="0" smtClean="0"/>
            <a:t>أضاف المؤشرات والأدلة والشواهد ،</a:t>
          </a:r>
          <a:endParaRPr lang="ar-SA" dirty="0"/>
        </a:p>
      </dgm:t>
    </dgm:pt>
    <dgm:pt modelId="{49F803FA-EA2D-4982-A015-8633F2E4A730}" type="parTrans" cxnId="{FAF219A9-CF45-4E05-A4DE-381F18B266D7}">
      <dgm:prSet/>
      <dgm:spPr/>
      <dgm:t>
        <a:bodyPr/>
        <a:lstStyle/>
        <a:p>
          <a:pPr rtl="1"/>
          <a:endParaRPr lang="ar-SA"/>
        </a:p>
      </dgm:t>
    </dgm:pt>
    <dgm:pt modelId="{A55CA7D8-FDD3-4DEE-B9BE-000B2B0C2A18}" type="sibTrans" cxnId="{FAF219A9-CF45-4E05-A4DE-381F18B266D7}">
      <dgm:prSet/>
      <dgm:spPr/>
      <dgm:t>
        <a:bodyPr/>
        <a:lstStyle/>
        <a:p>
          <a:pPr rtl="1"/>
          <a:endParaRPr lang="ar-SA"/>
        </a:p>
      </dgm:t>
    </dgm:pt>
    <dgm:pt modelId="{134739F7-75AA-4F23-88CF-E3F7DC184ABA}">
      <dgm:prSet/>
      <dgm:spPr/>
      <dgm:t>
        <a:bodyPr/>
        <a:lstStyle/>
        <a:p>
          <a:pPr rtl="1"/>
          <a:r>
            <a:rPr lang="ar-SA" b="1" dirty="0" smtClean="0"/>
            <a:t>استمرار غياب المستويات المعيارية للأداء.</a:t>
          </a:r>
          <a:endParaRPr lang="ar-SA" dirty="0"/>
        </a:p>
      </dgm:t>
    </dgm:pt>
    <dgm:pt modelId="{5D9A303F-983D-4165-9D8F-D9EA2BACEEE2}" type="parTrans" cxnId="{25ADB14D-707D-4BAD-A133-04E8753C6F49}">
      <dgm:prSet/>
      <dgm:spPr/>
      <dgm:t>
        <a:bodyPr/>
        <a:lstStyle/>
        <a:p>
          <a:pPr rtl="1"/>
          <a:endParaRPr lang="ar-SA"/>
        </a:p>
      </dgm:t>
    </dgm:pt>
    <dgm:pt modelId="{1694C500-B2CC-4CDA-9B1A-7709C2C338C7}" type="sibTrans" cxnId="{25ADB14D-707D-4BAD-A133-04E8753C6F49}">
      <dgm:prSet/>
      <dgm:spPr/>
      <dgm:t>
        <a:bodyPr/>
        <a:lstStyle/>
        <a:p>
          <a:pPr rtl="1"/>
          <a:endParaRPr lang="ar-SA"/>
        </a:p>
      </dgm:t>
    </dgm:pt>
    <dgm:pt modelId="{F0F8D35B-5FA7-445B-B29E-A27B2FC2C694}">
      <dgm:prSet/>
      <dgm:spPr/>
      <dgm:t>
        <a:bodyPr/>
        <a:lstStyle/>
        <a:p>
          <a:pPr rtl="1"/>
          <a:r>
            <a:rPr lang="ar-SA" b="1" smtClean="0"/>
            <a:t>حول </a:t>
          </a:r>
          <a:r>
            <a:rPr lang="ar-SA" b="1" dirty="0" smtClean="0"/>
            <a:t>المعايير والمؤشرات إلى أدوات تقويمية،</a:t>
          </a:r>
          <a:endParaRPr lang="ar-SA" dirty="0"/>
        </a:p>
      </dgm:t>
    </dgm:pt>
    <dgm:pt modelId="{664CB583-D23A-4573-B1F0-B69D25D592BD}" type="sibTrans" cxnId="{6FD607CA-577E-44B9-B7EA-981115516AD6}">
      <dgm:prSet/>
      <dgm:spPr/>
      <dgm:t>
        <a:bodyPr/>
        <a:lstStyle/>
        <a:p>
          <a:pPr rtl="1"/>
          <a:endParaRPr lang="ar-SA"/>
        </a:p>
      </dgm:t>
    </dgm:pt>
    <dgm:pt modelId="{D24E027E-D5B0-48E5-B36A-179767ECAC96}" type="parTrans" cxnId="{6FD607CA-577E-44B9-B7EA-981115516AD6}">
      <dgm:prSet/>
      <dgm:spPr/>
      <dgm:t>
        <a:bodyPr/>
        <a:lstStyle/>
        <a:p>
          <a:pPr rtl="1"/>
          <a:endParaRPr lang="ar-SA"/>
        </a:p>
      </dgm:t>
    </dgm:pt>
    <dgm:pt modelId="{E94F1FA1-DF8A-40EE-A384-1458148D59A8}" type="pres">
      <dgm:prSet presAssocID="{EB3EDE76-A84D-4261-ACC3-8B9F077E365A}" presName="linearFlow" presStyleCnt="0">
        <dgm:presLayoutVars>
          <dgm:dir/>
          <dgm:animLvl val="lvl"/>
          <dgm:resizeHandles val="exact"/>
        </dgm:presLayoutVars>
      </dgm:prSet>
      <dgm:spPr/>
      <dgm:t>
        <a:bodyPr/>
        <a:lstStyle/>
        <a:p>
          <a:pPr rtl="1"/>
          <a:endParaRPr lang="ar-SA"/>
        </a:p>
      </dgm:t>
    </dgm:pt>
    <dgm:pt modelId="{1EE8DD3A-1172-44F7-A325-F4552CFE32A8}" type="pres">
      <dgm:prSet presAssocID="{29466E31-F59E-4002-9E2B-DA0722C7E71D}" presName="composite" presStyleCnt="0"/>
      <dgm:spPr/>
    </dgm:pt>
    <dgm:pt modelId="{B07F163B-B833-41DA-A5E7-9AE849A092D7}" type="pres">
      <dgm:prSet presAssocID="{29466E31-F59E-4002-9E2B-DA0722C7E71D}" presName="parentText" presStyleLbl="alignNode1" presStyleIdx="0" presStyleCnt="1" custLinFactX="-331" custLinFactNeighborX="-100000" custLinFactNeighborY="25190">
        <dgm:presLayoutVars>
          <dgm:chMax val="1"/>
          <dgm:bulletEnabled val="1"/>
        </dgm:presLayoutVars>
      </dgm:prSet>
      <dgm:spPr/>
      <dgm:t>
        <a:bodyPr/>
        <a:lstStyle/>
        <a:p>
          <a:pPr rtl="1"/>
          <a:endParaRPr lang="ar-SA"/>
        </a:p>
      </dgm:t>
    </dgm:pt>
    <dgm:pt modelId="{56D035F1-9BE4-4B49-ACE0-6A2D7A10F770}" type="pres">
      <dgm:prSet presAssocID="{29466E31-F59E-4002-9E2B-DA0722C7E71D}" presName="descendantText" presStyleLbl="alignAcc1" presStyleIdx="0" presStyleCnt="1" custScaleX="127047" custScaleY="207763" custLinFactNeighborX="37251" custLinFactNeighborY="2663">
        <dgm:presLayoutVars>
          <dgm:bulletEnabled val="1"/>
        </dgm:presLayoutVars>
      </dgm:prSet>
      <dgm:spPr/>
      <dgm:t>
        <a:bodyPr/>
        <a:lstStyle/>
        <a:p>
          <a:pPr rtl="1"/>
          <a:endParaRPr lang="ar-SA"/>
        </a:p>
      </dgm:t>
    </dgm:pt>
  </dgm:ptLst>
  <dgm:cxnLst>
    <dgm:cxn modelId="{C4E409AA-BB18-4425-A695-6D0CBE0C536D}" type="presOf" srcId="{134739F7-75AA-4F23-88CF-E3F7DC184ABA}" destId="{56D035F1-9BE4-4B49-ACE0-6A2D7A10F770}" srcOrd="0" destOrd="2" presId="urn:microsoft.com/office/officeart/2005/8/layout/chevron2"/>
    <dgm:cxn modelId="{851AB406-9934-4795-9C8C-C1162BA0EEFC}" type="presOf" srcId="{F0F8D35B-5FA7-445B-B29E-A27B2FC2C694}" destId="{56D035F1-9BE4-4B49-ACE0-6A2D7A10F770}" srcOrd="0" destOrd="1" presId="urn:microsoft.com/office/officeart/2005/8/layout/chevron2"/>
    <dgm:cxn modelId="{CECC5CF0-03A1-4854-85A2-D45C9F7C727E}" type="presOf" srcId="{29466E31-F59E-4002-9E2B-DA0722C7E71D}" destId="{B07F163B-B833-41DA-A5E7-9AE849A092D7}" srcOrd="0" destOrd="0" presId="urn:microsoft.com/office/officeart/2005/8/layout/chevron2"/>
    <dgm:cxn modelId="{5D6400CE-4DB9-40E6-AC49-80DE62687595}" type="presOf" srcId="{EB3EDE76-A84D-4261-ACC3-8B9F077E365A}" destId="{E94F1FA1-DF8A-40EE-A384-1458148D59A8}" srcOrd="0" destOrd="0" presId="urn:microsoft.com/office/officeart/2005/8/layout/chevron2"/>
    <dgm:cxn modelId="{FAF219A9-CF45-4E05-A4DE-381F18B266D7}" srcId="{29466E31-F59E-4002-9E2B-DA0722C7E71D}" destId="{FBBB56DF-17BC-454D-A590-516996D3D3CD}" srcOrd="0" destOrd="0" parTransId="{49F803FA-EA2D-4982-A015-8633F2E4A730}" sibTransId="{A55CA7D8-FDD3-4DEE-B9BE-000B2B0C2A18}"/>
    <dgm:cxn modelId="{6FD607CA-577E-44B9-B7EA-981115516AD6}" srcId="{29466E31-F59E-4002-9E2B-DA0722C7E71D}" destId="{F0F8D35B-5FA7-445B-B29E-A27B2FC2C694}" srcOrd="1" destOrd="0" parTransId="{D24E027E-D5B0-48E5-B36A-179767ECAC96}" sibTransId="{664CB583-D23A-4573-B1F0-B69D25D592BD}"/>
    <dgm:cxn modelId="{25ADB14D-707D-4BAD-A133-04E8753C6F49}" srcId="{29466E31-F59E-4002-9E2B-DA0722C7E71D}" destId="{134739F7-75AA-4F23-88CF-E3F7DC184ABA}" srcOrd="2" destOrd="0" parTransId="{5D9A303F-983D-4165-9D8F-D9EA2BACEEE2}" sibTransId="{1694C500-B2CC-4CDA-9B1A-7709C2C338C7}"/>
    <dgm:cxn modelId="{6F939111-71E5-4671-9893-A57F84851009}" type="presOf" srcId="{FBBB56DF-17BC-454D-A590-516996D3D3CD}" destId="{56D035F1-9BE4-4B49-ACE0-6A2D7A10F770}" srcOrd="0" destOrd="0" presId="urn:microsoft.com/office/officeart/2005/8/layout/chevron2"/>
    <dgm:cxn modelId="{AD29FABA-2C62-497E-8933-04C6149F164A}" srcId="{EB3EDE76-A84D-4261-ACC3-8B9F077E365A}" destId="{29466E31-F59E-4002-9E2B-DA0722C7E71D}" srcOrd="0" destOrd="0" parTransId="{97104D9C-1438-4570-A49A-F537E2E532A3}" sibTransId="{68FD700B-2B9D-4404-9F1E-AEC640CC4753}"/>
    <dgm:cxn modelId="{E4533EEA-1D87-4967-94AD-90D576FF7BA6}" type="presParOf" srcId="{E94F1FA1-DF8A-40EE-A384-1458148D59A8}" destId="{1EE8DD3A-1172-44F7-A325-F4552CFE32A8}" srcOrd="0" destOrd="0" presId="urn:microsoft.com/office/officeart/2005/8/layout/chevron2"/>
    <dgm:cxn modelId="{5BC7C475-1A12-416D-B488-0FE4793DB7F3}" type="presParOf" srcId="{1EE8DD3A-1172-44F7-A325-F4552CFE32A8}" destId="{B07F163B-B833-41DA-A5E7-9AE849A092D7}" srcOrd="0" destOrd="0" presId="urn:microsoft.com/office/officeart/2005/8/layout/chevron2"/>
    <dgm:cxn modelId="{D276544D-308A-4C00-8DF4-F0079822CE4C}" type="presParOf" srcId="{1EE8DD3A-1172-44F7-A325-F4552CFE32A8}" destId="{56D035F1-9BE4-4B49-ACE0-6A2D7A10F7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F163B-B833-41DA-A5E7-9AE849A092D7}">
      <dsp:nvSpPr>
        <dsp:cNvPr id="0" name=""/>
        <dsp:cNvSpPr/>
      </dsp:nvSpPr>
      <dsp:spPr>
        <a:xfrm rot="5400000">
          <a:off x="-904154" y="1750060"/>
          <a:ext cx="3447599" cy="2413319"/>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endParaRPr lang="ar-SA" sz="6500" kern="1200"/>
        </a:p>
      </dsp:txBody>
      <dsp:txXfrm rot="-5400000">
        <a:off x="-387013" y="2439580"/>
        <a:ext cx="2413319" cy="1034280"/>
      </dsp:txXfrm>
    </dsp:sp>
    <dsp:sp modelId="{56D035F1-9BE4-4B49-ACE0-6A2D7A10F770}">
      <dsp:nvSpPr>
        <dsp:cNvPr id="0" name=""/>
        <dsp:cNvSpPr/>
      </dsp:nvSpPr>
      <dsp:spPr>
        <a:xfrm rot="5400000">
          <a:off x="2560175" y="-1283222"/>
          <a:ext cx="4655843" cy="727164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r" defTabSz="2133600" rtl="1">
            <a:lnSpc>
              <a:spcPct val="90000"/>
            </a:lnSpc>
            <a:spcBef>
              <a:spcPct val="0"/>
            </a:spcBef>
            <a:spcAft>
              <a:spcPct val="15000"/>
            </a:spcAft>
            <a:buChar char="••"/>
          </a:pPr>
          <a:r>
            <a:rPr lang="ar-SA" sz="4800" b="1" kern="1200" dirty="0" smtClean="0"/>
            <a:t>أضاف المؤشرات والأدلة والشواهد ،</a:t>
          </a:r>
          <a:endParaRPr lang="ar-SA" sz="4800" kern="1200" dirty="0"/>
        </a:p>
        <a:p>
          <a:pPr marL="285750" lvl="1" indent="-285750" algn="r" defTabSz="2133600" rtl="1">
            <a:lnSpc>
              <a:spcPct val="90000"/>
            </a:lnSpc>
            <a:spcBef>
              <a:spcPct val="0"/>
            </a:spcBef>
            <a:spcAft>
              <a:spcPct val="15000"/>
            </a:spcAft>
            <a:buChar char="••"/>
          </a:pPr>
          <a:r>
            <a:rPr lang="ar-SA" sz="4800" b="1" kern="1200" smtClean="0"/>
            <a:t>حول </a:t>
          </a:r>
          <a:r>
            <a:rPr lang="ar-SA" sz="4800" b="1" kern="1200" dirty="0" smtClean="0"/>
            <a:t>المعايير والمؤشرات إلى أدوات تقويمية،</a:t>
          </a:r>
          <a:endParaRPr lang="ar-SA" sz="4800" kern="1200" dirty="0"/>
        </a:p>
        <a:p>
          <a:pPr marL="285750" lvl="1" indent="-285750" algn="r" defTabSz="2133600" rtl="1">
            <a:lnSpc>
              <a:spcPct val="90000"/>
            </a:lnSpc>
            <a:spcBef>
              <a:spcPct val="0"/>
            </a:spcBef>
            <a:spcAft>
              <a:spcPct val="15000"/>
            </a:spcAft>
            <a:buChar char="••"/>
          </a:pPr>
          <a:r>
            <a:rPr lang="ar-SA" sz="4800" b="1" kern="1200" dirty="0" smtClean="0"/>
            <a:t>استمرار غياب المستويات المعيارية للأداء.</a:t>
          </a:r>
          <a:endParaRPr lang="ar-SA" sz="4800" kern="1200" dirty="0"/>
        </a:p>
      </dsp:txBody>
      <dsp:txXfrm rot="-5400000">
        <a:off x="1252276" y="251957"/>
        <a:ext cx="7044362" cy="42012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E7B93D4-3403-4B6A-AFF6-6E926941D8E8}" type="datetimeFigureOut">
              <a:rPr lang="ar-SA" smtClean="0"/>
              <a:t>04/07/40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52BB9C3-B7A1-48B1-A08A-F552391F7BF5}" type="slidenum">
              <a:rPr lang="ar-SA" smtClean="0"/>
              <a:t>‹#›</a:t>
            </a:fld>
            <a:endParaRPr lang="ar-SA"/>
          </a:p>
        </p:txBody>
      </p:sp>
    </p:spTree>
    <p:extLst>
      <p:ext uri="{BB962C8B-B14F-4D97-AF65-F5344CB8AC3E}">
        <p14:creationId xmlns:p14="http://schemas.microsoft.com/office/powerpoint/2010/main" val="19937610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 </a:t>
            </a:r>
            <a:endParaRPr lang="ar-SA" dirty="0"/>
          </a:p>
        </p:txBody>
      </p:sp>
      <p:sp>
        <p:nvSpPr>
          <p:cNvPr id="4" name="عنصر نائب لرقم الشريحة 3"/>
          <p:cNvSpPr>
            <a:spLocks noGrp="1"/>
          </p:cNvSpPr>
          <p:nvPr>
            <p:ph type="sldNum" sz="quarter" idx="10"/>
          </p:nvPr>
        </p:nvSpPr>
        <p:spPr/>
        <p:txBody>
          <a:bodyPr/>
          <a:lstStyle/>
          <a:p>
            <a:fld id="{C52BB9C3-B7A1-48B1-A08A-F552391F7BF5}" type="slidenum">
              <a:rPr lang="ar-SA" smtClean="0"/>
              <a:t>5</a:t>
            </a:fld>
            <a:endParaRPr lang="ar-SA"/>
          </a:p>
        </p:txBody>
      </p:sp>
    </p:spTree>
    <p:extLst>
      <p:ext uri="{BB962C8B-B14F-4D97-AF65-F5344CB8AC3E}">
        <p14:creationId xmlns:p14="http://schemas.microsoft.com/office/powerpoint/2010/main" val="392438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52BB9C3-B7A1-48B1-A08A-F552391F7BF5}" type="slidenum">
              <a:rPr lang="ar-SA" smtClean="0"/>
              <a:t>11</a:t>
            </a:fld>
            <a:endParaRPr lang="ar-SA"/>
          </a:p>
        </p:txBody>
      </p:sp>
    </p:spTree>
    <p:extLst>
      <p:ext uri="{BB962C8B-B14F-4D97-AF65-F5344CB8AC3E}">
        <p14:creationId xmlns:p14="http://schemas.microsoft.com/office/powerpoint/2010/main" val="130924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52BB9C3-B7A1-48B1-A08A-F552391F7BF5}" type="slidenum">
              <a:rPr lang="ar-SA" smtClean="0"/>
              <a:t>16</a:t>
            </a:fld>
            <a:endParaRPr lang="ar-SA"/>
          </a:p>
        </p:txBody>
      </p:sp>
    </p:spTree>
    <p:extLst>
      <p:ext uri="{BB962C8B-B14F-4D97-AF65-F5344CB8AC3E}">
        <p14:creationId xmlns:p14="http://schemas.microsoft.com/office/powerpoint/2010/main" val="278537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52BB9C3-B7A1-48B1-A08A-F552391F7BF5}" type="slidenum">
              <a:rPr lang="ar-SA" smtClean="0"/>
              <a:t>29</a:t>
            </a:fld>
            <a:endParaRPr lang="ar-SA"/>
          </a:p>
        </p:txBody>
      </p:sp>
    </p:spTree>
    <p:extLst>
      <p:ext uri="{BB962C8B-B14F-4D97-AF65-F5344CB8AC3E}">
        <p14:creationId xmlns:p14="http://schemas.microsoft.com/office/powerpoint/2010/main" val="130924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52BB9C3-B7A1-48B1-A08A-F552391F7BF5}" type="slidenum">
              <a:rPr lang="ar-SA" smtClean="0"/>
              <a:t>30</a:t>
            </a:fld>
            <a:endParaRPr lang="ar-SA"/>
          </a:p>
        </p:txBody>
      </p:sp>
    </p:spTree>
    <p:extLst>
      <p:ext uri="{BB962C8B-B14F-4D97-AF65-F5344CB8AC3E}">
        <p14:creationId xmlns:p14="http://schemas.microsoft.com/office/powerpoint/2010/main" val="130924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202283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38536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395942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B829BE3-D529-4F88-B842-9F58A98CB592}" type="datetimeFigureOut">
              <a:rPr lang="ar-SA" smtClean="0"/>
              <a:t>04/07/40</a:t>
            </a:fld>
            <a:endParaRPr lang="ar-SA"/>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10DE992C-B9FE-4346-9796-CD1AB60C1EF3}"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10DE992C-B9FE-4346-9796-CD1AB60C1EF3}" type="slidenum">
              <a:rPr lang="ar-SA" smtClean="0"/>
              <a:t>‹#›</a:t>
            </a:fld>
            <a:endParaRPr lang="ar-SA"/>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29BE3-D529-4F88-B842-9F58A98CB592}" type="datetimeFigureOut">
              <a:rPr lang="ar-SA" smtClean="0"/>
              <a:t>04/07/40</a:t>
            </a:fld>
            <a:endParaRPr lang="ar-SA"/>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0DE992C-B9FE-4346-9796-CD1AB60C1EF3}" type="slidenum">
              <a:rPr lang="ar-SA" smtClean="0"/>
              <a:t>‹#›</a:t>
            </a:fld>
            <a:endParaRPr lang="ar-SA"/>
          </a:p>
        </p:txBody>
      </p:sp>
      <p:sp>
        <p:nvSpPr>
          <p:cNvPr id="14" name="عنصر نائب للتذييل 13"/>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B829BE3-D529-4F88-B842-9F58A98CB592}" type="datetimeFigureOut">
              <a:rPr lang="ar-SA" smtClean="0"/>
              <a:t>04/07/40</a:t>
            </a:fld>
            <a:endParaRPr lang="ar-SA"/>
          </a:p>
        </p:txBody>
      </p:sp>
      <p:sp>
        <p:nvSpPr>
          <p:cNvPr id="10" name="عنصر نائب لرقم الشريحة 9"/>
          <p:cNvSpPr>
            <a:spLocks noGrp="1"/>
          </p:cNvSpPr>
          <p:nvPr>
            <p:ph type="sldNum" sz="quarter" idx="16"/>
          </p:nvPr>
        </p:nvSpPr>
        <p:spPr/>
        <p:txBody>
          <a:bodyPr rtlCol="0"/>
          <a:lstStyle/>
          <a:p>
            <a:fld id="{10DE992C-B9FE-4346-9796-CD1AB60C1EF3}" type="slidenum">
              <a:rPr lang="ar-SA" smtClean="0"/>
              <a:t>‹#›</a:t>
            </a:fld>
            <a:endParaRPr lang="ar-SA"/>
          </a:p>
        </p:txBody>
      </p:sp>
      <p:sp>
        <p:nvSpPr>
          <p:cNvPr id="12" name="عنصر نائب للتذييل 11"/>
          <p:cNvSpPr>
            <a:spLocks noGrp="1"/>
          </p:cNvSpPr>
          <p:nvPr>
            <p:ph type="ftr" sz="quarter" idx="17"/>
          </p:nvPr>
        </p:nvSpPr>
        <p:spPr/>
        <p:txBody>
          <a:bodyPr rtlCol="0"/>
          <a:lstStyle/>
          <a:p>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B829BE3-D529-4F88-B842-9F58A98CB592}" type="datetimeFigureOut">
              <a:rPr lang="ar-SA" smtClean="0"/>
              <a:t>04/07/40</a:t>
            </a:fld>
            <a:endParaRPr lang="ar-SA"/>
          </a:p>
        </p:txBody>
      </p:sp>
      <p:sp>
        <p:nvSpPr>
          <p:cNvPr id="12" name="عنصر نائب لرقم الشريحة 11"/>
          <p:cNvSpPr>
            <a:spLocks noGrp="1"/>
          </p:cNvSpPr>
          <p:nvPr>
            <p:ph type="sldNum" sz="quarter" idx="16"/>
          </p:nvPr>
        </p:nvSpPr>
        <p:spPr/>
        <p:txBody>
          <a:bodyPr rtlCol="0"/>
          <a:lstStyle/>
          <a:p>
            <a:fld id="{10DE992C-B9FE-4346-9796-CD1AB60C1EF3}" type="slidenum">
              <a:rPr lang="ar-SA" smtClean="0"/>
              <a:t>‹#›</a:t>
            </a:fld>
            <a:endParaRPr lang="ar-SA"/>
          </a:p>
        </p:txBody>
      </p:sp>
      <p:sp>
        <p:nvSpPr>
          <p:cNvPr id="14" name="عنصر نائب للتذييل 13"/>
          <p:cNvSpPr>
            <a:spLocks noGrp="1"/>
          </p:cNvSpPr>
          <p:nvPr>
            <p:ph type="ftr" sz="quarter" idx="17"/>
          </p:nvPr>
        </p:nvSpPr>
        <p:spPr/>
        <p:txBody>
          <a:bodyPr rtlCol="0"/>
          <a:lstStyle/>
          <a:p>
            <a:endParaRPr lang="ar-SA"/>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10DE992C-B9FE-4346-9796-CD1AB60C1EF3}"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10DE992C-B9FE-4346-9796-CD1AB60C1EF3}"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10DE992C-B9FE-4346-9796-CD1AB60C1EF3}" type="slidenum">
              <a:rPr lang="ar-SA" smtClean="0"/>
              <a:t>‹#›</a:t>
            </a:fld>
            <a:endParaRPr lang="ar-SA"/>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3606974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1B829BE3-D529-4F88-B842-9F58A98CB592}" type="datetimeFigureOut">
              <a:rPr lang="ar-SA" smtClean="0"/>
              <a:t>04/07/40</a:t>
            </a:fld>
            <a:endParaRPr lang="ar-SA"/>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10DE992C-B9FE-4346-9796-CD1AB60C1EF3}" type="slidenum">
              <a:rPr lang="ar-SA" smtClean="0"/>
              <a:t>‹#›</a:t>
            </a:fld>
            <a:endParaRPr lang="ar-SA"/>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A"/>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a:xfrm>
            <a:off x="457201" y="6248207"/>
            <a:ext cx="5573483" cy="365125"/>
          </a:xfrm>
        </p:spPr>
        <p:txBody>
          <a:bodyPr/>
          <a:lstStyle/>
          <a:p>
            <a:endParaRPr lang="ar-SA"/>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10DE992C-B9FE-4346-9796-CD1AB60C1EF3}"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29BE3-D529-4F88-B842-9F58A98CB592}" type="datetimeFigureOut">
              <a:rPr lang="ar-SA" smtClean="0"/>
              <a:t>04/07/40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652422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29BE3-D529-4F88-B842-9F58A98CB592}" type="datetimeFigureOut">
              <a:rPr lang="ar-SA" smtClean="0"/>
              <a:t>04/07/40</a:t>
            </a:fld>
            <a:endParaRPr lang="ar-SA"/>
          </a:p>
        </p:txBody>
      </p:sp>
      <p:sp>
        <p:nvSpPr>
          <p:cNvPr id="9" name="Slide Number Placeholder 8"/>
          <p:cNvSpPr>
            <a:spLocks noGrp="1"/>
          </p:cNvSpPr>
          <p:nvPr>
            <p:ph type="sldNum" sz="quarter" idx="11"/>
          </p:nvPr>
        </p:nvSpPr>
        <p:spPr/>
        <p:txBody>
          <a:bodyPr/>
          <a:lstStyle/>
          <a:p>
            <a:fld id="{10DE992C-B9FE-4346-9796-CD1AB60C1EF3}"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B829BE3-D529-4F88-B842-9F58A98CB592}" type="datetimeFigureOut">
              <a:rPr lang="ar-SA" smtClean="0"/>
              <a:t>04/07/40</a:t>
            </a:fld>
            <a:endParaRPr lang="ar-SA"/>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SA"/>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10DE992C-B9FE-4346-9796-CD1AB60C1EF3}"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10DE992C-B9FE-4346-9796-CD1AB60C1EF3}" type="slidenum">
              <a:rPr lang="ar-SA" smtClean="0"/>
              <a:t>‹#›</a:t>
            </a:fld>
            <a:endParaRPr lang="ar-SA"/>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B829BE3-D529-4F88-B842-9F58A98CB592}" type="datetimeFigureOut">
              <a:rPr lang="ar-SA" smtClean="0"/>
              <a:t>04/07/40</a:t>
            </a:fld>
            <a:endParaRPr lang="ar-SA"/>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0DE992C-B9FE-4346-9796-CD1AB60C1EF3}" type="slidenum">
              <a:rPr lang="ar-SA" smtClean="0"/>
              <a:t>‹#›</a:t>
            </a:fld>
            <a:endParaRPr lang="ar-SA"/>
          </a:p>
        </p:txBody>
      </p:sp>
      <p:sp>
        <p:nvSpPr>
          <p:cNvPr id="14" name="عنصر نائب للتذييل 13"/>
          <p:cNvSpPr>
            <a:spLocks noGrp="1"/>
          </p:cNvSpPr>
          <p:nvPr>
            <p:ph type="ftr" sz="quarter" idx="12"/>
          </p:nvPr>
        </p:nvSpPr>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B829BE3-D529-4F88-B842-9F58A98CB592}" type="datetimeFigureOut">
              <a:rPr lang="ar-SA" smtClean="0"/>
              <a:t>04/07/40</a:t>
            </a:fld>
            <a:endParaRPr lang="ar-SA"/>
          </a:p>
        </p:txBody>
      </p:sp>
      <p:sp>
        <p:nvSpPr>
          <p:cNvPr id="10" name="عنصر نائب لرقم الشريحة 9"/>
          <p:cNvSpPr>
            <a:spLocks noGrp="1"/>
          </p:cNvSpPr>
          <p:nvPr>
            <p:ph type="sldNum" sz="quarter" idx="16"/>
          </p:nvPr>
        </p:nvSpPr>
        <p:spPr/>
        <p:txBody>
          <a:bodyPr rtlCol="0"/>
          <a:lstStyle/>
          <a:p>
            <a:fld id="{10DE992C-B9FE-4346-9796-CD1AB60C1EF3}" type="slidenum">
              <a:rPr lang="ar-SA" smtClean="0"/>
              <a:t>‹#›</a:t>
            </a:fld>
            <a:endParaRPr lang="ar-SA"/>
          </a:p>
        </p:txBody>
      </p:sp>
      <p:sp>
        <p:nvSpPr>
          <p:cNvPr id="12" name="عنصر نائب للتذييل 11"/>
          <p:cNvSpPr>
            <a:spLocks noGrp="1"/>
          </p:cNvSpPr>
          <p:nvPr>
            <p:ph type="ftr" sz="quarter" idx="17"/>
          </p:nvPr>
        </p:nvSpPr>
        <p:spPr/>
        <p:txBody>
          <a:bodyPr rtlCol="0"/>
          <a:lstStyle/>
          <a:p>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B829BE3-D529-4F88-B842-9F58A98CB592}" type="datetimeFigureOut">
              <a:rPr lang="ar-SA" smtClean="0"/>
              <a:t>04/07/40</a:t>
            </a:fld>
            <a:endParaRPr lang="ar-SA"/>
          </a:p>
        </p:txBody>
      </p:sp>
      <p:sp>
        <p:nvSpPr>
          <p:cNvPr id="12" name="عنصر نائب لرقم الشريحة 11"/>
          <p:cNvSpPr>
            <a:spLocks noGrp="1"/>
          </p:cNvSpPr>
          <p:nvPr>
            <p:ph type="sldNum" sz="quarter" idx="16"/>
          </p:nvPr>
        </p:nvSpPr>
        <p:spPr/>
        <p:txBody>
          <a:bodyPr rtlCol="0"/>
          <a:lstStyle/>
          <a:p>
            <a:fld id="{10DE992C-B9FE-4346-9796-CD1AB60C1EF3}" type="slidenum">
              <a:rPr lang="ar-SA" smtClean="0"/>
              <a:t>‹#›</a:t>
            </a:fld>
            <a:endParaRPr lang="ar-SA"/>
          </a:p>
        </p:txBody>
      </p:sp>
      <p:sp>
        <p:nvSpPr>
          <p:cNvPr id="14" name="عنصر نائب للتذييل 13"/>
          <p:cNvSpPr>
            <a:spLocks noGrp="1"/>
          </p:cNvSpPr>
          <p:nvPr>
            <p:ph type="ftr" sz="quarter" idx="17"/>
          </p:nvPr>
        </p:nvSpPr>
        <p:spPr/>
        <p:txBody>
          <a:bodyPr rtlCol="0"/>
          <a:lstStyle/>
          <a:p>
            <a:endParaRPr lang="ar-SA"/>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10DE992C-B9FE-4346-9796-CD1AB60C1EF3}"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3606625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10DE992C-B9FE-4346-9796-CD1AB60C1EF3}" type="slidenum">
              <a:rPr lang="ar-SA" smtClean="0"/>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10DE992C-B9FE-4346-9796-CD1AB60C1EF3}" type="slidenum">
              <a:rPr lang="ar-SA" smtClean="0"/>
              <a:t>‹#›</a:t>
            </a:fld>
            <a:endParaRPr lang="ar-SA"/>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1B829BE3-D529-4F88-B842-9F58A98CB592}" type="datetimeFigureOut">
              <a:rPr lang="ar-SA" smtClean="0"/>
              <a:t>04/07/40</a:t>
            </a:fld>
            <a:endParaRPr lang="ar-SA"/>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10DE992C-B9FE-4346-9796-CD1AB60C1EF3}" type="slidenum">
              <a:rPr lang="ar-SA" smtClean="0"/>
              <a:t>‹#›</a:t>
            </a:fld>
            <a:endParaRPr lang="ar-SA"/>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SA"/>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a:xfrm>
            <a:off x="457201" y="6248207"/>
            <a:ext cx="5573483" cy="365125"/>
          </a:xfrm>
        </p:spPr>
        <p:txBody>
          <a:bodyPr/>
          <a:lstStyle/>
          <a:p>
            <a:endParaRPr lang="ar-SA"/>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10DE992C-B9FE-4346-9796-CD1AB60C1EF3}"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0DE992C-B9FE-4346-9796-CD1AB60C1EF3}" type="slidenum">
              <a:rPr lang="ar-SA" smtClean="0"/>
              <a:t>‹#›</a:t>
            </a:fld>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29BE3-D529-4F88-B842-9F58A98CB592}" type="datetimeFigureOut">
              <a:rPr lang="ar-SA" smtClean="0"/>
              <a:t>04/07/40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0DE992C-B9FE-4346-9796-CD1AB60C1EF3}"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29BE3-D529-4F88-B842-9F58A98CB592}" type="datetimeFigureOut">
              <a:rPr lang="ar-SA" smtClean="0"/>
              <a:t>04/07/40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2120529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10DE992C-B9FE-4346-9796-CD1AB60C1EF3}" type="slidenum">
              <a:rPr lang="ar-SA" smtClean="0"/>
              <a:t>‹#›</a:t>
            </a:fld>
            <a:endParaRPr lang="ar-S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10DE992C-B9FE-4346-9796-CD1AB60C1EF3}" type="slidenum">
              <a:rPr lang="ar-SA" smtClean="0"/>
              <a:t>‹#›</a:t>
            </a:fld>
            <a:endParaRPr lang="ar-SA"/>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3263946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29BE3-D529-4F88-B842-9F58A98CB592}" type="datetimeFigureOut">
              <a:rPr lang="ar-SA" smtClean="0"/>
              <a:t>04/07/40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29BE3-D529-4F88-B842-9F58A98CB592}" type="datetimeFigureOut">
              <a:rPr lang="ar-SA" smtClean="0"/>
              <a:t>04/07/40</a:t>
            </a:fld>
            <a:endParaRPr lang="ar-SA"/>
          </a:p>
        </p:txBody>
      </p:sp>
      <p:sp>
        <p:nvSpPr>
          <p:cNvPr id="9" name="Slide Number Placeholder 8"/>
          <p:cNvSpPr>
            <a:spLocks noGrp="1"/>
          </p:cNvSpPr>
          <p:nvPr>
            <p:ph type="sldNum" sz="quarter" idx="11"/>
          </p:nvPr>
        </p:nvSpPr>
        <p:spPr/>
        <p:txBody>
          <a:bodyPr/>
          <a:lstStyle/>
          <a:p>
            <a:fld id="{10DE992C-B9FE-4346-9796-CD1AB60C1EF3}"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1219898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29BE3-D529-4F88-B842-9F58A98CB592}" type="datetimeFigureOut">
              <a:rPr lang="ar-SA" smtClean="0"/>
              <a:t>04/07/40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0DE992C-B9FE-4346-9796-CD1AB60C1EF3}" type="slidenum">
              <a:rPr lang="ar-SA" smtClean="0"/>
              <a:t>‹#›</a:t>
            </a:fld>
            <a:endParaRPr lang="ar-S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29BE3-D529-4F88-B842-9F58A98CB592}" type="datetimeFigureOut">
              <a:rPr lang="ar-SA" smtClean="0"/>
              <a:t>04/07/40</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DE992C-B9FE-4346-9796-CD1AB60C1EF3}" type="slidenum">
              <a:rPr lang="ar-SA" smtClean="0"/>
              <a:t>‹#›</a:t>
            </a:fld>
            <a:endParaRPr lang="ar-SA"/>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4361688" y="1026372"/>
            <a:ext cx="457200" cy="441325"/>
          </a:xfrm>
        </p:spPr>
        <p:txBody>
          <a:bodyPr/>
          <a:lstStyle/>
          <a:p>
            <a:fld id="{10DE992C-B9FE-4346-9796-CD1AB60C1EF3}" type="slidenum">
              <a:rPr lang="ar-SA" smtClean="0"/>
              <a:t>‹#›</a:t>
            </a:fld>
            <a:endParaRPr lang="ar-SA"/>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1195807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ar-SA"/>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0DE992C-B9FE-4346-9796-CD1AB60C1EF3}" type="slidenum">
              <a:rPr lang="ar-SA" smtClean="0"/>
              <a:t>‹#›</a:t>
            </a:fld>
            <a:endParaRPr lang="ar-SA"/>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DE992C-B9FE-4346-9796-CD1AB60C1EF3}" type="slidenum">
              <a:rPr lang="ar-SA" smtClean="0"/>
              <a:t>‹#›</a:t>
            </a:fld>
            <a:endParaRPr lang="ar-SA"/>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29BE3-D529-4F88-B842-9F58A98CB592}" type="datetimeFigureOut">
              <a:rPr lang="ar-SA" smtClean="0"/>
              <a:t>04/07/40</a:t>
            </a:fld>
            <a:endParaRPr lang="ar-SA"/>
          </a:p>
        </p:txBody>
      </p:sp>
      <p:sp>
        <p:nvSpPr>
          <p:cNvPr id="8" name="عنصر نائب للتذييل 7"/>
          <p:cNvSpPr>
            <a:spLocks noGrp="1"/>
          </p:cNvSpPr>
          <p:nvPr>
            <p:ph type="ftr" sz="quarter" idx="11"/>
          </p:nvPr>
        </p:nvSpPr>
        <p:spPr>
          <a:xfrm>
            <a:off x="304800" y="6409944"/>
            <a:ext cx="3581400" cy="365760"/>
          </a:xfrm>
        </p:spPr>
        <p:txBody>
          <a:bodyPr/>
          <a:lstStyle/>
          <a:p>
            <a:endParaRPr lang="ar-SA"/>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10DE992C-B9FE-4346-9796-CD1AB60C1EF3}" type="slidenum">
              <a:rPr lang="ar-SA" smtClean="0"/>
              <a:t>‹#›</a:t>
            </a:fld>
            <a:endParaRPr lang="ar-SA"/>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29BE3-D529-4F88-B842-9F58A98CB592}" type="datetimeFigureOut">
              <a:rPr lang="ar-SA" smtClean="0"/>
              <a:t>04/07/40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a:xfrm>
            <a:off x="4343400" y="1036020"/>
            <a:ext cx="457200" cy="441325"/>
          </a:xfrm>
        </p:spPr>
        <p:txBody>
          <a:bodyPr/>
          <a:lstStyle/>
          <a:p>
            <a:fld id="{10DE992C-B9FE-4346-9796-CD1AB60C1EF3}" type="slidenum">
              <a:rPr lang="ar-SA" smtClean="0"/>
              <a:t>‹#›</a:t>
            </a:fld>
            <a:endParaRPr lang="ar-S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0DE992C-B9FE-4346-9796-CD1AB60C1EF3}" type="slidenum">
              <a:rPr lang="ar-SA" smtClean="0"/>
              <a:t>‹#›</a:t>
            </a:fld>
            <a:endParaRPr lang="ar-S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0DE992C-B9FE-4346-9796-CD1AB60C1EF3}" type="slidenum">
              <a:rPr lang="ar-SA" smtClean="0"/>
              <a:t>‹#›</a:t>
            </a:fld>
            <a:endParaRPr lang="ar-SA"/>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10DE992C-B9FE-4346-9796-CD1AB60C1EF3}" type="slidenum">
              <a:rPr lang="ar-SA" smtClean="0"/>
              <a:t>‹#›</a:t>
            </a:fld>
            <a:endParaRPr lang="ar-SA"/>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0DE992C-B9FE-4346-9796-CD1AB60C1EF3}"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10DE992C-B9FE-4346-9796-CD1AB60C1EF3}" type="slidenum">
              <a:rPr lang="ar-SA" smtClean="0"/>
              <a:t>‹#›</a:t>
            </a:fld>
            <a:endParaRPr lang="ar-SA"/>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29BE3-D529-4F88-B842-9F58A98CB592}" type="datetimeFigureOut">
              <a:rPr lang="ar-SA" smtClean="0"/>
              <a:t>04/07/40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0DE992C-B9FE-4346-9796-CD1AB60C1EF3}" type="slidenum">
              <a:rPr lang="ar-SA" smtClean="0"/>
              <a:t>‹#›</a:t>
            </a:fld>
            <a:endParaRPr lang="ar-SA"/>
          </a:p>
        </p:txBody>
      </p:sp>
    </p:spTree>
    <p:extLst>
      <p:ext uri="{BB962C8B-B14F-4D97-AF65-F5344CB8AC3E}">
        <p14:creationId xmlns:p14="http://schemas.microsoft.com/office/powerpoint/2010/main" val="34614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29BE3-D529-4F88-B842-9F58A98CB592}" type="datetimeFigureOut">
              <a:rPr lang="ar-SA" smtClean="0"/>
              <a:t>04/07/40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DE992C-B9FE-4346-9796-CD1AB60C1EF3}" type="slidenum">
              <a:rPr lang="ar-SA" smtClean="0"/>
              <a:t>‹#›</a:t>
            </a:fld>
            <a:endParaRPr lang="ar-SA"/>
          </a:p>
        </p:txBody>
      </p:sp>
    </p:spTree>
    <p:extLst>
      <p:ext uri="{BB962C8B-B14F-4D97-AF65-F5344CB8AC3E}">
        <p14:creationId xmlns:p14="http://schemas.microsoft.com/office/powerpoint/2010/main" val="367236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DE992C-B9FE-4346-9796-CD1AB60C1EF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0DE992C-B9FE-4346-9796-CD1AB60C1EF3}"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29BE3-D529-4F88-B842-9F58A98CB592}" type="datetimeFigureOut">
              <a:rPr lang="ar-SA" smtClean="0"/>
              <a:t>04/07/40</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SA"/>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DE992C-B9FE-4346-9796-CD1AB60C1EF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29BE3-D529-4F88-B842-9F58A98CB592}" type="datetimeFigureOut">
              <a:rPr lang="ar-SA" smtClean="0"/>
              <a:t>04/07/40</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0DE992C-B9FE-4346-9796-CD1AB60C1EF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0DE992C-B9FE-4346-9796-CD1AB60C1EF3}"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29BE3-D529-4F88-B842-9F58A98CB592}" type="datetimeFigureOut">
              <a:rPr lang="ar-SA" smtClean="0"/>
              <a:t>04/07/40</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29BE3-D529-4F88-B842-9F58A98CB592}" type="datetimeFigureOut">
              <a:rPr lang="ar-SA" smtClean="0"/>
              <a:t>04/07/40</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0DE992C-B9FE-4346-9796-CD1AB60C1EF3}"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B829BE3-D529-4F88-B842-9F58A98CB592}" type="datetimeFigureOut">
              <a:rPr lang="ar-SA" smtClean="0"/>
              <a:t>04/07/40</a:t>
            </a:fld>
            <a:endParaRPr lang="ar-SA"/>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0DE992C-B9FE-4346-9796-CD1AB60C1EF3}" type="slidenum">
              <a:rPr lang="ar-SA" smtClean="0"/>
              <a:t>‹#›</a:t>
            </a:fld>
            <a:endParaRPr lang="ar-SA"/>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فرعي 2"/>
          <p:cNvSpPr txBox="1">
            <a:spLocks/>
          </p:cNvSpPr>
          <p:nvPr/>
        </p:nvSpPr>
        <p:spPr>
          <a:xfrm>
            <a:off x="0" y="0"/>
            <a:ext cx="9143999" cy="6858000"/>
          </a:xfrm>
          <a:prstGeom prst="rect">
            <a:avLst/>
          </a:prstGeom>
          <a:blipFill>
            <a:blip r:embed="rId2"/>
            <a:tile tx="0" ty="0" sx="100000" sy="100000" flip="none" algn="tl"/>
          </a:blipFill>
          <a:ln w="28575" cap="flat" cmpd="sng" algn="ctr">
            <a:solidFill>
              <a:schemeClr val="accent6">
                <a:shade val="60000"/>
                <a:satMod val="30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ar-SA"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a:p>
            <a:r>
              <a:rPr lang="ar-SA" dirty="0" smtClean="0"/>
              <a:t> </a:t>
            </a:r>
            <a:endParaRPr lang="ar-SA" dirty="0"/>
          </a:p>
        </p:txBody>
      </p:sp>
      <p:sp>
        <p:nvSpPr>
          <p:cNvPr id="3" name="عنوان فرعي 2"/>
          <p:cNvSpPr>
            <a:spLocks noGrp="1"/>
          </p:cNvSpPr>
          <p:nvPr>
            <p:ph type="subTitle" idx="1"/>
          </p:nvPr>
        </p:nvSpPr>
        <p:spPr>
          <a:xfrm>
            <a:off x="602061" y="404664"/>
            <a:ext cx="7560839" cy="5074992"/>
          </a:xfrm>
          <a:ln w="57150"/>
        </p:spPr>
        <p:style>
          <a:lnRef idx="2">
            <a:schemeClr val="accent2"/>
          </a:lnRef>
          <a:fillRef idx="1">
            <a:schemeClr val="lt1"/>
          </a:fillRef>
          <a:effectRef idx="0">
            <a:schemeClr val="accent2"/>
          </a:effectRef>
          <a:fontRef idx="minor">
            <a:schemeClr val="dk1"/>
          </a:fontRef>
        </p:style>
        <p:txBody>
          <a:bodyPr>
            <a:normAutofit/>
          </a:bodyPr>
          <a:lstStyle/>
          <a:p>
            <a:pPr algn="ctr"/>
            <a:r>
              <a:rPr lang="ar-SA" b="1" dirty="0" smtClean="0">
                <a:ln w="12700">
                  <a:solidFill>
                    <a:schemeClr val="accent2">
                      <a:lumMod val="7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التعريف </a:t>
            </a:r>
            <a:r>
              <a:rPr lang="ar-SA" b="1" dirty="0">
                <a:ln w="12700">
                  <a:solidFill>
                    <a:schemeClr val="accent2">
                      <a:lumMod val="7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بمعايير جودة المدرسة ومعايير التقويم المدرسي </a:t>
            </a:r>
            <a:r>
              <a:rPr lang="ar-SA" b="1" dirty="0" smtClean="0">
                <a:ln w="12700">
                  <a:solidFill>
                    <a:schemeClr val="accent2">
                      <a:lumMod val="7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ومؤشراته</a:t>
            </a:r>
          </a:p>
          <a:p>
            <a:pPr algn="ctr"/>
            <a:r>
              <a:rPr lang="ar-SA" b="1" dirty="0" smtClean="0">
                <a:ln w="12700">
                  <a:solidFill>
                    <a:schemeClr val="accent2">
                      <a:lumMod val="7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تجربة </a:t>
            </a:r>
            <a:r>
              <a:rPr lang="ar-SA" b="1" dirty="0">
                <a:ln w="12700">
                  <a:solidFill>
                    <a:schemeClr val="accent2">
                      <a:lumMod val="7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الجمهورية اليمنية</a:t>
            </a:r>
            <a:endParaRPr lang="en-US" b="1" dirty="0">
              <a:ln w="12700">
                <a:solidFill>
                  <a:schemeClr val="accent2">
                    <a:lumMod val="7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a:p>
            <a:endParaRPr lang="ar-SA" sz="2400" b="1" dirty="0" smtClean="0">
              <a:ln w="24500" cmpd="dbl">
                <a:solidFill>
                  <a:schemeClr val="accent2">
                    <a:shade val="85000"/>
                    <a:satMod val="155000"/>
                  </a:schemeClr>
                </a:solidFill>
                <a:prstDash val="solid"/>
                <a:miter lim="800000"/>
              </a:ln>
              <a:solidFill>
                <a:schemeClr val="tx1"/>
              </a:solidFill>
              <a:effectLst>
                <a:glow rad="228600">
                  <a:schemeClr val="accent6">
                    <a:satMod val="175000"/>
                    <a:alpha val="40000"/>
                  </a:schemeClr>
                </a:glow>
                <a:outerShdw blurRad="38100" dist="38100" dir="7020000" algn="tl">
                  <a:srgbClr val="000000">
                    <a:alpha val="35000"/>
                  </a:srgbClr>
                </a:outerShdw>
              </a:effectLst>
            </a:endParaRPr>
          </a:p>
          <a:p>
            <a:pPr algn="ctr"/>
            <a:r>
              <a:rPr lang="ar-SA" sz="2800" b="1" cap="all" dirty="0" smtClean="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rPr>
              <a:t>ورقة </a:t>
            </a:r>
            <a:r>
              <a:rPr lang="ar-SA" sz="2800" b="1" cap="all" dirty="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3">
                      <a:satMod val="175000"/>
                      <a:alpha val="40000"/>
                    </a:schemeClr>
                  </a:glow>
                  <a:reflection blurRad="12700" stA="28000" endPos="45000" dist="1000" dir="5400000" sy="-100000" algn="bl" rotWithShape="0"/>
                </a:effectLst>
              </a:rPr>
              <a:t>عمل مقدمة إلى</a:t>
            </a:r>
          </a:p>
          <a:p>
            <a:endParaRPr lang="ar-SA" dirty="0" smtClean="0"/>
          </a:p>
          <a:p>
            <a:r>
              <a:rPr lang="ar-SA" dirty="0" smtClean="0"/>
              <a:t> </a:t>
            </a:r>
            <a:endParaRPr lang="ar-SA" dirty="0"/>
          </a:p>
        </p:txBody>
      </p:sp>
      <p:sp>
        <p:nvSpPr>
          <p:cNvPr id="6" name="مخطط انسيابي: بيانات مخزّنة 5"/>
          <p:cNvSpPr/>
          <p:nvPr/>
        </p:nvSpPr>
        <p:spPr>
          <a:xfrm rot="10800000">
            <a:off x="7668341" y="404664"/>
            <a:ext cx="560021" cy="5070771"/>
          </a:xfrm>
          <a:prstGeom prst="flowChartOnlineStorag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5" name="مستطيل مستدير الزوايا 4"/>
          <p:cNvSpPr/>
          <p:nvPr/>
        </p:nvSpPr>
        <p:spPr>
          <a:xfrm>
            <a:off x="999858" y="3068960"/>
            <a:ext cx="6668486" cy="2160240"/>
          </a:xfrm>
          <a:prstGeom prst="roundRect">
            <a:avLst/>
          </a:prstGeom>
          <a:ln w="57150"/>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dirty="0">
                <a:ln w="0"/>
                <a:solidFill>
                  <a:schemeClr val="tx1"/>
                </a:solidFill>
                <a:effectLst>
                  <a:outerShdw blurRad="38100" dist="19050" dir="2700000" algn="tl" rotWithShape="0">
                    <a:schemeClr val="dk1">
                      <a:alpha val="40000"/>
                    </a:schemeClr>
                  </a:outerShdw>
                </a:effectLst>
              </a:rPr>
              <a:t>ورشة  تقوية التقويم  المدرسي من أجل تجويد أداء الطلبة في منطقة الخليج والعالم العربي </a:t>
            </a:r>
            <a:r>
              <a:rPr lang="ar-SA" sz="2800" dirty="0" smtClean="0">
                <a:ln w="0"/>
                <a:solidFill>
                  <a:schemeClr val="tx1"/>
                </a:solidFill>
                <a:effectLst>
                  <a:outerShdw blurRad="38100" dist="19050" dir="2700000" algn="tl" rotWithShape="0">
                    <a:schemeClr val="dk1">
                      <a:alpha val="40000"/>
                    </a:schemeClr>
                  </a:outerShdw>
                </a:effectLst>
              </a:rPr>
              <a:t> التي ينظمها</a:t>
            </a:r>
            <a:r>
              <a:rPr lang="ar-SA" sz="2800" dirty="0">
                <a:ln w="0"/>
                <a:solidFill>
                  <a:schemeClr val="tx1"/>
                </a:solidFill>
                <a:effectLst>
                  <a:outerShdw blurRad="38100" dist="19050" dir="2700000" algn="tl" rotWithShape="0">
                    <a:schemeClr val="dk1">
                      <a:alpha val="40000"/>
                    </a:schemeClr>
                  </a:outerShdw>
                </a:effectLst>
              </a:rPr>
              <a:t> </a:t>
            </a:r>
            <a:r>
              <a:rPr lang="ar-SA" sz="2800" dirty="0">
                <a:ln w="0"/>
                <a:solidFill>
                  <a:schemeClr val="tx1"/>
                </a:solidFill>
                <a:effectLst>
                  <a:outerShdw blurRad="38100" dist="19050" dir="2700000" algn="tl" rotWithShape="0">
                    <a:schemeClr val="dk1">
                      <a:alpha val="40000"/>
                    </a:schemeClr>
                  </a:outerShdw>
                </a:effectLst>
              </a:rPr>
              <a:t>مكتب التربية العربي لدول الخليج(</a:t>
            </a:r>
            <a:r>
              <a:rPr lang="en-US" sz="2800" dirty="0">
                <a:ln w="0"/>
                <a:solidFill>
                  <a:schemeClr val="tx1"/>
                </a:solidFill>
                <a:effectLst>
                  <a:outerShdw blurRad="38100" dist="19050" dir="2700000" algn="tl" rotWithShape="0">
                    <a:schemeClr val="dk1">
                      <a:alpha val="40000"/>
                    </a:schemeClr>
                  </a:outerShdw>
                </a:effectLst>
              </a:rPr>
              <a:t>ABEGS</a:t>
            </a:r>
            <a:r>
              <a:rPr lang="ar-SA" sz="2800" dirty="0">
                <a:ln w="0"/>
                <a:solidFill>
                  <a:schemeClr val="tx1"/>
                </a:solidFill>
                <a:effectLst>
                  <a:outerShdw blurRad="38100" dist="19050" dir="2700000" algn="tl" rotWithShape="0">
                    <a:schemeClr val="dk1">
                      <a:alpha val="40000"/>
                    </a:schemeClr>
                  </a:outerShdw>
                </a:effectLst>
              </a:rPr>
              <a:t>) ومنظمة التعاون الاقتصادي والتنمية(</a:t>
            </a:r>
            <a:r>
              <a:rPr lang="en-US" sz="2800" dirty="0" smtClean="0">
                <a:ln w="0"/>
                <a:solidFill>
                  <a:schemeClr val="tx1"/>
                </a:solidFill>
                <a:effectLst>
                  <a:outerShdw blurRad="38100" dist="19050" dir="2700000" algn="tl" rotWithShape="0">
                    <a:schemeClr val="dk1">
                      <a:alpha val="40000"/>
                    </a:schemeClr>
                  </a:outerShdw>
                </a:effectLst>
              </a:rPr>
              <a:t>OECD</a:t>
            </a:r>
            <a:r>
              <a:rPr lang="ar-SA" sz="2800" dirty="0" smtClean="0">
                <a:ln w="0"/>
                <a:solidFill>
                  <a:schemeClr val="tx1"/>
                </a:solidFill>
                <a:effectLst>
                  <a:outerShdw blurRad="38100" dist="19050" dir="2700000" algn="tl" rotWithShape="0">
                    <a:schemeClr val="dk1">
                      <a:alpha val="40000"/>
                    </a:schemeClr>
                  </a:outerShdw>
                </a:effectLst>
              </a:rPr>
              <a:t>)</a:t>
            </a:r>
            <a:endParaRPr lang="ar-SA" sz="2800" dirty="0">
              <a:ln w="0"/>
              <a:solidFill>
                <a:schemeClr val="tx1"/>
              </a:solidFill>
              <a:effectLst>
                <a:outerShdw blurRad="38100" dist="19050" dir="2700000" algn="tl" rotWithShape="0">
                  <a:schemeClr val="dk1">
                    <a:alpha val="40000"/>
                  </a:schemeClr>
                </a:outerShdw>
              </a:effectLst>
            </a:endParaRPr>
          </a:p>
          <a:p>
            <a:pPr algn="ctr"/>
            <a:r>
              <a:rPr lang="ar-SA" sz="2800" dirty="0">
                <a:ln w="0"/>
                <a:solidFill>
                  <a:schemeClr val="tx1"/>
                </a:solidFill>
                <a:effectLst>
                  <a:outerShdw blurRad="38100" dist="19050" dir="2700000" algn="tl" rotWithShape="0">
                    <a:schemeClr val="dk1">
                      <a:alpha val="40000"/>
                    </a:schemeClr>
                  </a:outerShdw>
                </a:effectLst>
              </a:rPr>
              <a:t>مسقط </a:t>
            </a:r>
            <a:r>
              <a:rPr lang="ar-SA" sz="2800" dirty="0">
                <a:ln w="0"/>
                <a:solidFill>
                  <a:schemeClr val="tx1"/>
                </a:solidFill>
                <a:effectLst>
                  <a:outerShdw blurRad="38100" dist="19050" dir="2700000" algn="tl" rotWithShape="0">
                    <a:schemeClr val="dk1">
                      <a:alpha val="40000"/>
                    </a:schemeClr>
                  </a:outerShdw>
                </a:effectLst>
              </a:rPr>
              <a:t>27-28 مارس </a:t>
            </a:r>
            <a:r>
              <a:rPr lang="ar-SA" sz="2800" dirty="0">
                <a:ln w="0"/>
                <a:solidFill>
                  <a:schemeClr val="tx1"/>
                </a:solidFill>
                <a:effectLst>
                  <a:outerShdw blurRad="38100" dist="19050" dir="2700000" algn="tl" rotWithShape="0">
                    <a:schemeClr val="dk1">
                      <a:alpha val="40000"/>
                    </a:schemeClr>
                  </a:outerShdw>
                </a:effectLst>
              </a:rPr>
              <a:t>2019</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8" name="مخطط انسيابي: بيانات مخزّنة 7"/>
          <p:cNvSpPr/>
          <p:nvPr/>
        </p:nvSpPr>
        <p:spPr>
          <a:xfrm rot="10800000" flipH="1">
            <a:off x="539552" y="404664"/>
            <a:ext cx="460305" cy="5070771"/>
          </a:xfrm>
          <a:prstGeom prst="flowChartOnlineStorag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7" name="مستطيل مستدير الزوايا 6"/>
          <p:cNvSpPr/>
          <p:nvPr/>
        </p:nvSpPr>
        <p:spPr>
          <a:xfrm>
            <a:off x="1008112" y="5805264"/>
            <a:ext cx="5796136"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FF0000"/>
                </a:solidFill>
                <a:effectLst>
                  <a:glow rad="63500">
                    <a:schemeClr val="accent1">
                      <a:satMod val="175000"/>
                      <a:alpha val="40000"/>
                    </a:schemeClr>
                  </a:glow>
                </a:effectLst>
              </a:rPr>
              <a:t>إعداد: د</a:t>
            </a:r>
            <a:r>
              <a:rPr lang="ar-SA" sz="3200" b="1" dirty="0">
                <a:solidFill>
                  <a:srgbClr val="FF0000"/>
                </a:solidFill>
                <a:effectLst>
                  <a:glow rad="63500">
                    <a:schemeClr val="accent1">
                      <a:satMod val="175000"/>
                      <a:alpha val="40000"/>
                    </a:schemeClr>
                  </a:glow>
                </a:effectLst>
              </a:rPr>
              <a:t>. سعيد عبده أحمد </a:t>
            </a:r>
            <a:r>
              <a:rPr lang="ar-SA" sz="3200" b="1" dirty="0" smtClean="0">
                <a:solidFill>
                  <a:srgbClr val="FF0000"/>
                </a:solidFill>
                <a:effectLst>
                  <a:glow rad="63500">
                    <a:schemeClr val="accent1">
                      <a:satMod val="175000"/>
                      <a:alpha val="40000"/>
                    </a:schemeClr>
                  </a:glow>
                </a:effectLst>
              </a:rPr>
              <a:t>مقبل</a:t>
            </a:r>
          </a:p>
          <a:p>
            <a:pPr algn="ctr"/>
            <a:r>
              <a:rPr lang="en-US" sz="3200" b="1" dirty="0" smtClean="0">
                <a:solidFill>
                  <a:srgbClr val="FF0000"/>
                </a:solidFill>
                <a:effectLst>
                  <a:glow rad="63500">
                    <a:schemeClr val="accent1">
                      <a:satMod val="175000"/>
                      <a:alpha val="40000"/>
                    </a:schemeClr>
                  </a:glow>
                </a:effectLst>
              </a:rPr>
              <a:t>saeedmokbel322@gmail.com</a:t>
            </a:r>
            <a:endParaRPr lang="en-US" sz="3200" b="1" dirty="0">
              <a:solidFill>
                <a:srgbClr val="FF0000"/>
              </a:solidFill>
              <a:effectLst>
                <a:glow rad="63500">
                  <a:schemeClr val="accent1">
                    <a:satMod val="175000"/>
                    <a:alpha val="40000"/>
                  </a:schemeClr>
                </a:glow>
              </a:effectLst>
            </a:endParaRPr>
          </a:p>
          <a:p>
            <a:pPr algn="ctr"/>
            <a:endParaRPr lang="ar-S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70205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179512" y="1288189"/>
            <a:ext cx="6680920" cy="4824536"/>
          </a:xfrm>
          <a:prstGeom prst="homePlat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dirty="0"/>
          </a:p>
        </p:txBody>
      </p:sp>
      <p:sp>
        <p:nvSpPr>
          <p:cNvPr id="3" name="مستطيل 2"/>
          <p:cNvSpPr/>
          <p:nvPr/>
        </p:nvSpPr>
        <p:spPr>
          <a:xfrm>
            <a:off x="1403648" y="1268760"/>
            <a:ext cx="7416824" cy="4824536"/>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r>
              <a:rPr lang="ar-YE" sz="2800" dirty="0"/>
              <a:t> </a:t>
            </a:r>
            <a:endParaRPr lang="en-US" sz="2800" b="1" dirty="0"/>
          </a:p>
        </p:txBody>
      </p:sp>
      <p:sp>
        <p:nvSpPr>
          <p:cNvPr id="7" name="خماسي 6"/>
          <p:cNvSpPr/>
          <p:nvPr/>
        </p:nvSpPr>
        <p:spPr>
          <a:xfrm>
            <a:off x="1763688" y="260648"/>
            <a:ext cx="7166720" cy="792088"/>
          </a:xfrm>
          <a:prstGeom prst="homePlate">
            <a:avLst/>
          </a:prstGeom>
        </p:spPr>
        <p:style>
          <a:lnRef idx="1">
            <a:schemeClr val="accent2"/>
          </a:lnRef>
          <a:fillRef idx="3">
            <a:schemeClr val="accent2"/>
          </a:fillRef>
          <a:effectRef idx="2">
            <a:schemeClr val="accent2"/>
          </a:effectRef>
          <a:fontRef idx="minor">
            <a:schemeClr val="lt1"/>
          </a:fontRef>
        </p:style>
        <p:txBody>
          <a:bodyPr rtlCol="1" anchor="ctr"/>
          <a:lstStyle/>
          <a:p>
            <a:r>
              <a:rPr lang="ar-SA" sz="3600" b="1" dirty="0" smtClean="0"/>
              <a:t>5.4 </a:t>
            </a:r>
            <a:r>
              <a:rPr lang="ar-YE" sz="3600" b="1" dirty="0" smtClean="0"/>
              <a:t>ضمان </a:t>
            </a:r>
            <a:r>
              <a:rPr lang="ar-YE" sz="3600" b="1" dirty="0"/>
              <a:t>الجودة </a:t>
            </a:r>
            <a:r>
              <a:rPr lang="ar-SA" sz="3600" b="1" dirty="0"/>
              <a:t>(</a:t>
            </a:r>
            <a:r>
              <a:rPr lang="en-US" sz="3600" b="1" dirty="0"/>
              <a:t>Quality </a:t>
            </a:r>
            <a:r>
              <a:rPr lang="en-US" sz="3600" b="1" dirty="0" err="1"/>
              <a:t>asstirance</a:t>
            </a:r>
            <a:r>
              <a:rPr lang="ar-SA" sz="3600" b="1" dirty="0"/>
              <a:t>)</a:t>
            </a:r>
            <a:r>
              <a:rPr lang="ar-YE" sz="3600" b="1" dirty="0"/>
              <a:t>:</a:t>
            </a:r>
            <a:endParaRPr lang="en-US" sz="3600" dirty="0"/>
          </a:p>
          <a:p>
            <a:pPr algn="ctr"/>
            <a:endParaRPr lang="ar-SA" sz="2000" dirty="0"/>
          </a:p>
        </p:txBody>
      </p:sp>
      <p:sp>
        <p:nvSpPr>
          <p:cNvPr id="5" name="خماسي 4"/>
          <p:cNvSpPr/>
          <p:nvPr/>
        </p:nvSpPr>
        <p:spPr>
          <a:xfrm>
            <a:off x="4139952" y="2924944"/>
            <a:ext cx="4303440" cy="576064"/>
          </a:xfrm>
          <a:prstGeom prst="homePlate">
            <a:avLst/>
          </a:prstGeom>
        </p:spPr>
        <p:style>
          <a:lnRef idx="1">
            <a:schemeClr val="accent6"/>
          </a:lnRef>
          <a:fillRef idx="3">
            <a:schemeClr val="accent6"/>
          </a:fillRef>
          <a:effectRef idx="2">
            <a:schemeClr val="accent6"/>
          </a:effectRef>
          <a:fontRef idx="minor">
            <a:schemeClr val="lt1"/>
          </a:fontRef>
        </p:style>
        <p:txBody>
          <a:bodyPr tIns="216000" bIns="0" rtlCol="1" anchor="ctr"/>
          <a:lstStyle/>
          <a:p>
            <a:pPr lvl="0"/>
            <a:r>
              <a:rPr lang="ar-YE" sz="3200" dirty="0">
                <a:solidFill>
                  <a:schemeClr val="tx2">
                    <a:lumMod val="75000"/>
                  </a:schemeClr>
                </a:solidFill>
              </a:rPr>
              <a:t>ناتج عن تفكير عميق.</a:t>
            </a:r>
            <a:endParaRPr lang="en-US" sz="3200" dirty="0">
              <a:solidFill>
                <a:schemeClr val="tx2">
                  <a:lumMod val="75000"/>
                </a:schemeClr>
              </a:solidFill>
            </a:endParaRPr>
          </a:p>
          <a:p>
            <a:pPr algn="ctr"/>
            <a:endParaRPr lang="ar-SA" dirty="0"/>
          </a:p>
        </p:txBody>
      </p:sp>
      <p:sp>
        <p:nvSpPr>
          <p:cNvPr id="6" name="خماسي 5"/>
          <p:cNvSpPr/>
          <p:nvPr/>
        </p:nvSpPr>
        <p:spPr>
          <a:xfrm>
            <a:off x="4427984" y="2276872"/>
            <a:ext cx="4320480" cy="576064"/>
          </a:xfrm>
          <a:prstGeom prst="homePlate">
            <a:avLst/>
          </a:prstGeom>
        </p:spPr>
        <p:style>
          <a:lnRef idx="1">
            <a:schemeClr val="accent5"/>
          </a:lnRef>
          <a:fillRef idx="2">
            <a:schemeClr val="accent5"/>
          </a:fillRef>
          <a:effectRef idx="1">
            <a:schemeClr val="accent5"/>
          </a:effectRef>
          <a:fontRef idx="minor">
            <a:schemeClr val="dk1"/>
          </a:fontRef>
        </p:style>
        <p:txBody>
          <a:bodyPr tIns="216000" bIns="0" rtlCol="1" anchor="ctr"/>
          <a:lstStyle/>
          <a:p>
            <a:pPr lvl="0"/>
            <a:r>
              <a:rPr lang="ar-YE" sz="3200" dirty="0" smtClean="0"/>
              <a:t>محدد</a:t>
            </a:r>
            <a:r>
              <a:rPr lang="ar-YE" sz="3200" dirty="0"/>
              <a:t>.</a:t>
            </a:r>
            <a:endParaRPr lang="en-US" sz="3200" dirty="0"/>
          </a:p>
          <a:p>
            <a:pPr algn="ctr"/>
            <a:endParaRPr lang="ar-SA" dirty="0"/>
          </a:p>
        </p:txBody>
      </p:sp>
      <p:sp>
        <p:nvSpPr>
          <p:cNvPr id="8" name="خماسي 7"/>
          <p:cNvSpPr/>
          <p:nvPr/>
        </p:nvSpPr>
        <p:spPr>
          <a:xfrm>
            <a:off x="3112501" y="4653136"/>
            <a:ext cx="4303440" cy="576064"/>
          </a:xfrm>
          <a:prstGeom prst="homePlate">
            <a:avLst/>
          </a:prstGeom>
        </p:spPr>
        <p:style>
          <a:lnRef idx="0">
            <a:schemeClr val="accent1"/>
          </a:lnRef>
          <a:fillRef idx="3">
            <a:schemeClr val="accent1"/>
          </a:fillRef>
          <a:effectRef idx="3">
            <a:schemeClr val="accent1"/>
          </a:effectRef>
          <a:fontRef idx="minor">
            <a:schemeClr val="lt1"/>
          </a:fontRef>
        </p:style>
        <p:txBody>
          <a:bodyPr tIns="216000" bIns="0" rtlCol="1" anchor="ctr"/>
          <a:lstStyle/>
          <a:p>
            <a:pPr lvl="0"/>
            <a:r>
              <a:rPr lang="ar-YE" sz="3200" dirty="0"/>
              <a:t>يراجع ويحسن بانتظام.</a:t>
            </a:r>
            <a:endParaRPr lang="en-US" sz="3200" dirty="0"/>
          </a:p>
          <a:p>
            <a:pPr algn="ctr"/>
            <a:endParaRPr lang="ar-SA" dirty="0"/>
          </a:p>
        </p:txBody>
      </p:sp>
      <p:sp>
        <p:nvSpPr>
          <p:cNvPr id="10" name="خماسي 9"/>
          <p:cNvSpPr/>
          <p:nvPr/>
        </p:nvSpPr>
        <p:spPr>
          <a:xfrm>
            <a:off x="3347864" y="4077072"/>
            <a:ext cx="4303440" cy="576064"/>
          </a:xfrm>
          <a:prstGeom prst="homePlate">
            <a:avLst/>
          </a:prstGeom>
        </p:spPr>
        <p:style>
          <a:lnRef idx="1">
            <a:schemeClr val="accent2"/>
          </a:lnRef>
          <a:fillRef idx="2">
            <a:schemeClr val="accent2"/>
          </a:fillRef>
          <a:effectRef idx="1">
            <a:schemeClr val="accent2"/>
          </a:effectRef>
          <a:fontRef idx="minor">
            <a:schemeClr val="dk1"/>
          </a:fontRef>
        </p:style>
        <p:txBody>
          <a:bodyPr tIns="216000" bIns="0" rtlCol="1" anchor="ctr"/>
          <a:lstStyle/>
          <a:p>
            <a:pPr lvl="0"/>
            <a:r>
              <a:rPr lang="ar-YE" sz="3200" dirty="0">
                <a:solidFill>
                  <a:srgbClr val="C00000"/>
                </a:solidFill>
              </a:rPr>
              <a:t>منطلق من خططهم.</a:t>
            </a:r>
            <a:endParaRPr lang="en-US" sz="3200" dirty="0">
              <a:solidFill>
                <a:srgbClr val="C00000"/>
              </a:solidFill>
            </a:endParaRPr>
          </a:p>
          <a:p>
            <a:pPr algn="ctr"/>
            <a:endParaRPr lang="ar-SA" dirty="0"/>
          </a:p>
        </p:txBody>
      </p:sp>
      <p:sp>
        <p:nvSpPr>
          <p:cNvPr id="11" name="خماسي 10"/>
          <p:cNvSpPr/>
          <p:nvPr/>
        </p:nvSpPr>
        <p:spPr>
          <a:xfrm>
            <a:off x="3771392" y="3501008"/>
            <a:ext cx="4303440" cy="576064"/>
          </a:xfrm>
          <a:prstGeom prst="homePlate">
            <a:avLst/>
          </a:prstGeom>
        </p:spPr>
        <p:style>
          <a:lnRef idx="1">
            <a:schemeClr val="accent4"/>
          </a:lnRef>
          <a:fillRef idx="3">
            <a:schemeClr val="accent4"/>
          </a:fillRef>
          <a:effectRef idx="2">
            <a:schemeClr val="accent4"/>
          </a:effectRef>
          <a:fontRef idx="minor">
            <a:schemeClr val="lt1"/>
          </a:fontRef>
        </p:style>
        <p:txBody>
          <a:bodyPr tIns="216000" bIns="0" rtlCol="1" anchor="ctr"/>
          <a:lstStyle/>
          <a:p>
            <a:pPr lvl="0"/>
            <a:r>
              <a:rPr lang="ar-YE" sz="3200" dirty="0"/>
              <a:t>معروف ومتفق عليه.</a:t>
            </a:r>
            <a:endParaRPr lang="en-US" sz="3200" dirty="0"/>
          </a:p>
          <a:p>
            <a:pPr algn="ctr"/>
            <a:endParaRPr lang="ar-SA" dirty="0"/>
          </a:p>
        </p:txBody>
      </p:sp>
      <p:sp>
        <p:nvSpPr>
          <p:cNvPr id="2" name="مستطيل 1"/>
          <p:cNvSpPr/>
          <p:nvPr/>
        </p:nvSpPr>
        <p:spPr>
          <a:xfrm>
            <a:off x="1403648" y="1196752"/>
            <a:ext cx="7526760" cy="936104"/>
          </a:xfrm>
          <a:prstGeom prst="rect">
            <a:avLst/>
          </a:prstGeom>
        </p:spPr>
        <p:style>
          <a:lnRef idx="0">
            <a:schemeClr val="accent6"/>
          </a:lnRef>
          <a:fillRef idx="3">
            <a:schemeClr val="accent6"/>
          </a:fillRef>
          <a:effectRef idx="3">
            <a:schemeClr val="accent6"/>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ضمان </a:t>
            </a:r>
            <a:r>
              <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الجودة هو منحى نظامي، يسعى للتأكد من أن أداء </a:t>
            </a:r>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rPr>
              <a:t>العاملين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bg1">
                    <a:alpha val="60000"/>
                  </a:schemeClr>
                </a:glow>
                <a:outerShdw blurRad="50800" dist="39000" dir="5460000" algn="tl">
                  <a:srgbClr val="000000">
                    <a:alpha val="38000"/>
                  </a:srgbClr>
                </a:outerShdw>
              </a:effectLst>
            </a:endParaRPr>
          </a:p>
          <a:p>
            <a:pPr algn="ct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425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5" grpId="0" animBg="1"/>
      <p:bldP spid="6" grpId="0" animBg="1"/>
      <p:bldP spid="8" grpId="0" animBg="1"/>
      <p:bldP spid="10" grpId="0" animBg="1"/>
      <p:bldP spid="11"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0" y="2204864"/>
            <a:ext cx="6860432" cy="4392488"/>
          </a:xfrm>
          <a:prstGeom prst="homePlat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dirty="0"/>
          </a:p>
        </p:txBody>
      </p:sp>
      <p:sp>
        <p:nvSpPr>
          <p:cNvPr id="4" name="عنوان 3"/>
          <p:cNvSpPr>
            <a:spLocks noGrp="1"/>
          </p:cNvSpPr>
          <p:nvPr>
            <p:ph type="title"/>
          </p:nvPr>
        </p:nvSpPr>
        <p:spPr>
          <a:xfrm>
            <a:off x="683568" y="205523"/>
            <a:ext cx="7344816"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3600" b="1"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5</a:t>
            </a:r>
            <a:r>
              <a:rPr lang="ar-SA" sz="36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600" b="1" spc="0" dirty="0" smtClean="0">
                <a:ln w="12700">
                  <a:noFill/>
                  <a:prstDash val="solid"/>
                </a:ln>
                <a:solidFill>
                  <a:schemeClr val="tx1"/>
                </a:solidFill>
                <a:effectLst>
                  <a:outerShdw blurRad="41275" dist="20320" dir="1800000" algn="tl" rotWithShape="0">
                    <a:srgbClr val="000000">
                      <a:alpha val="40000"/>
                    </a:srgbClr>
                  </a:outerShdw>
                </a:effectLst>
              </a:rPr>
              <a:t>إطار </a:t>
            </a:r>
            <a:r>
              <a:rPr lang="ar-SA" sz="3600" b="1" spc="0" dirty="0">
                <a:ln w="12700">
                  <a:noFill/>
                  <a:prstDash val="solid"/>
                </a:ln>
                <a:solidFill>
                  <a:schemeClr val="tx1"/>
                </a:solidFill>
                <a:effectLst>
                  <a:outerShdw blurRad="41275" dist="20320" dir="1800000" algn="tl" rotWithShape="0">
                    <a:srgbClr val="000000">
                      <a:alpha val="40000"/>
                    </a:srgbClr>
                  </a:outerShdw>
                </a:effectLst>
              </a:rPr>
              <a:t>ومعايير ومؤشرات جودة الأداء المدرسي في الجمهورية اليمنية</a:t>
            </a:r>
            <a:endParaRPr lang="en-US" sz="3600" b="1" spc="0" dirty="0">
              <a:ln w="12700">
                <a:noFill/>
                <a:prstDash val="solid"/>
              </a:ln>
              <a:solidFill>
                <a:schemeClr val="tx1"/>
              </a:solidFill>
              <a:effectLst>
                <a:outerShdw blurRad="41275" dist="20320" dir="1800000" algn="tl" rotWithShape="0">
                  <a:srgbClr val="000000">
                    <a:alpha val="40000"/>
                  </a:srgbClr>
                </a:outerShdw>
              </a:effectLst>
            </a:endParaRPr>
          </a:p>
        </p:txBody>
      </p:sp>
      <p:sp>
        <p:nvSpPr>
          <p:cNvPr id="5" name="خماسي 4"/>
          <p:cNvSpPr/>
          <p:nvPr/>
        </p:nvSpPr>
        <p:spPr>
          <a:xfrm>
            <a:off x="323528" y="1484784"/>
            <a:ext cx="8460432" cy="720080"/>
          </a:xfrm>
          <a:prstGeom prst="homePlate">
            <a:avLst/>
          </a:prstGeom>
        </p:spPr>
        <p:style>
          <a:lnRef idx="0">
            <a:schemeClr val="accent3"/>
          </a:lnRef>
          <a:fillRef idx="3">
            <a:schemeClr val="accent3"/>
          </a:fillRef>
          <a:effectRef idx="3">
            <a:schemeClr val="accent3"/>
          </a:effectRef>
          <a:fontRef idx="minor">
            <a:schemeClr val="lt1"/>
          </a:fontRef>
        </p:style>
        <p:txBody>
          <a:bodyPr rtlCol="1" anchor="ctr"/>
          <a:lstStyle/>
          <a:p>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1.5 إطار  معايير مؤشرات جودة المدرسة والتقويم التأسيسي</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ar-SA" dirty="0"/>
          </a:p>
        </p:txBody>
      </p:sp>
      <p:sp>
        <p:nvSpPr>
          <p:cNvPr id="3" name="مستطيل 2"/>
          <p:cNvSpPr/>
          <p:nvPr/>
        </p:nvSpPr>
        <p:spPr>
          <a:xfrm>
            <a:off x="683568" y="2348880"/>
            <a:ext cx="7581528" cy="39604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justLow">
              <a:lnSpc>
                <a:spcPct val="150000"/>
              </a:lnSpc>
            </a:pPr>
            <a:r>
              <a:rPr lang="ar-SA" sz="2800" b="1" dirty="0" smtClean="0">
                <a:ln w="18415" cmpd="sng">
                  <a:noFill/>
                  <a:prstDash val="solid"/>
                </a:ln>
                <a:solidFill>
                  <a:schemeClr val="tx1"/>
                </a:solidFill>
                <a:effectLst>
                  <a:outerShdw blurRad="63500" dir="3600000" algn="tl" rotWithShape="0">
                    <a:srgbClr val="000000">
                      <a:alpha val="70000"/>
                    </a:srgbClr>
                  </a:outerShdw>
                </a:effectLst>
              </a:rPr>
              <a:t>شكل إصدار </a:t>
            </a:r>
            <a:r>
              <a:rPr lang="ar-SA" sz="2800" b="1" dirty="0">
                <a:ln w="18415" cmpd="sng">
                  <a:noFill/>
                  <a:prstDash val="solid"/>
                </a:ln>
                <a:solidFill>
                  <a:schemeClr val="tx1"/>
                </a:solidFill>
                <a:effectLst>
                  <a:outerShdw blurRad="63500" dir="3600000" algn="tl" rotWithShape="0">
                    <a:srgbClr val="000000">
                      <a:alpha val="70000"/>
                    </a:srgbClr>
                  </a:outerShdw>
                </a:effectLst>
              </a:rPr>
              <a:t>إطار </a:t>
            </a:r>
            <a:r>
              <a:rPr lang="ar-SA" sz="2800" b="1" dirty="0" smtClean="0">
                <a:ln w="18415" cmpd="sng">
                  <a:noFill/>
                  <a:prstDash val="solid"/>
                </a:ln>
                <a:solidFill>
                  <a:schemeClr val="tx1"/>
                </a:solidFill>
                <a:effectLst>
                  <a:outerShdw blurRad="63500" dir="3600000" algn="tl" rotWithShape="0">
                    <a:srgbClr val="000000">
                      <a:alpha val="70000"/>
                    </a:srgbClr>
                  </a:outerShdw>
                </a:effectLst>
              </a:rPr>
              <a:t>2013 مرحلة مهمة  في الاشتغال على الجودة وتقوم المدرسة ذات بنية هيكلية: </a:t>
            </a:r>
            <a:r>
              <a:rPr lang="ar-SA" sz="2800" b="1" dirty="0">
                <a:ln w="18415" cmpd="sng">
                  <a:noFill/>
                  <a:prstDash val="solid"/>
                </a:ln>
                <a:solidFill>
                  <a:schemeClr val="tx1"/>
                </a:solidFill>
                <a:effectLst>
                  <a:outerShdw blurRad="63500" dir="3600000" algn="tl" rotWithShape="0">
                    <a:srgbClr val="000000">
                      <a:alpha val="70000"/>
                    </a:srgbClr>
                  </a:outerShdw>
                </a:effectLst>
              </a:rPr>
              <a:t>المجال/المعيار/مؤشرات الأداء/  </a:t>
            </a:r>
            <a:r>
              <a:rPr lang="ar-SA" sz="2800" b="1" dirty="0" smtClean="0">
                <a:ln w="18415" cmpd="sng">
                  <a:noFill/>
                  <a:prstDash val="solid"/>
                </a:ln>
                <a:solidFill>
                  <a:schemeClr val="tx1"/>
                </a:solidFill>
                <a:effectLst>
                  <a:outerShdw blurRad="63500" dir="3600000" algn="tl" rotWithShape="0">
                    <a:srgbClr val="000000">
                      <a:alpha val="70000"/>
                    </a:srgbClr>
                  </a:outerShdw>
                </a:effectLst>
              </a:rPr>
              <a:t>الشواهد </a:t>
            </a:r>
            <a:r>
              <a:rPr lang="ar-SA" sz="2800" b="1" dirty="0">
                <a:ln w="18415" cmpd="sng">
                  <a:noFill/>
                  <a:prstDash val="solid"/>
                </a:ln>
                <a:solidFill>
                  <a:schemeClr val="tx1"/>
                </a:solidFill>
                <a:effectLst>
                  <a:outerShdw blurRad="63500" dir="3600000" algn="tl" rotWithShape="0">
                    <a:srgbClr val="000000">
                      <a:alpha val="70000"/>
                    </a:srgbClr>
                  </a:outerShdw>
                </a:effectLst>
              </a:rPr>
              <a:t>والأدلة. </a:t>
            </a:r>
            <a:r>
              <a:rPr lang="ar-SA" sz="2800" b="1" dirty="0" smtClean="0">
                <a:ln w="18415" cmpd="sng">
                  <a:noFill/>
                  <a:prstDash val="solid"/>
                </a:ln>
                <a:solidFill>
                  <a:schemeClr val="tx1"/>
                </a:solidFill>
                <a:effectLst>
                  <a:outerShdw blurRad="63500" dir="3600000" algn="tl" rotWithShape="0">
                    <a:srgbClr val="000000">
                      <a:alpha val="70000"/>
                    </a:srgbClr>
                  </a:outerShdw>
                </a:effectLst>
              </a:rPr>
              <a:t> وصنفت </a:t>
            </a:r>
            <a:r>
              <a:rPr lang="ar-SA" sz="2800" b="1" dirty="0">
                <a:ln w="18415" cmpd="sng">
                  <a:noFill/>
                  <a:prstDash val="solid"/>
                </a:ln>
                <a:solidFill>
                  <a:schemeClr val="tx1"/>
                </a:solidFill>
                <a:effectLst>
                  <a:outerShdw blurRad="63500" dir="3600000" algn="tl" rotWithShape="0">
                    <a:srgbClr val="000000">
                      <a:alpha val="70000"/>
                    </a:srgbClr>
                  </a:outerShdw>
                </a:effectLst>
              </a:rPr>
              <a:t>المجالات في 11 مجالا  تتضمن </a:t>
            </a:r>
            <a:r>
              <a:rPr lang="ar-SA" sz="2800" b="1" dirty="0" smtClean="0">
                <a:ln w="18415" cmpd="sng">
                  <a:noFill/>
                  <a:prstDash val="solid"/>
                </a:ln>
                <a:solidFill>
                  <a:schemeClr val="tx1"/>
                </a:solidFill>
                <a:effectLst>
                  <a:outerShdw blurRad="63500" dir="3600000" algn="tl" rotWithShape="0">
                    <a:srgbClr val="000000">
                      <a:alpha val="70000"/>
                    </a:srgbClr>
                  </a:outerShdw>
                </a:effectLst>
              </a:rPr>
              <a:t>(52 </a:t>
            </a:r>
            <a:r>
              <a:rPr lang="ar-SA" sz="2800" b="1" dirty="0">
                <a:ln w="18415" cmpd="sng">
                  <a:noFill/>
                  <a:prstDash val="solid"/>
                </a:ln>
                <a:solidFill>
                  <a:schemeClr val="tx1"/>
                </a:solidFill>
                <a:effectLst>
                  <a:outerShdw blurRad="63500" dir="3600000" algn="tl" rotWithShape="0">
                    <a:srgbClr val="000000">
                      <a:alpha val="70000"/>
                    </a:srgbClr>
                  </a:outerShdw>
                </a:effectLst>
              </a:rPr>
              <a:t>) </a:t>
            </a:r>
            <a:r>
              <a:rPr lang="ar-SA" sz="2800" b="1" dirty="0" smtClean="0">
                <a:ln w="18415" cmpd="sng">
                  <a:noFill/>
                  <a:prstDash val="solid"/>
                </a:ln>
                <a:solidFill>
                  <a:schemeClr val="tx1"/>
                </a:solidFill>
                <a:effectLst>
                  <a:outerShdw blurRad="63500" dir="3600000" algn="tl" rotWithShape="0">
                    <a:srgbClr val="000000">
                      <a:alpha val="70000"/>
                    </a:srgbClr>
                  </a:outerShdw>
                </a:effectLst>
              </a:rPr>
              <a:t>معيارا  و  (362 ) مؤشرا </a:t>
            </a:r>
            <a:r>
              <a:rPr lang="ar-SA" sz="2800" b="1" dirty="0">
                <a:ln w="18415" cmpd="sng">
                  <a:noFill/>
                  <a:prstDash val="solid"/>
                </a:ln>
                <a:solidFill>
                  <a:schemeClr val="tx1"/>
                </a:solidFill>
                <a:effectLst>
                  <a:outerShdw blurRad="63500" dir="3600000" algn="tl" rotWithShape="0">
                    <a:srgbClr val="000000">
                      <a:alpha val="70000"/>
                    </a:srgbClr>
                  </a:outerShdw>
                </a:effectLst>
              </a:rPr>
              <a:t>،إضافة إلى الشواهد والأدلة المفترضة التي تبرهن على تحقق الأهداف.  ويوضح جدول( 1) المعطيات العامة.</a:t>
            </a:r>
            <a:endParaRPr lang="en-US" sz="2800" b="1" dirty="0">
              <a:ln w="18415" cmpd="sng">
                <a:noFill/>
                <a:prstDash val="solid"/>
              </a:ln>
              <a:solidFill>
                <a:schemeClr val="tx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728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872306367"/>
              </p:ext>
            </p:extLst>
          </p:nvPr>
        </p:nvGraphicFramePr>
        <p:xfrm>
          <a:off x="827586" y="980732"/>
          <a:ext cx="7344814" cy="5428234"/>
        </p:xfrm>
        <a:graphic>
          <a:graphicData uri="http://schemas.openxmlformats.org/drawingml/2006/table">
            <a:tbl>
              <a:tblPr rtl="1" firstRow="1" firstCol="1" bandRow="1">
                <a:tableStyleId>{BDBED569-4797-4DF1-A0F4-6AAB3CD982D8}</a:tableStyleId>
              </a:tblPr>
              <a:tblGrid>
                <a:gridCol w="652322"/>
                <a:gridCol w="4508197"/>
                <a:gridCol w="1095854"/>
                <a:gridCol w="1088441"/>
              </a:tblGrid>
              <a:tr h="771515">
                <a:tc>
                  <a:txBody>
                    <a:bodyPr/>
                    <a:lstStyle/>
                    <a:p>
                      <a:pPr algn="r" rtl="1">
                        <a:lnSpc>
                          <a:spcPct val="106000"/>
                        </a:lnSpc>
                        <a:spcAft>
                          <a:spcPts val="0"/>
                        </a:spcAft>
                      </a:pPr>
                      <a:r>
                        <a:rPr lang="ar-SA" sz="2400" dirty="0">
                          <a:effectLst/>
                        </a:rPr>
                        <a:t>م</a:t>
                      </a:r>
                      <a:endParaRPr lang="en-US" sz="1800" b="1" dirty="0">
                        <a:effectLst/>
                        <a:latin typeface="Calibri"/>
                        <a:ea typeface="Calibri"/>
                        <a:cs typeface="Arial"/>
                      </a:endParaRPr>
                    </a:p>
                  </a:txBody>
                  <a:tcPr marL="68580" marR="68580" marT="0" marB="0">
                    <a:solidFill>
                      <a:schemeClr val="bg2">
                        <a:lumMod val="60000"/>
                        <a:lumOff val="40000"/>
                      </a:schemeClr>
                    </a:solidFill>
                  </a:tcPr>
                </a:tc>
                <a:tc>
                  <a:txBody>
                    <a:bodyPr/>
                    <a:lstStyle/>
                    <a:p>
                      <a:pPr algn="r" rtl="1">
                        <a:lnSpc>
                          <a:spcPct val="106000"/>
                        </a:lnSpc>
                        <a:spcAft>
                          <a:spcPts val="0"/>
                        </a:spcAft>
                      </a:pPr>
                      <a:r>
                        <a:rPr lang="ar-SA" sz="2400" dirty="0">
                          <a:effectLst/>
                        </a:rPr>
                        <a:t>مجالات المعايير</a:t>
                      </a:r>
                      <a:endParaRPr lang="en-US" sz="1800" b="1" dirty="0">
                        <a:effectLst/>
                        <a:latin typeface="Calibri"/>
                        <a:ea typeface="Calibri"/>
                        <a:cs typeface="Arial"/>
                      </a:endParaRPr>
                    </a:p>
                  </a:txBody>
                  <a:tcPr marL="68580" marR="68580" marT="0" marB="0">
                    <a:solidFill>
                      <a:schemeClr val="bg2">
                        <a:lumMod val="60000"/>
                        <a:lumOff val="40000"/>
                      </a:schemeClr>
                    </a:solidFill>
                  </a:tcPr>
                </a:tc>
                <a:tc>
                  <a:txBody>
                    <a:bodyPr/>
                    <a:lstStyle/>
                    <a:p>
                      <a:pPr algn="r" rtl="1">
                        <a:lnSpc>
                          <a:spcPct val="106000"/>
                        </a:lnSpc>
                        <a:spcAft>
                          <a:spcPts val="0"/>
                        </a:spcAft>
                      </a:pPr>
                      <a:r>
                        <a:rPr lang="ar-SA" sz="2400" dirty="0">
                          <a:effectLst/>
                        </a:rPr>
                        <a:t>المعايير</a:t>
                      </a:r>
                      <a:endParaRPr lang="en-US" sz="1800" b="1" dirty="0">
                        <a:effectLst/>
                        <a:latin typeface="Calibri"/>
                        <a:ea typeface="Calibri"/>
                        <a:cs typeface="Arial"/>
                      </a:endParaRPr>
                    </a:p>
                  </a:txBody>
                  <a:tcPr marL="68580" marR="68580" marT="0" marB="0">
                    <a:solidFill>
                      <a:schemeClr val="bg2">
                        <a:lumMod val="60000"/>
                        <a:lumOff val="40000"/>
                      </a:schemeClr>
                    </a:solidFill>
                  </a:tcPr>
                </a:tc>
                <a:tc>
                  <a:txBody>
                    <a:bodyPr/>
                    <a:lstStyle/>
                    <a:p>
                      <a:pPr algn="r" rtl="1">
                        <a:lnSpc>
                          <a:spcPct val="106000"/>
                        </a:lnSpc>
                        <a:spcAft>
                          <a:spcPts val="0"/>
                        </a:spcAft>
                      </a:pPr>
                      <a:r>
                        <a:rPr lang="ar-SA" sz="2400" dirty="0">
                          <a:effectLst/>
                        </a:rPr>
                        <a:t>مؤشرات الأداء</a:t>
                      </a:r>
                      <a:endParaRPr lang="en-US" sz="1800" b="1" dirty="0">
                        <a:effectLst/>
                        <a:latin typeface="Calibri"/>
                        <a:ea typeface="Calibri"/>
                        <a:cs typeface="Arial"/>
                      </a:endParaRPr>
                    </a:p>
                  </a:txBody>
                  <a:tcPr marL="68580" marR="68580" marT="0" marB="0">
                    <a:solidFill>
                      <a:schemeClr val="bg2">
                        <a:lumMod val="60000"/>
                        <a:lumOff val="40000"/>
                      </a:schemeClr>
                    </a:solidFill>
                  </a:tcPr>
                </a:tc>
              </a:tr>
              <a:tr h="385757">
                <a:tc>
                  <a:txBody>
                    <a:bodyPr/>
                    <a:lstStyle/>
                    <a:p>
                      <a:pPr algn="r" rtl="1">
                        <a:lnSpc>
                          <a:spcPct val="106000"/>
                        </a:lnSpc>
                        <a:spcAft>
                          <a:spcPts val="0"/>
                        </a:spcAft>
                      </a:pPr>
                      <a:r>
                        <a:rPr lang="ar-SA" sz="2400">
                          <a:effectLst/>
                        </a:rPr>
                        <a:t>1</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القيادة  والإدارة المدرسية</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10</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63</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2</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الموارد البشرية</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5</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27</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3</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عمليات التعليم والتعلم</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6</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41</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4</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مصادر وتقنيات التعليم</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3</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23</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5</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تقويم  عمليات التعليم والتعلم</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4</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29</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6</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الإرشاد المدرسي والإعداء للحياة</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4</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26</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7</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القيم الخلقية والوطنية</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4</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35</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8</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حقوق الأطفال وتكافؤ الفرص</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4</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29</a:t>
                      </a:r>
                      <a:endParaRPr lang="en-US" sz="1800" b="1">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9</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البيئة المدرسية (الموارد المادية)</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5</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46</a:t>
                      </a:r>
                      <a:endParaRPr lang="en-US" sz="1800" b="1" dirty="0">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10</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الشراكة الأبوية والمجتمعية</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3</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21</a:t>
                      </a:r>
                      <a:endParaRPr lang="en-US" sz="1800" b="1" dirty="0">
                        <a:effectLst/>
                        <a:latin typeface="Calibri"/>
                        <a:ea typeface="Calibri"/>
                        <a:cs typeface="Arial"/>
                      </a:endParaRPr>
                    </a:p>
                  </a:txBody>
                  <a:tcPr marL="68580" marR="68580" marT="0" marB="0"/>
                </a:tc>
              </a:tr>
              <a:tr h="385757">
                <a:tc>
                  <a:txBody>
                    <a:bodyPr/>
                    <a:lstStyle/>
                    <a:p>
                      <a:pPr algn="r" rtl="1">
                        <a:lnSpc>
                          <a:spcPct val="106000"/>
                        </a:lnSpc>
                        <a:spcAft>
                          <a:spcPts val="0"/>
                        </a:spcAft>
                      </a:pPr>
                      <a:r>
                        <a:rPr lang="ar-SA" sz="2400">
                          <a:effectLst/>
                        </a:rPr>
                        <a:t>11</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إدارة الجودة والتحسين</a:t>
                      </a:r>
                      <a:endParaRPr lang="en-US" sz="1800" b="1" dirty="0">
                        <a:effectLst/>
                        <a:latin typeface="Calibri"/>
                        <a:ea typeface="Calibri"/>
                        <a:cs typeface="Arial"/>
                      </a:endParaRPr>
                    </a:p>
                  </a:txBody>
                  <a:tcPr marL="68580" marR="68580" marT="0" marB="0"/>
                </a:tc>
                <a:tc>
                  <a:txBody>
                    <a:bodyPr/>
                    <a:lstStyle/>
                    <a:p>
                      <a:pPr algn="r" rtl="1">
                        <a:lnSpc>
                          <a:spcPct val="106000"/>
                        </a:lnSpc>
                        <a:spcAft>
                          <a:spcPts val="0"/>
                        </a:spcAft>
                      </a:pPr>
                      <a:r>
                        <a:rPr lang="ar-SA" sz="2400">
                          <a:effectLst/>
                        </a:rPr>
                        <a:t>4</a:t>
                      </a:r>
                      <a:endParaRPr lang="en-US" sz="1800" b="1">
                        <a:effectLst/>
                        <a:latin typeface="Calibri"/>
                        <a:ea typeface="Calibri"/>
                        <a:cs typeface="Arial"/>
                      </a:endParaRPr>
                    </a:p>
                  </a:txBody>
                  <a:tcPr marL="68580" marR="68580" marT="0" marB="0"/>
                </a:tc>
                <a:tc>
                  <a:txBody>
                    <a:bodyPr/>
                    <a:lstStyle/>
                    <a:p>
                      <a:pPr algn="r" rtl="1">
                        <a:lnSpc>
                          <a:spcPct val="106000"/>
                        </a:lnSpc>
                        <a:spcAft>
                          <a:spcPts val="0"/>
                        </a:spcAft>
                      </a:pPr>
                      <a:r>
                        <a:rPr lang="ar-SA" sz="2400" dirty="0">
                          <a:effectLst/>
                        </a:rPr>
                        <a:t>22</a:t>
                      </a:r>
                      <a:endParaRPr lang="en-US" sz="1800" b="1" dirty="0">
                        <a:effectLst/>
                        <a:latin typeface="Calibri"/>
                        <a:ea typeface="Calibri"/>
                        <a:cs typeface="Arial"/>
                      </a:endParaRPr>
                    </a:p>
                  </a:txBody>
                  <a:tcPr marL="68580" marR="68580" marT="0" marB="0"/>
                </a:tc>
              </a:tr>
              <a:tr h="385757">
                <a:tc gridSpan="2">
                  <a:txBody>
                    <a:bodyPr/>
                    <a:lstStyle/>
                    <a:p>
                      <a:pPr algn="r" rtl="1">
                        <a:lnSpc>
                          <a:spcPct val="106000"/>
                        </a:lnSpc>
                        <a:spcAft>
                          <a:spcPts val="0"/>
                        </a:spcAft>
                      </a:pPr>
                      <a:r>
                        <a:rPr lang="ar-SA" sz="2400" dirty="0">
                          <a:effectLst/>
                        </a:rPr>
                        <a:t>المجموع</a:t>
                      </a:r>
                      <a:endParaRPr lang="en-US" sz="1800" b="1" dirty="0">
                        <a:effectLst/>
                        <a:latin typeface="Calibri"/>
                        <a:ea typeface="Calibri"/>
                        <a:cs typeface="Arial"/>
                      </a:endParaRPr>
                    </a:p>
                  </a:txBody>
                  <a:tcPr marL="68580" marR="68580" marT="0" marB="0">
                    <a:solidFill>
                      <a:schemeClr val="bg2"/>
                    </a:solidFill>
                  </a:tcPr>
                </a:tc>
                <a:tc hMerge="1">
                  <a:txBody>
                    <a:bodyPr/>
                    <a:lstStyle/>
                    <a:p>
                      <a:pPr rtl="1"/>
                      <a:endParaRPr lang="ar-SA"/>
                    </a:p>
                  </a:txBody>
                  <a:tcPr/>
                </a:tc>
                <a:tc>
                  <a:txBody>
                    <a:bodyPr/>
                    <a:lstStyle/>
                    <a:p>
                      <a:pPr algn="r" rtl="1">
                        <a:lnSpc>
                          <a:spcPct val="106000"/>
                        </a:lnSpc>
                        <a:spcAft>
                          <a:spcPts val="0"/>
                        </a:spcAft>
                      </a:pPr>
                      <a:r>
                        <a:rPr lang="ar-SA" sz="2400" dirty="0">
                          <a:effectLst/>
                        </a:rPr>
                        <a:t>52</a:t>
                      </a:r>
                      <a:endParaRPr lang="en-US" sz="1800" b="1" dirty="0">
                        <a:effectLst/>
                        <a:latin typeface="Calibri"/>
                        <a:ea typeface="Calibri"/>
                        <a:cs typeface="Arial"/>
                      </a:endParaRPr>
                    </a:p>
                  </a:txBody>
                  <a:tcPr marL="68580" marR="68580" marT="0" marB="0">
                    <a:solidFill>
                      <a:schemeClr val="bg2"/>
                    </a:solidFill>
                  </a:tcPr>
                </a:tc>
                <a:tc>
                  <a:txBody>
                    <a:bodyPr/>
                    <a:lstStyle/>
                    <a:p>
                      <a:pPr algn="r" rtl="1">
                        <a:lnSpc>
                          <a:spcPct val="106000"/>
                        </a:lnSpc>
                        <a:spcAft>
                          <a:spcPts val="0"/>
                        </a:spcAft>
                      </a:pPr>
                      <a:r>
                        <a:rPr lang="ar-SA" sz="2400" dirty="0">
                          <a:effectLst/>
                        </a:rPr>
                        <a:t>362</a:t>
                      </a:r>
                      <a:endParaRPr lang="en-US" sz="1800" b="1" dirty="0">
                        <a:effectLst/>
                        <a:latin typeface="Calibri"/>
                        <a:ea typeface="Calibri"/>
                        <a:cs typeface="Arial"/>
                      </a:endParaRPr>
                    </a:p>
                  </a:txBody>
                  <a:tcPr marL="68580" marR="68580" marT="0" marB="0">
                    <a:solidFill>
                      <a:schemeClr val="bg2"/>
                    </a:solidFill>
                  </a:tcPr>
                </a:tc>
              </a:tr>
            </a:tbl>
          </a:graphicData>
        </a:graphic>
      </p:graphicFrame>
      <p:sp>
        <p:nvSpPr>
          <p:cNvPr id="5" name="Rectangle 1"/>
          <p:cNvSpPr>
            <a:spLocks noChangeArrowheads="1"/>
          </p:cNvSpPr>
          <p:nvPr/>
        </p:nvSpPr>
        <p:spPr bwMode="auto">
          <a:xfrm>
            <a:off x="179512" y="260648"/>
            <a:ext cx="82142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Generator Black" pitchFamily="2" charset="-78"/>
                <a:ea typeface="Calibri" pitchFamily="34" charset="0"/>
              </a:rPr>
              <a:t>جدول(1) إطار  معايير مؤشرات جودة المدرسة والتقويم التأسيسي</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412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23528" y="188640"/>
            <a:ext cx="8291264" cy="1080120"/>
          </a:xfrm>
        </p:spPr>
        <p:txBody>
          <a:bodyPr>
            <a:normAutofit/>
          </a:bodyPr>
          <a:lstStyle/>
          <a:p>
            <a:pPr marL="0" indent="0">
              <a:buNone/>
            </a:pPr>
            <a:r>
              <a:rPr lang="ar-SA" sz="2800"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يتضح </a:t>
            </a:r>
            <a:r>
              <a:rPr lang="ar-SA"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من جدول (1) أن برنامج  التطوير المدرسي  قد حدد معايير الجودة  في </a:t>
            </a:r>
            <a:r>
              <a:rPr lang="en-US"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11 </a:t>
            </a:r>
            <a:r>
              <a:rPr lang="ar-SA"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مجالاً رئيسا هي</a:t>
            </a:r>
            <a:r>
              <a:rPr lang="ar-SA" sz="2800"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marL="0" indent="0">
              <a:buNone/>
            </a:pPr>
            <a:endParaRPr lang="ar-SA"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en-US"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ar-SA" sz="2800"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ar-SA"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ar-SA" sz="2800"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شكل بيضاوي 3"/>
          <p:cNvSpPr/>
          <p:nvPr/>
        </p:nvSpPr>
        <p:spPr>
          <a:xfrm>
            <a:off x="6084168" y="1484784"/>
            <a:ext cx="259228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t>القيادة والإدارة المدرسية</a:t>
            </a:r>
          </a:p>
        </p:txBody>
      </p:sp>
      <p:sp>
        <p:nvSpPr>
          <p:cNvPr id="5" name="مستطيل مستدير الزوايا 4"/>
          <p:cNvSpPr/>
          <p:nvPr/>
        </p:nvSpPr>
        <p:spPr>
          <a:xfrm>
            <a:off x="2723570" y="1484784"/>
            <a:ext cx="3114390" cy="9872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a:t>الموارد البشرية </a:t>
            </a:r>
          </a:p>
        </p:txBody>
      </p:sp>
      <p:sp>
        <p:nvSpPr>
          <p:cNvPr id="6" name="شكل بيضاوي 5"/>
          <p:cNvSpPr/>
          <p:nvPr/>
        </p:nvSpPr>
        <p:spPr>
          <a:xfrm>
            <a:off x="179512" y="1268760"/>
            <a:ext cx="2411141" cy="1234109"/>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dirty="0"/>
              <a:t>عمليات التعليم والتعلم </a:t>
            </a:r>
          </a:p>
        </p:txBody>
      </p:sp>
      <p:sp>
        <p:nvSpPr>
          <p:cNvPr id="7" name="شكل بيضاوي 6"/>
          <p:cNvSpPr/>
          <p:nvPr/>
        </p:nvSpPr>
        <p:spPr>
          <a:xfrm>
            <a:off x="6251955" y="2636912"/>
            <a:ext cx="2640525" cy="1069561"/>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2400" dirty="0" smtClean="0"/>
              <a:t>مصادر </a:t>
            </a:r>
            <a:r>
              <a:rPr lang="ar-SA" sz="2400" dirty="0"/>
              <a:t>وتقنيات التعليم </a:t>
            </a:r>
          </a:p>
        </p:txBody>
      </p:sp>
      <p:sp>
        <p:nvSpPr>
          <p:cNvPr id="8" name="مستطيل مستدير الزوايا 7"/>
          <p:cNvSpPr/>
          <p:nvPr/>
        </p:nvSpPr>
        <p:spPr>
          <a:xfrm>
            <a:off x="2681746" y="2636912"/>
            <a:ext cx="3114390" cy="987287"/>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t>تقويم عملية </a:t>
            </a:r>
            <a:r>
              <a:rPr lang="ar-SA" sz="2400" dirty="0" smtClean="0"/>
              <a:t>(عمليتي)التعليم </a:t>
            </a:r>
            <a:r>
              <a:rPr lang="ar-SA" sz="2400" dirty="0"/>
              <a:t>والتعلم </a:t>
            </a:r>
          </a:p>
        </p:txBody>
      </p:sp>
      <p:sp>
        <p:nvSpPr>
          <p:cNvPr id="9" name="شكل بيضاوي 8"/>
          <p:cNvSpPr/>
          <p:nvPr/>
        </p:nvSpPr>
        <p:spPr>
          <a:xfrm>
            <a:off x="35496" y="2492896"/>
            <a:ext cx="2555157" cy="1234109"/>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dirty="0"/>
              <a:t>الإرشاد المدرسي والإعداد للحياة </a:t>
            </a:r>
          </a:p>
        </p:txBody>
      </p:sp>
      <p:sp>
        <p:nvSpPr>
          <p:cNvPr id="10" name="مستطيل مستدير الزوايا 9"/>
          <p:cNvSpPr/>
          <p:nvPr/>
        </p:nvSpPr>
        <p:spPr>
          <a:xfrm>
            <a:off x="2627784" y="3861048"/>
            <a:ext cx="3163468" cy="987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06000"/>
              </a:lnSpc>
            </a:pPr>
            <a:r>
              <a:rPr lang="ar-SA" sz="2400" dirty="0"/>
              <a:t>حقوق الأطفال وتكافؤ الفرص</a:t>
            </a:r>
            <a:endParaRPr lang="en-US" b="1" dirty="0">
              <a:latin typeface="Calibri"/>
              <a:ea typeface="Calibri"/>
              <a:cs typeface="Arial"/>
            </a:endParaRPr>
          </a:p>
        </p:txBody>
      </p:sp>
      <p:sp>
        <p:nvSpPr>
          <p:cNvPr id="11" name="شكل بيضاوي 10"/>
          <p:cNvSpPr/>
          <p:nvPr/>
        </p:nvSpPr>
        <p:spPr>
          <a:xfrm>
            <a:off x="6188331" y="3933056"/>
            <a:ext cx="2712533" cy="1069561"/>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400" dirty="0"/>
              <a:t>القيم الخلقية </a:t>
            </a:r>
            <a:r>
              <a:rPr lang="ar-SA" sz="2400" dirty="0" smtClean="0"/>
              <a:t>والوطنية</a:t>
            </a:r>
            <a:endParaRPr lang="ar-SA" sz="2400" dirty="0"/>
          </a:p>
        </p:txBody>
      </p:sp>
      <p:sp>
        <p:nvSpPr>
          <p:cNvPr id="12" name="شكل بيضاوي 11"/>
          <p:cNvSpPr/>
          <p:nvPr/>
        </p:nvSpPr>
        <p:spPr>
          <a:xfrm>
            <a:off x="0" y="3851075"/>
            <a:ext cx="2555776" cy="1234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nSpc>
                <a:spcPct val="106000"/>
              </a:lnSpc>
            </a:pPr>
            <a:r>
              <a:rPr lang="ar-SA" sz="2400" dirty="0"/>
              <a:t>البيئة المدرسية (الموارد المادية)</a:t>
            </a:r>
            <a:endParaRPr lang="en-US" b="1" dirty="0">
              <a:latin typeface="Calibri"/>
              <a:ea typeface="Calibri"/>
              <a:cs typeface="Arial"/>
            </a:endParaRPr>
          </a:p>
        </p:txBody>
      </p:sp>
      <p:sp>
        <p:nvSpPr>
          <p:cNvPr id="2" name="مخطط انسيابي: معالجة متعاقبة 1"/>
          <p:cNvSpPr/>
          <p:nvPr/>
        </p:nvSpPr>
        <p:spPr>
          <a:xfrm>
            <a:off x="5837960" y="5143354"/>
            <a:ext cx="3023103" cy="72008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nSpc>
                <a:spcPct val="106000"/>
              </a:lnSpc>
            </a:pPr>
            <a:r>
              <a:rPr lang="ar-SA" sz="2400" dirty="0"/>
              <a:t>الشراكة الأبوية والمجتمعية</a:t>
            </a:r>
            <a:endParaRPr lang="en-US" sz="2400" dirty="0"/>
          </a:p>
        </p:txBody>
      </p:sp>
      <p:sp>
        <p:nvSpPr>
          <p:cNvPr id="13" name="مخطط انسيابي: معالجة متعاقبة 12"/>
          <p:cNvSpPr/>
          <p:nvPr/>
        </p:nvSpPr>
        <p:spPr>
          <a:xfrm>
            <a:off x="179512" y="5143354"/>
            <a:ext cx="3023103" cy="72008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1" anchor="ctr"/>
          <a:lstStyle/>
          <a:p>
            <a:pPr algn="ctr">
              <a:lnSpc>
                <a:spcPct val="106000"/>
              </a:lnSpc>
            </a:pPr>
            <a:r>
              <a:rPr lang="ar-SA" sz="2400" dirty="0"/>
              <a:t>إدارة الجودة والتحسين</a:t>
            </a:r>
            <a:endParaRPr lang="en-US" b="1" dirty="0">
              <a:latin typeface="Calibri"/>
              <a:ea typeface="Calibri"/>
              <a:cs typeface="Arial"/>
            </a:endParaRPr>
          </a:p>
        </p:txBody>
      </p:sp>
    </p:spTree>
    <p:extLst>
      <p:ext uri="{BB962C8B-B14F-4D97-AF65-F5344CB8AC3E}">
        <p14:creationId xmlns:p14="http://schemas.microsoft.com/office/powerpoint/2010/main" val="42223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0-#ppt_w/2"/>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P spid="11" grpId="0" animBg="1"/>
      <p:bldP spid="12" grpId="0" animBg="1"/>
      <p:bldP spid="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23728" y="496416"/>
            <a:ext cx="7864696" cy="707886"/>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ar-SA" sz="4000" dirty="0"/>
              <a:t>5.2 </a:t>
            </a:r>
            <a:r>
              <a:rPr lang="ar-SA" sz="3600" b="1" dirty="0"/>
              <a:t>إطار  معايير مؤشرات جودة المدرسة والتقويم</a:t>
            </a:r>
            <a:endParaRPr lang="en-US" sz="4000" dirty="0"/>
          </a:p>
        </p:txBody>
      </p:sp>
      <p:sp>
        <p:nvSpPr>
          <p:cNvPr id="9" name="خماسي 8"/>
          <p:cNvSpPr/>
          <p:nvPr/>
        </p:nvSpPr>
        <p:spPr>
          <a:xfrm flipH="1">
            <a:off x="-252536" y="3284984"/>
            <a:ext cx="7256984" cy="2988332"/>
          </a:xfrm>
          <a:prstGeom prst="homePlat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b="1" dirty="0" smtClean="0">
              <a:cs typeface="Arabic Transparent" pitchFamily="2" charset="-78"/>
            </a:endParaRPr>
          </a:p>
        </p:txBody>
      </p:sp>
      <p:sp>
        <p:nvSpPr>
          <p:cNvPr id="3" name="مستطيل 2"/>
          <p:cNvSpPr/>
          <p:nvPr/>
        </p:nvSpPr>
        <p:spPr>
          <a:xfrm>
            <a:off x="467544" y="1484784"/>
            <a:ext cx="8568952" cy="515719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justLow">
              <a:lnSpc>
                <a:spcPct val="150000"/>
              </a:lnSpc>
            </a:pPr>
            <a:r>
              <a:rPr lang="ar-SA" sz="2800" b="1" dirty="0" smtClean="0"/>
              <a:t>   في </a:t>
            </a:r>
            <a:r>
              <a:rPr lang="ar-SA" sz="2800" b="1" dirty="0"/>
              <a:t>عام 2014 </a:t>
            </a:r>
            <a:r>
              <a:rPr lang="ar-SA" sz="2800" b="1" dirty="0" smtClean="0"/>
              <a:t>قامت </a:t>
            </a:r>
            <a:r>
              <a:rPr lang="ar-SA" sz="2800" b="1" dirty="0"/>
              <a:t>وزارة التربية والتعليم  -بدعم  من شركاء التنمية (الوكالة الألمانية للتعاون الدولي (</a:t>
            </a:r>
            <a:r>
              <a:rPr lang="en-US" sz="2800" b="1" dirty="0"/>
              <a:t>GIZ</a:t>
            </a:r>
            <a:r>
              <a:rPr lang="ar-SA" sz="2800" b="1" dirty="0"/>
              <a:t> ) والشراكة </a:t>
            </a:r>
            <a:r>
              <a:rPr lang="ar-SA" sz="2800" b="1" dirty="0" smtClean="0"/>
              <a:t>العالمية للتعليم </a:t>
            </a:r>
            <a:r>
              <a:rPr lang="en-US" sz="2800" b="1" dirty="0" smtClean="0"/>
              <a:t> </a:t>
            </a:r>
            <a:r>
              <a:rPr lang="en-US" sz="2800" b="1" dirty="0"/>
              <a:t>-(GPE)  </a:t>
            </a:r>
            <a:r>
              <a:rPr lang="ar-SA" sz="2800" b="1" dirty="0"/>
              <a:t>بمراجعة و تجريب برنامج التطوير المدرسي </a:t>
            </a:r>
            <a:r>
              <a:rPr lang="ar-SA" sz="2800" b="1" dirty="0" smtClean="0"/>
              <a:t>بما فيه </a:t>
            </a:r>
            <a:r>
              <a:rPr lang="ar-SA" sz="2800" b="1" dirty="0"/>
              <a:t>إطار معايير </a:t>
            </a:r>
            <a:r>
              <a:rPr lang="ar-SA" sz="2800" b="1" dirty="0" smtClean="0"/>
              <a:t>ومؤشرات </a:t>
            </a:r>
            <a:r>
              <a:rPr lang="ar-SA" sz="2800" b="1" dirty="0"/>
              <a:t>جودة المدرسة</a:t>
            </a:r>
            <a:r>
              <a:rPr lang="ar-SA" sz="2800" b="1" dirty="0" smtClean="0"/>
              <a:t>، وأظهرت </a:t>
            </a:r>
            <a:r>
              <a:rPr lang="ar-SA" sz="2800" b="1" dirty="0"/>
              <a:t>مرحلة التجريب ملاحظات جوهرية حول نطاق البرنامج، أشارت بعضها إلى ضعف في منهجية عملية التصنيف، فيما أشارت الكثير منها إلى خلل في بعض المعايير </a:t>
            </a:r>
            <a:r>
              <a:rPr lang="ar-SA" sz="2800" b="1" dirty="0" smtClean="0"/>
              <a:t>والمؤشرات, مثل </a:t>
            </a:r>
            <a:r>
              <a:rPr lang="ar-SA" sz="2800" b="1" dirty="0"/>
              <a:t>الصياغة والتكرار واللبس والغموض والتركيب والترتيب والسياق</a:t>
            </a:r>
            <a:r>
              <a:rPr lang="en-US" sz="2800" b="1" dirty="0"/>
              <a:t>...</a:t>
            </a:r>
            <a:r>
              <a:rPr lang="ar-SA" sz="2800" b="1" dirty="0"/>
              <a:t>إلخ</a:t>
            </a:r>
            <a:r>
              <a:rPr lang="en-US" sz="2800" b="1" dirty="0"/>
              <a:t>.</a:t>
            </a:r>
          </a:p>
        </p:txBody>
      </p:sp>
    </p:spTree>
    <p:extLst>
      <p:ext uri="{BB962C8B-B14F-4D97-AF65-F5344CB8AC3E}">
        <p14:creationId xmlns:p14="http://schemas.microsoft.com/office/powerpoint/2010/main" val="4895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07774" y="980728"/>
            <a:ext cx="7416824" cy="4401205"/>
          </a:xfrm>
          <a:prstGeom prst="rect">
            <a:avLst/>
          </a:prstGeom>
        </p:spPr>
        <p:txBody>
          <a:bodyPr wrap="square">
            <a:spAutoFit/>
          </a:bodyPr>
          <a:lstStyle/>
          <a:p>
            <a:pPr algn="justLow"/>
            <a:r>
              <a:rPr lang="ar-SA" sz="2800" b="1" dirty="0" smtClean="0"/>
              <a:t>     وفي </a:t>
            </a:r>
            <a:r>
              <a:rPr lang="ar-SA" sz="2800" b="1" dirty="0"/>
              <a:t>ضوء هذه المعطيات، تم مراجعة نطاق برنامج </a:t>
            </a:r>
            <a:r>
              <a:rPr lang="ar-SA" sz="2800" b="1" dirty="0" smtClean="0"/>
              <a:t>التطوير</a:t>
            </a:r>
          </a:p>
          <a:p>
            <a:pPr algn="justLow"/>
            <a:r>
              <a:rPr lang="ar-SA" sz="2800" b="1" dirty="0" smtClean="0"/>
              <a:t> </a:t>
            </a:r>
          </a:p>
          <a:p>
            <a:pPr algn="justLow"/>
            <a:r>
              <a:rPr lang="ar-SA" sz="2800" b="1" dirty="0" smtClean="0"/>
              <a:t>المدرسي </a:t>
            </a:r>
            <a:r>
              <a:rPr lang="ar-SA" sz="2800" b="1" dirty="0"/>
              <a:t>ودراسة مجالاته </a:t>
            </a:r>
            <a:r>
              <a:rPr lang="ar-SA" sz="2800" b="1" dirty="0" smtClean="0"/>
              <a:t>ومعاييره ومؤشراته ومقاربتها </a:t>
            </a:r>
            <a:r>
              <a:rPr lang="ar-SA" sz="2800" b="1" dirty="0"/>
              <a:t>مع بعضها، و مقارنتها مع بعض النماذج </a:t>
            </a:r>
            <a:r>
              <a:rPr lang="ar-SA" sz="2800" b="1" dirty="0" smtClean="0"/>
              <a:t>الإقليمية والدولية</a:t>
            </a:r>
            <a:r>
              <a:rPr lang="ar-SA" sz="2800" b="1" dirty="0"/>
              <a:t>، ومن ثم معالجتها وتضمينها في الإطار </a:t>
            </a:r>
            <a:endParaRPr lang="ar-SA" sz="2800" b="1" dirty="0" smtClean="0"/>
          </a:p>
          <a:p>
            <a:pPr algn="justLow"/>
            <a:endParaRPr lang="ar-SA" sz="2800" b="1" dirty="0"/>
          </a:p>
          <a:p>
            <a:pPr algn="justLow"/>
            <a:r>
              <a:rPr lang="ar-SA" sz="2800" b="1" dirty="0" smtClean="0"/>
              <a:t>المرجعي </a:t>
            </a:r>
            <a:r>
              <a:rPr lang="ar-SA" sz="2800" b="1" dirty="0"/>
              <a:t>والدليل الإجرائي لبرنامج </a:t>
            </a:r>
            <a:r>
              <a:rPr lang="ar-SA" sz="2800" b="1" dirty="0" smtClean="0"/>
              <a:t>التطوير المدرسي</a:t>
            </a:r>
            <a:r>
              <a:rPr lang="ar-SA" sz="2800" b="1" dirty="0"/>
              <a:t>، ليتحدد </a:t>
            </a:r>
            <a:endParaRPr lang="ar-SA" sz="2800" b="1" dirty="0" smtClean="0"/>
          </a:p>
          <a:p>
            <a:pPr algn="justLow"/>
            <a:endParaRPr lang="ar-SA" sz="2800" b="1" dirty="0"/>
          </a:p>
          <a:p>
            <a:pPr algn="justLow"/>
            <a:r>
              <a:rPr lang="ar-SA" sz="2800" b="1" dirty="0" smtClean="0"/>
              <a:t>الإطار </a:t>
            </a:r>
            <a:r>
              <a:rPr lang="ar-SA" sz="2800" b="1" dirty="0"/>
              <a:t>العام لمعايير ومؤشرات جودة المدرسة والتقويم  المطور كما في جدول(2):</a:t>
            </a:r>
            <a:endParaRPr lang="en-US" sz="2800" b="1" dirty="0"/>
          </a:p>
        </p:txBody>
      </p:sp>
    </p:spTree>
    <p:extLst>
      <p:ext uri="{BB962C8B-B14F-4D97-AF65-F5344CB8AC3E}">
        <p14:creationId xmlns:p14="http://schemas.microsoft.com/office/powerpoint/2010/main" val="93845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293649082"/>
              </p:ext>
            </p:extLst>
          </p:nvPr>
        </p:nvGraphicFramePr>
        <p:xfrm>
          <a:off x="899591" y="1311670"/>
          <a:ext cx="7272809" cy="4205562"/>
        </p:xfrm>
        <a:graphic>
          <a:graphicData uri="http://schemas.openxmlformats.org/drawingml/2006/table">
            <a:tbl>
              <a:tblPr rtl="1" firstRow="1" firstCol="1" bandRow="1">
                <a:tableStyleId>{5A111915-BE36-4E01-A7E5-04B1672EAD32}</a:tableStyleId>
              </a:tblPr>
              <a:tblGrid>
                <a:gridCol w="455602"/>
                <a:gridCol w="2036568"/>
                <a:gridCol w="2966267"/>
                <a:gridCol w="813898"/>
                <a:gridCol w="1000474"/>
              </a:tblGrid>
              <a:tr h="346961">
                <a:tc>
                  <a:txBody>
                    <a:bodyPr/>
                    <a:lstStyle/>
                    <a:p>
                      <a:pPr algn="ctr" rtl="1">
                        <a:lnSpc>
                          <a:spcPct val="106000"/>
                        </a:lnSpc>
                        <a:spcAft>
                          <a:spcPts val="0"/>
                        </a:spcAft>
                      </a:pPr>
                      <a:r>
                        <a:rPr lang="ar-SA" sz="2400" dirty="0">
                          <a:effectLst/>
                        </a:rPr>
                        <a:t>م</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المجال</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المكون</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المعايير</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مؤشرات الأداء</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658">
                <a:tc rowSpan="2">
                  <a:txBody>
                    <a:bodyPr/>
                    <a:lstStyle/>
                    <a:p>
                      <a:pPr algn="ctr" rtl="1">
                        <a:lnSpc>
                          <a:spcPct val="106000"/>
                        </a:lnSpc>
                        <a:spcAft>
                          <a:spcPts val="0"/>
                        </a:spcAft>
                      </a:pPr>
                      <a:r>
                        <a:rPr lang="ar-SA" sz="2400" dirty="0" smtClean="0">
                          <a:effectLst/>
                        </a:rPr>
                        <a:t>1</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ct val="106000"/>
                        </a:lnSpc>
                        <a:spcAft>
                          <a:spcPts val="0"/>
                        </a:spcAft>
                      </a:pPr>
                      <a:r>
                        <a:rPr lang="ar-SA" sz="2400" dirty="0">
                          <a:effectLst/>
                        </a:rPr>
                        <a:t>القيادة </a:t>
                      </a:r>
                      <a:r>
                        <a:rPr lang="ar-SA" sz="2400" dirty="0" smtClean="0">
                          <a:effectLst/>
                        </a:rPr>
                        <a:t>المدرسية     </a:t>
                      </a:r>
                      <a:r>
                        <a:rPr lang="ar-SA" sz="2400" dirty="0">
                          <a:effectLst/>
                        </a:rPr>
                        <a:t>و الموارد البشرية</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القيادة </a:t>
                      </a:r>
                      <a:r>
                        <a:rPr lang="ar-SA" sz="2400" dirty="0" smtClean="0">
                          <a:effectLst/>
                        </a:rPr>
                        <a:t>المدرسية</a:t>
                      </a:r>
                      <a:r>
                        <a:rPr lang="ar-SA" sz="2400" dirty="0">
                          <a:effectLst/>
                        </a:rPr>
                        <a:t> </a:t>
                      </a:r>
                      <a:endParaRPr lang="en-US" sz="2400" dirty="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8 </a:t>
                      </a:r>
                      <a:endParaRPr lang="en-US" sz="2400" dirty="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54 </a:t>
                      </a:r>
                      <a:endParaRPr lang="en-US" sz="2400" dirty="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7000">
                <a:tc vMerge="1">
                  <a:txBody>
                    <a:bodyPr/>
                    <a:lstStyle/>
                    <a:p>
                      <a:pPr rtl="1"/>
                      <a:endParaRPr lang="ar-SA"/>
                    </a:p>
                  </a:txBody>
                  <a:tcPr/>
                </a:tc>
                <a:tc vMerge="1">
                  <a:txBody>
                    <a:bodyPr/>
                    <a:lstStyle/>
                    <a:p>
                      <a:pPr rtl="1"/>
                      <a:endParaRPr lang="ar-SA"/>
                    </a:p>
                  </a:txBody>
                  <a:tcPr/>
                </a:tc>
                <a:tc>
                  <a:txBody>
                    <a:bodyPr/>
                    <a:lstStyle/>
                    <a:p>
                      <a:pPr marL="0" marR="0" indent="0" algn="ctr" defTabSz="914400" rtl="1" eaLnBrk="1" fontAlgn="auto" latinLnBrk="0" hangingPunct="1">
                        <a:lnSpc>
                          <a:spcPct val="106000"/>
                        </a:lnSpc>
                        <a:spcBef>
                          <a:spcPts val="0"/>
                        </a:spcBef>
                        <a:spcAft>
                          <a:spcPts val="0"/>
                        </a:spcAft>
                        <a:buClrTx/>
                        <a:buSzTx/>
                        <a:buFontTx/>
                        <a:buNone/>
                        <a:tabLst/>
                        <a:defRPr/>
                      </a:pPr>
                      <a:r>
                        <a:rPr lang="ar-SA" sz="2400" dirty="0" smtClean="0">
                          <a:effectLst/>
                        </a:rPr>
                        <a:t>الموارد البشرية</a:t>
                      </a: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1">
                        <a:lnSpc>
                          <a:spcPct val="106000"/>
                        </a:lnSpc>
                        <a:spcAft>
                          <a:spcPts val="0"/>
                        </a:spcAft>
                      </a:pPr>
                      <a:r>
                        <a:rPr lang="ar-SA" sz="2400" dirty="0" smtClean="0">
                          <a:effectLst/>
                          <a:latin typeface="Calibri"/>
                          <a:ea typeface="Calibri"/>
                          <a:cs typeface="Arial"/>
                        </a:rPr>
                        <a:t>3</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1">
                        <a:lnSpc>
                          <a:spcPct val="106000"/>
                        </a:lnSpc>
                        <a:spcAft>
                          <a:spcPts val="0"/>
                        </a:spcAft>
                      </a:pPr>
                      <a:r>
                        <a:rPr lang="ar-SA" sz="2400" dirty="0" smtClean="0">
                          <a:effectLst/>
                          <a:latin typeface="Calibri"/>
                          <a:ea typeface="Calibri"/>
                          <a:cs typeface="Arial"/>
                        </a:rPr>
                        <a:t>14</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946436">
                <a:tc rowSpan="3">
                  <a:txBody>
                    <a:bodyPr/>
                    <a:lstStyle/>
                    <a:p>
                      <a:pPr algn="ctr" rtl="1">
                        <a:lnSpc>
                          <a:spcPct val="106000"/>
                        </a:lnSpc>
                        <a:spcAft>
                          <a:spcPts val="0"/>
                        </a:spcAft>
                      </a:pPr>
                      <a:r>
                        <a:rPr lang="ar-SA" sz="2400" dirty="0">
                          <a:effectLst/>
                        </a:rPr>
                        <a:t>2</a:t>
                      </a:r>
                      <a:endParaRPr lang="en-US" sz="18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1">
                        <a:lnSpc>
                          <a:spcPct val="106000"/>
                        </a:lnSpc>
                        <a:spcAft>
                          <a:spcPts val="0"/>
                        </a:spcAft>
                      </a:pPr>
                      <a:r>
                        <a:rPr lang="ar-SA" sz="2400" dirty="0">
                          <a:effectLst/>
                        </a:rPr>
                        <a:t>التعليم </a:t>
                      </a:r>
                      <a:r>
                        <a:rPr lang="ar-SA" sz="2400" dirty="0" smtClean="0">
                          <a:effectLst/>
                        </a:rPr>
                        <a:t>والتعلم</a:t>
                      </a:r>
                      <a:endParaRPr lang="en-US" sz="2400" dirty="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ممارسا ت التعليم والتعلم </a:t>
                      </a:r>
                      <a:r>
                        <a:rPr lang="ar-SA" sz="2400" dirty="0" smtClean="0">
                          <a:effectLst/>
                        </a:rPr>
                        <a:t>الصفي</a:t>
                      </a:r>
                      <a:r>
                        <a:rPr lang="ar-SA" sz="2400" dirty="0">
                          <a:effectLst/>
                        </a:rPr>
                        <a:t> </a:t>
                      </a:r>
                      <a:endParaRPr lang="en-US" sz="2400" dirty="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5 </a:t>
                      </a:r>
                      <a:endParaRPr lang="en-US" sz="2400" dirty="0">
                        <a:effectLst/>
                      </a:endParaRPr>
                    </a:p>
                    <a:p>
                      <a:pPr algn="ctr" rtl="1">
                        <a:lnSpc>
                          <a:spcPct val="106000"/>
                        </a:lnSpc>
                        <a:spcAft>
                          <a:spcPts val="0"/>
                        </a:spcAft>
                      </a:pPr>
                      <a:r>
                        <a:rPr lang="ar-SA" sz="2400" dirty="0">
                          <a:effectLst/>
                        </a:rPr>
                        <a:t>  </a:t>
                      </a:r>
                      <a:endParaRPr lang="en-US" sz="2400" dirty="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effectLst/>
                        </a:rPr>
                        <a:t> 36 </a:t>
                      </a:r>
                      <a:endParaRPr lang="en-US" sz="2400" dirty="0">
                        <a:effectLst/>
                      </a:endParaRPr>
                    </a:p>
                    <a:p>
                      <a:pPr algn="ctr" rtl="1">
                        <a:lnSpc>
                          <a:spcPct val="106000"/>
                        </a:lnSpc>
                        <a:spcAft>
                          <a:spcPts val="0"/>
                        </a:spcAft>
                      </a:pPr>
                      <a:r>
                        <a:rPr lang="ar-SA" sz="2400" dirty="0">
                          <a:effectLst/>
                        </a:rPr>
                        <a:t> </a:t>
                      </a:r>
                      <a:endParaRPr lang="ar-SA" sz="2400" dirty="0" smtClean="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5">
                <a:tc vMerge="1">
                  <a:txBody>
                    <a:bodyPr/>
                    <a:lstStyle/>
                    <a:p>
                      <a:pPr rtl="1"/>
                      <a:endParaRPr lang="ar-SA"/>
                    </a:p>
                  </a:txBody>
                  <a:tcPr/>
                </a:tc>
                <a:tc vMerge="1">
                  <a:txBody>
                    <a:bodyPr/>
                    <a:lstStyle/>
                    <a:p>
                      <a:pPr rtl="1"/>
                      <a:endParaRPr lang="ar-SA"/>
                    </a:p>
                  </a:txBody>
                  <a:tcPr/>
                </a:tc>
                <a:tc>
                  <a:txBody>
                    <a:bodyPr/>
                    <a:lstStyle/>
                    <a:p>
                      <a:pPr marL="0" marR="0" indent="0" algn="ctr" defTabSz="914400" rtl="1" eaLnBrk="1" fontAlgn="auto" latinLnBrk="0" hangingPunct="1">
                        <a:lnSpc>
                          <a:spcPct val="106000"/>
                        </a:lnSpc>
                        <a:spcBef>
                          <a:spcPts val="0"/>
                        </a:spcBef>
                        <a:spcAft>
                          <a:spcPts val="0"/>
                        </a:spcAft>
                        <a:buClrTx/>
                        <a:buSzTx/>
                        <a:buFontTx/>
                        <a:buNone/>
                        <a:tabLst/>
                        <a:defRPr/>
                      </a:pPr>
                      <a:r>
                        <a:rPr lang="ar-SA" sz="2400" dirty="0" smtClean="0">
                          <a:effectLst/>
                        </a:rPr>
                        <a:t>مصادر وتقنيات التعليم</a:t>
                      </a:r>
                      <a:endParaRPr lang="en-US" sz="2400" dirty="0" smtClean="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06000"/>
                        </a:lnSpc>
                        <a:spcAft>
                          <a:spcPts val="0"/>
                        </a:spcAft>
                      </a:pPr>
                      <a:r>
                        <a:rPr lang="ar-SA" sz="2400" dirty="0" smtClean="0">
                          <a:effectLst/>
                          <a:latin typeface="Calibri"/>
                          <a:ea typeface="Calibri"/>
                          <a:cs typeface="Arial"/>
                        </a:rPr>
                        <a:t>3</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06000"/>
                        </a:lnSpc>
                        <a:spcAft>
                          <a:spcPts val="0"/>
                        </a:spcAft>
                      </a:pPr>
                      <a:r>
                        <a:rPr lang="ar-SA" sz="2400" dirty="0" smtClean="0">
                          <a:effectLst/>
                          <a:latin typeface="Calibri"/>
                          <a:ea typeface="Calibri"/>
                          <a:cs typeface="Arial"/>
                        </a:rPr>
                        <a:t>17</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89261">
                <a:tc vMerge="1">
                  <a:txBody>
                    <a:bodyPr/>
                    <a:lstStyle/>
                    <a:p>
                      <a:pPr rtl="1"/>
                      <a:endParaRPr lang="ar-SA"/>
                    </a:p>
                  </a:txBody>
                  <a:tcPr/>
                </a:tc>
                <a:tc vMerge="1">
                  <a:txBody>
                    <a:bodyPr/>
                    <a:lstStyle/>
                    <a:p>
                      <a:pPr rtl="1"/>
                      <a:endParaRPr lang="ar-SA"/>
                    </a:p>
                  </a:txBody>
                  <a:tcPr/>
                </a:tc>
                <a:tc>
                  <a:txBody>
                    <a:bodyPr/>
                    <a:lstStyle/>
                    <a:p>
                      <a:pPr marL="0" marR="0" indent="0" algn="ctr" defTabSz="914400" rtl="1" eaLnBrk="1" fontAlgn="auto" latinLnBrk="0" hangingPunct="1">
                        <a:lnSpc>
                          <a:spcPct val="106000"/>
                        </a:lnSpc>
                        <a:spcBef>
                          <a:spcPts val="0"/>
                        </a:spcBef>
                        <a:spcAft>
                          <a:spcPts val="0"/>
                        </a:spcAft>
                        <a:buClrTx/>
                        <a:buSzTx/>
                        <a:buFontTx/>
                        <a:buNone/>
                        <a:tabLst/>
                        <a:defRPr/>
                      </a:pPr>
                      <a:r>
                        <a:rPr lang="ar-SA" sz="2400" dirty="0" smtClean="0">
                          <a:effectLst/>
                        </a:rPr>
                        <a:t>تقويم مخرجات التعلم</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3</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17</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95536" y="645950"/>
            <a:ext cx="79928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none" strike="noStrike" cap="all" normalizeH="0" baseline="0" dirty="0" smtClean="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Hacen Samra" pitchFamily="2" charset="-78"/>
                <a:ea typeface="Calibri" pitchFamily="34" charset="0"/>
                <a:cs typeface="Hacen Samra" pitchFamily="2" charset="-78"/>
              </a:rPr>
              <a:t>جد ول(2) إطار  معايير مؤشرات جودة المدرسة والتقويم المطور</a:t>
            </a:r>
            <a:endParaRPr kumimoji="0" lang="en-US" sz="2800" b="1" i="0" u="none" strike="noStrike" cap="all" normalizeH="0" baseline="0" dirty="0" smtClean="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Hacen Samra" pitchFamily="2" charset="-78"/>
              <a:cs typeface="Hacen Samra" pitchFamily="2" charset="-78"/>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800" b="1" i="0" u="none" strike="noStrike" cap="all" normalizeH="0" baseline="0" dirty="0" smtClean="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Hacen Samra" pitchFamily="2" charset="-78"/>
              <a:cs typeface="Hacen Samra" pitchFamily="2" charset="-78"/>
            </a:endParaRPr>
          </a:p>
        </p:txBody>
      </p:sp>
    </p:spTree>
    <p:extLst>
      <p:ext uri="{BB962C8B-B14F-4D97-AF65-F5344CB8AC3E}">
        <p14:creationId xmlns:p14="http://schemas.microsoft.com/office/powerpoint/2010/main" val="6316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034959907"/>
              </p:ext>
            </p:extLst>
          </p:nvPr>
        </p:nvGraphicFramePr>
        <p:xfrm>
          <a:off x="971599" y="1340768"/>
          <a:ext cx="7272809" cy="4665253"/>
        </p:xfrm>
        <a:graphic>
          <a:graphicData uri="http://schemas.openxmlformats.org/drawingml/2006/table">
            <a:tbl>
              <a:tblPr rtl="1" firstRow="1" firstCol="1" bandRow="1">
                <a:tableStyleId>{5C22544A-7EE6-4342-B048-85BDC9FD1C3A}</a:tableStyleId>
              </a:tblPr>
              <a:tblGrid>
                <a:gridCol w="338360"/>
                <a:gridCol w="2153810"/>
                <a:gridCol w="2966267"/>
                <a:gridCol w="813898"/>
                <a:gridCol w="1000474"/>
              </a:tblGrid>
              <a:tr h="776821">
                <a:tc>
                  <a:txBody>
                    <a:bodyPr/>
                    <a:lstStyle/>
                    <a:p>
                      <a:pPr algn="r" rtl="1">
                        <a:lnSpc>
                          <a:spcPct val="106000"/>
                        </a:lnSpc>
                        <a:spcAft>
                          <a:spcPts val="0"/>
                        </a:spcAft>
                      </a:pPr>
                      <a:r>
                        <a:rPr lang="ar-SA" sz="2400" dirty="0">
                          <a:effectLst/>
                        </a:rPr>
                        <a:t>م</a:t>
                      </a: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solidFill>
                            <a:schemeClr val="tx1"/>
                          </a:solidFill>
                          <a:effectLst/>
                        </a:rPr>
                        <a:t>المجال</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solidFill>
                            <a:schemeClr val="tx1"/>
                          </a:solidFill>
                          <a:effectLst/>
                        </a:rPr>
                        <a:t>المكون</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solidFill>
                            <a:schemeClr val="tx1"/>
                          </a:solidFill>
                          <a:effectLst/>
                        </a:rPr>
                        <a:t>المعايير</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solidFill>
                            <a:schemeClr val="tx1"/>
                          </a:solidFill>
                          <a:effectLst/>
                        </a:rPr>
                        <a:t>مؤشرات الأداء</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rowSpan="2">
                  <a:txBody>
                    <a:bodyPr/>
                    <a:lstStyle/>
                    <a:p>
                      <a:pPr algn="r" rtl="1">
                        <a:lnSpc>
                          <a:spcPct val="106000"/>
                        </a:lnSpc>
                        <a:spcAft>
                          <a:spcPts val="0"/>
                        </a:spcAft>
                      </a:pPr>
                      <a:r>
                        <a:rPr lang="ar-SA" sz="2400" dirty="0" smtClean="0">
                          <a:effectLst/>
                          <a:latin typeface="Calibri"/>
                          <a:ea typeface="Calibri"/>
                          <a:cs typeface="Arial"/>
                        </a:rPr>
                        <a:t>3</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r" rtl="1">
                        <a:lnSpc>
                          <a:spcPct val="106000"/>
                        </a:lnSpc>
                        <a:spcAft>
                          <a:spcPts val="0"/>
                        </a:spcAft>
                      </a:pPr>
                      <a:r>
                        <a:rPr lang="ar-SA" sz="2400" dirty="0" smtClean="0">
                          <a:effectLst/>
                          <a:latin typeface="Calibri"/>
                          <a:ea typeface="Calibri"/>
                          <a:cs typeface="Arial"/>
                        </a:rPr>
                        <a:t>الإرشاد المدرسي والإعداد</a:t>
                      </a:r>
                      <a:r>
                        <a:rPr lang="ar-SA" sz="2400" baseline="0" dirty="0" smtClean="0">
                          <a:effectLst/>
                          <a:latin typeface="Calibri"/>
                          <a:ea typeface="Calibri"/>
                          <a:cs typeface="Arial"/>
                        </a:rPr>
                        <a:t> للحياة</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6000"/>
                        </a:lnSpc>
                        <a:spcAft>
                          <a:spcPts val="0"/>
                        </a:spcAft>
                      </a:pPr>
                      <a:r>
                        <a:rPr lang="ar-SA" sz="2400" dirty="0" smtClean="0">
                          <a:effectLst/>
                          <a:latin typeface="Calibri"/>
                          <a:ea typeface="Calibri"/>
                          <a:cs typeface="Arial"/>
                        </a:rPr>
                        <a:t>القيم الخلقية والوطنية </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06000"/>
                        </a:lnSpc>
                        <a:spcAft>
                          <a:spcPts val="0"/>
                        </a:spcAft>
                      </a:pPr>
                      <a:r>
                        <a:rPr lang="ar-SA" sz="2400" dirty="0" smtClean="0">
                          <a:effectLst/>
                          <a:latin typeface="Calibri"/>
                          <a:ea typeface="Calibri"/>
                          <a:cs typeface="Arial"/>
                        </a:rPr>
                        <a:t>2</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06000"/>
                        </a:lnSpc>
                        <a:spcAft>
                          <a:spcPts val="0"/>
                        </a:spcAft>
                      </a:pPr>
                      <a:r>
                        <a:rPr lang="ar-SA" sz="2400" dirty="0" smtClean="0">
                          <a:effectLst/>
                          <a:latin typeface="Calibri"/>
                          <a:ea typeface="Calibri"/>
                          <a:cs typeface="Arial"/>
                        </a:rPr>
                        <a:t>12</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8072">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6000"/>
                        </a:lnSpc>
                        <a:spcAft>
                          <a:spcPts val="0"/>
                        </a:spcAft>
                      </a:pPr>
                      <a:r>
                        <a:rPr lang="ar-SA" sz="2400" dirty="0" smtClean="0">
                          <a:effectLst/>
                          <a:latin typeface="Calibri"/>
                          <a:ea typeface="Calibri"/>
                          <a:cs typeface="Arial"/>
                        </a:rPr>
                        <a:t>الخدمات الإرشادية والمهنية </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5</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36</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rowSpan="2">
                  <a:txBody>
                    <a:bodyPr/>
                    <a:lstStyle/>
                    <a:p>
                      <a:pPr algn="r" rtl="1">
                        <a:lnSpc>
                          <a:spcPct val="106000"/>
                        </a:lnSpc>
                        <a:spcAft>
                          <a:spcPts val="0"/>
                        </a:spcAft>
                      </a:pPr>
                      <a:r>
                        <a:rPr lang="ar-SA" sz="2400" dirty="0" smtClean="0">
                          <a:effectLst/>
                          <a:latin typeface="Calibri"/>
                          <a:ea typeface="Calibri"/>
                          <a:cs typeface="Arial"/>
                        </a:rPr>
                        <a:t>4</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SA" sz="2400" dirty="0" smtClean="0">
                          <a:effectLst/>
                        </a:rPr>
                        <a:t>البيئة المدرسية </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SA" sz="2400" dirty="0" smtClean="0">
                          <a:effectLst/>
                        </a:rPr>
                        <a:t>الأبنية والتجهيزات المدرسية</a:t>
                      </a:r>
                      <a:endParaRPr lang="en-US" sz="2400" dirty="0" smtClean="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06000"/>
                        </a:lnSpc>
                        <a:spcAft>
                          <a:spcPts val="0"/>
                        </a:spcAft>
                      </a:pPr>
                      <a:r>
                        <a:rPr lang="ar-SA" sz="2400" dirty="0" smtClean="0">
                          <a:effectLst/>
                          <a:latin typeface="Calibri"/>
                          <a:ea typeface="Calibri"/>
                          <a:cs typeface="Arial"/>
                        </a:rPr>
                        <a:t>2</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06000"/>
                        </a:lnSpc>
                        <a:spcAft>
                          <a:spcPts val="0"/>
                        </a:spcAft>
                      </a:pPr>
                      <a:r>
                        <a:rPr lang="ar-SA" sz="2400" dirty="0" smtClean="0">
                          <a:effectLst/>
                          <a:latin typeface="Calibri"/>
                          <a:ea typeface="Calibri"/>
                          <a:cs typeface="Arial"/>
                        </a:rPr>
                        <a:t>18</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8072">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SA" sz="2400" dirty="0" smtClean="0">
                          <a:effectLst/>
                        </a:rPr>
                        <a:t>البيئة المدرسية الآمنة والجاذبة</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1">
                        <a:lnSpc>
                          <a:spcPct val="106000"/>
                        </a:lnSpc>
                        <a:spcAft>
                          <a:spcPts val="0"/>
                        </a:spcAft>
                      </a:pPr>
                      <a:r>
                        <a:rPr lang="ar-SA" sz="2400" dirty="0" smtClean="0">
                          <a:effectLst/>
                          <a:latin typeface="Calibri"/>
                          <a:ea typeface="Calibri"/>
                          <a:cs typeface="Arial"/>
                        </a:rPr>
                        <a:t>2</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1">
                        <a:lnSpc>
                          <a:spcPct val="106000"/>
                        </a:lnSpc>
                        <a:spcAft>
                          <a:spcPts val="0"/>
                        </a:spcAft>
                      </a:pPr>
                      <a:r>
                        <a:rPr lang="ar-SA" sz="2400" dirty="0" smtClean="0">
                          <a:effectLst/>
                          <a:latin typeface="Calibri"/>
                          <a:ea typeface="Calibri"/>
                          <a:cs typeface="Arial"/>
                        </a:rPr>
                        <a:t>18</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48072">
                <a:tc rowSpan="2">
                  <a:txBody>
                    <a:bodyPr/>
                    <a:lstStyle/>
                    <a:p>
                      <a:pPr algn="r" rtl="1">
                        <a:lnSpc>
                          <a:spcPct val="106000"/>
                        </a:lnSpc>
                        <a:spcAft>
                          <a:spcPts val="0"/>
                        </a:spcAft>
                      </a:pPr>
                      <a:r>
                        <a:rPr lang="ar-SA" sz="2400" dirty="0" smtClean="0">
                          <a:effectLst/>
                          <a:latin typeface="Calibri"/>
                          <a:ea typeface="Calibri"/>
                          <a:cs typeface="Arial"/>
                        </a:rPr>
                        <a:t>5</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SA" sz="2400" dirty="0" smtClean="0">
                          <a:effectLst/>
                        </a:rPr>
                        <a:t>حقوق الأطفال وتكافؤ الفرص</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SA" sz="2400" dirty="0" smtClean="0">
                          <a:effectLst/>
                        </a:rPr>
                        <a:t>حقوق الطفل</a:t>
                      </a:r>
                      <a:endParaRPr lang="en-US" sz="2400" dirty="0" smtClean="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06000"/>
                        </a:lnSpc>
                        <a:spcAft>
                          <a:spcPts val="0"/>
                        </a:spcAft>
                      </a:pPr>
                      <a:r>
                        <a:rPr lang="ar-SA" sz="2400" dirty="0" smtClean="0">
                          <a:effectLst/>
                          <a:latin typeface="Calibri"/>
                          <a:ea typeface="Calibri"/>
                          <a:cs typeface="Arial"/>
                        </a:rPr>
                        <a:t>1</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06000"/>
                        </a:lnSpc>
                        <a:spcAft>
                          <a:spcPts val="0"/>
                        </a:spcAft>
                      </a:pPr>
                      <a:r>
                        <a:rPr lang="ar-SA" sz="2400" dirty="0" smtClean="0">
                          <a:effectLst/>
                          <a:latin typeface="Calibri"/>
                          <a:ea typeface="Calibri"/>
                          <a:cs typeface="Arial"/>
                        </a:rPr>
                        <a:t>12</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8072">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1" eaLnBrk="1" fontAlgn="auto" latinLnBrk="0" hangingPunct="1">
                        <a:lnSpc>
                          <a:spcPct val="106000"/>
                        </a:lnSpc>
                        <a:spcBef>
                          <a:spcPts val="0"/>
                        </a:spcBef>
                        <a:spcAft>
                          <a:spcPts val="0"/>
                        </a:spcAft>
                        <a:buClrTx/>
                        <a:buSzTx/>
                        <a:buFontTx/>
                        <a:buNone/>
                        <a:tabLst/>
                        <a:defRPr/>
                      </a:pPr>
                      <a:r>
                        <a:rPr lang="ar-SA" sz="2400" dirty="0" smtClean="0">
                          <a:effectLst/>
                        </a:rPr>
                        <a:t>تكافؤ الفرص</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06000"/>
                        </a:lnSpc>
                        <a:spcAft>
                          <a:spcPts val="0"/>
                        </a:spcAft>
                      </a:pPr>
                      <a:r>
                        <a:rPr lang="ar-SA" sz="2400" dirty="0" smtClean="0">
                          <a:effectLst/>
                          <a:latin typeface="Calibri"/>
                          <a:ea typeface="Calibri"/>
                          <a:cs typeface="Arial"/>
                        </a:rPr>
                        <a:t>1</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1">
                        <a:lnSpc>
                          <a:spcPct val="106000"/>
                        </a:lnSpc>
                        <a:spcAft>
                          <a:spcPts val="0"/>
                        </a:spcAft>
                      </a:pPr>
                      <a:r>
                        <a:rPr lang="ar-SA" sz="2400" dirty="0" smtClean="0">
                          <a:effectLst/>
                          <a:latin typeface="Calibri"/>
                          <a:ea typeface="Calibri"/>
                          <a:cs typeface="Arial"/>
                        </a:rPr>
                        <a:t>8</a:t>
                      </a:r>
                      <a:endParaRPr lang="en-US" sz="2400" dirty="0">
                        <a:effectLst/>
                        <a:latin typeface="Calibri"/>
                        <a:ea typeface="Calibri"/>
                        <a:cs typeface="Arial"/>
                      </a:endParaRPr>
                    </a:p>
                  </a:txBody>
                  <a:tcPr marL="32136" marR="321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1"/>
          <p:cNvSpPr>
            <a:spLocks noChangeArrowheads="1"/>
          </p:cNvSpPr>
          <p:nvPr/>
        </p:nvSpPr>
        <p:spPr bwMode="auto">
          <a:xfrm>
            <a:off x="611560" y="704720"/>
            <a:ext cx="799288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SA" sz="2800" b="1" cap="all" dirty="0">
                <a:ln w="9000" cmpd="sng">
                  <a:solidFill>
                    <a:schemeClr val="accent4">
                      <a:shade val="50000"/>
                      <a:satMod val="120000"/>
                    </a:schemeClr>
                  </a:solidFill>
                  <a:prstDash val="solid"/>
                </a:ln>
                <a:solidFill>
                  <a:schemeClr val="bg1"/>
                </a:solidFill>
                <a:effectLst>
                  <a:glow rad="228600">
                    <a:schemeClr val="accent6">
                      <a:satMod val="175000"/>
                      <a:alpha val="40000"/>
                    </a:schemeClr>
                  </a:glow>
                  <a:reflection blurRad="12700" stA="28000" endPos="45000" dist="1000" dir="5400000" sy="-100000" algn="bl" rotWithShape="0"/>
                </a:effectLst>
                <a:latin typeface="Hacen Samra" pitchFamily="2" charset="-78"/>
                <a:ea typeface="Calibri" pitchFamily="34" charset="0"/>
                <a:cs typeface="Hacen Samra" pitchFamily="2" charset="-78"/>
              </a:rPr>
              <a:t>جد ول(2) إطار  معايير مؤشرات جودة المدرسة والتقويم المطور</a:t>
            </a:r>
            <a:endParaRPr lang="en-US" sz="2800" b="1" cap="all" dirty="0">
              <a:ln w="9000" cmpd="sng">
                <a:solidFill>
                  <a:schemeClr val="accent4">
                    <a:shade val="50000"/>
                    <a:satMod val="120000"/>
                  </a:schemeClr>
                </a:solidFill>
                <a:prstDash val="solid"/>
              </a:ln>
              <a:solidFill>
                <a:schemeClr val="bg1"/>
              </a:solidFill>
              <a:effectLst>
                <a:glow rad="228600">
                  <a:schemeClr val="accent6">
                    <a:satMod val="175000"/>
                    <a:alpha val="40000"/>
                  </a:schemeClr>
                </a:glow>
                <a:reflection blurRad="12700" stA="28000" endPos="45000" dist="1000" dir="5400000" sy="-100000" algn="bl" rotWithShape="0"/>
              </a:effectLst>
              <a:latin typeface="Hacen Samra" pitchFamily="2" charset="-78"/>
              <a:ea typeface="Calibri" pitchFamily="34" charset="0"/>
              <a:cs typeface="Hacen Sam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584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2880475246"/>
              </p:ext>
            </p:extLst>
          </p:nvPr>
        </p:nvGraphicFramePr>
        <p:xfrm>
          <a:off x="1043608" y="2132856"/>
          <a:ext cx="7272809" cy="2952327"/>
        </p:xfrm>
        <a:graphic>
          <a:graphicData uri="http://schemas.openxmlformats.org/drawingml/2006/table">
            <a:tbl>
              <a:tblPr rtl="1" firstRow="1" firstCol="1" bandRow="1">
                <a:tableStyleId>{5C22544A-7EE6-4342-B048-85BDC9FD1C3A}</a:tableStyleId>
              </a:tblPr>
              <a:tblGrid>
                <a:gridCol w="338360"/>
                <a:gridCol w="2153810"/>
                <a:gridCol w="2966267"/>
                <a:gridCol w="813898"/>
                <a:gridCol w="1000474"/>
              </a:tblGrid>
              <a:tr h="1008111">
                <a:tc>
                  <a:txBody>
                    <a:bodyPr/>
                    <a:lstStyle/>
                    <a:p>
                      <a:pPr algn="r" rtl="1">
                        <a:lnSpc>
                          <a:spcPct val="106000"/>
                        </a:lnSpc>
                        <a:spcAft>
                          <a:spcPts val="0"/>
                        </a:spcAft>
                      </a:pPr>
                      <a:r>
                        <a:rPr lang="ar-SA" sz="2400" dirty="0">
                          <a:effectLst/>
                        </a:rPr>
                        <a:t>م</a:t>
                      </a: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solidFill>
                            <a:schemeClr val="tx1"/>
                          </a:solidFill>
                          <a:effectLst/>
                        </a:rPr>
                        <a:t>المجال</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solidFill>
                            <a:schemeClr val="tx1"/>
                          </a:solidFill>
                          <a:effectLst/>
                        </a:rPr>
                        <a:t>المكون</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a:solidFill>
                            <a:schemeClr val="tx1"/>
                          </a:solidFill>
                          <a:effectLst/>
                        </a:rPr>
                        <a:t>المعايير</a:t>
                      </a:r>
                      <a:endParaRPr lang="en-US" sz="240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a:solidFill>
                            <a:schemeClr val="tx1"/>
                          </a:solidFill>
                          <a:effectLst/>
                        </a:rPr>
                        <a:t>مؤشرات الأداء</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rowSpan="2">
                  <a:txBody>
                    <a:bodyPr/>
                    <a:lstStyle/>
                    <a:p>
                      <a:pPr algn="ctr" rtl="1">
                        <a:lnSpc>
                          <a:spcPct val="106000"/>
                        </a:lnSpc>
                        <a:spcAft>
                          <a:spcPts val="0"/>
                        </a:spcAft>
                      </a:pPr>
                      <a:r>
                        <a:rPr lang="ar-SA" sz="2400" dirty="0" smtClean="0">
                          <a:effectLst/>
                          <a:latin typeface="Calibri"/>
                          <a:ea typeface="Calibri"/>
                          <a:cs typeface="Arial"/>
                        </a:rPr>
                        <a:t>6</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1" eaLnBrk="1" fontAlgn="auto" latinLnBrk="0" hangingPunct="1">
                        <a:lnSpc>
                          <a:spcPct val="106000"/>
                        </a:lnSpc>
                        <a:spcBef>
                          <a:spcPts val="0"/>
                        </a:spcBef>
                        <a:spcAft>
                          <a:spcPts val="0"/>
                        </a:spcAft>
                        <a:buClrTx/>
                        <a:buSzTx/>
                        <a:buFontTx/>
                        <a:buNone/>
                        <a:tabLst/>
                        <a:defRPr/>
                      </a:pPr>
                      <a:r>
                        <a:rPr lang="ar-SA" sz="2400" dirty="0" smtClean="0">
                          <a:effectLst/>
                        </a:rPr>
                        <a:t>الشراكة الأبوية والمجتمعية</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6000"/>
                        </a:lnSpc>
                        <a:spcBef>
                          <a:spcPts val="0"/>
                        </a:spcBef>
                        <a:spcAft>
                          <a:spcPts val="0"/>
                        </a:spcAft>
                        <a:buClrTx/>
                        <a:buSzTx/>
                        <a:buFontTx/>
                        <a:buNone/>
                        <a:tabLst/>
                        <a:defRPr/>
                      </a:pPr>
                      <a:r>
                        <a:rPr lang="ar-SA" sz="2400" dirty="0" smtClean="0">
                          <a:effectLst/>
                        </a:rPr>
                        <a:t>الشراكة  الأبوية والأسرية</a:t>
                      </a:r>
                      <a:endParaRPr lang="en-US" sz="2400" dirty="0" smtClean="0">
                        <a:effectLst/>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1</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6</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lnR w="12700" cap="flat" cmpd="sng" algn="ctr">
                      <a:solidFill>
                        <a:schemeClr val="tx1"/>
                      </a:solidFill>
                      <a:prstDash val="solid"/>
                      <a:round/>
                      <a:headEnd type="none" w="med" len="med"/>
                      <a:tailEnd type="none" w="med" len="med"/>
                    </a:lnR>
                  </a:tcPr>
                </a:tc>
                <a:tc vMerge="1">
                  <a:txBody>
                    <a:bodyPr/>
                    <a:lstStyle/>
                    <a:p>
                      <a:pPr algn="r" rtl="1">
                        <a:lnSpc>
                          <a:spcPct val="106000"/>
                        </a:lnSpc>
                        <a:spcAft>
                          <a:spcPts val="0"/>
                        </a:spcAft>
                      </a:pPr>
                      <a:endParaRPr lang="en-US" sz="2400" dirty="0">
                        <a:effectLst/>
                        <a:latin typeface="Calibri"/>
                        <a:ea typeface="Calibri"/>
                        <a:cs typeface="Arial"/>
                      </a:endParaRPr>
                    </a:p>
                  </a:txBody>
                  <a:tcPr marL="32136" marR="32136" marT="0" marB="0">
                    <a:lnL w="12700" cap="flat" cmpd="sng" algn="ctr">
                      <a:solidFill>
                        <a:schemeClr val="tx1"/>
                      </a:solidFill>
                      <a:prstDash val="solid"/>
                      <a:round/>
                      <a:headEnd type="none" w="med" len="med"/>
                      <a:tailEnd type="none" w="med" len="med"/>
                    </a:lnL>
                  </a:tcPr>
                </a:tc>
                <a:tc>
                  <a:txBody>
                    <a:bodyPr/>
                    <a:lstStyle/>
                    <a:p>
                      <a:pPr marL="0" marR="0" indent="0" algn="ctr" defTabSz="914400" rtl="1" eaLnBrk="1" fontAlgn="auto" latinLnBrk="0" hangingPunct="1">
                        <a:lnSpc>
                          <a:spcPct val="106000"/>
                        </a:lnSpc>
                        <a:spcBef>
                          <a:spcPts val="0"/>
                        </a:spcBef>
                        <a:spcAft>
                          <a:spcPts val="0"/>
                        </a:spcAft>
                        <a:buClrTx/>
                        <a:buSzTx/>
                        <a:buFontTx/>
                        <a:buNone/>
                        <a:tabLst/>
                        <a:defRPr/>
                      </a:pPr>
                      <a:r>
                        <a:rPr lang="ar-SA" sz="2400" dirty="0" smtClean="0">
                          <a:effectLst/>
                        </a:rPr>
                        <a:t>الشراكة المجتمعية</a:t>
                      </a:r>
                      <a:endParaRPr lang="en-US" sz="2400" dirty="0" smtClean="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2</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ar-SA" sz="2400" dirty="0" smtClean="0">
                          <a:effectLst/>
                          <a:latin typeface="Calibri"/>
                          <a:ea typeface="Calibri"/>
                          <a:cs typeface="Arial"/>
                        </a:rPr>
                        <a:t>11</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gridSpan="2">
                  <a:txBody>
                    <a:bodyPr/>
                    <a:lstStyle/>
                    <a:p>
                      <a:pPr algn="ctr" rtl="1">
                        <a:lnSpc>
                          <a:spcPct val="106000"/>
                        </a:lnSpc>
                        <a:spcAft>
                          <a:spcPts val="0"/>
                        </a:spcAft>
                      </a:pPr>
                      <a:r>
                        <a:rPr lang="ar-SA" sz="2400" dirty="0">
                          <a:solidFill>
                            <a:schemeClr val="tx1"/>
                          </a:solidFill>
                          <a:effectLst/>
                        </a:rPr>
                        <a:t>المجموع</a:t>
                      </a:r>
                      <a:endParaRPr lang="en-US" sz="2400" dirty="0">
                        <a:solidFill>
                          <a:schemeClr val="tx1"/>
                        </a:solidFill>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rtl="1"/>
                      <a:endParaRPr lang="ar-SA"/>
                    </a:p>
                  </a:txBody>
                  <a:tcPr/>
                </a:tc>
                <a:tc>
                  <a:txBody>
                    <a:bodyPr/>
                    <a:lstStyle/>
                    <a:p>
                      <a:pPr algn="ctr" rtl="1">
                        <a:lnSpc>
                          <a:spcPct val="106000"/>
                        </a:lnSpc>
                        <a:spcAft>
                          <a:spcPts val="0"/>
                        </a:spcAft>
                      </a:pPr>
                      <a:r>
                        <a:rPr lang="ar-SA" sz="2400" dirty="0">
                          <a:effectLst/>
                        </a:rPr>
                        <a:t> </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1">
                        <a:lnSpc>
                          <a:spcPct val="106000"/>
                        </a:lnSpc>
                        <a:spcAft>
                          <a:spcPts val="0"/>
                        </a:spcAft>
                      </a:pPr>
                      <a:r>
                        <a:rPr lang="ar-SA" sz="2400" dirty="0">
                          <a:effectLst/>
                        </a:rPr>
                        <a:t>38</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1">
                        <a:lnSpc>
                          <a:spcPct val="106000"/>
                        </a:lnSpc>
                        <a:spcAft>
                          <a:spcPts val="0"/>
                        </a:spcAft>
                      </a:pPr>
                      <a:r>
                        <a:rPr lang="ar-SA" sz="2400" dirty="0">
                          <a:effectLst/>
                        </a:rPr>
                        <a:t>259</a:t>
                      </a:r>
                      <a:endParaRPr lang="en-US" sz="2400" dirty="0">
                        <a:effectLst/>
                        <a:latin typeface="Calibri"/>
                        <a:ea typeface="Calibri"/>
                        <a:cs typeface="Arial"/>
                      </a:endParaRPr>
                    </a:p>
                  </a:txBody>
                  <a:tcPr marL="32136" marR="321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
        <p:nvSpPr>
          <p:cNvPr id="5" name="Rectangle 1"/>
          <p:cNvSpPr>
            <a:spLocks noChangeArrowheads="1"/>
          </p:cNvSpPr>
          <p:nvPr/>
        </p:nvSpPr>
        <p:spPr bwMode="auto">
          <a:xfrm>
            <a:off x="467544" y="698240"/>
            <a:ext cx="799288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SA" sz="2800" b="1" cap="all" dirty="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Hacen Samra" pitchFamily="2" charset="-78"/>
                <a:ea typeface="Calibri" pitchFamily="34" charset="0"/>
                <a:cs typeface="Hacen Samra" pitchFamily="2" charset="-78"/>
              </a:rPr>
              <a:t>جد ول(2) إطار  معايير مؤشرات جودة المدرسة والتقويم المطور</a:t>
            </a:r>
            <a:endParaRPr lang="en-US" sz="2800" b="1" cap="all" dirty="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Hacen Samra" pitchFamily="2" charset="-78"/>
              <a:ea typeface="Calibri" pitchFamily="34" charset="0"/>
              <a:cs typeface="Hacen Sam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03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195336" y="1772816"/>
            <a:ext cx="6464896" cy="4032448"/>
          </a:xfrm>
          <a:prstGeom prst="homePlate">
            <a:avLst/>
          </a:prstGeom>
        </p:spPr>
        <p:style>
          <a:lnRef idx="1">
            <a:schemeClr val="accent2"/>
          </a:lnRef>
          <a:fillRef idx="1002">
            <a:schemeClr val="dk2"/>
          </a:fillRef>
          <a:effectRef idx="1">
            <a:schemeClr val="accent2"/>
          </a:effectRef>
          <a:fontRef idx="minor">
            <a:schemeClr val="dk1"/>
          </a:fontRef>
        </p:style>
        <p:txBody>
          <a:bodyPr rtlCol="1" anchor="ctr"/>
          <a:lstStyle/>
          <a:p>
            <a:pPr algn="ctr"/>
            <a:endParaRPr lang="ar-SA" dirty="0"/>
          </a:p>
        </p:txBody>
      </p:sp>
      <p:sp>
        <p:nvSpPr>
          <p:cNvPr id="3" name="مستطيل 2"/>
          <p:cNvSpPr/>
          <p:nvPr/>
        </p:nvSpPr>
        <p:spPr>
          <a:xfrm>
            <a:off x="1187624" y="1556792"/>
            <a:ext cx="7630324" cy="4536504"/>
          </a:xfrm>
          <a:prstGeom prst="rect">
            <a:avLst/>
          </a:prstGeom>
        </p:spPr>
        <p:style>
          <a:lnRef idx="1">
            <a:schemeClr val="dk1"/>
          </a:lnRef>
          <a:fillRef idx="2">
            <a:schemeClr val="dk1"/>
          </a:fillRef>
          <a:effectRef idx="1">
            <a:schemeClr val="dk1"/>
          </a:effectRef>
          <a:fontRef idx="minor">
            <a:schemeClr val="dk1"/>
          </a:fontRef>
        </p:style>
        <p:txBody>
          <a:bodyPr rtlCol="1" anchor="ctr">
            <a:scene3d>
              <a:camera prst="orthographicFront"/>
              <a:lightRig rig="soft" dir="t">
                <a:rot lat="0" lon="0" rev="10800000"/>
              </a:lightRig>
            </a:scene3d>
            <a:sp3d>
              <a:bevelT w="27940" h="12700"/>
              <a:contourClr>
                <a:srgbClr val="DDDDDD"/>
              </a:contourClr>
            </a:sp3d>
          </a:bodyPr>
          <a:lstStyle/>
          <a:p>
            <a:r>
              <a:rPr lang="ar-SA" sz="2800" b="1" spc="150" dirty="0">
                <a:ln w="11430"/>
                <a:solidFill>
                  <a:schemeClr val="tx1"/>
                </a:solidFill>
                <a:effectLst>
                  <a:outerShdw blurRad="25400" algn="tl" rotWithShape="0">
                    <a:srgbClr val="000000">
                      <a:alpha val="43000"/>
                    </a:srgbClr>
                  </a:outerShdw>
                </a:effectLst>
              </a:rPr>
              <a:t> </a:t>
            </a:r>
            <a:endParaRPr lang="en-US" sz="2800" b="1" spc="150" dirty="0">
              <a:ln w="11430"/>
              <a:solidFill>
                <a:schemeClr val="tx1"/>
              </a:solidFill>
              <a:effectLst>
                <a:outerShdw blurRad="25400" algn="tl" rotWithShape="0">
                  <a:srgbClr val="000000">
                    <a:alpha val="43000"/>
                  </a:srgbClr>
                </a:outerShdw>
              </a:effectLst>
            </a:endParaRPr>
          </a:p>
          <a:p>
            <a:pPr marL="457200" lvl="0" indent="-457200" algn="justLow">
              <a:lnSpc>
                <a:spcPct val="150000"/>
              </a:lnSpc>
              <a:buFont typeface="Arial" pitchFamily="34" charset="0"/>
              <a:buChar char="•"/>
            </a:pPr>
            <a:r>
              <a:rPr lang="ar-SA" sz="2800" b="1" spc="150" dirty="0" smtClean="0">
                <a:ln w="11430"/>
                <a:solidFill>
                  <a:schemeClr val="tx1"/>
                </a:solidFill>
                <a:effectLst>
                  <a:outerShdw blurRad="25400" algn="tl" rotWithShape="0">
                    <a:srgbClr val="000000">
                      <a:alpha val="43000"/>
                    </a:srgbClr>
                  </a:outerShdw>
                </a:effectLst>
              </a:rPr>
              <a:t>تمثلت </a:t>
            </a:r>
            <a:r>
              <a:rPr lang="ar-SA" sz="2800" b="1" spc="150" dirty="0">
                <a:ln w="11430"/>
                <a:solidFill>
                  <a:schemeClr val="tx1"/>
                </a:solidFill>
                <a:effectLst>
                  <a:outerShdw blurRad="25400" algn="tl" rotWithShape="0">
                    <a:srgbClr val="000000">
                      <a:alpha val="43000"/>
                    </a:srgbClr>
                  </a:outerShdw>
                </a:effectLst>
              </a:rPr>
              <a:t>بنية الإطار المطور في: المجالات-المكونات- المعايير، وبهذا يختلف عن الاطار التأسيسي بإضافة 13 مكون(مجال فرعي )أغلبها كانت مجالات رئيسة في الاطار السابق "الموارد البشرية،  مصادر تقنيات التعليم، تقويم عمليات التعليم والتعلم ، القيم الخلقية  والوطنية"  وتم حذف المجال (11) " إدارة الجودة والتحسين " ولم تدرج المؤشرات في المجالات كافة .</a:t>
            </a:r>
            <a:endParaRPr lang="en-US" sz="2800" b="1" spc="150" dirty="0">
              <a:ln w="11430"/>
              <a:solidFill>
                <a:schemeClr val="tx1"/>
              </a:solidFill>
              <a:effectLst>
                <a:outerShdw blurRad="25400" algn="tl" rotWithShape="0">
                  <a:srgbClr val="000000">
                    <a:alpha val="43000"/>
                  </a:srgbClr>
                </a:outerShdw>
              </a:effectLst>
            </a:endParaRPr>
          </a:p>
          <a:p>
            <a:pPr algn="justLow"/>
            <a:endParaRPr lang="en-US" sz="2800" b="1" spc="150" dirty="0">
              <a:ln w="11430"/>
              <a:solidFill>
                <a:schemeClr val="tx1"/>
              </a:solidFill>
              <a:effectLst>
                <a:outerShdw blurRad="25400" algn="tl" rotWithShape="0">
                  <a:srgbClr val="000000">
                    <a:alpha val="43000"/>
                  </a:srgbClr>
                </a:outerShdw>
              </a:effectLst>
            </a:endParaRPr>
          </a:p>
        </p:txBody>
      </p:sp>
      <p:sp>
        <p:nvSpPr>
          <p:cNvPr id="7" name="خماسي 6"/>
          <p:cNvSpPr/>
          <p:nvPr/>
        </p:nvSpPr>
        <p:spPr>
          <a:xfrm>
            <a:off x="0" y="227584"/>
            <a:ext cx="8980928" cy="864096"/>
          </a:xfrm>
          <a:prstGeom prst="homePlate">
            <a:avLst/>
          </a:prstGeom>
        </p:spPr>
        <p:style>
          <a:lnRef idx="1">
            <a:schemeClr val="accent2"/>
          </a:lnRef>
          <a:fillRef idx="1001">
            <a:schemeClr val="dk2"/>
          </a:fillRef>
          <a:effectRef idx="1">
            <a:schemeClr val="accent2"/>
          </a:effectRef>
          <a:fontRef idx="minor">
            <a:schemeClr val="dk1"/>
          </a:fontRef>
        </p:style>
        <p:txBody>
          <a:bodyPr tIns="0" bIns="0" rtlCol="1" anchor="ctr"/>
          <a:lstStyle/>
          <a:p>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قراءة </a:t>
            </a:r>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تركيبية لإطاري المعايير والمؤشرات التأسيسي والمطور</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958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52120" y="260648"/>
            <a:ext cx="3034680" cy="940966"/>
          </a:xfrm>
          <a:solidFill>
            <a:schemeClr val="accent6">
              <a:lumMod val="40000"/>
              <a:lumOff val="60000"/>
            </a:schemeClr>
          </a:solidFill>
          <a:ln w="38100"/>
        </p:spPr>
        <p:style>
          <a:lnRef idx="1">
            <a:schemeClr val="accent4"/>
          </a:lnRef>
          <a:fillRef idx="2">
            <a:schemeClr val="accent4"/>
          </a:fillRef>
          <a:effectRef idx="1">
            <a:schemeClr val="accent4"/>
          </a:effectRef>
          <a:fontRef idx="minor">
            <a:schemeClr val="dk1"/>
          </a:fontRef>
        </p:style>
        <p:txBody>
          <a:bodyPr/>
          <a:lstStyle/>
          <a:p>
            <a:r>
              <a:rPr lang="ar-SA" sz="2800" b="1" dirty="0" smtClean="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cs typeface="Arabic Transparent" pitchFamily="2" charset="-78"/>
              </a:rPr>
              <a:t>1 عوضاً  عن المقدمة</a:t>
            </a:r>
            <a:endParaRPr lang="ar-SA" b="1" dirty="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412776"/>
            <a:ext cx="8363272" cy="4752528"/>
          </a:xfr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lgn="justLow">
              <a:lnSpc>
                <a:spcPct val="200000"/>
              </a:lnSpc>
              <a:buNone/>
            </a:pPr>
            <a:r>
              <a:rPr lang="ar-SA" sz="2400" dirty="0" smtClean="0">
                <a:solidFill>
                  <a:srgbClr val="002060"/>
                </a:solidFill>
              </a:rPr>
              <a:t>   </a:t>
            </a:r>
            <a:r>
              <a:rPr lang="ar-SA" sz="2800" dirty="0">
                <a:solidFill>
                  <a:schemeClr val="tx1"/>
                </a:solidFill>
                <a:effectLst>
                  <a:glow rad="63500">
                    <a:schemeClr val="accent1">
                      <a:satMod val="175000"/>
                      <a:alpha val="40000"/>
                    </a:schemeClr>
                  </a:glow>
                </a:effectLst>
              </a:rPr>
              <a:t>عملت وزارة التربية والتعليم في الجمهورية اليمنية على توفير الفرص التعليمية </a:t>
            </a:r>
            <a:r>
              <a:rPr lang="ar-SA" sz="2800" dirty="0" smtClean="0">
                <a:solidFill>
                  <a:schemeClr val="tx1"/>
                </a:solidFill>
                <a:effectLst>
                  <a:glow rad="63500">
                    <a:schemeClr val="accent1">
                      <a:satMod val="175000"/>
                      <a:alpha val="40000"/>
                    </a:schemeClr>
                  </a:glow>
                </a:effectLst>
              </a:rPr>
              <a:t>و تجويدها. ومع </a:t>
            </a:r>
            <a:r>
              <a:rPr lang="ar-SA" sz="2800" dirty="0">
                <a:solidFill>
                  <a:schemeClr val="tx1"/>
                </a:solidFill>
                <a:effectLst>
                  <a:glow rad="63500">
                    <a:schemeClr val="accent1">
                      <a:satMod val="175000"/>
                      <a:alpha val="40000"/>
                    </a:schemeClr>
                  </a:glow>
                </a:effectLst>
              </a:rPr>
              <a:t>انتقال الاهتمام على المستوى </a:t>
            </a:r>
            <a:r>
              <a:rPr lang="ar-SA" sz="2800" dirty="0" smtClean="0">
                <a:solidFill>
                  <a:schemeClr val="tx1"/>
                </a:solidFill>
                <a:effectLst>
                  <a:glow rad="63500">
                    <a:schemeClr val="accent1">
                      <a:satMod val="175000"/>
                      <a:alpha val="40000"/>
                    </a:schemeClr>
                  </a:glow>
                </a:effectLst>
              </a:rPr>
              <a:t>العالمي </a:t>
            </a:r>
            <a:r>
              <a:rPr lang="ar-SA" sz="2800" dirty="0">
                <a:solidFill>
                  <a:schemeClr val="tx1"/>
                </a:solidFill>
                <a:effectLst>
                  <a:glow rad="63500">
                    <a:schemeClr val="accent1">
                      <a:satMod val="175000"/>
                      <a:alpha val="40000"/>
                    </a:schemeClr>
                  </a:glow>
                </a:effectLst>
              </a:rPr>
              <a:t>إلى </a:t>
            </a:r>
            <a:r>
              <a:rPr lang="ar-SA" sz="2800" dirty="0" smtClean="0">
                <a:solidFill>
                  <a:schemeClr val="tx1"/>
                </a:solidFill>
                <a:effectLst>
                  <a:glow rad="63500">
                    <a:schemeClr val="accent1">
                      <a:satMod val="175000"/>
                      <a:alpha val="40000"/>
                    </a:schemeClr>
                  </a:glow>
                </a:effectLst>
              </a:rPr>
              <a:t>التطوير القائم </a:t>
            </a:r>
            <a:r>
              <a:rPr lang="ar-SA" sz="2800" dirty="0">
                <a:solidFill>
                  <a:schemeClr val="tx1"/>
                </a:solidFill>
                <a:effectLst>
                  <a:glow rad="63500">
                    <a:schemeClr val="accent1">
                      <a:satMod val="175000"/>
                      <a:alpha val="40000"/>
                    </a:schemeClr>
                  </a:glow>
                </a:effectLst>
              </a:rPr>
              <a:t>على المدرسة؛ اعتمدت الوزارة  برنامج </a:t>
            </a:r>
            <a:r>
              <a:rPr lang="ar-SA" sz="2800" dirty="0" smtClean="0">
                <a:solidFill>
                  <a:schemeClr val="tx1"/>
                </a:solidFill>
                <a:effectLst>
                  <a:glow rad="63500">
                    <a:schemeClr val="accent1">
                      <a:satMod val="175000"/>
                      <a:alpha val="40000"/>
                    </a:schemeClr>
                  </a:glow>
                </a:effectLst>
              </a:rPr>
              <a:t>تطويري  </a:t>
            </a:r>
            <a:r>
              <a:rPr lang="ar-SA" sz="2800" dirty="0">
                <a:solidFill>
                  <a:schemeClr val="tx1"/>
                </a:solidFill>
                <a:effectLst>
                  <a:glow rad="63500">
                    <a:schemeClr val="accent1">
                      <a:satMod val="175000"/>
                      <a:alpha val="40000"/>
                    </a:schemeClr>
                  </a:glow>
                </a:effectLst>
              </a:rPr>
              <a:t>كمدخل لجودة العمل المدرسي بمكوناته كافة .ولتحقيق هذا الهدف تم العمل على عديد من التدخلات ،</a:t>
            </a:r>
            <a:r>
              <a:rPr lang="ar-SA" sz="2800" dirty="0" smtClean="0">
                <a:solidFill>
                  <a:schemeClr val="tx1"/>
                </a:solidFill>
                <a:effectLst>
                  <a:glow rad="63500">
                    <a:schemeClr val="accent1">
                      <a:satMod val="175000"/>
                      <a:alpha val="40000"/>
                    </a:schemeClr>
                  </a:glow>
                </a:effectLst>
              </a:rPr>
              <a:t> </a:t>
            </a:r>
            <a:endParaRPr lang="en-US" sz="2800" dirty="0">
              <a:solidFill>
                <a:schemeClr val="tx1"/>
              </a:solidFill>
            </a:endParaRPr>
          </a:p>
        </p:txBody>
      </p:sp>
      <p:sp>
        <p:nvSpPr>
          <p:cNvPr id="5" name="نصف إطار 4"/>
          <p:cNvSpPr/>
          <p:nvPr/>
        </p:nvSpPr>
        <p:spPr>
          <a:xfrm>
            <a:off x="5364088" y="188640"/>
            <a:ext cx="432048" cy="1152128"/>
          </a:xfrm>
          <a:prstGeom prst="halfFram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tx1"/>
              </a:solidFill>
            </a:endParaRPr>
          </a:p>
        </p:txBody>
      </p:sp>
      <p:sp>
        <p:nvSpPr>
          <p:cNvPr id="6" name="نصف إطار 5"/>
          <p:cNvSpPr/>
          <p:nvPr/>
        </p:nvSpPr>
        <p:spPr>
          <a:xfrm>
            <a:off x="5508104" y="341040"/>
            <a:ext cx="432048" cy="1152128"/>
          </a:xfrm>
          <a:prstGeom prst="halfFram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solidFill>
                <a:schemeClr val="tx1"/>
              </a:solidFill>
            </a:endParaRPr>
          </a:p>
        </p:txBody>
      </p:sp>
      <p:sp>
        <p:nvSpPr>
          <p:cNvPr id="7" name="نصف إطار 6"/>
          <p:cNvSpPr/>
          <p:nvPr/>
        </p:nvSpPr>
        <p:spPr>
          <a:xfrm>
            <a:off x="5233392" y="44624"/>
            <a:ext cx="432048" cy="1296144"/>
          </a:xfrm>
          <a:prstGeom prst="halfFram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solidFill>
                <a:schemeClr val="tx1"/>
              </a:solidFill>
            </a:endParaRPr>
          </a:p>
        </p:txBody>
      </p:sp>
      <p:sp>
        <p:nvSpPr>
          <p:cNvPr id="8" name="نصف إطار 7"/>
          <p:cNvSpPr/>
          <p:nvPr/>
        </p:nvSpPr>
        <p:spPr>
          <a:xfrm>
            <a:off x="323528" y="1268760"/>
            <a:ext cx="432048" cy="1296144"/>
          </a:xfrm>
          <a:prstGeom prst="halfFram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solidFill>
                <a:schemeClr val="tx1"/>
              </a:solidFill>
            </a:endParaRPr>
          </a:p>
        </p:txBody>
      </p:sp>
      <p:sp>
        <p:nvSpPr>
          <p:cNvPr id="9" name="نصف إطار 8"/>
          <p:cNvSpPr/>
          <p:nvPr/>
        </p:nvSpPr>
        <p:spPr>
          <a:xfrm>
            <a:off x="278295" y="1124744"/>
            <a:ext cx="432048" cy="1152128"/>
          </a:xfrm>
          <a:prstGeom prst="halfFram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34757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195336" y="1772816"/>
            <a:ext cx="6464896" cy="3816424"/>
          </a:xfrm>
          <a:prstGeom prst="homePlat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3" name="مستطيل 2"/>
          <p:cNvSpPr/>
          <p:nvPr/>
        </p:nvSpPr>
        <p:spPr>
          <a:xfrm>
            <a:off x="1115616" y="1556792"/>
            <a:ext cx="7702332" cy="360040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lvl="0" indent="-457200" algn="just">
              <a:lnSpc>
                <a:spcPct val="150000"/>
              </a:lnSpc>
              <a:buFont typeface="Arial" pitchFamily="34" charset="0"/>
              <a:buChar char="•"/>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a:ln w="18415" cmpd="sng">
                  <a:solidFill>
                    <a:schemeClr val="tx1"/>
                  </a:solidFill>
                  <a:prstDash val="solid"/>
                </a:ln>
                <a:solidFill>
                  <a:schemeClr val="tx1"/>
                </a:solidFill>
                <a:effectLst/>
              </a:rPr>
              <a:t>انخفض عدد المعايير والمؤشرات  في الاطار المطور عن السابق من 52 إلى 38 معيارا ،ومن 362 إلى 259 مؤشرا، ومع هذا </a:t>
            </a:r>
            <a:r>
              <a:rPr lang="ar-SA" sz="2800" dirty="0" smtClean="0">
                <a:ln w="18415" cmpd="sng">
                  <a:solidFill>
                    <a:schemeClr val="tx1"/>
                  </a:solidFill>
                  <a:prstDash val="solid"/>
                </a:ln>
                <a:solidFill>
                  <a:schemeClr val="tx1"/>
                </a:solidFill>
                <a:effectLst/>
              </a:rPr>
              <a:t>ماتزال المعايير والمؤشرات كثيرة </a:t>
            </a:r>
            <a:r>
              <a:rPr lang="ar-SA" sz="2800" dirty="0">
                <a:ln w="18415" cmpd="sng">
                  <a:solidFill>
                    <a:schemeClr val="tx1"/>
                  </a:solidFill>
                  <a:prstDash val="solid"/>
                </a:ln>
                <a:solidFill>
                  <a:schemeClr val="tx1"/>
                </a:solidFill>
                <a:effectLst/>
              </a:rPr>
              <a:t>مقارنة مع الإطارات المعيارية  للتقييم في المحيط الإقليمي على الأقل.</a:t>
            </a:r>
            <a:endParaRPr lang="en-US" sz="2800" dirty="0">
              <a:ln w="18415" cmpd="sng">
                <a:solidFill>
                  <a:schemeClr val="tx1"/>
                </a:solidFill>
                <a:prstDash val="solid"/>
              </a:ln>
              <a:solidFill>
                <a:schemeClr val="tx1"/>
              </a:solidFill>
              <a:effectLst/>
            </a:endParaRPr>
          </a:p>
        </p:txBody>
      </p:sp>
      <p:sp>
        <p:nvSpPr>
          <p:cNvPr id="7" name="خماسي 6"/>
          <p:cNvSpPr/>
          <p:nvPr/>
        </p:nvSpPr>
        <p:spPr>
          <a:xfrm>
            <a:off x="0" y="227584"/>
            <a:ext cx="8980928" cy="864096"/>
          </a:xfrm>
          <a:prstGeom prst="homePlate">
            <a:avLst/>
          </a:prstGeom>
        </p:spPr>
        <p:style>
          <a:lnRef idx="1">
            <a:schemeClr val="accent2"/>
          </a:lnRef>
          <a:fillRef idx="2">
            <a:schemeClr val="accent2"/>
          </a:fillRef>
          <a:effectRef idx="1">
            <a:schemeClr val="accent2"/>
          </a:effectRef>
          <a:fontRef idx="minor">
            <a:schemeClr val="dk1"/>
          </a:fontRef>
        </p:style>
        <p:txBody>
          <a:bodyPr tIns="0" bIns="0" rtlCol="1" anchor="ctr"/>
          <a:lstStyle/>
          <a:p>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قراءة </a:t>
            </a:r>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تركيبية لإطاري المعايير والمؤشرات التأسيسي والمطور</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50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0" y="1772816"/>
            <a:ext cx="6660232" cy="3384376"/>
          </a:xfrm>
          <a:prstGeom prst="homePlat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3" name="مستطيل 2"/>
          <p:cNvSpPr/>
          <p:nvPr/>
        </p:nvSpPr>
        <p:spPr>
          <a:xfrm>
            <a:off x="755576" y="1556792"/>
            <a:ext cx="7992888" cy="504056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endPar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marL="457200" lvl="0" indent="-457200" algn="just">
              <a:lnSpc>
                <a:spcPct val="150000"/>
              </a:lnSpc>
              <a:buFont typeface="Arial" pitchFamily="34" charset="0"/>
              <a:buChar char="•"/>
            </a:pPr>
            <a:r>
              <a:rPr lang="ar-SA"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ar-SA" sz="2800" b="1" dirty="0">
                <a:ln w="12700">
                  <a:solidFill>
                    <a:schemeClr val="tx2">
                      <a:satMod val="155000"/>
                    </a:schemeClr>
                  </a:solidFill>
                  <a:prstDash val="solid"/>
                </a:ln>
                <a:solidFill>
                  <a:schemeClr val="tx1"/>
                </a:solidFill>
              </a:rPr>
              <a:t>المؤشرات في أغلبها </a:t>
            </a:r>
            <a:r>
              <a:rPr lang="ar-SA" sz="2800" b="1" dirty="0" smtClean="0">
                <a:ln w="12700">
                  <a:solidFill>
                    <a:schemeClr val="tx2">
                      <a:satMod val="155000"/>
                    </a:schemeClr>
                  </a:solidFill>
                  <a:prstDash val="solid"/>
                </a:ln>
                <a:solidFill>
                  <a:schemeClr val="tx1"/>
                </a:solidFill>
              </a:rPr>
              <a:t>أخذت </a:t>
            </a:r>
            <a:r>
              <a:rPr lang="ar-SA" sz="2800" b="1" dirty="0">
                <a:ln w="12700">
                  <a:solidFill>
                    <a:schemeClr val="tx2">
                      <a:satMod val="155000"/>
                    </a:schemeClr>
                  </a:solidFill>
                  <a:prstDash val="solid"/>
                </a:ln>
                <a:solidFill>
                  <a:schemeClr val="tx1"/>
                </a:solidFill>
              </a:rPr>
              <a:t>صيغة الأهداف السلوكية ولم </a:t>
            </a:r>
            <a:r>
              <a:rPr lang="ar-SA" sz="2800" b="1" dirty="0" smtClean="0">
                <a:ln w="12700">
                  <a:solidFill>
                    <a:schemeClr val="tx2">
                      <a:satMod val="155000"/>
                    </a:schemeClr>
                  </a:solidFill>
                  <a:prstDash val="solid"/>
                </a:ln>
                <a:solidFill>
                  <a:schemeClr val="tx1"/>
                </a:solidFill>
              </a:rPr>
              <a:t>تؤشر </a:t>
            </a:r>
            <a:r>
              <a:rPr lang="ar-SA" sz="2800" b="1" dirty="0">
                <a:ln w="12700">
                  <a:solidFill>
                    <a:schemeClr val="tx2">
                      <a:satMod val="155000"/>
                    </a:schemeClr>
                  </a:solidFill>
                  <a:prstDash val="solid"/>
                </a:ln>
                <a:solidFill>
                  <a:schemeClr val="tx1"/>
                </a:solidFill>
              </a:rPr>
              <a:t>إلى نقاط التركيز المحورية للجودة.</a:t>
            </a:r>
            <a:endParaRPr lang="en-US" sz="2800" b="1" dirty="0">
              <a:ln w="12700">
                <a:solidFill>
                  <a:schemeClr val="tx2">
                    <a:satMod val="155000"/>
                  </a:schemeClr>
                </a:solidFill>
                <a:prstDash val="solid"/>
              </a:ln>
              <a:solidFill>
                <a:schemeClr val="tx1"/>
              </a:solidFill>
            </a:endParaRPr>
          </a:p>
          <a:p>
            <a:pPr marL="457200" lvl="0" indent="-457200" algn="just">
              <a:lnSpc>
                <a:spcPct val="150000"/>
              </a:lnSpc>
              <a:buFont typeface="Arial" pitchFamily="34" charset="0"/>
              <a:buChar char="•"/>
            </a:pPr>
            <a:r>
              <a:rPr lang="ar-SA" sz="2800" b="1" dirty="0">
                <a:ln w="12700">
                  <a:solidFill>
                    <a:schemeClr val="tx2">
                      <a:satMod val="155000"/>
                    </a:schemeClr>
                  </a:solidFill>
                  <a:prstDash val="solid"/>
                </a:ln>
                <a:solidFill>
                  <a:schemeClr val="tx1"/>
                </a:solidFill>
              </a:rPr>
              <a:t>بعض المجالات الرئيسة للمعايير يفترض تدخل ضمن معايير رئيسة أخرى</a:t>
            </a:r>
            <a:r>
              <a:rPr lang="ar-SA" sz="2800" b="1" dirty="0" smtClean="0">
                <a:ln w="12700">
                  <a:solidFill>
                    <a:schemeClr val="tx2">
                      <a:satMod val="155000"/>
                    </a:schemeClr>
                  </a:solidFill>
                  <a:prstDash val="solid"/>
                </a:ln>
                <a:solidFill>
                  <a:schemeClr val="tx1"/>
                </a:solidFill>
              </a:rPr>
              <a:t>.</a:t>
            </a:r>
          </a:p>
          <a:p>
            <a:pPr marL="457200" lvl="0" indent="-457200" algn="just">
              <a:lnSpc>
                <a:spcPct val="150000"/>
              </a:lnSpc>
              <a:buFont typeface="Arial" pitchFamily="34" charset="0"/>
              <a:buChar char="•"/>
            </a:pPr>
            <a:r>
              <a:rPr lang="ar-SA" sz="2800" b="1" dirty="0">
                <a:ln w="12700">
                  <a:solidFill>
                    <a:schemeClr val="tx2">
                      <a:satMod val="155000"/>
                    </a:schemeClr>
                  </a:solidFill>
                  <a:prstDash val="solid"/>
                </a:ln>
                <a:solidFill>
                  <a:schemeClr val="tx1"/>
                </a:solidFill>
              </a:rPr>
              <a:t>أدرج  "مكون" مخرجات التعلم في مجال " التعليم والتعلم " والمفترض أن يكون له مجال مستقل ،بالرغم من أن وضعي الإطار يستندوا على مدخل النظم.</a:t>
            </a:r>
            <a:endParaRPr lang="en-US" sz="2800" b="1" dirty="0">
              <a:ln w="12700">
                <a:solidFill>
                  <a:schemeClr val="tx2">
                    <a:satMod val="155000"/>
                  </a:schemeClr>
                </a:solidFill>
                <a:prstDash val="solid"/>
              </a:ln>
              <a:solidFill>
                <a:schemeClr val="tx1"/>
              </a:solidFill>
            </a:endParaRPr>
          </a:p>
          <a:p>
            <a:pPr lvl="0" algn="just">
              <a:lnSpc>
                <a:spcPct val="150000"/>
              </a:lnSpc>
            </a:pPr>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p>
          <a:p>
            <a:pPr marL="457200" lvl="0" indent="-457200" algn="just">
              <a:buFont typeface="Arial" pitchFamily="34" charset="0"/>
              <a:buChar char="•"/>
            </a:pPr>
            <a:endPar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خماسي 6"/>
          <p:cNvSpPr/>
          <p:nvPr/>
        </p:nvSpPr>
        <p:spPr>
          <a:xfrm>
            <a:off x="0" y="227584"/>
            <a:ext cx="8980928" cy="864096"/>
          </a:xfrm>
          <a:prstGeom prst="homePlate">
            <a:avLst/>
          </a:prstGeom>
        </p:spPr>
        <p:style>
          <a:lnRef idx="0">
            <a:schemeClr val="accent2"/>
          </a:lnRef>
          <a:fillRef idx="3">
            <a:schemeClr val="accent2"/>
          </a:fillRef>
          <a:effectRef idx="3">
            <a:schemeClr val="accent2"/>
          </a:effectRef>
          <a:fontRef idx="minor">
            <a:schemeClr val="lt1"/>
          </a:fontRef>
        </p:style>
        <p:txBody>
          <a:bodyPr tIns="0" bIns="0" rtlCol="1" anchor="ctr"/>
          <a:lstStyle/>
          <a:p>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قراءة </a:t>
            </a:r>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تركيبية لإطاري المعايير والمؤشرات التأسيسي والمطور</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946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20688" y="1844824"/>
            <a:ext cx="6464896" cy="3384376"/>
          </a:xfrm>
          <a:prstGeom prst="homePlate">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3" name="مستطيل 2"/>
          <p:cNvSpPr/>
          <p:nvPr/>
        </p:nvSpPr>
        <p:spPr>
          <a:xfrm>
            <a:off x="1115616" y="1556792"/>
            <a:ext cx="7865312" cy="5040560"/>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rtlCol="1" anchor="ctr"/>
          <a:lstStyle/>
          <a:p>
            <a:r>
              <a:rPr lang="ar-SA" sz="2800" b="1" dirty="0">
                <a:ln w="12700">
                  <a:solidFill>
                    <a:schemeClr val="tx1"/>
                  </a:solidFill>
                  <a:prstDash val="solid"/>
                </a:ln>
                <a:solidFill>
                  <a:schemeClr val="tx1"/>
                </a:solidFill>
                <a:effectLst>
                  <a:outerShdw blurRad="41275" dist="20320" dir="1800000" algn="tl" rotWithShape="0">
                    <a:srgbClr val="000000">
                      <a:alpha val="40000"/>
                    </a:srgbClr>
                  </a:outerShdw>
                </a:effectLst>
              </a:rPr>
              <a:t> </a:t>
            </a: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endParaRPr>
          </a:p>
          <a:p>
            <a:pPr marL="457200" lvl="0" indent="-457200">
              <a:lnSpc>
                <a:spcPct val="150000"/>
              </a:lnSpc>
              <a:buFont typeface="Arial" pitchFamily="34" charset="0"/>
              <a:buChar char="•"/>
            </a:pP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لم </a:t>
            </a:r>
            <a:r>
              <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تحدد المستويات المعيارية للأداء</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457200" lvl="0" indent="-457200">
              <a:lnSpc>
                <a:spcPct val="150000"/>
              </a:lnSpc>
              <a:buFont typeface="Arial" pitchFamily="34" charset="0"/>
              <a:buChar char="•"/>
            </a:pP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أدت عمليات المرجعة والتجريب والتطوير إلي إعادة إنتاج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الإطار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المرجعي لبرنامج التطوير المدرسي وبالتالي إطار ومؤشرات الجودة إلى وثيقتين هما:</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الإطار المرجعي لبرنامج التطوير المدرسي (الإطار النظري)،</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nSpc>
                <a:spcPct val="150000"/>
              </a:lnSpc>
            </a:pP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2  الدليل الإجرائي لبرنامج التطوير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المدرسي  (الإطار الإجرائي).</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lvl="0" indent="-457200" algn="just">
              <a:buFont typeface="Arial" pitchFamily="34" charset="0"/>
              <a:buChar char="•"/>
            </a:pP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endParaRPr>
          </a:p>
        </p:txBody>
      </p:sp>
      <p:sp>
        <p:nvSpPr>
          <p:cNvPr id="7" name="خماسي 6"/>
          <p:cNvSpPr/>
          <p:nvPr/>
        </p:nvSpPr>
        <p:spPr>
          <a:xfrm>
            <a:off x="195336" y="227584"/>
            <a:ext cx="8785592" cy="864096"/>
          </a:xfrm>
          <a:prstGeom prst="homePlate">
            <a:avLst/>
          </a:prstGeom>
          <a:solidFill>
            <a:srgbClr val="00B050"/>
          </a:solidFill>
        </p:spPr>
        <p:style>
          <a:lnRef idx="1">
            <a:schemeClr val="accent2"/>
          </a:lnRef>
          <a:fillRef idx="2">
            <a:schemeClr val="accent2"/>
          </a:fillRef>
          <a:effectRef idx="1">
            <a:schemeClr val="accent2"/>
          </a:effectRef>
          <a:fontRef idx="minor">
            <a:schemeClr val="dk1"/>
          </a:fontRef>
        </p:style>
        <p:txBody>
          <a:bodyPr tIns="0" bIns="0" rtlCol="1" anchor="ctr"/>
          <a:lstStyle/>
          <a:p>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6قراءة </a:t>
            </a:r>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تركيبية لإطاري المعايير والمؤشرات التأسيسي والمطور</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34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62430598"/>
              </p:ext>
            </p:extLst>
          </p:nvPr>
        </p:nvGraphicFramePr>
        <p:xfrm>
          <a:off x="611560" y="1556792"/>
          <a:ext cx="813690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خماسي 6"/>
          <p:cNvSpPr/>
          <p:nvPr/>
        </p:nvSpPr>
        <p:spPr>
          <a:xfrm>
            <a:off x="322912" y="116632"/>
            <a:ext cx="8785592" cy="1656184"/>
          </a:xfrm>
          <a:prstGeom prst="homePlate">
            <a:avLst/>
          </a:prstGeom>
        </p:spPr>
        <p:style>
          <a:lnRef idx="1">
            <a:schemeClr val="accent2"/>
          </a:lnRef>
          <a:fillRef idx="2">
            <a:schemeClr val="accent2"/>
          </a:fillRef>
          <a:effectRef idx="1">
            <a:schemeClr val="accent2"/>
          </a:effectRef>
          <a:fontRef idx="minor">
            <a:schemeClr val="dk1"/>
          </a:fontRef>
        </p:style>
        <p:txBody>
          <a:bodyPr tIns="0" bIns="0" rtlCol="1" anchor="ctr"/>
          <a:lstStyle/>
          <a:p>
            <a:endPar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 ماذا </a:t>
            </a:r>
            <a:r>
              <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يختلف الدليل الإجرائي عن الإطار المرجعي فيما يتعلق بإطار المعايير والمؤشرات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7233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611560" y="492194"/>
            <a:ext cx="8352928" cy="707886"/>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ar-SA" sz="4000" dirty="0"/>
              <a:t>8  </a:t>
            </a:r>
            <a:r>
              <a:rPr lang="ar-SA" sz="4000" dirty="0" err="1"/>
              <a:t>المعاييرفي</a:t>
            </a:r>
            <a:r>
              <a:rPr lang="ar-SA" sz="4000" dirty="0"/>
              <a:t> الإطار المرجعي للإشراف التربوي</a:t>
            </a:r>
            <a:endParaRPr lang="en-US" sz="4000" dirty="0"/>
          </a:p>
        </p:txBody>
      </p:sp>
      <p:sp>
        <p:nvSpPr>
          <p:cNvPr id="5" name="خماسي 4"/>
          <p:cNvSpPr/>
          <p:nvPr/>
        </p:nvSpPr>
        <p:spPr>
          <a:xfrm>
            <a:off x="467544" y="2420888"/>
            <a:ext cx="8568952" cy="864096"/>
          </a:xfrm>
          <a:prstGeom prst="homePlate">
            <a:avLst/>
          </a:prstGeom>
          <a:solidFill>
            <a:srgbClr val="00B05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إطار نظري : الدراسات والسياسات للتحول إلى نظام الإشراف التربوي ،</a:t>
            </a:r>
          </a:p>
        </p:txBody>
      </p:sp>
      <p:sp>
        <p:nvSpPr>
          <p:cNvPr id="2" name="مستطيل مستدير الزوايا 1"/>
          <p:cNvSpPr/>
          <p:nvPr/>
        </p:nvSpPr>
        <p:spPr>
          <a:xfrm>
            <a:off x="398917" y="1412776"/>
            <a:ext cx="8565571" cy="8640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800" dirty="0">
                <a:solidFill>
                  <a:schemeClr val="tx1"/>
                </a:solidFill>
              </a:rPr>
              <a:t>يتكون الإطار المرجعي للإشراف التربوي من أربعة إطارات فرعية هي:</a:t>
            </a:r>
            <a:endParaRPr lang="en-US" sz="2800" dirty="0">
              <a:solidFill>
                <a:schemeClr val="tx1"/>
              </a:solidFill>
            </a:endParaRPr>
          </a:p>
        </p:txBody>
      </p:sp>
      <p:sp>
        <p:nvSpPr>
          <p:cNvPr id="7" name="خماسي 6"/>
          <p:cNvSpPr/>
          <p:nvPr/>
        </p:nvSpPr>
        <p:spPr>
          <a:xfrm>
            <a:off x="467544" y="3284984"/>
            <a:ext cx="8008394" cy="936104"/>
          </a:xfrm>
          <a:prstGeom prst="homePlate">
            <a:avLst/>
          </a:prstGeom>
          <a:solidFill>
            <a:schemeClr val="accent3"/>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lvl="0"/>
            <a:r>
              <a:rPr lang="ar-SA" sz="2800" dirty="0">
                <a:ln w="18415" cmpd="sng">
                  <a:solidFill>
                    <a:schemeClr val="tx1"/>
                  </a:solidFill>
                  <a:prstDash val="solid"/>
                </a:ln>
                <a:solidFill>
                  <a:schemeClr val="tx1"/>
                </a:solidFill>
                <a:effectLst>
                  <a:outerShdw blurRad="63500" dir="3600000" algn="tl" rotWithShape="0">
                    <a:srgbClr val="000000">
                      <a:alpha val="70000"/>
                    </a:srgbClr>
                  </a:outerShdw>
                </a:effectLst>
              </a:rPr>
              <a:t>اللائحة  </a:t>
            </a:r>
            <a:r>
              <a:rPr lang="ar-SA" sz="28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التنظيمية </a:t>
            </a:r>
            <a:r>
              <a:rPr lang="ar-SA" sz="2800" dirty="0">
                <a:ln w="18415" cmpd="sng">
                  <a:solidFill>
                    <a:schemeClr val="tx1"/>
                  </a:solidFill>
                  <a:prstDash val="solid"/>
                </a:ln>
                <a:solidFill>
                  <a:schemeClr val="tx1"/>
                </a:solidFill>
                <a:effectLst>
                  <a:outerShdw blurRad="63500" dir="3600000" algn="tl" rotWithShape="0">
                    <a:srgbClr val="000000">
                      <a:alpha val="70000"/>
                    </a:srgbClr>
                  </a:outerShdw>
                </a:effectLst>
              </a:rPr>
              <a:t>للإشراف التربوي و دليل الالتحاق والتعيين بالمهنة ،</a:t>
            </a:r>
            <a:endParaRPr lang="en-US" sz="28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
        <p:nvSpPr>
          <p:cNvPr id="8" name="خماسي 7"/>
          <p:cNvSpPr/>
          <p:nvPr/>
        </p:nvSpPr>
        <p:spPr>
          <a:xfrm>
            <a:off x="467544" y="4221088"/>
            <a:ext cx="7776864" cy="720080"/>
          </a:xfrm>
          <a:prstGeom prst="homePlate">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lvl="0"/>
            <a:r>
              <a:rPr lang="ar-SA" sz="2800" dirty="0">
                <a:ln w="18415" cmpd="sng">
                  <a:solidFill>
                    <a:srgbClr val="C00000"/>
                  </a:solidFill>
                  <a:prstDash val="solid"/>
                </a:ln>
                <a:solidFill>
                  <a:srgbClr val="C00000"/>
                </a:solidFill>
                <a:effectLst>
                  <a:outerShdw blurRad="63500" dir="3600000" algn="tl" rotWithShape="0">
                    <a:srgbClr val="000000">
                      <a:alpha val="70000"/>
                    </a:srgbClr>
                  </a:outerShdw>
                </a:effectLst>
              </a:rPr>
              <a:t>الدليل الإجرائي للإشراف التربوي المدرسي .</a:t>
            </a:r>
            <a:endParaRPr lang="en-US" sz="2800"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
        <p:nvSpPr>
          <p:cNvPr id="10" name="خماسي 9"/>
          <p:cNvSpPr/>
          <p:nvPr/>
        </p:nvSpPr>
        <p:spPr>
          <a:xfrm>
            <a:off x="467544" y="5013176"/>
            <a:ext cx="7488832" cy="720080"/>
          </a:xfrm>
          <a:prstGeom prst="homePlate">
            <a:avLst/>
          </a:prstGeom>
          <a:solidFill>
            <a:srgbClr val="92D050"/>
          </a:solidFill>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1" anchor="ctr"/>
          <a:lstStyle/>
          <a:p>
            <a:pPr lvl="0"/>
            <a:r>
              <a:rPr lang="ar-SA" sz="2800" dirty="0">
                <a:ln w="18415" cmpd="sng">
                  <a:solidFill>
                    <a:srgbClr val="002060"/>
                  </a:solidFill>
                  <a:prstDash val="solid"/>
                </a:ln>
                <a:solidFill>
                  <a:srgbClr val="002060"/>
                </a:solidFill>
                <a:effectLst>
                  <a:outerShdw blurRad="63500" dir="3600000" algn="tl" rotWithShape="0">
                    <a:srgbClr val="000000">
                      <a:alpha val="70000"/>
                    </a:srgbClr>
                  </a:outerShdw>
                </a:effectLst>
              </a:rPr>
              <a:t>الدليل الإجرائي  للإشراف التربوي المهني.</a:t>
            </a:r>
            <a:endParaRPr lang="en-US" sz="2800" dirty="0">
              <a:ln w="18415" cmpd="sng">
                <a:solidFill>
                  <a:srgbClr val="002060"/>
                </a:solidFill>
                <a:prstDash val="solid"/>
              </a:ln>
              <a:solidFill>
                <a:srgbClr val="002060"/>
              </a:solidFill>
              <a:effectLst>
                <a:outerShdw blurRad="63500" dir="3600000" algn="tl" rotWithShape="0">
                  <a:srgbClr val="000000">
                    <a:alpha val="70000"/>
                  </a:srgbClr>
                </a:outerShdw>
              </a:effectLst>
            </a:endParaRPr>
          </a:p>
        </p:txBody>
      </p:sp>
      <p:sp>
        <p:nvSpPr>
          <p:cNvPr id="6" name="مخطط انسيابي: معالجة متعاقبة 5"/>
          <p:cNvSpPr/>
          <p:nvPr/>
        </p:nvSpPr>
        <p:spPr>
          <a:xfrm>
            <a:off x="467544" y="5877272"/>
            <a:ext cx="8568952" cy="1008112"/>
          </a:xfrm>
          <a:prstGeom prst="flowChartAlternateProcess">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وسوف نتناول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معايير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التقويم الواردة في الدليل الإجرائي للإشراف التربوي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المدرسي في هذا السياق.</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145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7" grpId="0" animBg="1"/>
      <p:bldP spid="8" grpId="0" animBg="1"/>
      <p:bldP spid="10"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0" y="1772816"/>
            <a:ext cx="6660232" cy="338437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dirty="0"/>
          </a:p>
        </p:txBody>
      </p:sp>
      <p:sp>
        <p:nvSpPr>
          <p:cNvPr id="3" name="مستطيل 2"/>
          <p:cNvSpPr/>
          <p:nvPr/>
        </p:nvSpPr>
        <p:spPr>
          <a:xfrm>
            <a:off x="755576" y="1556792"/>
            <a:ext cx="8225352" cy="504056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nSpc>
                <a:spcPct val="150000"/>
              </a:lnSpc>
            </a:pPr>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a:t>
            </a:r>
            <a:r>
              <a:rPr lang="ar-SA" sz="2800" b="1" dirty="0" smtClean="0"/>
              <a:t>يتناول </a:t>
            </a:r>
            <a:r>
              <a:rPr lang="ar-SA" sz="2800" b="1" dirty="0"/>
              <a:t>هذا الدليل إلى جانب مواضع أخرى التقويم في اتجاهين : تقويم التعلم المدرسي والتقويم المدرسي الشامل والذي يتناول تقويم الجوانب  المدرسية كافة  بما فيها  التعلم المدرسي </a:t>
            </a:r>
            <a:r>
              <a:rPr lang="ar-SA" sz="2800" b="1" dirty="0" smtClean="0"/>
              <a:t>.</a:t>
            </a:r>
            <a:endParaRPr lang="en-US" sz="2800" b="1" dirty="0"/>
          </a:p>
          <a:p>
            <a:pPr>
              <a:lnSpc>
                <a:spcPct val="150000"/>
              </a:lnSpc>
            </a:pPr>
            <a:r>
              <a:rPr lang="ar-SA" sz="2800" b="1" dirty="0"/>
              <a:t>وسوف نعرض في هذه الورقة معايير مؤشرات تقويم المدرسة الشامل  في جدول( 3)</a:t>
            </a:r>
            <a:endParaRPr lang="en-US" sz="2800" b="1" dirty="0"/>
          </a:p>
          <a:p>
            <a:pPr marL="457200" lvl="0" indent="-457200" algn="just">
              <a:buFont typeface="Arial" pitchFamily="34" charset="0"/>
              <a:buChar char="•"/>
            </a:pPr>
            <a:endPar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خماسي 6"/>
          <p:cNvSpPr/>
          <p:nvPr/>
        </p:nvSpPr>
        <p:spPr>
          <a:xfrm>
            <a:off x="1691680" y="227584"/>
            <a:ext cx="7289248" cy="864096"/>
          </a:xfrm>
          <a:prstGeom prst="homePlate">
            <a:avLst/>
          </a:prstGeom>
        </p:spPr>
        <p:style>
          <a:lnRef idx="0">
            <a:schemeClr val="accent2"/>
          </a:lnRef>
          <a:fillRef idx="3">
            <a:schemeClr val="accent2"/>
          </a:fillRef>
          <a:effectRef idx="3">
            <a:schemeClr val="accent2"/>
          </a:effectRef>
          <a:fontRef idx="minor">
            <a:schemeClr val="lt1"/>
          </a:fontRef>
        </p:style>
        <p:txBody>
          <a:bodyPr tIns="0" bIns="0" rtlCol="1" anchor="ctr"/>
          <a:lstStyle/>
          <a:p>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8 إطار معايير ومؤشرات تقويم المدرسة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163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085045139"/>
              </p:ext>
            </p:extLst>
          </p:nvPr>
        </p:nvGraphicFramePr>
        <p:xfrm>
          <a:off x="167979" y="476672"/>
          <a:ext cx="7992887" cy="5525893"/>
        </p:xfrm>
        <a:graphic>
          <a:graphicData uri="http://schemas.openxmlformats.org/drawingml/2006/table">
            <a:tbl>
              <a:tblPr rtl="1" firstRow="1" firstCol="1" bandRow="1">
                <a:tableStyleId>{5C22544A-7EE6-4342-B048-85BDC9FD1C3A}</a:tableStyleId>
              </a:tblPr>
              <a:tblGrid>
                <a:gridCol w="510569"/>
                <a:gridCol w="3678453"/>
                <a:gridCol w="1243294"/>
                <a:gridCol w="1067994"/>
                <a:gridCol w="1492577"/>
              </a:tblGrid>
              <a:tr h="346675">
                <a:tc>
                  <a:txBody>
                    <a:bodyPr/>
                    <a:lstStyle/>
                    <a:p>
                      <a:pPr algn="r" rtl="1">
                        <a:lnSpc>
                          <a:spcPct val="106000"/>
                        </a:lnSpc>
                        <a:spcAft>
                          <a:spcPts val="0"/>
                        </a:spcAft>
                      </a:pPr>
                      <a:r>
                        <a:rPr lang="ar-SA" sz="2400" dirty="0" smtClean="0">
                          <a:solidFill>
                            <a:schemeClr val="tx1"/>
                          </a:solidFill>
                          <a:effectLst/>
                        </a:rPr>
                        <a:t>م</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1">
                        <a:lnSpc>
                          <a:spcPct val="106000"/>
                        </a:lnSpc>
                        <a:spcAft>
                          <a:spcPts val="0"/>
                        </a:spcAft>
                      </a:pPr>
                      <a:r>
                        <a:rPr lang="ar-SA" sz="2400" dirty="0" smtClean="0">
                          <a:solidFill>
                            <a:schemeClr val="tx1"/>
                          </a:solidFill>
                          <a:effectLst/>
                        </a:rPr>
                        <a:t>المجال </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1">
                        <a:lnSpc>
                          <a:spcPct val="106000"/>
                        </a:lnSpc>
                        <a:spcAft>
                          <a:spcPts val="0"/>
                        </a:spcAft>
                      </a:pPr>
                      <a:r>
                        <a:rPr lang="ar-SA" sz="2400" dirty="0" smtClean="0">
                          <a:solidFill>
                            <a:schemeClr val="tx1"/>
                          </a:solidFill>
                          <a:effectLst/>
                        </a:rPr>
                        <a:t>المعايير</a:t>
                      </a:r>
                      <a:endParaRPr lang="en-US" sz="2400" dirty="0" smtClean="0">
                        <a:solidFill>
                          <a:schemeClr val="tx1"/>
                        </a:solidFill>
                        <a:effectLst/>
                      </a:endParaRPr>
                    </a:p>
                    <a:p>
                      <a:pPr algn="r" rtl="1">
                        <a:lnSpc>
                          <a:spcPct val="106000"/>
                        </a:lnSpc>
                        <a:spcAft>
                          <a:spcPts val="0"/>
                        </a:spcAft>
                      </a:pPr>
                      <a:r>
                        <a:rPr lang="ar-SA" sz="2400" dirty="0" smtClean="0">
                          <a:solidFill>
                            <a:schemeClr val="tx1"/>
                          </a:solidFill>
                          <a:effectLst/>
                        </a:rPr>
                        <a:t>والمؤشرات</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1">
                        <a:lnSpc>
                          <a:spcPct val="106000"/>
                        </a:lnSpc>
                        <a:spcAft>
                          <a:spcPts val="0"/>
                        </a:spcAft>
                      </a:pPr>
                      <a:r>
                        <a:rPr lang="ar-SA" sz="2400" dirty="0" smtClean="0">
                          <a:solidFill>
                            <a:schemeClr val="tx1"/>
                          </a:solidFill>
                          <a:effectLst/>
                        </a:rPr>
                        <a:t>مؤشرات /عناصر</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1">
                        <a:lnSpc>
                          <a:spcPct val="106000"/>
                        </a:lnSpc>
                        <a:spcAft>
                          <a:spcPts val="0"/>
                        </a:spcAft>
                      </a:pPr>
                      <a:r>
                        <a:rPr lang="ar-SA" sz="2400" dirty="0" smtClean="0">
                          <a:solidFill>
                            <a:schemeClr val="tx1"/>
                          </a:solidFill>
                          <a:effectLst/>
                        </a:rPr>
                        <a:t>درجة التحقق</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20012">
                <a:tc>
                  <a:txBody>
                    <a:bodyPr/>
                    <a:lstStyle/>
                    <a:p>
                      <a:pPr algn="r" rtl="1">
                        <a:lnSpc>
                          <a:spcPct val="106000"/>
                        </a:lnSpc>
                        <a:spcAft>
                          <a:spcPts val="0"/>
                        </a:spcAft>
                      </a:pPr>
                      <a:r>
                        <a:rPr lang="ar-SA" sz="2400" dirty="0">
                          <a:solidFill>
                            <a:schemeClr val="tx1"/>
                          </a:solidFill>
                          <a:effectLst/>
                        </a:rPr>
                        <a:t>1</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المبني المدرسي وتجهيزاته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18</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pPr algn="r" rtl="1">
                        <a:lnSpc>
                          <a:spcPct val="106000"/>
                        </a:lnSpc>
                        <a:spcAft>
                          <a:spcPts val="0"/>
                        </a:spcAft>
                      </a:pPr>
                      <a:r>
                        <a:rPr lang="ar-SA" sz="2400" dirty="0" smtClean="0">
                          <a:effectLst/>
                        </a:rPr>
                        <a:t>5 </a:t>
                      </a:r>
                      <a:r>
                        <a:rPr lang="ar-SA" sz="2400" dirty="0">
                          <a:effectLst/>
                        </a:rPr>
                        <a:t>= ممتاز</a:t>
                      </a:r>
                      <a:endParaRPr lang="en-US" sz="2400" dirty="0">
                        <a:effectLst/>
                      </a:endParaRPr>
                    </a:p>
                    <a:p>
                      <a:pPr algn="r" rtl="1">
                        <a:lnSpc>
                          <a:spcPct val="106000"/>
                        </a:lnSpc>
                        <a:spcAft>
                          <a:spcPts val="0"/>
                        </a:spcAft>
                      </a:pPr>
                      <a:r>
                        <a:rPr lang="ar-SA" sz="2400" dirty="0">
                          <a:effectLst/>
                        </a:rPr>
                        <a:t>4 = جيد جدا</a:t>
                      </a:r>
                      <a:endParaRPr lang="en-US" sz="2400" dirty="0">
                        <a:effectLst/>
                      </a:endParaRPr>
                    </a:p>
                    <a:p>
                      <a:pPr algn="r" rtl="1">
                        <a:lnSpc>
                          <a:spcPct val="106000"/>
                        </a:lnSpc>
                        <a:spcAft>
                          <a:spcPts val="0"/>
                        </a:spcAft>
                      </a:pPr>
                      <a:r>
                        <a:rPr lang="ar-SA" sz="2400" dirty="0">
                          <a:effectLst/>
                        </a:rPr>
                        <a:t>3 = جيد</a:t>
                      </a:r>
                      <a:endParaRPr lang="en-US" sz="2400" dirty="0">
                        <a:effectLst/>
                      </a:endParaRPr>
                    </a:p>
                    <a:p>
                      <a:pPr algn="r" rtl="1">
                        <a:lnSpc>
                          <a:spcPct val="106000"/>
                        </a:lnSpc>
                        <a:spcAft>
                          <a:spcPts val="0"/>
                        </a:spcAft>
                      </a:pPr>
                      <a:r>
                        <a:rPr lang="ar-SA" sz="2400" dirty="0">
                          <a:effectLst/>
                        </a:rPr>
                        <a:t>2=متوسط </a:t>
                      </a:r>
                      <a:endParaRPr lang="en-US" sz="2400" dirty="0">
                        <a:effectLst/>
                      </a:endParaRPr>
                    </a:p>
                    <a:p>
                      <a:pPr algn="r" rtl="1">
                        <a:lnSpc>
                          <a:spcPct val="106000"/>
                        </a:lnSpc>
                        <a:spcAft>
                          <a:spcPts val="0"/>
                        </a:spcAft>
                      </a:pPr>
                      <a:r>
                        <a:rPr lang="ar-SA" sz="2400" dirty="0">
                          <a:effectLst/>
                        </a:rPr>
                        <a:t> 1= ضعيف</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20012">
                <a:tc>
                  <a:txBody>
                    <a:bodyPr/>
                    <a:lstStyle/>
                    <a:p>
                      <a:pPr algn="r" rtl="1">
                        <a:lnSpc>
                          <a:spcPct val="106000"/>
                        </a:lnSpc>
                        <a:spcAft>
                          <a:spcPts val="0"/>
                        </a:spcAft>
                      </a:pPr>
                      <a:r>
                        <a:rPr lang="ar-SA" sz="2400" dirty="0">
                          <a:solidFill>
                            <a:schemeClr val="tx1"/>
                          </a:solidFill>
                          <a:effectLst/>
                        </a:rPr>
                        <a:t>2</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rtl="1">
                        <a:lnSpc>
                          <a:spcPct val="106000"/>
                        </a:lnSpc>
                        <a:spcAft>
                          <a:spcPts val="0"/>
                        </a:spcAft>
                      </a:pPr>
                      <a:r>
                        <a:rPr lang="ar-SA" sz="2400" dirty="0">
                          <a:effectLst/>
                        </a:rPr>
                        <a:t>الرؤية والرسالة والأهداف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rtl="1">
                        <a:lnSpc>
                          <a:spcPct val="106000"/>
                        </a:lnSpc>
                        <a:spcAft>
                          <a:spcPts val="0"/>
                        </a:spcAft>
                      </a:pPr>
                      <a:r>
                        <a:rPr lang="ar-SA" sz="2400" dirty="0">
                          <a:effectLst/>
                        </a:rPr>
                        <a:t>-</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rtl="1">
                        <a:lnSpc>
                          <a:spcPct val="106000"/>
                        </a:lnSpc>
                        <a:spcAft>
                          <a:spcPts val="0"/>
                        </a:spcAft>
                      </a:pPr>
                      <a:r>
                        <a:rPr lang="ar-SA" sz="2400" dirty="0">
                          <a:effectLst/>
                        </a:rPr>
                        <a:t>16</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rtl="1"/>
                      <a:endParaRPr lang="ar-SA"/>
                    </a:p>
                  </a:txBody>
                  <a:tcPr/>
                </a:tc>
              </a:tr>
              <a:tr h="640504">
                <a:tc>
                  <a:txBody>
                    <a:bodyPr/>
                    <a:lstStyle/>
                    <a:p>
                      <a:pPr algn="r" rtl="1">
                        <a:lnSpc>
                          <a:spcPct val="106000"/>
                        </a:lnSpc>
                        <a:spcAft>
                          <a:spcPts val="0"/>
                        </a:spcAft>
                      </a:pPr>
                      <a:r>
                        <a:rPr lang="ar-SA" sz="2400" dirty="0">
                          <a:solidFill>
                            <a:schemeClr val="tx1"/>
                          </a:solidFill>
                          <a:effectLst/>
                        </a:rPr>
                        <a:t>3</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القيادة والتنظيم المدرسي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32</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a:p>
                  </a:txBody>
                  <a:tcPr/>
                </a:tc>
              </a:tr>
              <a:tr h="693349">
                <a:tc>
                  <a:txBody>
                    <a:bodyPr/>
                    <a:lstStyle/>
                    <a:p>
                      <a:pPr algn="r" rtl="1">
                        <a:lnSpc>
                          <a:spcPct val="106000"/>
                        </a:lnSpc>
                        <a:spcAft>
                          <a:spcPts val="0"/>
                        </a:spcAft>
                      </a:pPr>
                      <a:r>
                        <a:rPr lang="ar-SA" sz="2400" dirty="0">
                          <a:solidFill>
                            <a:schemeClr val="tx1"/>
                          </a:solidFill>
                          <a:effectLst/>
                        </a:rPr>
                        <a:t>4</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lnSpc>
                          <a:spcPct val="106000"/>
                        </a:lnSpc>
                        <a:spcAft>
                          <a:spcPts val="0"/>
                        </a:spcAft>
                      </a:pPr>
                      <a:r>
                        <a:rPr lang="ar-SA" sz="2400" dirty="0">
                          <a:effectLst/>
                        </a:rPr>
                        <a:t>الموارد البشرية والتطوير المهني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lnSpc>
                          <a:spcPct val="106000"/>
                        </a:lnSpc>
                        <a:spcAft>
                          <a:spcPts val="0"/>
                        </a:spcAft>
                      </a:pPr>
                      <a:r>
                        <a:rPr lang="ar-SA" sz="2400" dirty="0">
                          <a:effectLst/>
                        </a:rPr>
                        <a:t>-</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r" rtl="1">
                        <a:lnSpc>
                          <a:spcPct val="106000"/>
                        </a:lnSpc>
                        <a:spcAft>
                          <a:spcPts val="0"/>
                        </a:spcAft>
                      </a:pPr>
                      <a:r>
                        <a:rPr lang="ar-SA" sz="2400" dirty="0">
                          <a:effectLst/>
                        </a:rPr>
                        <a:t>28</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pPr rtl="1"/>
                      <a:endParaRPr lang="ar-SA"/>
                    </a:p>
                  </a:txBody>
                  <a:tcPr/>
                </a:tc>
              </a:tr>
              <a:tr h="520012">
                <a:tc>
                  <a:txBody>
                    <a:bodyPr/>
                    <a:lstStyle/>
                    <a:p>
                      <a:pPr algn="r" rtl="1">
                        <a:lnSpc>
                          <a:spcPct val="106000"/>
                        </a:lnSpc>
                        <a:spcAft>
                          <a:spcPts val="0"/>
                        </a:spcAft>
                      </a:pPr>
                      <a:r>
                        <a:rPr lang="ar-SA" sz="2400" dirty="0">
                          <a:solidFill>
                            <a:schemeClr val="tx1"/>
                          </a:solidFill>
                          <a:effectLst/>
                        </a:rPr>
                        <a:t>5</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عمليات التعليم والتعلم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06000"/>
                        </a:lnSpc>
                        <a:spcAft>
                          <a:spcPts val="0"/>
                        </a:spcAft>
                      </a:pPr>
                      <a:r>
                        <a:rPr lang="ar-SA" sz="2400" dirty="0">
                          <a:effectLst/>
                        </a:rPr>
                        <a:t>35</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rtl="1"/>
                      <a:endParaRPr lang="ar-SA"/>
                    </a:p>
                  </a:txBody>
                  <a:tcPr/>
                </a:tc>
              </a:tr>
              <a:tr h="693349">
                <a:tc>
                  <a:txBody>
                    <a:bodyPr/>
                    <a:lstStyle/>
                    <a:p>
                      <a:pPr algn="r" rtl="1">
                        <a:lnSpc>
                          <a:spcPct val="106000"/>
                        </a:lnSpc>
                        <a:spcAft>
                          <a:spcPts val="0"/>
                        </a:spcAft>
                      </a:pPr>
                      <a:r>
                        <a:rPr lang="ar-SA" sz="2400" dirty="0">
                          <a:solidFill>
                            <a:schemeClr val="tx1"/>
                          </a:solidFill>
                          <a:effectLst/>
                        </a:rPr>
                        <a:t>6</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rtl="1">
                        <a:lnSpc>
                          <a:spcPct val="106000"/>
                        </a:lnSpc>
                        <a:spcAft>
                          <a:spcPts val="0"/>
                        </a:spcAft>
                      </a:pPr>
                      <a:r>
                        <a:rPr lang="ar-SA" sz="2400" dirty="0">
                          <a:effectLst/>
                        </a:rPr>
                        <a:t>الخدمات والمناخات الاجتماعية للمدرسة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rtl="1">
                        <a:lnSpc>
                          <a:spcPct val="106000"/>
                        </a:lnSpc>
                        <a:spcAft>
                          <a:spcPts val="0"/>
                        </a:spcAft>
                      </a:pPr>
                      <a:r>
                        <a:rPr lang="ar-SA" sz="2400" dirty="0">
                          <a:effectLst/>
                        </a:rPr>
                        <a:t>74</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rtl="1">
                        <a:lnSpc>
                          <a:spcPct val="106000"/>
                        </a:lnSpc>
                        <a:spcAft>
                          <a:spcPts val="0"/>
                        </a:spcAft>
                      </a:pPr>
                      <a:r>
                        <a:rPr lang="ar-SA" sz="2400" dirty="0">
                          <a:effectLst/>
                        </a:rPr>
                        <a:t>-</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pPr rtl="1"/>
                      <a:endParaRPr lang="ar-SA"/>
                    </a:p>
                  </a:txBody>
                  <a:tcPr/>
                </a:tc>
              </a:tr>
              <a:tr h="693349">
                <a:tc>
                  <a:txBody>
                    <a:bodyPr/>
                    <a:lstStyle/>
                    <a:p>
                      <a:pPr algn="r" rtl="1">
                        <a:lnSpc>
                          <a:spcPct val="106000"/>
                        </a:lnSpc>
                        <a:spcAft>
                          <a:spcPts val="0"/>
                        </a:spcAft>
                      </a:pPr>
                      <a:r>
                        <a:rPr lang="ar-SA" sz="2400" dirty="0">
                          <a:solidFill>
                            <a:schemeClr val="tx1"/>
                          </a:solidFill>
                          <a:effectLst/>
                        </a:rPr>
                        <a:t>7</a:t>
                      </a:r>
                      <a:endParaRPr lang="en-US" sz="2400" dirty="0">
                        <a:solidFill>
                          <a:schemeClr val="tx1"/>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6000"/>
                        </a:lnSpc>
                        <a:spcAft>
                          <a:spcPts val="0"/>
                        </a:spcAft>
                      </a:pPr>
                      <a:r>
                        <a:rPr lang="ar-SA" sz="2400" dirty="0">
                          <a:effectLst/>
                        </a:rPr>
                        <a:t>تقويم تعلم الطلبة وتحسين أداتهم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6000"/>
                        </a:lnSpc>
                        <a:spcAft>
                          <a:spcPts val="0"/>
                        </a:spcAft>
                      </a:pPr>
                      <a:r>
                        <a:rPr lang="ar-SA" sz="2400">
                          <a:effectLst/>
                        </a:rPr>
                        <a:t>-</a:t>
                      </a:r>
                      <a:endParaRPr lang="en-US" sz="240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6000"/>
                        </a:lnSpc>
                        <a:spcAft>
                          <a:spcPts val="0"/>
                        </a:spcAft>
                      </a:pPr>
                      <a:r>
                        <a:rPr lang="ar-SA" sz="2400">
                          <a:effectLst/>
                        </a:rPr>
                        <a:t>18</a:t>
                      </a:r>
                      <a:endParaRPr lang="en-US" sz="240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rtl="1"/>
                      <a:endParaRPr lang="ar-SA"/>
                    </a:p>
                  </a:txBody>
                  <a:tcPr/>
                </a:tc>
              </a:tr>
              <a:tr h="173338">
                <a:tc gridSpan="2">
                  <a:txBody>
                    <a:bodyPr/>
                    <a:lstStyle/>
                    <a:p>
                      <a:pPr algn="r" rtl="1">
                        <a:lnSpc>
                          <a:spcPct val="106000"/>
                        </a:lnSpc>
                        <a:spcAft>
                          <a:spcPts val="0"/>
                        </a:spcAft>
                      </a:pPr>
                      <a:r>
                        <a:rPr lang="ar-SA" sz="2400" dirty="0">
                          <a:solidFill>
                            <a:srgbClr val="002060"/>
                          </a:solidFill>
                          <a:effectLst/>
                        </a:rPr>
                        <a:t>المجموع</a:t>
                      </a:r>
                      <a:endParaRPr lang="en-US" sz="2400" dirty="0">
                        <a:solidFill>
                          <a:srgbClr val="002060"/>
                        </a:solidFill>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rtl="1"/>
                      <a:endParaRPr lang="ar-SA"/>
                    </a:p>
                  </a:txBody>
                  <a:tcPr/>
                </a:tc>
                <a:tc>
                  <a:txBody>
                    <a:bodyPr/>
                    <a:lstStyle/>
                    <a:p>
                      <a:pPr algn="r" rtl="1">
                        <a:lnSpc>
                          <a:spcPct val="106000"/>
                        </a:lnSpc>
                        <a:spcAft>
                          <a:spcPts val="0"/>
                        </a:spcAft>
                      </a:pPr>
                      <a:r>
                        <a:rPr lang="ar-SA" sz="2400" dirty="0">
                          <a:effectLst/>
                        </a:rPr>
                        <a:t>18</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1">
                        <a:lnSpc>
                          <a:spcPct val="106000"/>
                        </a:lnSpc>
                        <a:spcAft>
                          <a:spcPts val="0"/>
                        </a:spcAft>
                      </a:pPr>
                      <a:r>
                        <a:rPr lang="ar-SA" sz="2400" dirty="0">
                          <a:effectLst/>
                        </a:rPr>
                        <a:t>203</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rtl="1">
                        <a:lnSpc>
                          <a:spcPct val="106000"/>
                        </a:lnSpc>
                        <a:spcAft>
                          <a:spcPts val="0"/>
                        </a:spcAft>
                      </a:pPr>
                      <a:r>
                        <a:rPr lang="ar-SA" sz="2400" dirty="0">
                          <a:effectLst/>
                        </a:rPr>
                        <a:t> </a:t>
                      </a:r>
                      <a:endParaRPr lang="en-US" sz="2400" dirty="0">
                        <a:effectLst/>
                        <a:latin typeface="Calibri"/>
                        <a:ea typeface="Calibri"/>
                        <a:cs typeface="Arial"/>
                      </a:endParaRPr>
                    </a:p>
                  </a:txBody>
                  <a:tcPr marL="40883" marR="408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3" name="Rectangle 1"/>
          <p:cNvSpPr>
            <a:spLocks noChangeArrowheads="1"/>
          </p:cNvSpPr>
          <p:nvPr/>
        </p:nvSpPr>
        <p:spPr bwMode="auto">
          <a:xfrm>
            <a:off x="395536" y="-76944"/>
            <a:ext cx="776533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a typeface="Calibri" pitchFamily="34" charset="0"/>
                <a:cs typeface="+mj-cs"/>
              </a:rPr>
              <a:t>جدول (3) معايير ومؤشرات التقويم المدرسي الشامل </a:t>
            </a:r>
            <a:endParaRPr kumimoji="0" lang="en-US" sz="2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10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0" y="1772816"/>
            <a:ext cx="6660232" cy="3384376"/>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dirty="0"/>
          </a:p>
        </p:txBody>
      </p:sp>
      <p:sp>
        <p:nvSpPr>
          <p:cNvPr id="3" name="مستطيل 2"/>
          <p:cNvSpPr/>
          <p:nvPr/>
        </p:nvSpPr>
        <p:spPr>
          <a:xfrm>
            <a:off x="755576" y="1556792"/>
            <a:ext cx="8225352" cy="5184576"/>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nSpc>
                <a:spcPct val="150000"/>
              </a:lnSpc>
            </a:pPr>
            <a:r>
              <a:rPr lang="ar-SA" sz="2800" b="1" dirty="0" smtClean="0"/>
              <a:t> </a:t>
            </a:r>
            <a:r>
              <a:rPr lang="ar-SA" sz="2800" b="1" dirty="0"/>
              <a:t>1.2.8 إن منهجية وضع المعايير والمؤشرات  لتقويم المدرسة </a:t>
            </a:r>
            <a:endParaRPr lang="en-US" sz="2800" b="1" dirty="0"/>
          </a:p>
          <a:p>
            <a:pPr>
              <a:lnSpc>
                <a:spcPct val="150000"/>
              </a:lnSpc>
            </a:pPr>
            <a:r>
              <a:rPr lang="ar-SA" sz="2800" dirty="0"/>
              <a:t>             غير موحدة فمثلا المجال </a:t>
            </a:r>
            <a:r>
              <a:rPr lang="ar-SA" sz="2800" dirty="0" smtClean="0"/>
              <a:t>الأول "المبنى </a:t>
            </a:r>
            <a:r>
              <a:rPr lang="ar-SA" sz="2800" dirty="0"/>
              <a:t>المدرسي وتجهيزاته" </a:t>
            </a:r>
            <a:r>
              <a:rPr lang="ar-SA" sz="2800" dirty="0" smtClean="0"/>
              <a:t>والمجال السادس </a:t>
            </a:r>
            <a:r>
              <a:rPr lang="ar-SA" sz="2800" dirty="0" smtClean="0"/>
              <a:t>«الخدمات </a:t>
            </a:r>
            <a:r>
              <a:rPr lang="ar-SA" sz="2800" dirty="0" smtClean="0"/>
              <a:t>والمناخات الاجتماعية للمدرسة </a:t>
            </a:r>
            <a:r>
              <a:rPr lang="ar-SA" sz="2800" dirty="0" smtClean="0"/>
              <a:t>«تم</a:t>
            </a:r>
            <a:endParaRPr lang="en-US" sz="2800" dirty="0"/>
          </a:p>
          <a:p>
            <a:pPr>
              <a:lnSpc>
                <a:spcPct val="150000"/>
              </a:lnSpc>
            </a:pPr>
            <a:r>
              <a:rPr lang="ar-SA" sz="2800" dirty="0"/>
              <a:t>            دمج المعايير </a:t>
            </a:r>
            <a:r>
              <a:rPr lang="ar-SA" sz="2800" dirty="0" smtClean="0"/>
              <a:t>والمؤشرات، </a:t>
            </a:r>
            <a:r>
              <a:rPr lang="ar-SA" sz="2800" dirty="0"/>
              <a:t>بينما   المجالات الأخرى </a:t>
            </a:r>
            <a:r>
              <a:rPr lang="ar-SA" sz="2800" dirty="0" smtClean="0"/>
              <a:t>لم تحدد </a:t>
            </a:r>
            <a:r>
              <a:rPr lang="ar-SA" sz="2800" dirty="0"/>
              <a:t>المعايير  </a:t>
            </a:r>
            <a:r>
              <a:rPr lang="ar-SA" sz="2800" dirty="0" smtClean="0"/>
              <a:t>وأوردت </a:t>
            </a:r>
            <a:r>
              <a:rPr lang="ar-SA" sz="2800" dirty="0"/>
              <a:t>المؤشرات/العناصر، وهو خطأ منهجي.</a:t>
            </a:r>
            <a:endParaRPr lang="en-US" sz="2800" dirty="0"/>
          </a:p>
          <a:p>
            <a:pPr marL="457200" lvl="0" indent="-457200" algn="just">
              <a:lnSpc>
                <a:spcPct val="150000"/>
              </a:lnSpc>
              <a:buFont typeface="Arial" pitchFamily="34" charset="0"/>
              <a:buChar char="•"/>
            </a:pPr>
            <a:endPar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خماسي 6"/>
          <p:cNvSpPr/>
          <p:nvPr/>
        </p:nvSpPr>
        <p:spPr>
          <a:xfrm>
            <a:off x="1691680" y="476672"/>
            <a:ext cx="7289248" cy="792088"/>
          </a:xfrm>
          <a:prstGeom prst="homePlate">
            <a:avLst/>
          </a:prstGeom>
        </p:spPr>
        <p:style>
          <a:lnRef idx="0">
            <a:schemeClr val="accent2"/>
          </a:lnRef>
          <a:fillRef idx="3">
            <a:schemeClr val="accent2"/>
          </a:fillRef>
          <a:effectRef idx="3">
            <a:schemeClr val="accent2"/>
          </a:effectRef>
          <a:fontRef idx="minor">
            <a:schemeClr val="lt1"/>
          </a:fontRef>
        </p:style>
        <p:txBody>
          <a:bodyPr tIns="0" bIns="0" rtlCol="1" anchor="ctr"/>
          <a:lstStyle/>
          <a:p>
            <a:r>
              <a:rPr lang="ar-SA" sz="32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endParaRPr lang="ar-SA" sz="3200" b="1" dirty="0" smtClean="0">
              <a:solidFill>
                <a:schemeClr val="tx1"/>
              </a:solidFill>
            </a:endParaRPr>
          </a:p>
          <a:p>
            <a:r>
              <a:rPr lang="ar-SA" sz="3200" b="1" dirty="0">
                <a:solidFill>
                  <a:schemeClr val="tx1"/>
                </a:solidFill>
              </a:rPr>
              <a:t>8</a:t>
            </a:r>
            <a:r>
              <a:rPr lang="ar-SA" sz="3200" b="1" dirty="0" smtClean="0">
                <a:solidFill>
                  <a:schemeClr val="tx1"/>
                </a:solidFill>
              </a:rPr>
              <a:t> </a:t>
            </a:r>
            <a:r>
              <a:rPr lang="ar-SA" sz="3200" b="1" dirty="0">
                <a:solidFill>
                  <a:schemeClr val="tx1"/>
                </a:solidFill>
              </a:rPr>
              <a:t>قراءة تركيبية للمعطيات جدول </a:t>
            </a:r>
            <a:r>
              <a:rPr lang="ar-SA" sz="3200" b="1" dirty="0" smtClean="0">
                <a:solidFill>
                  <a:schemeClr val="tx1"/>
                </a:solidFill>
              </a:rPr>
              <a:t>(3)</a:t>
            </a:r>
            <a:endParaRPr lang="en-US" sz="3200" b="1" dirty="0">
              <a:solidFill>
                <a:schemeClr val="tx1"/>
              </a:solidFill>
            </a:endParaRPr>
          </a:p>
          <a:p>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61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0" y="1772816"/>
            <a:ext cx="6660232" cy="3384376"/>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dirty="0"/>
          </a:p>
        </p:txBody>
      </p:sp>
      <p:sp>
        <p:nvSpPr>
          <p:cNvPr id="3" name="مستطيل 2"/>
          <p:cNvSpPr/>
          <p:nvPr/>
        </p:nvSpPr>
        <p:spPr>
          <a:xfrm>
            <a:off x="755576" y="1556792"/>
            <a:ext cx="8225352" cy="468052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p:spPr>
        <p:style>
          <a:lnRef idx="2">
            <a:schemeClr val="dk1"/>
          </a:lnRef>
          <a:fillRef idx="1">
            <a:schemeClr val="lt1"/>
          </a:fillRef>
          <a:effectRef idx="0">
            <a:schemeClr val="dk1"/>
          </a:effectRef>
          <a:fontRef idx="minor">
            <a:schemeClr val="dk1"/>
          </a:fontRef>
        </p:style>
        <p:txBody>
          <a:bodyPr rtlCol="1" anchor="ctr"/>
          <a:lstStyle/>
          <a:p>
            <a:pPr marL="457200" lvl="0" indent="-457200">
              <a:lnSpc>
                <a:spcPct val="150000"/>
              </a:lnSpc>
              <a:buFont typeface="Arial" pitchFamily="34" charset="0"/>
              <a:buChar char="•"/>
            </a:pPr>
            <a:r>
              <a:rPr lang="ar-SA" sz="2800" b="1" dirty="0"/>
              <a:t>المجالات ( 4،2،1) مثلاً يفترض أن تكون في إطار المجال 3 "القيادة والتنظيم المدرسي </a:t>
            </a:r>
            <a:endParaRPr lang="en-US" sz="2800" b="1" dirty="0"/>
          </a:p>
          <a:p>
            <a:pPr marL="457200" lvl="0" indent="-457200">
              <a:lnSpc>
                <a:spcPct val="150000"/>
              </a:lnSpc>
              <a:buFont typeface="Arial" pitchFamily="34" charset="0"/>
              <a:buChar char="•"/>
            </a:pPr>
            <a:r>
              <a:rPr lang="ar-SA" sz="2800" b="1" dirty="0" smtClean="0"/>
              <a:t>ضعف الاستفادة </a:t>
            </a:r>
            <a:r>
              <a:rPr lang="ar-SA" sz="2800" b="1" dirty="0"/>
              <a:t>من معايير و مؤشرات جودة المدرسة في الإطار المرجعي النسخة الأولى في اختيار المجالات </a:t>
            </a:r>
            <a:r>
              <a:rPr lang="ar-SA" sz="2800" b="1" dirty="0" smtClean="0"/>
              <a:t>وتنظيم المعايير والمؤشرات.</a:t>
            </a:r>
            <a:endParaRPr lang="en-US" sz="2800" b="1" dirty="0"/>
          </a:p>
          <a:p>
            <a:pPr marL="457200" lvl="0" indent="-457200">
              <a:lnSpc>
                <a:spcPct val="150000"/>
              </a:lnSpc>
              <a:buFont typeface="Arial" pitchFamily="34" charset="0"/>
              <a:buChar char="•"/>
            </a:pPr>
            <a:r>
              <a:rPr lang="ar-SA" sz="2800" b="1" dirty="0"/>
              <a:t>المؤشرات كثيرة  </a:t>
            </a:r>
            <a:r>
              <a:rPr lang="ar-SA" sz="2800" b="1" dirty="0" smtClean="0"/>
              <a:t>وخذت نسق </a:t>
            </a:r>
            <a:r>
              <a:rPr lang="ar-SA" sz="2800" b="1" dirty="0"/>
              <a:t>الأهداف السلوكية </a:t>
            </a:r>
            <a:r>
              <a:rPr lang="ar-SA" sz="2800" b="1" dirty="0" smtClean="0"/>
              <a:t>.</a:t>
            </a:r>
          </a:p>
          <a:p>
            <a:pPr marL="457200" lvl="0" indent="-457200">
              <a:lnSpc>
                <a:spcPct val="150000"/>
              </a:lnSpc>
              <a:buFont typeface="Arial" pitchFamily="34" charset="0"/>
              <a:buChar char="•"/>
            </a:pPr>
            <a:r>
              <a:rPr lang="ar-SA" sz="2800" b="1" dirty="0" smtClean="0"/>
              <a:t> </a:t>
            </a:r>
            <a:r>
              <a:rPr lang="ar-SA" sz="2800" b="1" dirty="0"/>
              <a:t>لم يتم </a:t>
            </a:r>
            <a:r>
              <a:rPr lang="ar-SA" sz="2800" b="1" dirty="0" smtClean="0"/>
              <a:t> تحديد ووصف </a:t>
            </a:r>
            <a:r>
              <a:rPr lang="ar-SA" sz="2800" b="1" dirty="0"/>
              <a:t>لمستويات الأداء .</a:t>
            </a:r>
            <a:endParaRPr lang="en-US" sz="2800" b="1" dirty="0"/>
          </a:p>
          <a:p>
            <a:pPr>
              <a:lnSpc>
                <a:spcPct val="150000"/>
              </a:lnSpc>
            </a:pPr>
            <a:endPar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2" name="مخطط انسيابي: بيانات مخزّنة 1"/>
          <p:cNvSpPr/>
          <p:nvPr/>
        </p:nvSpPr>
        <p:spPr>
          <a:xfrm>
            <a:off x="1187624" y="332656"/>
            <a:ext cx="7956376" cy="864096"/>
          </a:xfrm>
          <a:prstGeom prst="flowChartOnlineStorage">
            <a:avLst/>
          </a:prstGeom>
        </p:spPr>
        <p:style>
          <a:lnRef idx="3">
            <a:schemeClr val="lt1"/>
          </a:lnRef>
          <a:fillRef idx="1">
            <a:schemeClr val="accent2"/>
          </a:fillRef>
          <a:effectRef idx="1">
            <a:schemeClr val="accent2"/>
          </a:effectRef>
          <a:fontRef idx="minor">
            <a:schemeClr val="lt1"/>
          </a:fontRef>
        </p:style>
        <p:txBody>
          <a:bodyPr rtlCol="1" anchor="ctr"/>
          <a:lstStyle/>
          <a:p>
            <a:r>
              <a:rPr lang="ar-SA" sz="3200" b="1" dirty="0">
                <a:ln w="18415" cmpd="sng">
                  <a:solidFill>
                    <a:srgbClr val="FFFFFF"/>
                  </a:solidFill>
                  <a:prstDash val="solid"/>
                </a:ln>
                <a:solidFill>
                  <a:schemeClr val="tx1"/>
                </a:solidFill>
                <a:effectLst>
                  <a:outerShdw blurRad="63500" dir="3600000" algn="tl" rotWithShape="0">
                    <a:srgbClr val="000000">
                      <a:alpha val="70000"/>
                    </a:srgbClr>
                  </a:outerShdw>
                </a:effectLst>
              </a:rPr>
              <a:t> </a:t>
            </a:r>
            <a:endParaRPr lang="ar-SA" sz="3200" b="1" dirty="0">
              <a:solidFill>
                <a:schemeClr val="tx1"/>
              </a:solidFill>
            </a:endParaRPr>
          </a:p>
          <a:p>
            <a:r>
              <a:rPr lang="ar-SA" sz="3200" b="1" dirty="0">
                <a:solidFill>
                  <a:schemeClr val="tx1"/>
                </a:solidFill>
              </a:rPr>
              <a:t>8 قراءة تركيبية للمعطيات جدول </a:t>
            </a:r>
            <a:r>
              <a:rPr lang="ar-SA" sz="3200" b="1" dirty="0" smtClean="0">
                <a:solidFill>
                  <a:schemeClr val="tx1"/>
                </a:solidFill>
              </a:rPr>
              <a:t>(3)</a:t>
            </a:r>
            <a:endParaRPr lang="en-US" sz="3200" b="1" dirty="0">
              <a:solidFill>
                <a:schemeClr val="tx1"/>
              </a:solidFill>
            </a:endParaRPr>
          </a:p>
          <a:p>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2249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267744" y="44624"/>
            <a:ext cx="4320480" cy="769441"/>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ar-SA"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9 استنتاجات</a:t>
            </a:r>
            <a:r>
              <a:rPr lang="ar-SA" sz="4400" b="1" spc="0" dirty="0" smtClean="0">
                <a:ln w="12700">
                  <a:noFill/>
                  <a:prstDash val="solid"/>
                </a:ln>
                <a:solidFill>
                  <a:schemeClr val="bg1"/>
                </a:solidFill>
                <a:effectLst>
                  <a:outerShdw blurRad="41275" dist="20320" dir="1800000" algn="tl" rotWithShape="0">
                    <a:srgbClr val="000000">
                      <a:alpha val="40000"/>
                    </a:srgbClr>
                  </a:outerShdw>
                </a:effectLst>
              </a:rPr>
              <a:t> </a:t>
            </a:r>
            <a:r>
              <a:rPr lang="ar-SA"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رئيسة</a:t>
            </a:r>
            <a:r>
              <a:rPr lang="ar-SA" sz="4400" b="1" spc="0" dirty="0" smtClean="0">
                <a:ln w="12700">
                  <a:noFill/>
                  <a:prstDash val="solid"/>
                </a:ln>
                <a:solidFill>
                  <a:schemeClr val="bg1"/>
                </a:solidFill>
                <a:effectLst>
                  <a:outerShdw blurRad="41275" dist="20320" dir="1800000" algn="tl" rotWithShape="0">
                    <a:srgbClr val="000000">
                      <a:alpha val="40000"/>
                    </a:srgbClr>
                  </a:outerShdw>
                </a:effectLst>
              </a:rPr>
              <a:t> </a:t>
            </a:r>
            <a:endParaRPr lang="en-US" sz="3200" b="1" spc="0"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3" name="مستطيل 2"/>
          <p:cNvSpPr/>
          <p:nvPr/>
        </p:nvSpPr>
        <p:spPr>
          <a:xfrm>
            <a:off x="539552" y="2276872"/>
            <a:ext cx="7581528" cy="648072"/>
          </a:xfrm>
          <a:prstGeom prst="rect">
            <a:avLst/>
          </a:prstGeom>
          <a:ln/>
        </p:spPr>
        <p:style>
          <a:lnRef idx="0">
            <a:schemeClr val="accent5"/>
          </a:lnRef>
          <a:fillRef idx="3">
            <a:schemeClr val="accent5"/>
          </a:fillRef>
          <a:effectRef idx="3">
            <a:schemeClr val="accent5"/>
          </a:effectRef>
          <a:fontRef idx="minor">
            <a:schemeClr val="lt1"/>
          </a:fontRef>
        </p:style>
        <p:txBody>
          <a:bodyPr rtlCol="1" anchor="ctr"/>
          <a:lstStyle/>
          <a:p>
            <a:r>
              <a:rPr lang="ar-SA" sz="2800" b="1" dirty="0" smtClean="0">
                <a:solidFill>
                  <a:schemeClr val="bg1"/>
                </a:solidFill>
              </a:rPr>
              <a:t>1.1.9 </a:t>
            </a:r>
            <a:r>
              <a:rPr lang="ar-SA" sz="2800" b="1" dirty="0">
                <a:solidFill>
                  <a:schemeClr val="bg1"/>
                </a:solidFill>
              </a:rPr>
              <a:t>ضبط </a:t>
            </a:r>
            <a:r>
              <a:rPr lang="ar-SA" sz="2800" b="1" dirty="0" smtClean="0">
                <a:solidFill>
                  <a:schemeClr val="bg1"/>
                </a:solidFill>
              </a:rPr>
              <a:t>تصنيف</a:t>
            </a:r>
            <a:r>
              <a:rPr lang="ar-SA" sz="2800" b="1" dirty="0" smtClean="0">
                <a:solidFill>
                  <a:schemeClr val="bg1"/>
                </a:solidFill>
              </a:rPr>
              <a:t> </a:t>
            </a:r>
            <a:r>
              <a:rPr lang="ar-SA" sz="2800" b="1" dirty="0">
                <a:solidFill>
                  <a:schemeClr val="bg1"/>
                </a:solidFill>
              </a:rPr>
              <a:t>مجالات المعايير والمؤشرات ، </a:t>
            </a:r>
            <a:endParaRPr lang="en-US" sz="2800" b="1" dirty="0">
              <a:solidFill>
                <a:schemeClr val="bg1"/>
              </a:solidFill>
            </a:endParaRPr>
          </a:p>
        </p:txBody>
      </p:sp>
      <p:sp>
        <p:nvSpPr>
          <p:cNvPr id="6" name="مستطيل 5"/>
          <p:cNvSpPr/>
          <p:nvPr/>
        </p:nvSpPr>
        <p:spPr>
          <a:xfrm>
            <a:off x="539552" y="3717032"/>
            <a:ext cx="7581528" cy="50405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800" dirty="0" smtClean="0"/>
              <a:t>3.1.9  </a:t>
            </a:r>
            <a:r>
              <a:rPr lang="ar-SA" sz="2800" dirty="0"/>
              <a:t>تحديد المستوى العام لجودة المدرسة .</a:t>
            </a:r>
            <a:endParaRPr lang="en-US" sz="2800" dirty="0"/>
          </a:p>
        </p:txBody>
      </p:sp>
      <p:sp>
        <p:nvSpPr>
          <p:cNvPr id="7" name="مستطيل 6"/>
          <p:cNvSpPr/>
          <p:nvPr/>
        </p:nvSpPr>
        <p:spPr>
          <a:xfrm>
            <a:off x="539552" y="3068960"/>
            <a:ext cx="7581528" cy="46805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800" dirty="0"/>
              <a:t>2.1.9 </a:t>
            </a:r>
            <a:r>
              <a:rPr lang="ar-SA" sz="2800" dirty="0" smtClean="0"/>
              <a:t> طريقة بناء </a:t>
            </a:r>
            <a:r>
              <a:rPr lang="ar-SA" sz="2800" dirty="0"/>
              <a:t>المعايير ومؤشراتها </a:t>
            </a:r>
            <a:endParaRPr lang="en-US" sz="2800" dirty="0"/>
          </a:p>
        </p:txBody>
      </p:sp>
      <p:sp>
        <p:nvSpPr>
          <p:cNvPr id="2" name="مربع نص 1"/>
          <p:cNvSpPr txBox="1"/>
          <p:nvPr/>
        </p:nvSpPr>
        <p:spPr>
          <a:xfrm>
            <a:off x="323528" y="1052736"/>
            <a:ext cx="7992888"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1">
            <a:spAutoFit/>
          </a:bodyPr>
          <a:lstStyle/>
          <a:p>
            <a:r>
              <a:rPr lang="ar-SA" dirty="0">
                <a:solidFill>
                  <a:schemeClr val="bg1"/>
                </a:solidFill>
              </a:rPr>
              <a:t> </a:t>
            </a:r>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1.9</a:t>
            </a:r>
            <a:r>
              <a:rPr lang="ar-SA" dirty="0">
                <a:solidFill>
                  <a:schemeClr val="tx1"/>
                </a:solidFill>
              </a:rPr>
              <a:t> </a:t>
            </a:r>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حققت الجمهورية اليمنية في مجال أعداد معايير الجودة </a:t>
            </a:r>
            <a:r>
              <a:rPr lang="ar-SA"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ومعايير </a:t>
            </a:r>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ومؤشرات تقويم المدرسي </a:t>
            </a:r>
            <a:r>
              <a:rPr lang="ar-SA"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تطورا ملموسا، </a:t>
            </a:r>
            <a:r>
              <a:rPr lang="ar-SA"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الاّ أن هناك ما يزال أوجه قصور في :</a:t>
            </a:r>
          </a:p>
        </p:txBody>
      </p:sp>
      <p:sp>
        <p:nvSpPr>
          <p:cNvPr id="10" name="عنوان 3"/>
          <p:cNvSpPr txBox="1">
            <a:spLocks/>
          </p:cNvSpPr>
          <p:nvPr/>
        </p:nvSpPr>
        <p:spPr>
          <a:xfrm>
            <a:off x="518142" y="4356393"/>
            <a:ext cx="7602938" cy="584775"/>
          </a:xfrm>
          <a:prstGeom prst="rect">
            <a:avLst/>
          </a:prstGeom>
        </p:spPr>
        <p:style>
          <a:lnRef idx="1">
            <a:schemeClr val="dk1"/>
          </a:lnRef>
          <a:fillRef idx="3">
            <a:schemeClr val="dk1"/>
          </a:fillRef>
          <a:effectRef idx="2">
            <a:schemeClr val="dk1"/>
          </a:effectRef>
          <a:fontRef idx="minor">
            <a:schemeClr val="lt1"/>
          </a:fontRef>
        </p:style>
        <p:txBody>
          <a:bodyPr vert="horz" wrap="square" lIns="91440" tIns="45720" rIns="91440" bIns="45720" rtlCol="0" anchor="ctr">
            <a:spAutoFit/>
          </a:bodyPr>
          <a:lstStyle>
            <a:lvl1pPr algn="l" defTabSz="914400" rtl="1"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SA" sz="3200" dirty="0" smtClean="0"/>
              <a:t>2.9  </a:t>
            </a:r>
            <a:r>
              <a:rPr lang="ar-SA" sz="3200" dirty="0" smtClean="0"/>
              <a:t> تحديد </a:t>
            </a:r>
            <a:r>
              <a:rPr lang="ar-SA" sz="3200" dirty="0" smtClean="0"/>
              <a:t>نقاط التركيز المحورية ووصف مستويات الأداء </a:t>
            </a:r>
            <a:endParaRPr lang="en-US" sz="3200" dirty="0"/>
          </a:p>
        </p:txBody>
      </p:sp>
      <p:sp>
        <p:nvSpPr>
          <p:cNvPr id="11" name="عنوان 3"/>
          <p:cNvSpPr txBox="1">
            <a:spLocks/>
          </p:cNvSpPr>
          <p:nvPr/>
        </p:nvSpPr>
        <p:spPr>
          <a:xfrm>
            <a:off x="497454" y="5088086"/>
            <a:ext cx="7602938" cy="1077218"/>
          </a:xfrm>
          <a:prstGeom prst="rect">
            <a:avLst/>
          </a:prstGeom>
          <a:solidFill>
            <a:srgbClr val="0070C0"/>
          </a:solidFill>
        </p:spPr>
        <p:style>
          <a:lnRef idx="1">
            <a:schemeClr val="dk1"/>
          </a:lnRef>
          <a:fillRef idx="3">
            <a:schemeClr val="dk1"/>
          </a:fillRef>
          <a:effectRef idx="2">
            <a:schemeClr val="dk1"/>
          </a:effectRef>
          <a:fontRef idx="minor">
            <a:schemeClr val="lt1"/>
          </a:fontRef>
        </p:style>
        <p:txBody>
          <a:bodyPr vert="horz" wrap="square" lIns="91440" tIns="45720" rIns="91440" bIns="45720" rtlCol="0" anchor="ctr">
            <a:spAutoFit/>
          </a:bodyPr>
          <a:lstStyle>
            <a:lvl1pPr algn="l" defTabSz="914400" rtl="1"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ar-SA" sz="3200" dirty="0"/>
              <a:t>3.9 </a:t>
            </a:r>
            <a:r>
              <a:rPr lang="ar-SA" sz="3200" dirty="0" smtClean="0"/>
              <a:t>تقويم التعليم </a:t>
            </a:r>
            <a:r>
              <a:rPr lang="ar-SA" sz="3200" dirty="0"/>
              <a:t>الموارد الأولية للتعلم دون الاهتمام بإتقان الكفايات .</a:t>
            </a:r>
            <a:endParaRPr lang="en-US" sz="3200" dirty="0"/>
          </a:p>
        </p:txBody>
      </p:sp>
    </p:spTree>
    <p:extLst>
      <p:ext uri="{BB962C8B-B14F-4D97-AF65-F5344CB8AC3E}">
        <p14:creationId xmlns:p14="http://schemas.microsoft.com/office/powerpoint/2010/main" val="157291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2"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52120" y="260648"/>
            <a:ext cx="3034680" cy="940966"/>
          </a:xfrm>
          <a:solidFill>
            <a:schemeClr val="accent6">
              <a:lumMod val="40000"/>
              <a:lumOff val="60000"/>
            </a:schemeClr>
          </a:solidFill>
          <a:ln w="38100"/>
        </p:spPr>
        <p:style>
          <a:lnRef idx="1">
            <a:schemeClr val="accent4"/>
          </a:lnRef>
          <a:fillRef idx="2">
            <a:schemeClr val="accent4"/>
          </a:fillRef>
          <a:effectRef idx="1">
            <a:schemeClr val="accent4"/>
          </a:effectRef>
          <a:fontRef idx="minor">
            <a:schemeClr val="dk1"/>
          </a:fontRef>
        </p:style>
        <p:txBody>
          <a:bodyPr/>
          <a:lstStyle/>
          <a:p>
            <a:r>
              <a:rPr lang="ar-SA" sz="2800" b="1" dirty="0" smtClean="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cs typeface="Arabic Transparent" pitchFamily="2" charset="-78"/>
              </a:rPr>
              <a:t>1 عوضاً  عن المقدمة</a:t>
            </a:r>
            <a:endParaRPr lang="ar-SA" b="1" dirty="0">
              <a:ln w="12700">
                <a:solidFill>
                  <a:srgbClr val="7030A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412776"/>
            <a:ext cx="8363272" cy="4320480"/>
          </a:xfrm>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lgn="justLow">
              <a:lnSpc>
                <a:spcPct val="200000"/>
              </a:lnSpc>
              <a:buNone/>
            </a:pPr>
            <a:r>
              <a:rPr lang="ar-SA" sz="2400" dirty="0" smtClean="0">
                <a:solidFill>
                  <a:srgbClr val="002060"/>
                </a:solidFill>
              </a:rPr>
              <a:t>   </a:t>
            </a:r>
            <a:r>
              <a:rPr lang="ar-SA" sz="2800" dirty="0">
                <a:solidFill>
                  <a:schemeClr val="tx1"/>
                </a:solidFill>
                <a:effectLst>
                  <a:glow rad="63500">
                    <a:schemeClr val="accent1">
                      <a:satMod val="175000"/>
                      <a:alpha val="40000"/>
                    </a:schemeClr>
                  </a:glow>
                </a:effectLst>
              </a:rPr>
              <a:t>أهمها إعداد الإطار المرجعي لبرنامج التطوير  المدرسي. وفي هذه الوثيقة ظهرت لأول مرة – بشكل منهجي –إطار معايير ومؤشرات جودة الأداء المدرسي وتقويمه، إلى جانب وثيقة الإطار المرجعي  للإشراف التربوي.</a:t>
            </a:r>
            <a:endParaRPr lang="en-US" sz="2800" dirty="0">
              <a:solidFill>
                <a:schemeClr val="tx1"/>
              </a:solidFill>
              <a:effectLst>
                <a:glow rad="63500">
                  <a:schemeClr val="accent1">
                    <a:satMod val="175000"/>
                    <a:alpha val="40000"/>
                  </a:schemeClr>
                </a:glow>
              </a:effectLst>
            </a:endParaRPr>
          </a:p>
        </p:txBody>
      </p:sp>
      <p:sp>
        <p:nvSpPr>
          <p:cNvPr id="5" name="نصف إطار 4"/>
          <p:cNvSpPr/>
          <p:nvPr/>
        </p:nvSpPr>
        <p:spPr>
          <a:xfrm>
            <a:off x="5364088" y="188640"/>
            <a:ext cx="432048" cy="1152128"/>
          </a:xfrm>
          <a:prstGeom prst="halfFram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tx1"/>
              </a:solidFill>
            </a:endParaRPr>
          </a:p>
        </p:txBody>
      </p:sp>
      <p:sp>
        <p:nvSpPr>
          <p:cNvPr id="6" name="نصف إطار 5"/>
          <p:cNvSpPr/>
          <p:nvPr/>
        </p:nvSpPr>
        <p:spPr>
          <a:xfrm>
            <a:off x="5508104" y="341040"/>
            <a:ext cx="432048" cy="1152128"/>
          </a:xfrm>
          <a:prstGeom prst="halfFram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solidFill>
                <a:schemeClr val="tx1"/>
              </a:solidFill>
            </a:endParaRPr>
          </a:p>
        </p:txBody>
      </p:sp>
      <p:sp>
        <p:nvSpPr>
          <p:cNvPr id="7" name="نصف إطار 6"/>
          <p:cNvSpPr/>
          <p:nvPr/>
        </p:nvSpPr>
        <p:spPr>
          <a:xfrm>
            <a:off x="5233392" y="44624"/>
            <a:ext cx="432048" cy="1296144"/>
          </a:xfrm>
          <a:prstGeom prst="halfFram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solidFill>
                <a:schemeClr val="tx1"/>
              </a:solidFill>
            </a:endParaRPr>
          </a:p>
        </p:txBody>
      </p:sp>
      <p:sp>
        <p:nvSpPr>
          <p:cNvPr id="8" name="نصف إطار 7"/>
          <p:cNvSpPr/>
          <p:nvPr/>
        </p:nvSpPr>
        <p:spPr>
          <a:xfrm>
            <a:off x="323528" y="1268760"/>
            <a:ext cx="432048" cy="1296144"/>
          </a:xfrm>
          <a:prstGeom prst="halfFrame">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ar-SA">
              <a:solidFill>
                <a:schemeClr val="tx1"/>
              </a:solidFill>
            </a:endParaRPr>
          </a:p>
        </p:txBody>
      </p:sp>
      <p:sp>
        <p:nvSpPr>
          <p:cNvPr id="9" name="نصف إطار 8"/>
          <p:cNvSpPr/>
          <p:nvPr/>
        </p:nvSpPr>
        <p:spPr>
          <a:xfrm>
            <a:off x="278295" y="1124744"/>
            <a:ext cx="432048" cy="1152128"/>
          </a:xfrm>
          <a:prstGeom prst="halfFram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p14="http://schemas.microsoft.com/office/powerpoint/2010/main" val="24844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23528" y="3501008"/>
            <a:ext cx="7725544" cy="1512168"/>
          </a:xfrm>
          <a:prstGeom prst="rect">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1" anchor="ctr"/>
          <a:lstStyle/>
          <a:p>
            <a:pPr>
              <a:lnSpc>
                <a:spcPct val="150000"/>
              </a:lnSpc>
            </a:pPr>
            <a:r>
              <a:rPr lang="ar-SA" sz="2400" b="1" dirty="0">
                <a:solidFill>
                  <a:schemeClr val="tx1"/>
                </a:solidFill>
              </a:rPr>
              <a:t>2.10 إعادة النظر في منهجية تقويم التعليم </a:t>
            </a:r>
            <a:r>
              <a:rPr lang="ar-SA" sz="2400" b="1" dirty="0" smtClean="0">
                <a:solidFill>
                  <a:schemeClr val="tx1"/>
                </a:solidFill>
              </a:rPr>
              <a:t>« </a:t>
            </a:r>
            <a:r>
              <a:rPr lang="ar-SA" sz="2400" b="1" dirty="0">
                <a:solidFill>
                  <a:schemeClr val="tx1"/>
                </a:solidFill>
              </a:rPr>
              <a:t>التقويم من أجل التعلم </a:t>
            </a:r>
            <a:r>
              <a:rPr lang="ar-SA" sz="2400" b="1" dirty="0" smtClean="0">
                <a:solidFill>
                  <a:schemeClr val="tx1"/>
                </a:solidFill>
              </a:rPr>
              <a:t>«و </a:t>
            </a:r>
            <a:r>
              <a:rPr lang="ar-SA" sz="2400" b="1" dirty="0">
                <a:solidFill>
                  <a:schemeClr val="tx1"/>
                </a:solidFill>
              </a:rPr>
              <a:t>القائم على الموارد الأساسية( معارف , مهارات , اتجاهات) </a:t>
            </a:r>
            <a:r>
              <a:rPr lang="ar-SA" sz="2400" b="1" dirty="0" smtClean="0">
                <a:solidFill>
                  <a:schemeClr val="tx1"/>
                </a:solidFill>
              </a:rPr>
              <a:t>والكفايات </a:t>
            </a:r>
            <a:r>
              <a:rPr lang="ar-SA" sz="2400" b="1" dirty="0">
                <a:solidFill>
                  <a:schemeClr val="tx1"/>
                </a:solidFill>
              </a:rPr>
              <a:t>الأساسية </a:t>
            </a:r>
            <a:r>
              <a:rPr lang="ar-SA" sz="2400" b="1" dirty="0" smtClean="0">
                <a:solidFill>
                  <a:schemeClr val="tx1"/>
                </a:solidFill>
              </a:rPr>
              <a:t>والممتدة</a:t>
            </a:r>
            <a:r>
              <a:rPr lang="ar-SA" sz="2400" b="1" dirty="0">
                <a:solidFill>
                  <a:schemeClr val="tx1"/>
                </a:solidFill>
              </a:rPr>
              <a:t>.</a:t>
            </a:r>
            <a:endParaRPr lang="en-US" sz="2400" b="1" dirty="0">
              <a:solidFill>
                <a:schemeClr val="tx1"/>
              </a:solidFill>
            </a:endParaRPr>
          </a:p>
        </p:txBody>
      </p:sp>
      <p:sp>
        <p:nvSpPr>
          <p:cNvPr id="7" name="مستطيل 6"/>
          <p:cNvSpPr/>
          <p:nvPr/>
        </p:nvSpPr>
        <p:spPr>
          <a:xfrm>
            <a:off x="323528" y="1484784"/>
            <a:ext cx="7725544" cy="18002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tIns="540000" rtlCol="1" anchor="ctr"/>
          <a:lstStyle/>
          <a:p>
            <a:pPr>
              <a:lnSpc>
                <a:spcPct val="150000"/>
              </a:lnSpc>
            </a:pPr>
            <a:r>
              <a:rPr lang="ar-SA" sz="2600" dirty="0">
                <a:solidFill>
                  <a:schemeClr val="bg1"/>
                </a:solidFill>
              </a:rPr>
              <a:t>1.10</a:t>
            </a:r>
            <a:r>
              <a:rPr lang="ar-SA" sz="2600" dirty="0"/>
              <a:t>  </a:t>
            </a:r>
            <a:r>
              <a:rPr lang="ar-SA" sz="2600" b="1" dirty="0">
                <a:solidFill>
                  <a:schemeClr val="bg1"/>
                </a:solidFill>
              </a:rPr>
              <a:t>إعادة تطوير معايير جودة الأداء المدرسي ومعايير ومؤشرات تقويم المدرسة </a:t>
            </a:r>
            <a:r>
              <a:rPr lang="ar-SA" sz="2600" b="1" dirty="0" smtClean="0">
                <a:solidFill>
                  <a:schemeClr val="bg1"/>
                </a:solidFill>
              </a:rPr>
              <a:t>بالاستفادة </a:t>
            </a:r>
            <a:r>
              <a:rPr lang="ar-SA" sz="2600" b="1" dirty="0">
                <a:solidFill>
                  <a:schemeClr val="bg1"/>
                </a:solidFill>
              </a:rPr>
              <a:t>من إيجابيات التجارب المحلية وأفضل ممارسة </a:t>
            </a:r>
            <a:r>
              <a:rPr lang="ar-SA" sz="2600" b="1" dirty="0" smtClean="0">
                <a:solidFill>
                  <a:schemeClr val="bg1"/>
                </a:solidFill>
              </a:rPr>
              <a:t>العالمية  في المجال.</a:t>
            </a:r>
            <a:r>
              <a:rPr lang="ar-SA" sz="2600" dirty="0" smtClean="0"/>
              <a:t>.</a:t>
            </a:r>
            <a:endParaRPr lang="en-US" sz="2600" dirty="0"/>
          </a:p>
          <a:p>
            <a:pPr>
              <a:lnSpc>
                <a:spcPct val="150000"/>
              </a:lnSpc>
            </a:pPr>
            <a:endParaRPr lang="en-US" sz="2600" dirty="0"/>
          </a:p>
        </p:txBody>
      </p:sp>
      <p:sp>
        <p:nvSpPr>
          <p:cNvPr id="10" name="مستطيل 9"/>
          <p:cNvSpPr/>
          <p:nvPr/>
        </p:nvSpPr>
        <p:spPr>
          <a:xfrm>
            <a:off x="323528" y="5157192"/>
            <a:ext cx="7797552" cy="1368152"/>
          </a:xfrm>
          <a:prstGeom prst="rect">
            <a:avLst/>
          </a:prstGeom>
          <a:solidFill>
            <a:srgbClr val="66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1" anchor="ctr"/>
          <a:lstStyle/>
          <a:p>
            <a:pPr>
              <a:lnSpc>
                <a:spcPct val="150000"/>
              </a:lnSpc>
            </a:pPr>
            <a:r>
              <a:rPr lang="ar-SA" sz="2600" b="1" dirty="0"/>
              <a:t>3.10 </a:t>
            </a:r>
            <a:r>
              <a:rPr lang="ar-SA" sz="2600" b="1" dirty="0" smtClean="0"/>
              <a:t>إنشاء </a:t>
            </a:r>
            <a:r>
              <a:rPr lang="ar-SA" sz="2600" b="1" dirty="0"/>
              <a:t>وحدة تنسيق البرامج و المشروعات تُعنى </a:t>
            </a:r>
            <a:r>
              <a:rPr lang="ar-SA" sz="2600" b="1" dirty="0" smtClean="0"/>
              <a:t>ضمن قضايا    أخرى بمعايير </a:t>
            </a:r>
            <a:r>
              <a:rPr lang="ar-SA" sz="2600" b="1" dirty="0"/>
              <a:t>ومؤشرات تقويم  الإداء المدرسي </a:t>
            </a:r>
            <a:r>
              <a:rPr lang="ar-SA" sz="2600" b="1" dirty="0" smtClean="0"/>
              <a:t> من أجل تنظيم واستدامة الخبرات.</a:t>
            </a:r>
            <a:endParaRPr lang="en-US" sz="2600" b="1" dirty="0"/>
          </a:p>
        </p:txBody>
      </p:sp>
      <p:sp>
        <p:nvSpPr>
          <p:cNvPr id="8" name="مستطيل ذو زوايا قطرية مخدوشة 7"/>
          <p:cNvSpPr/>
          <p:nvPr/>
        </p:nvSpPr>
        <p:spPr>
          <a:xfrm>
            <a:off x="2771800" y="404664"/>
            <a:ext cx="2869976" cy="864096"/>
          </a:xfrm>
          <a:prstGeom prst="snip2DiagRect">
            <a:avLst/>
          </a:prstGeom>
          <a:solidFill>
            <a:srgbClr val="D9371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chemeClr val="bg1"/>
                </a:solidFill>
              </a:rPr>
              <a:t>10  </a:t>
            </a:r>
            <a:r>
              <a:rPr lang="ar-SA" sz="2800" b="1" dirty="0">
                <a:solidFill>
                  <a:schemeClr val="bg1"/>
                </a:solidFill>
              </a:rPr>
              <a:t>توصيات رئيسة </a:t>
            </a:r>
            <a:endParaRPr lang="en-US" sz="2800" b="1" dirty="0">
              <a:solidFill>
                <a:schemeClr val="bg1"/>
              </a:solidFill>
            </a:endParaRPr>
          </a:p>
        </p:txBody>
      </p:sp>
    </p:spTree>
    <p:extLst>
      <p:ext uri="{BB962C8B-B14F-4D97-AF65-F5344CB8AC3E}">
        <p14:creationId xmlns:p14="http://schemas.microsoft.com/office/powerpoint/2010/main" val="7898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p:txBody>
          <a:bodyPr/>
          <a:lstStyle/>
          <a:p>
            <a:endParaRPr lang="ar-S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1095023" y="817583"/>
            <a:ext cx="6965245" cy="667202"/>
          </a:xfrm>
        </p:spPr>
        <p:txBody>
          <a:bodyPr>
            <a:normAutofit fontScale="90000"/>
          </a:bodyPr>
          <a:lstStyle/>
          <a:p>
            <a:r>
              <a:rPr lang="ar-SA"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مبررات إطار المعايير والمؤشرات</a:t>
            </a:r>
            <a:endParaRPr lang="ar-SA"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عنصر نائب للمحتوى 5"/>
          <p:cNvSpPr>
            <a:spLocks noGrp="1"/>
          </p:cNvSpPr>
          <p:nvPr>
            <p:ph idx="1"/>
          </p:nvPr>
        </p:nvSpPr>
        <p:spPr>
          <a:xfrm>
            <a:off x="1043608" y="1628800"/>
            <a:ext cx="7200800" cy="4094269"/>
          </a:xfrm>
        </p:spPr>
        <p:txBody>
          <a:bodyPr>
            <a:normAutofit fontScale="92500"/>
          </a:bodyPr>
          <a:lstStyle/>
          <a:p>
            <a:pPr>
              <a:lnSpc>
                <a:spcPct val="200000"/>
              </a:lnSpc>
            </a:pPr>
            <a:r>
              <a:rPr lang="ar-Y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الحاجة إلى اعتماد معايير وطنية لجودة الأداء المدرسي  بمجالاته كافة،</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ndParaRPr>
          </a:p>
          <a:p>
            <a:pPr>
              <a:lnSpc>
                <a:spcPct val="200000"/>
              </a:lnSpc>
            </a:pPr>
            <a:r>
              <a:rPr lang="ar-Y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التأسيس لنظام داخلي للجودة في المدرسة، بحيث تعمل بشكل منهجي ومنظم ومستمر؛ لتحسين أدائها وتطوير مخرجاتها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ndParaRPr>
          </a:p>
          <a:p>
            <a:pPr>
              <a:lnSpc>
                <a:spcPct val="200000"/>
              </a:lnSpc>
            </a:pPr>
            <a:r>
              <a:rPr lang="ar-Y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الإشراف والمتابعة والتقييم لمستويات الأداء المدرسي كافة، وفقاً لمعايير ومؤشرات الجودة المرجعية المعتمدة.</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ndParaRPr>
          </a:p>
          <a:p>
            <a:pPr lvl="0">
              <a:lnSpc>
                <a:spcPct val="200000"/>
              </a:lnSpc>
            </a:pP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ndParaRPr>
          </a:p>
          <a:p>
            <a:pPr>
              <a:lnSpc>
                <a:spcPct val="200000"/>
              </a:lnSpc>
            </a:pPr>
            <a:endParaRPr lang="ar-SA" dirty="0"/>
          </a:p>
        </p:txBody>
      </p:sp>
    </p:spTree>
    <p:extLst>
      <p:ext uri="{BB962C8B-B14F-4D97-AF65-F5344CB8AC3E}">
        <p14:creationId xmlns:p14="http://schemas.microsoft.com/office/powerpoint/2010/main" val="30448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3"/>
          <p:cNvSpPr/>
          <p:nvPr/>
        </p:nvSpPr>
        <p:spPr>
          <a:xfrm>
            <a:off x="4644008" y="332656"/>
            <a:ext cx="3456384" cy="1080120"/>
          </a:xfrm>
          <a:prstGeom prst="wedgeRectCallout">
            <a:avLst>
              <a:gd name="adj1" fmla="val 45881"/>
              <a:gd name="adj2" fmla="val 104157"/>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2" name="عنوان 1"/>
          <p:cNvSpPr>
            <a:spLocks noGrp="1"/>
          </p:cNvSpPr>
          <p:nvPr>
            <p:ph type="title"/>
          </p:nvPr>
        </p:nvSpPr>
        <p:spPr>
          <a:xfrm>
            <a:off x="4932040" y="404664"/>
            <a:ext cx="3024336" cy="936104"/>
          </a:xfrm>
          <a:ln/>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fontScale="90000"/>
          </a:bodyPr>
          <a:lstStyle/>
          <a:p>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t/>
            </a:r>
            <a:b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b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t/>
            </a:r>
            <a:b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b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t>3 </a:t>
            </a:r>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هدف </a:t>
            </a:r>
            <a:r>
              <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الورقة</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t/>
            </a:r>
            <a:br>
              <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rPr>
            </a:br>
            <a:endPar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rabic Transparent" pitchFamily="2" charset="-78"/>
            </a:endParaRPr>
          </a:p>
        </p:txBody>
      </p:sp>
      <p:sp>
        <p:nvSpPr>
          <p:cNvPr id="3" name="عنصر نائب للمحتوى 2"/>
          <p:cNvSpPr>
            <a:spLocks noGrp="1"/>
          </p:cNvSpPr>
          <p:nvPr>
            <p:ph idx="1"/>
          </p:nvPr>
        </p:nvSpPr>
        <p:spPr>
          <a:xfrm>
            <a:off x="251520" y="2276872"/>
            <a:ext cx="8568952" cy="3845023"/>
          </a:xfrm>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ar-SA" b="1" dirty="0"/>
              <a:t> </a:t>
            </a:r>
            <a:endParaRPr lang="ar-SA" b="1" dirty="0" smtClean="0"/>
          </a:p>
          <a:p>
            <a:pPr marL="0" indent="0">
              <a:buNone/>
            </a:pPr>
            <a:r>
              <a:rPr lang="ar-SA" dirty="0" smtClean="0">
                <a:effectLst>
                  <a:outerShdw blurRad="50800" dist="38100" dir="2700000" algn="tl" rotWithShape="0">
                    <a:prstClr val="black">
                      <a:alpha val="40000"/>
                    </a:prstClr>
                  </a:outerShdw>
                </a:effectLst>
              </a:rPr>
              <a:t>   </a:t>
            </a:r>
            <a:r>
              <a:rPr lang="ar-SA" b="1" dirty="0" smtClean="0">
                <a:effectLst>
                  <a:outerShdw blurRad="50800" dist="38100" dir="2700000" algn="tl" rotWithShape="0">
                    <a:prstClr val="black">
                      <a:alpha val="40000"/>
                    </a:prstClr>
                  </a:outerShdw>
                </a:effectLst>
              </a:rPr>
              <a:t>تهدف </a:t>
            </a:r>
            <a:r>
              <a:rPr lang="ar-SA" b="1" dirty="0">
                <a:effectLst>
                  <a:outerShdw blurRad="50800" dist="38100" dir="2700000" algn="tl" rotWithShape="0">
                    <a:prstClr val="black">
                      <a:alpha val="40000"/>
                    </a:prstClr>
                  </a:outerShdw>
                </a:effectLst>
              </a:rPr>
              <a:t>هذه الورقة إلى التعريف بإطار معايير ومؤشرات جودة </a:t>
            </a:r>
            <a:endParaRPr lang="ar-SA" b="1" dirty="0" smtClean="0">
              <a:effectLst>
                <a:outerShdw blurRad="50800" dist="38100" dir="2700000" algn="tl" rotWithShape="0">
                  <a:prstClr val="black">
                    <a:alpha val="40000"/>
                  </a:prstClr>
                </a:outerShdw>
              </a:effectLst>
            </a:endParaRPr>
          </a:p>
          <a:p>
            <a:pPr marL="0" indent="0">
              <a:buNone/>
            </a:pPr>
            <a:endParaRPr lang="ar-SA" b="1" dirty="0">
              <a:effectLst>
                <a:outerShdw blurRad="50800" dist="38100" dir="2700000" algn="tl" rotWithShape="0">
                  <a:prstClr val="black">
                    <a:alpha val="40000"/>
                  </a:prstClr>
                </a:outerShdw>
              </a:effectLst>
            </a:endParaRPr>
          </a:p>
          <a:p>
            <a:pPr marL="0" indent="0">
              <a:buNone/>
            </a:pPr>
            <a:r>
              <a:rPr lang="ar-SA" b="1" dirty="0" smtClean="0">
                <a:effectLst>
                  <a:outerShdw blurRad="50800" dist="38100" dir="2700000" algn="tl" rotWithShape="0">
                    <a:prstClr val="black">
                      <a:alpha val="40000"/>
                    </a:prstClr>
                  </a:outerShdw>
                </a:effectLst>
              </a:rPr>
              <a:t>المدرسة </a:t>
            </a:r>
            <a:r>
              <a:rPr lang="ar-SA" b="1" dirty="0">
                <a:effectLst>
                  <a:outerShdw blurRad="50800" dist="38100" dir="2700000" algn="tl" rotWithShape="0">
                    <a:prstClr val="black">
                      <a:alpha val="40000"/>
                    </a:prstClr>
                  </a:outerShdw>
                </a:effectLst>
              </a:rPr>
              <a:t>وتقويمها في الجمهورية اليمنية  بالاستناد إلى </a:t>
            </a:r>
            <a:r>
              <a:rPr lang="ar-SA" b="1" dirty="0" smtClean="0">
                <a:effectLst>
                  <a:outerShdw blurRad="50800" dist="38100" dir="2700000" algn="tl" rotWithShape="0">
                    <a:prstClr val="black">
                      <a:alpha val="40000"/>
                    </a:prstClr>
                  </a:outerShdw>
                </a:effectLst>
              </a:rPr>
              <a:t>الأطر </a:t>
            </a:r>
          </a:p>
          <a:p>
            <a:pPr marL="0" indent="0">
              <a:buNone/>
            </a:pPr>
            <a:endParaRPr lang="ar-SA" b="1" dirty="0">
              <a:effectLst>
                <a:outerShdw blurRad="50800" dist="38100" dir="2700000" algn="tl" rotWithShape="0">
                  <a:prstClr val="black">
                    <a:alpha val="40000"/>
                  </a:prstClr>
                </a:outerShdw>
              </a:effectLst>
            </a:endParaRPr>
          </a:p>
          <a:p>
            <a:pPr marL="0" indent="0">
              <a:buNone/>
            </a:pPr>
            <a:r>
              <a:rPr lang="ar-SA" b="1" dirty="0" smtClean="0">
                <a:effectLst>
                  <a:outerShdw blurRad="50800" dist="38100" dir="2700000" algn="tl" rotWithShape="0">
                    <a:prstClr val="black">
                      <a:alpha val="40000"/>
                    </a:prstClr>
                  </a:outerShdw>
                </a:effectLst>
              </a:rPr>
              <a:t>  المرجعية في المجال .</a:t>
            </a:r>
            <a:endParaRPr lang="en-US" b="1" dirty="0">
              <a:effectLst>
                <a:outerShdw blurRad="50800" dist="38100" dir="2700000" algn="tl" rotWithShape="0">
                  <a:prstClr val="black">
                    <a:alpha val="40000"/>
                  </a:prstClr>
                </a:outerShdw>
              </a:effectLst>
            </a:endParaRPr>
          </a:p>
          <a:p>
            <a:pPr marL="0" indent="0">
              <a:buNone/>
            </a:pPr>
            <a:endParaRPr lang="en-US" dirty="0"/>
          </a:p>
          <a:p>
            <a:pPr lvl="0"/>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a:p>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830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843809" y="492195"/>
            <a:ext cx="4104456" cy="707886"/>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إطار </a:t>
            </a: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rPr>
              <a:t>مفاهيمي</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خماسي 4"/>
          <p:cNvSpPr/>
          <p:nvPr/>
        </p:nvSpPr>
        <p:spPr>
          <a:xfrm>
            <a:off x="5399584" y="1484784"/>
            <a:ext cx="3744416" cy="720080"/>
          </a:xfrm>
          <a:prstGeom prst="homePlate">
            <a:avLst/>
          </a:prstGeom>
        </p:spPr>
        <p:style>
          <a:lnRef idx="1">
            <a:schemeClr val="accent4"/>
          </a:lnRef>
          <a:fillRef idx="3">
            <a:schemeClr val="accent4"/>
          </a:fillRef>
          <a:effectRef idx="2">
            <a:schemeClr val="accent4"/>
          </a:effectRef>
          <a:fontRef idx="minor">
            <a:schemeClr val="lt1"/>
          </a:fontRef>
        </p:style>
        <p:txBody>
          <a:bodyPr rtlCol="1" anchor="ctr"/>
          <a:lstStyle/>
          <a:p>
            <a:r>
              <a:rPr lang="ar-SA" sz="3200" b="1" dirty="0"/>
              <a:t>1.4 المجال (</a:t>
            </a:r>
            <a:r>
              <a:rPr lang="en-US" sz="3200" b="1" dirty="0"/>
              <a:t>Domain</a:t>
            </a:r>
            <a:r>
              <a:rPr lang="ar-YE" sz="3200" b="1" dirty="0"/>
              <a:t>)</a:t>
            </a:r>
            <a:r>
              <a:rPr lang="ar-YE" sz="3200" dirty="0"/>
              <a:t>:</a:t>
            </a:r>
            <a:endParaRPr lang="en-US" sz="3200" dirty="0"/>
          </a:p>
          <a:p>
            <a:pPr algn="ctr"/>
            <a:endParaRPr lang="ar-SA" dirty="0"/>
          </a:p>
        </p:txBody>
      </p:sp>
      <p:sp>
        <p:nvSpPr>
          <p:cNvPr id="9" name="خماسي 8"/>
          <p:cNvSpPr/>
          <p:nvPr/>
        </p:nvSpPr>
        <p:spPr>
          <a:xfrm flipH="1">
            <a:off x="755576" y="3284984"/>
            <a:ext cx="6680920" cy="2988332"/>
          </a:xfrm>
          <a:prstGeom prst="homePlate">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SA" b="1" dirty="0" smtClean="0">
              <a:cs typeface="Arabic Transparent" pitchFamily="2" charset="-78"/>
            </a:endParaRPr>
          </a:p>
        </p:txBody>
      </p:sp>
      <p:sp>
        <p:nvSpPr>
          <p:cNvPr id="3" name="مستطيل 2"/>
          <p:cNvSpPr/>
          <p:nvPr/>
        </p:nvSpPr>
        <p:spPr>
          <a:xfrm>
            <a:off x="2051720" y="2204864"/>
            <a:ext cx="6768752"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lnSpc>
                <a:spcPct val="150000"/>
              </a:lnSpc>
            </a:pPr>
            <a:r>
              <a:rPr lang="ar-SA" sz="2800" b="1" dirty="0" smtClean="0"/>
              <a:t>   هو جانب </a:t>
            </a:r>
            <a:r>
              <a:rPr lang="ar-SA" sz="2800" b="1" dirty="0"/>
              <a:t>رئيس من </a:t>
            </a:r>
            <a:r>
              <a:rPr lang="ar-SA" sz="2800" b="1" dirty="0" smtClean="0"/>
              <a:t>جوانب </a:t>
            </a:r>
            <a:r>
              <a:rPr lang="ar-SA" sz="2800" b="1" dirty="0"/>
              <a:t>عمل المدرسة</a:t>
            </a:r>
            <a:r>
              <a:rPr lang="ar-SA" sz="2800" b="1" dirty="0" smtClean="0"/>
              <a:t>، ويشمل المجال على عدد من المكونات الفرعية ، </a:t>
            </a:r>
            <a:r>
              <a:rPr lang="ar-SA" sz="2800" b="1" dirty="0"/>
              <a:t>وفي إطار برنامج التطوير المدرسي تم تصنيف </a:t>
            </a:r>
            <a:r>
              <a:rPr lang="ar-SA" sz="2800" b="1" dirty="0" smtClean="0"/>
              <a:t>مجالات معايير جودة العمل المدرسي </a:t>
            </a:r>
            <a:r>
              <a:rPr lang="ar-SA" sz="2800" b="1" dirty="0"/>
              <a:t>إلى </a:t>
            </a:r>
            <a:r>
              <a:rPr lang="ar-SA" sz="2800" b="1" dirty="0" smtClean="0"/>
              <a:t>ستة  مجالاًت.</a:t>
            </a:r>
            <a:endParaRPr lang="en-US" sz="2800" b="1" dirty="0"/>
          </a:p>
        </p:txBody>
      </p:sp>
    </p:spTree>
    <p:extLst>
      <p:ext uri="{BB962C8B-B14F-4D97-AF65-F5344CB8AC3E}">
        <p14:creationId xmlns:p14="http://schemas.microsoft.com/office/powerpoint/2010/main" val="165528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36512" y="1268760"/>
            <a:ext cx="6356376" cy="4824536"/>
          </a:xfrm>
          <a:prstGeom prst="homePlat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b="1" dirty="0" smtClean="0">
              <a:cs typeface="Arabic Transparent" pitchFamily="2" charset="-78"/>
            </a:endParaRPr>
          </a:p>
        </p:txBody>
      </p:sp>
      <p:sp>
        <p:nvSpPr>
          <p:cNvPr id="3" name="مستطيل 2"/>
          <p:cNvSpPr/>
          <p:nvPr/>
        </p:nvSpPr>
        <p:spPr>
          <a:xfrm>
            <a:off x="1315816" y="1268760"/>
            <a:ext cx="7056784" cy="482453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justLow">
              <a:lnSpc>
                <a:spcPct val="150000"/>
              </a:lnSpc>
            </a:pPr>
            <a:r>
              <a:rPr lang="ar-SA" sz="2800" b="1" dirty="0" smtClean="0"/>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المعايير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هي المستويات المحددة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والمتفق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عليها؛ لقياس جودة الأداء المدرسي،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وتحدد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المعايير المستويات المرغوبة لأداء المدرسة بما يساعدها على تنفيذ وظيفتها وتطورها بشكل مقبول؛ ولذلك فإن معرفة مدى تطبيق المعيار تساعد على ضمان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الجودة.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خماسي 6"/>
          <p:cNvSpPr/>
          <p:nvPr/>
        </p:nvSpPr>
        <p:spPr>
          <a:xfrm>
            <a:off x="4499992" y="116632"/>
            <a:ext cx="4139952" cy="936104"/>
          </a:xfrm>
          <a:prstGeom prst="homePlate">
            <a:avLst/>
          </a:prstGeom>
        </p:spPr>
        <p:style>
          <a:lnRef idx="0">
            <a:schemeClr val="accent2"/>
          </a:lnRef>
          <a:fillRef idx="3">
            <a:schemeClr val="accent2"/>
          </a:fillRef>
          <a:effectRef idx="3">
            <a:schemeClr val="accent2"/>
          </a:effectRef>
          <a:fontRef idx="minor">
            <a:schemeClr val="lt1"/>
          </a:fontRef>
        </p:style>
        <p:txBody>
          <a:bodyPr rtlCol="1" anchor="ctr"/>
          <a:lstStyle/>
          <a:p>
            <a:r>
              <a:rPr lang="ar-YE" sz="3200" b="1" dirty="0"/>
              <a:t>2.4 المعيار</a:t>
            </a:r>
            <a:r>
              <a:rPr lang="ar-SA" sz="3200" b="1" dirty="0"/>
              <a:t> (</a:t>
            </a:r>
            <a:r>
              <a:rPr lang="en-US" sz="3200" b="1" dirty="0"/>
              <a:t>Standard</a:t>
            </a:r>
            <a:r>
              <a:rPr lang="ar-SA" sz="3200" b="1" dirty="0"/>
              <a:t>)</a:t>
            </a:r>
            <a:r>
              <a:rPr lang="ar-YE" sz="3200" dirty="0"/>
              <a:t>:</a:t>
            </a:r>
            <a:endParaRPr lang="en-US" sz="3200" dirty="0"/>
          </a:p>
          <a:p>
            <a:pPr algn="ctr"/>
            <a:endParaRPr lang="ar-SA" dirty="0"/>
          </a:p>
        </p:txBody>
      </p:sp>
    </p:spTree>
    <p:extLst>
      <p:ext uri="{BB962C8B-B14F-4D97-AF65-F5344CB8AC3E}">
        <p14:creationId xmlns:p14="http://schemas.microsoft.com/office/powerpoint/2010/main" val="15202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273787" y="2420888"/>
            <a:ext cx="6464896" cy="3888432"/>
          </a:xfrm>
          <a:prstGeom prst="homePlat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b="1" dirty="0" smtClean="0">
              <a:cs typeface="Arabic Transparent" pitchFamily="2" charset="-78"/>
            </a:endParaRPr>
          </a:p>
        </p:txBody>
      </p:sp>
      <p:sp>
        <p:nvSpPr>
          <p:cNvPr id="3" name="مستطيل 2"/>
          <p:cNvSpPr/>
          <p:nvPr/>
        </p:nvSpPr>
        <p:spPr>
          <a:xfrm>
            <a:off x="1319673" y="1772816"/>
            <a:ext cx="7488832" cy="360040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justLow">
              <a:lnSpc>
                <a:spcPct val="200000"/>
              </a:lnSpc>
            </a:pPr>
            <a:r>
              <a:rPr lang="ar-SA" sz="2800" b="1" dirty="0" smtClean="0"/>
              <a:t>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مؤشرات الأداء هي عبارات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تصف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المعيار وترسم حدوده المرغوبة وتفاصيله المنتمية، بما يساعد العاملين على التأكد من مدى تحقق المعيار.</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Low"/>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خماسي 6"/>
          <p:cNvSpPr/>
          <p:nvPr/>
        </p:nvSpPr>
        <p:spPr>
          <a:xfrm>
            <a:off x="1115616" y="188640"/>
            <a:ext cx="7814792" cy="864096"/>
          </a:xfrm>
          <a:prstGeom prst="homePlate">
            <a:avLst/>
          </a:prstGeom>
        </p:spPr>
        <p:style>
          <a:lnRef idx="1">
            <a:schemeClr val="accent1"/>
          </a:lnRef>
          <a:fillRef idx="2">
            <a:schemeClr val="accent1"/>
          </a:fillRef>
          <a:effectRef idx="1">
            <a:schemeClr val="accent1"/>
          </a:effectRef>
          <a:fontRef idx="minor">
            <a:schemeClr val="dk1"/>
          </a:fontRef>
        </p:style>
        <p:txBody>
          <a:bodyPr tIns="0" bIns="0" rtlCol="1" anchor="ctr"/>
          <a:lstStyle/>
          <a:p>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YE"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3.4 </a:t>
            </a:r>
            <a:r>
              <a:rPr lang="ar-YE" sz="3200" dirty="0">
                <a:ln w="18415" cmpd="sng">
                  <a:solidFill>
                    <a:srgbClr val="FFFFFF"/>
                  </a:solidFill>
                  <a:prstDash val="solid"/>
                </a:ln>
                <a:solidFill>
                  <a:srgbClr val="FFFFFF"/>
                </a:solidFill>
                <a:effectLst>
                  <a:outerShdw blurRad="63500" dir="3600000" algn="tl" rotWithShape="0">
                    <a:srgbClr val="000000">
                      <a:alpha val="70000"/>
                    </a:srgbClr>
                  </a:outerShdw>
                </a:effectLst>
              </a:rPr>
              <a:t>مؤشر الأداء </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Performance in medication</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962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خماسي 8"/>
          <p:cNvSpPr/>
          <p:nvPr/>
        </p:nvSpPr>
        <p:spPr>
          <a:xfrm flipH="1">
            <a:off x="195336" y="1844824"/>
            <a:ext cx="6464896" cy="3384376"/>
          </a:xfrm>
          <a:prstGeom prst="homePlat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dirty="0"/>
          </a:p>
        </p:txBody>
      </p:sp>
      <p:sp>
        <p:nvSpPr>
          <p:cNvPr id="3" name="مستطيل 2"/>
          <p:cNvSpPr/>
          <p:nvPr/>
        </p:nvSpPr>
        <p:spPr>
          <a:xfrm>
            <a:off x="971600" y="1268760"/>
            <a:ext cx="7846348" cy="4143282"/>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nSpc>
                <a:spcPct val="150000"/>
              </a:lnSpc>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rPr>
              <a:t>هي </a:t>
            </a:r>
            <a:r>
              <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rPr>
              <a:t>مجموع البراهين والقرائن التي تثبت تحقق أهداف أو نتاجات معينة أو معايير محددة ومتفق عليها، ومن المؤكد أنه كلما توافرت أدلة كافية، وجيدة، ومنتمية، كانت ثقتنا بالإنجاز أكبر</a:t>
            </a:r>
            <a:r>
              <a:rPr lang="ar-YE"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rPr>
              <a:t>نظراً لوجود عدة جوانب للأداء المدرسي، ستختلف مصادر الأدلة لكل جانب، إلا أنه ينبغي إيلاء اهتمام خاص بالأدلة التي تشير إلى تحصيل التلاميذ واتجاهاتهم حيال المدرسة، وتعلمهم، والتعليم الذي يحصلون عليه</a:t>
            </a:r>
            <a:r>
              <a:rPr lang="ar-Y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Low"/>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خماسي 6"/>
          <p:cNvSpPr/>
          <p:nvPr/>
        </p:nvSpPr>
        <p:spPr>
          <a:xfrm>
            <a:off x="1166136" y="227584"/>
            <a:ext cx="7814792" cy="864096"/>
          </a:xfrm>
          <a:prstGeom prst="homePlate">
            <a:avLst/>
          </a:prstGeom>
        </p:spPr>
        <p:style>
          <a:lnRef idx="1">
            <a:schemeClr val="accent1"/>
          </a:lnRef>
          <a:fillRef idx="2">
            <a:schemeClr val="accent1"/>
          </a:fillRef>
          <a:effectRef idx="1">
            <a:schemeClr val="accent1"/>
          </a:effectRef>
          <a:fontRef idx="minor">
            <a:schemeClr val="dk1"/>
          </a:fontRef>
        </p:style>
        <p:txBody>
          <a:bodyPr tIns="0" bIns="0" rtlCol="1" anchor="ctr"/>
          <a:lstStyle/>
          <a:p>
            <a:r>
              <a:rPr lang="ar-YE"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4.4 </a:t>
            </a:r>
            <a:r>
              <a:rPr lang="ar-YE"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الأدلة </a:t>
            </a:r>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Evidence</a:t>
            </a:r>
            <a:r>
              <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YE"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مخطط انسيابي: فرز 1"/>
          <p:cNvSpPr/>
          <p:nvPr/>
        </p:nvSpPr>
        <p:spPr>
          <a:xfrm>
            <a:off x="4788024" y="5414865"/>
            <a:ext cx="1872208" cy="1254495"/>
          </a:xfrm>
          <a:prstGeom prst="flowChartSor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YE"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توافر أدوات</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سهم إلى اليمين 3"/>
          <p:cNvSpPr/>
          <p:nvPr/>
        </p:nvSpPr>
        <p:spPr>
          <a:xfrm rot="10800000" flipV="1">
            <a:off x="6660232" y="5412042"/>
            <a:ext cx="2018748" cy="1445958"/>
          </a:xfrm>
          <a:prstGeom prst="rightArrow">
            <a:avLst/>
          </a:prstGeom>
        </p:spPr>
        <p:style>
          <a:lnRef idx="2">
            <a:schemeClr val="accent1">
              <a:shade val="50000"/>
            </a:schemeClr>
          </a:lnRef>
          <a:fillRef idx="1002">
            <a:schemeClr val="dk2"/>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YE"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يتطلب جمع الأدلة </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ستطيل مستدير الزوايا 4"/>
          <p:cNvSpPr/>
          <p:nvPr/>
        </p:nvSpPr>
        <p:spPr>
          <a:xfrm>
            <a:off x="107504" y="5661248"/>
            <a:ext cx="4680520"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Y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جداول </a:t>
            </a:r>
            <a:r>
              <a:rPr lang="ar-Y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مقابلات واستبانات </a:t>
            </a:r>
            <a:r>
              <a:rPr lang="ar-YE"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ومسوحات</a:t>
            </a:r>
            <a:r>
              <a:rPr lang="ar-Y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ونماذج زيارات صفية وغير ذلك.</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شكل بيضاوي 7"/>
          <p:cNvSpPr/>
          <p:nvPr/>
        </p:nvSpPr>
        <p:spPr>
          <a:xfrm>
            <a:off x="2915816" y="5434774"/>
            <a:ext cx="1944216" cy="298482"/>
          </a:xfrm>
          <a:prstGeom prst="ellipse">
            <a:avLst/>
          </a:prstGeom>
          <a:solidFill>
            <a:schemeClr val="bg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تتضمن</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090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P spid="2" grpId="0" animBg="1"/>
      <p:bldP spid="4" grpId="0" animBg="1"/>
      <p:bldP spid="5" grpId="0" animBg="1"/>
      <p:bldP spid="8"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6.xml><?xml version="1.0" encoding="utf-8"?>
<a:theme xmlns:a="http://schemas.openxmlformats.org/drawingml/2006/main" name="1_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أفق">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8.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1271</TotalTime>
  <Words>1431</Words>
  <Application>Microsoft Office PowerPoint</Application>
  <PresentationFormat>عرض على الشاشة (3:4)‏</PresentationFormat>
  <Paragraphs>309</Paragraphs>
  <Slides>31</Slides>
  <Notes>5</Notes>
  <HiddenSlides>0</HiddenSlides>
  <MMClips>0</MMClips>
  <ScaleCrop>false</ScaleCrop>
  <HeadingPairs>
    <vt:vector size="6" baseType="variant">
      <vt:variant>
        <vt:lpstr>الخطوط المستخدمة</vt:lpstr>
      </vt:variant>
      <vt:variant>
        <vt:i4>18</vt:i4>
      </vt:variant>
      <vt:variant>
        <vt:lpstr>نسق</vt:lpstr>
      </vt:variant>
      <vt:variant>
        <vt:i4>8</vt:i4>
      </vt:variant>
      <vt:variant>
        <vt:lpstr>عناوين الشرائح</vt:lpstr>
      </vt:variant>
      <vt:variant>
        <vt:i4>31</vt:i4>
      </vt:variant>
    </vt:vector>
  </HeadingPairs>
  <TitlesOfParts>
    <vt:vector size="57" baseType="lpstr">
      <vt:lpstr>Aharoni</vt:lpstr>
      <vt:lpstr>Arabic Transparent</vt:lpstr>
      <vt:lpstr>Arial</vt:lpstr>
      <vt:lpstr>Arial Narrow</vt:lpstr>
      <vt:lpstr>Brush Script MT</vt:lpstr>
      <vt:lpstr>Calibri</vt:lpstr>
      <vt:lpstr>Cambria</vt:lpstr>
      <vt:lpstr>Constantia</vt:lpstr>
      <vt:lpstr>Franklin Gothic Book</vt:lpstr>
      <vt:lpstr>Generator Black</vt:lpstr>
      <vt:lpstr>Georgia</vt:lpstr>
      <vt:lpstr>Hacen Samra</vt:lpstr>
      <vt:lpstr>Majalla UI</vt:lpstr>
      <vt:lpstr>Rage Italic</vt:lpstr>
      <vt:lpstr>Times New Roman</vt:lpstr>
      <vt:lpstr>Tw Cen MT</vt:lpstr>
      <vt:lpstr>Wingdings</vt:lpstr>
      <vt:lpstr>Wingdings 2</vt:lpstr>
      <vt:lpstr>نسق Office</vt:lpstr>
      <vt:lpstr>ألوان متوسطة</vt:lpstr>
      <vt:lpstr>تجاور</vt:lpstr>
      <vt:lpstr>1_ألوان متوسطة</vt:lpstr>
      <vt:lpstr>دبوس تثبيت</vt:lpstr>
      <vt:lpstr>1_تجاور</vt:lpstr>
      <vt:lpstr>أفق</vt:lpstr>
      <vt:lpstr>مدني</vt:lpstr>
      <vt:lpstr>عرض تقديمي في PowerPoint</vt:lpstr>
      <vt:lpstr>1 عوضاً  عن المقدمة</vt:lpstr>
      <vt:lpstr>1 عوضاً  عن المقدمة</vt:lpstr>
      <vt:lpstr>2 مبررات إطار المعايير والمؤشرات</vt:lpstr>
      <vt:lpstr>  3 هدف الورقة  </vt:lpstr>
      <vt:lpstr>4 إطار مفاهيمي</vt:lpstr>
      <vt:lpstr>عرض تقديمي في PowerPoint</vt:lpstr>
      <vt:lpstr>عرض تقديمي في PowerPoint</vt:lpstr>
      <vt:lpstr>عرض تقديمي في PowerPoint</vt:lpstr>
      <vt:lpstr>عرض تقديمي في PowerPoint</vt:lpstr>
      <vt:lpstr>5 إطار ومعايير ومؤشرات جودة الأداء المدرسي في الجمهورية اليمنية</vt:lpstr>
      <vt:lpstr>عرض تقديمي في PowerPoint</vt:lpstr>
      <vt:lpstr>عرض تقديمي في PowerPoint</vt:lpstr>
      <vt:lpstr>5.2 إطار  معايير مؤشرات جودة المدرسة والتقويم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8  المعاييرفي الإطار المرجعي للإشراف التربوي</vt:lpstr>
      <vt:lpstr>عرض تقديمي في PowerPoint</vt:lpstr>
      <vt:lpstr>عرض تقديمي في PowerPoint</vt:lpstr>
      <vt:lpstr>عرض تقديمي في PowerPoint</vt:lpstr>
      <vt:lpstr>عرض تقديمي في PowerPoint</vt:lpstr>
      <vt:lpstr>   9 استنتاجات رئيسة </vt:lpstr>
      <vt:lpstr>عرض تقديمي في PowerPoint</vt:lpstr>
      <vt:lpstr>عرض تقديمي في PowerPoint</vt:lpstr>
    </vt:vector>
  </TitlesOfParts>
  <Company>QUFAIL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البحوث و التطوير التربوي-عدن شعبة التدريب و التأهيل</dc:title>
  <dc:creator>AHMED_ARFAN</dc:creator>
  <cp:lastModifiedBy>TOSHIBA</cp:lastModifiedBy>
  <cp:revision>84</cp:revision>
  <dcterms:created xsi:type="dcterms:W3CDTF">2018-07-08T18:05:31Z</dcterms:created>
  <dcterms:modified xsi:type="dcterms:W3CDTF">2019-03-10T17:41:24Z</dcterms:modified>
</cp:coreProperties>
</file>