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8"/>
  </p:notesMasterIdLst>
  <p:sldIdLst>
    <p:sldId id="256" r:id="rId8"/>
    <p:sldId id="340" r:id="rId9"/>
    <p:sldId id="341" r:id="rId10"/>
    <p:sldId id="335" r:id="rId11"/>
    <p:sldId id="336" r:id="rId12"/>
    <p:sldId id="337" r:id="rId13"/>
    <p:sldId id="339" r:id="rId14"/>
    <p:sldId id="345" r:id="rId15"/>
    <p:sldId id="343" r:id="rId16"/>
    <p:sldId id="346" r:id="rId17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SHRA Sakshi" initials="MS" lastIdx="3" clrIdx="0"/>
  <p:cmAuthor id="1" name="FORDHAM Elizabeth" initials="FE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92280" autoAdjust="0"/>
  </p:normalViewPr>
  <p:slideViewPr>
    <p:cSldViewPr>
      <p:cViewPr varScale="1">
        <p:scale>
          <a:sx n="72" d="100"/>
          <a:sy n="72" d="100"/>
        </p:scale>
        <p:origin x="208" y="4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6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811E8-8116-4D6C-A58C-D64ADFE9C16E}" type="datetimeFigureOut">
              <a:rPr lang="en-GB" smtClean="0"/>
              <a:t>26/03/2019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95FD1-624E-4FD2-96F7-8C096661271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777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good</a:t>
            </a:r>
            <a:r>
              <a:rPr lang="en-GB" baseline="0" dirty="0"/>
              <a:t> is my school. </a:t>
            </a:r>
            <a:endParaRPr lang="en-GB" dirty="0"/>
          </a:p>
          <a:p>
            <a:r>
              <a:rPr lang="en-GB" dirty="0"/>
              <a:t>Need to collect evidence of factors –</a:t>
            </a:r>
            <a:r>
              <a:rPr lang="en-GB" baseline="0" dirty="0"/>
              <a:t> actions, practices – that impact quality.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95FD1-624E-4FD2-96F7-8C096661271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386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good</a:t>
            </a:r>
            <a:r>
              <a:rPr lang="en-GB" baseline="0" dirty="0"/>
              <a:t> is my school. </a:t>
            </a:r>
            <a:endParaRPr lang="en-GB" dirty="0"/>
          </a:p>
          <a:p>
            <a:r>
              <a:rPr lang="en-GB" dirty="0"/>
              <a:t>Need to collect evidence of factors –</a:t>
            </a:r>
            <a:r>
              <a:rPr lang="en-GB" baseline="0" dirty="0"/>
              <a:t> actions, practices – that impact quality.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95FD1-624E-4FD2-96F7-8C096661271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319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How good</a:t>
            </a:r>
            <a:r>
              <a:rPr lang="en-GB" baseline="0" dirty="0"/>
              <a:t> is my school. </a:t>
            </a:r>
            <a:endParaRPr lang="en-GB" dirty="0"/>
          </a:p>
          <a:p>
            <a:r>
              <a:rPr lang="en-GB" dirty="0"/>
              <a:t>Need to collect evidence of factors –</a:t>
            </a:r>
            <a:r>
              <a:rPr lang="en-GB" baseline="0" dirty="0"/>
              <a:t> actions, practices – that impact quality.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95FD1-624E-4FD2-96F7-8C096661271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83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68653E4-2248-4DE1-AF93-35B03264F008}" type="datetimeFigureOut">
              <a:rPr lang="en-GB" smtClean="0"/>
              <a:t>26/03/2019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68653E4-2248-4DE1-AF93-35B03264F008}" type="datetimeFigureOut">
              <a:rPr lang="en-GB" smtClean="0"/>
              <a:t>26/03/2019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13F5037-0550-48D5-A6F2-CD8193DB92E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68653E4-2248-4DE1-AF93-35B03264F008}" type="datetimeFigureOut">
              <a:rPr lang="en-GB" smtClean="0"/>
              <a:t>26/03/2019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313F5037-0550-48D5-A6F2-CD8193DB92E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268653E4-2248-4DE1-AF93-35B03264F008}" type="datetimeFigureOut">
              <a:rPr lang="en-GB" smtClean="0"/>
              <a:t>26/03/2019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313F5037-0550-48D5-A6F2-CD8193DB92E0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853953"/>
            <a:ext cx="7380464" cy="1246495"/>
          </a:xfrm>
        </p:spPr>
        <p:txBody>
          <a:bodyPr/>
          <a:lstStyle/>
          <a:p>
            <a:r>
              <a:rPr lang="ar-SA" dirty="0"/>
              <a:t>الجلسة الجانبية: مؤشرات التقويم المدرسي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95536" y="6093296"/>
            <a:ext cx="6300000" cy="348813"/>
          </a:xfrm>
          <a:prstGeom prst="rect">
            <a:avLst/>
          </a:prstGeom>
        </p:spPr>
        <p:txBody>
          <a:bodyPr vert="horz" lIns="90000" rIns="90000">
            <a:spAutoFit/>
          </a:bodyPr>
          <a:lstStyle>
            <a:lvl1pPr marL="0" indent="0" algn="l" rtl="0" eaLnBrk="1" latinLnBrk="0" hangingPunct="1">
              <a:lnSpc>
                <a:spcPts val="2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None/>
              <a:defRPr kumimoji="0" sz="1800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SA" dirty="0"/>
              <a:t>مسقط، عمان، ٢٨ مارس ٢٠١٨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86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496488" cy="4525200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SA" sz="2400" dirty="0"/>
              <a:t>مؤشرات مقترحة للمجال الأول (اذكر الجانب / البُعد الذي ينبغي ذكره لكل مؤشر من تلك المؤشرات)</a:t>
            </a:r>
            <a:endParaRPr lang="fr-FR" sz="2000" dirty="0"/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الأول 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الثاني 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الثالث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الرابع 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الخامس</a:t>
            </a:r>
          </a:p>
          <a:p>
            <a:pPr algn="r" rtl="1"/>
            <a:r>
              <a:rPr lang="ar-SA" sz="2400" dirty="0"/>
              <a:t>مؤشرات مقترحة للمجال الثاني (اذكر الجانب / البُعد الذي ينبغي ذكره لكل مؤشر من تلك المؤشرات)</a:t>
            </a:r>
            <a:endParaRPr lang="fr-FR" sz="2000" dirty="0"/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الأول 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الثاني 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الثالث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الرابع 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المؤشر الخامس</a:t>
            </a:r>
            <a:endParaRPr lang="fr-F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84488" cy="1022400"/>
          </a:xfrm>
        </p:spPr>
        <p:txBody>
          <a:bodyPr/>
          <a:lstStyle/>
          <a:p>
            <a:pPr algn="ctr" rtl="1"/>
            <a:r>
              <a:rPr lang="ar-SA" sz="2800" b="1" dirty="0">
                <a:solidFill>
                  <a:schemeClr val="accent1"/>
                </a:solidFill>
              </a:rPr>
              <a:t>إنشاء مؤشرات جديدة لتشمل وبشكل مكثف في كلا المجالين</a:t>
            </a:r>
            <a:endParaRPr lang="en-GB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33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2800" dirty="0"/>
          </a:p>
          <a:p>
            <a:pPr marL="0" indent="0" algn="ctr">
              <a:buNone/>
            </a:pPr>
            <a:endParaRPr lang="fr-FR" sz="2800" dirty="0"/>
          </a:p>
          <a:p>
            <a:pPr marL="0" indent="0" algn="ctr">
              <a:buNone/>
            </a:pPr>
            <a:endParaRPr lang="fr-FR" sz="2800" dirty="0"/>
          </a:p>
          <a:p>
            <a:pPr marL="0" indent="0" algn="ctr" rtl="1">
              <a:buNone/>
            </a:pPr>
            <a:r>
              <a:rPr lang="ar-SA" sz="2800" dirty="0"/>
              <a:t>قم بإدراج الصورة هنا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chemeClr val="accent1"/>
                </a:solidFill>
              </a:rPr>
              <a:t>خريطة ذهنية للمجال الأول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75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2800" dirty="0"/>
          </a:p>
          <a:p>
            <a:pPr marL="0" indent="0" algn="ctr">
              <a:buNone/>
            </a:pPr>
            <a:endParaRPr lang="fr-FR" sz="2800" dirty="0"/>
          </a:p>
          <a:p>
            <a:pPr marL="0" indent="0" algn="ctr">
              <a:buNone/>
            </a:pPr>
            <a:endParaRPr lang="fr-FR" sz="2800" dirty="0"/>
          </a:p>
          <a:p>
            <a:pPr marL="0" indent="0" algn="ctr" rtl="1">
              <a:buNone/>
            </a:pPr>
            <a:r>
              <a:rPr lang="ar-SA" sz="2800" dirty="0"/>
              <a:t>قم بإدراج الصورة هنا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chemeClr val="accent1"/>
                </a:solidFill>
              </a:rPr>
              <a:t>خريطة ذهنية للمجال الثاني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88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SA" sz="2800" dirty="0"/>
              <a:t>أين يكمن التركيز على المؤشرات في الخريطة الذهنية؟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SA" sz="2800" dirty="0"/>
              <a:t>هل تركز بعض مؤشرات الدول على جوانب محددة؟</a:t>
            </a:r>
            <a:endParaRPr lang="fr-FR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chemeClr val="accent1"/>
                </a:solidFill>
              </a:rPr>
              <a:t>توجهات شائعة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68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ar-SA" dirty="0"/>
              <a:t>المجال الأول</a:t>
            </a:r>
            <a:endParaRPr lang="fr-FR" dirty="0"/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/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/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/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r-FR" dirty="0"/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ar-SA" dirty="0"/>
              <a:t>المجال الثاني</a:t>
            </a:r>
            <a:endParaRPr lang="en-GB" dirty="0"/>
          </a:p>
          <a:p>
            <a:pPr>
              <a:buClr>
                <a:schemeClr val="accent1"/>
              </a:buClr>
            </a:pPr>
            <a:endParaRPr lang="en-GB" sz="2800" dirty="0"/>
          </a:p>
          <a:p>
            <a:pPr>
              <a:buFontTx/>
              <a:buChar char="-"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84488" cy="1022400"/>
          </a:xfrm>
        </p:spPr>
        <p:txBody>
          <a:bodyPr/>
          <a:lstStyle/>
          <a:p>
            <a:r>
              <a:rPr lang="ar-SA" b="1" dirty="0">
                <a:solidFill>
                  <a:schemeClr val="accent1"/>
                </a:solidFill>
              </a:rPr>
              <a:t>فجوات لبعض الجوانب التي لم تذكر في كل مجال 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60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/>
              </a:buClr>
            </a:pPr>
            <a:r>
              <a:rPr lang="ar-SA" sz="2800" dirty="0"/>
              <a:t>أي من المجالين أقل شمولية من الآخر؟</a:t>
            </a:r>
            <a:endParaRPr lang="fr-FR" sz="2800" dirty="0"/>
          </a:p>
          <a:p>
            <a:pPr>
              <a:buClr>
                <a:schemeClr val="accent1"/>
              </a:buClr>
            </a:pPr>
            <a:r>
              <a:rPr lang="ar-SA" sz="2800" dirty="0"/>
              <a:t>الخصائص الرئيسة للمجال الذي لم يتم شملها بشكل كامل</a:t>
            </a:r>
            <a:endParaRPr lang="fr-FR" sz="2800" dirty="0"/>
          </a:p>
          <a:p>
            <a:pPr>
              <a:buClr>
                <a:schemeClr val="accent1"/>
              </a:buClr>
            </a:pPr>
            <a:r>
              <a:rPr lang="ar-SA" sz="2800" dirty="0"/>
              <a:t>لماذا لم يتم شملها وذكرها</a:t>
            </a:r>
            <a:endParaRPr lang="en-GB" sz="2800" dirty="0"/>
          </a:p>
          <a:p>
            <a:pPr>
              <a:buFontTx/>
              <a:buChar char="-"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84488" cy="1022400"/>
          </a:xfrm>
        </p:spPr>
        <p:txBody>
          <a:bodyPr/>
          <a:lstStyle/>
          <a:p>
            <a:br>
              <a:rPr lang="ar-SA" b="1" dirty="0">
                <a:solidFill>
                  <a:schemeClr val="accent1"/>
                </a:solidFill>
              </a:rPr>
            </a:br>
            <a:r>
              <a:rPr lang="ar-SA" b="1" dirty="0">
                <a:solidFill>
                  <a:schemeClr val="accent1"/>
                </a:solidFill>
              </a:rPr>
              <a:t>مقارنة بين مدى شمولية المجالين 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54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A" sz="2400" dirty="0"/>
              <a:t>فكرة عامة حول كيفية تطبيق ذلك</a:t>
            </a:r>
            <a:endParaRPr lang="fr-FR" sz="2400" dirty="0"/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الفكرة الأولى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الفكرة الثانية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الفكرة الثالثة</a:t>
            </a:r>
            <a:endParaRPr lang="fr-FR" sz="2000" dirty="0"/>
          </a:p>
          <a:p>
            <a:pPr marL="0" indent="0">
              <a:buNone/>
            </a:pPr>
            <a:endParaRPr lang="fr-FR" sz="2400" dirty="0"/>
          </a:p>
          <a:p>
            <a:pPr algn="r" rtl="1"/>
            <a:r>
              <a:rPr lang="ar-SA" sz="2400" dirty="0"/>
              <a:t>أمثلة على مؤشرات تم تحسينها في المجال الأول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الأول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الثاني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الثالث </a:t>
            </a:r>
          </a:p>
          <a:p>
            <a:pPr algn="r" rtl="1"/>
            <a:r>
              <a:rPr lang="ar-SA" sz="2400" dirty="0"/>
              <a:t>أمثلة على مؤشرات تم تحسينها في المجال الثاني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الأول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الثاني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الثالث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84488" cy="1022400"/>
          </a:xfrm>
        </p:spPr>
        <p:txBody>
          <a:bodyPr/>
          <a:lstStyle/>
          <a:p>
            <a:r>
              <a:rPr lang="ar-SA" b="1" dirty="0">
                <a:solidFill>
                  <a:schemeClr val="accent1"/>
                </a:solidFill>
              </a:rPr>
              <a:t>تحسين المؤشرات الحالية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650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A" sz="2400" dirty="0"/>
              <a:t>فكرة عامة حول كيفية تطبيق ذلك</a:t>
            </a:r>
            <a:endParaRPr lang="fr-FR" sz="2400" dirty="0"/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الفكرة الأولى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الفكرة الثانية</a:t>
            </a:r>
          </a:p>
          <a:p>
            <a:pPr lvl="1" algn="r" rtl="1">
              <a:buFont typeface="Wingdings" panose="05000000000000000000" pitchFamily="2" charset="2"/>
              <a:buChar char="§"/>
            </a:pPr>
            <a:r>
              <a:rPr lang="ar-SA" sz="2000" dirty="0"/>
              <a:t>الفكرة الثالثة</a:t>
            </a:r>
            <a:endParaRPr lang="fr-FR" sz="2000" dirty="0"/>
          </a:p>
          <a:p>
            <a:pPr marL="0" indent="0">
              <a:buNone/>
            </a:pPr>
            <a:endParaRPr lang="fr-FR" sz="2400" dirty="0"/>
          </a:p>
          <a:p>
            <a:pPr algn="r" rtl="1"/>
            <a:r>
              <a:rPr lang="ar-SA" sz="2400" dirty="0"/>
              <a:t>أمثلة على مؤشرات تم تحسينها في المجال الأول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الأول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الثاني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الثالث </a:t>
            </a:r>
          </a:p>
          <a:p>
            <a:pPr algn="r" rtl="1"/>
            <a:r>
              <a:rPr lang="ar-SA" sz="2400" dirty="0"/>
              <a:t>أمثلة على مؤشرات تم تحسينها في المجال الثاني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الأول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الثاني </a:t>
            </a:r>
          </a:p>
          <a:p>
            <a:pPr algn="r" rtl="1">
              <a:buFont typeface="Wingdings" pitchFamily="2" charset="2"/>
              <a:buChar char="§"/>
            </a:pPr>
            <a:r>
              <a:rPr lang="ar-SA" sz="2400" dirty="0"/>
              <a:t>المثال الثالث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4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84488" cy="1022400"/>
          </a:xfrm>
        </p:spPr>
        <p:txBody>
          <a:bodyPr/>
          <a:lstStyle/>
          <a:p>
            <a:r>
              <a:rPr lang="ar-SA" b="1" dirty="0">
                <a:solidFill>
                  <a:schemeClr val="accent1"/>
                </a:solidFill>
              </a:rPr>
              <a:t>تحسين المؤشرات الحالية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737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496488" cy="4525200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ar-SA" sz="2400" dirty="0"/>
              <a:t>في أي جانب / بُعد ينبغي أن يتم إنشاء المؤشرات؟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84488" cy="1022400"/>
          </a:xfrm>
        </p:spPr>
        <p:txBody>
          <a:bodyPr/>
          <a:lstStyle/>
          <a:p>
            <a:r>
              <a:rPr lang="ar-SA" b="1" dirty="0">
                <a:solidFill>
                  <a:schemeClr val="accent1"/>
                </a:solidFill>
              </a:rPr>
              <a:t>إنشاء مؤشرات جديدة لتشمل وبشكل مكثف كلا المجالين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084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CDProjectMembers xmlns="e17e282e-9611-44ec-9739-20d5a34fe778">
      <UserInfo>
        <DisplayName>PONS Anna, EDU/ECS</DisplayName>
        <AccountId>79</AccountId>
        <AccountType/>
      </UserInfo>
      <UserInfo>
        <DisplayName>PONT Beatriz, EDU/PAI</DisplayName>
        <AccountId>77</AccountId>
        <AccountType/>
      </UserInfo>
      <UserInfo>
        <DisplayName>YELLAND Richard, EDU/PAI</DisplayName>
        <AccountId>117</AccountId>
        <AccountType/>
      </UserInfo>
      <UserInfo>
        <DisplayName>KOOLS Marco, EDU/PAI</DisplayName>
        <AccountId>162</AccountId>
        <AccountType/>
      </UserInfo>
      <UserInfo>
        <DisplayName>WITTENBERG Désirée, EDU/PAI</DisplayName>
        <AccountId>435</AccountId>
        <AccountType/>
      </UserInfo>
      <UserInfo>
        <DisplayName>WOJTASINSKI Florence, EDU/PAI</DisplayName>
        <AccountId>86</AccountId>
        <AccountType/>
      </UserInfo>
      <UserInfo>
        <DisplayName>LINDEN Rachel, EDU</DisplayName>
        <AccountId>73</AccountId>
        <AccountType/>
      </UserInfo>
      <UserInfo>
        <DisplayName>FRACCOLA Sylvain, STI/STP</DisplayName>
        <AccountId>51</AccountId>
        <AccountType/>
      </UserInfo>
      <UserInfo>
        <DisplayName>CAMERON Rebekah, EDU/ECS</DisplayName>
        <AccountId>727</AccountId>
        <AccountType/>
      </UserInfo>
      <UserInfo>
        <DisplayName>IKESAKO Hiroko, EDU/PAI</DisplayName>
        <AccountId>166</AccountId>
        <AccountType/>
      </UserInfo>
      <UserInfo>
        <DisplayName>MAGHNOUJ Soumaya, EDU/PAI</DisplayName>
        <AccountId>483</AccountId>
        <AccountType/>
      </UserInfo>
      <UserInfo>
        <DisplayName>GIOVINAZZO Manon, EDU/PAI</DisplayName>
        <AccountId>1427</AccountId>
        <AccountType/>
      </UserInfo>
      <UserInfo>
        <DisplayName>MAGNUSSON Eric, EDU/DSU</DisplayName>
        <AccountId>140</AccountId>
        <AccountType/>
      </UserInfo>
      <UserInfo>
        <DisplayName>GOUËDARD Pierre, EDU/PAI</DisplayName>
        <AccountId>1645</AccountId>
        <AccountType/>
      </UserInfo>
      <UserInfo>
        <DisplayName>RILLING Marta, EDU/PAI</DisplayName>
        <AccountId>462</AccountId>
        <AccountType/>
      </UserInfo>
      <UserInfo>
        <DisplayName>TOLEDO FIGUEROA Diana, EDU/PAI</DisplayName>
        <AccountId>75</AccountId>
        <AccountType/>
      </UserInfo>
      <UserInfo>
        <DisplayName>VIENNET Romane, EDU/PAI</DisplayName>
        <AccountId>1842</AccountId>
        <AccountType/>
      </UserInfo>
      <UserInfo>
        <DisplayName>RODRIGUEZ Thiffanie, EDU/PAI</DisplayName>
        <AccountId>1862</AccountId>
        <AccountType/>
      </UserInfo>
    </OECDProjectMembers>
    <OECDKimBussinessContext xmlns="54c4cd27-f286-408f-9ce0-33c1e0f3ab39" xsi:nil="true"/>
    <OECDlanguage xmlns="ca82dde9-3436-4d3d-bddd-d31447390034">English</OECDlanguage>
    <OECDMainProject xmlns="e17e282e-9611-44ec-9739-20d5a34fe778" xsi:nil="true"/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2.1.1.4 Knowledge mobilisation, dissemination and policy dialogue on Education Policy and Data: external engagement and collaboration</TermName>
          <TermId xmlns="http://schemas.microsoft.com/office/infopath/2007/PartnerControls">3857e23f-b838-4f73-bf9a-6b4353dbc968</TermId>
        </TermInfo>
      </Terms>
    </eSharePWBTaxHTField0>
    <kd75f6e4f01741a8b1cee43ec2c0a7ac xmlns="e17e282e-9611-44ec-9739-20d5a34fe778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EDU/PAI/CSR</TermName>
          <TermId xmlns="http://schemas.microsoft.com/office/infopath/2007/PartnerControls">2a96f702-130c-4f85-9f31-75c4a98c2e41</TermId>
        </TermInfo>
      </Terms>
    </kd75f6e4f01741a8b1cee43ec2c0a7ac>
    <OECDExpirationDate xmlns="1684bd79-52b6-45ad-8153-7a6215e64acc" xsi:nil="true"/>
    <OECDCommunityDocumentID xmlns="e17e282e-9611-44ec-9739-20d5a34fe778" xsi:nil="true"/>
    <OECDProjectManager xmlns="e17e282e-9611-44ec-9739-20d5a34fe778">
      <UserInfo>
        <DisplayName>SANTIAGO Paulo, EDU/PAI</DisplayName>
        <AccountId>165</AccountId>
        <AccountType/>
      </UserInfo>
    </OECDProjectManager>
    <OECDTagsCache xmlns="e17e282e-9611-44ec-9739-20d5a34fe778" xsi:nil="true"/>
    <OECDMeetingDate xmlns="54c4cd27-f286-408f-9ce0-33c1e0f3ab39" xsi:nil="true"/>
    <OECDSharingStatus xmlns="e17e282e-9611-44ec-9739-20d5a34fe778" xsi:nil="true"/>
    <eShareCommittee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 Policy Committee</TermName>
          <TermId xmlns="http://schemas.microsoft.com/office/infopath/2007/PartnerControls">c67b295a-63a1-442e-96af-7f8610159b9a</TermId>
        </TermInfo>
      </Terms>
    </eShareCommitteeTaxHTField0>
    <OECDCommunityDocumentURL xmlns="e17e282e-9611-44ec-9739-20d5a34fe778" xsi:nil="true"/>
    <OECDPinnedBy xmlns="e17e282e-9611-44ec-9739-20d5a34fe778">
      <UserInfo>
        <DisplayName/>
        <AccountId xsi:nil="true"/>
        <AccountType/>
      </UserInfo>
    </OECDPinnedBy>
    <OECDKimProvenance xmlns="54c4cd27-f286-408f-9ce0-33c1e0f3ab39" xsi:nil="true"/>
    <OECDKimStatus xmlns="54c4cd27-f286-408f-9ce0-33c1e0f3ab39">Draft</OECDKimStatus>
    <eShareCountry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Romania</TermName>
          <TermId xmlns="http://schemas.microsoft.com/office/infopath/2007/PartnerControls">8b9c93ea-d341-4e47-aa8a-ed5a69660aa7</TermId>
        </TermInfo>
      </Terms>
    </eShareCountryTaxHTField0>
    <eShareTopic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Educational policy</TermName>
          <TermId xmlns="http://schemas.microsoft.com/office/infopath/2007/PartnerControls">cb67a984-4092-4128-b90f-75fd55c375ef</TermId>
        </TermInfo>
      </Terms>
    </eShareTopicTaxHTField0>
    <OECDProjectLookup xmlns="e17e282e-9611-44ec-9739-20d5a34fe778">22</OECDProjectLookup>
    <eShareKeywordsTaxHTField0 xmlns="c9f238dd-bb73-4aef-a7a5-d644ad823e52">
      <Terms xmlns="http://schemas.microsoft.com/office/infopath/2007/PartnerControls"/>
    </eShareKeywordsTaxHTField0>
    <fa9e4784786d4da6a600e050e04c81aa xmlns="e17e282e-9611-44ec-9739-20d5a34fe778" xsi:nil="true"/>
    <OECDAllRelatedUsers xmlns="1684bd79-52b6-45ad-8153-7a6215e64acc">
      <UserInfo>
        <DisplayName/>
        <AccountId xsi:nil="true"/>
        <AccountType/>
      </UserInfo>
    </OECDAllRelatedUsers>
    <f94ef5d5be104a9b994d4c7c4f3d268a xmlns="e17e282e-9611-44ec-9739-20d5a34fe778" xsi:nil="true"/>
    <TaxCatchAll xmlns="ca82dde9-3436-4d3d-bddd-d31447390034">
      <Value>20</Value>
      <Value>201</Value>
      <Value>389</Value>
      <Value>331</Value>
      <Value>40</Value>
    </TaxCatchAll>
    <m49dce442af64f59b762f831aa8de435 xmlns="1684bd79-52b6-45ad-8153-7a6215e64acc">
      <Terms xmlns="http://schemas.microsoft.com/office/infopath/2007/PartnerControls"/>
    </m49dce442af64f59b762f831aa8de435>
    <eShareHorizProjTaxHTField0 xmlns="1684bd79-52b6-45ad-8153-7a6215e64acc" xsi:nil="true"/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3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14A2018E1BB9544A8FBAB2EE07D37855" ma:contentTypeVersion="127" ma:contentTypeDescription="" ma:contentTypeScope="" ma:versionID="3ec6f375aa671ddc4cb42fc14e67aff0">
  <xsd:schema xmlns:xsd="http://www.w3.org/2001/XMLSchema" xmlns:xs="http://www.w3.org/2001/XMLSchema" xmlns:p="http://schemas.microsoft.com/office/2006/metadata/properties" xmlns:ns2="54c4cd27-f286-408f-9ce0-33c1e0f3ab39" xmlns:ns3="1684bd79-52b6-45ad-8153-7a6215e64acc" xmlns:ns4="ca82dde9-3436-4d3d-bddd-d31447390034" xmlns:ns5="e17e282e-9611-44ec-9739-20d5a34fe778" xmlns:ns6="c9f238dd-bb73-4aef-a7a5-d644ad823e52" xmlns:ns7="http://schemas.microsoft.com/sharepoint/v4" targetNamespace="http://schemas.microsoft.com/office/2006/metadata/properties" ma:root="true" ma:fieldsID="efd65f5af63687b464d8eb7e93542e96" ns2:_="" ns3:_="" ns4:_="" ns5:_="" ns6:_="" ns7:_="">
    <xsd:import namespace="54c4cd27-f286-408f-9ce0-33c1e0f3ab39"/>
    <xsd:import namespace="1684bd79-52b6-45ad-8153-7a6215e64acc"/>
    <xsd:import namespace="ca82dde9-3436-4d3d-bddd-d31447390034"/>
    <xsd:import namespace="e17e282e-9611-44ec-9739-20d5a34fe778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Url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5:f94ef5d5be104a9b994d4c7c4f3d268a" minOccurs="0"/>
                <xsd:element ref="ns4:TaxCatchAll" minOccurs="0"/>
                <xsd:element ref="ns3:_dlc_DocIdPersistId" minOccurs="0"/>
                <xsd:element ref="ns4:TaxCatchAllLabel" minOccurs="0"/>
                <xsd:element ref="ns2:OECDKimProvenance" minOccurs="0"/>
                <xsd:element ref="ns3:_dlc_DocId" minOccurs="0"/>
                <xsd:element ref="ns5:fa9e4784786d4da6a600e050e04c81aa" minOccurs="0"/>
                <xsd:element ref="ns2:OECDKimBussinessContext" minOccurs="0"/>
                <xsd:element ref="ns5:Project_x003a_Project_x0020_status" minOccurs="0"/>
                <xsd:element ref="ns3:m49dce442af64f59b762f831aa8de435" minOccurs="0"/>
                <xsd:element ref="ns5:kd75f6e4f01741a8b1cee43ec2c0a7ac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3:OECDAllRelatedUsers" minOccurs="0"/>
                <xsd:element ref="ns5:SharedWithUsers" minOccurs="0"/>
                <xsd:element ref="ns7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 ma:readOnly="fals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Provenance" ma:index="29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KimBussinessContext" ma:index="36" nillable="true" ma:displayName="Kim business context" ma:description="" ma:hidden="true" ma:internalName="OECDKimBussinessContex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84bd79-52b6-45ad-8153-7a6215e64acc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30" nillable="true" ma:displayName="Document ID" ma:description="" ma:hidden="true" ma:internalName="_dlc_DocId" ma:readOnly="true">
      <xsd:simpleType>
        <xsd:restriction base="dms:Text"/>
      </xsd:simpleType>
    </xsd:element>
    <xsd:element name="m49dce442af64f59b762f831aa8de435" ma:index="38" nillable="true" ma:taxonomy="true" ma:internalName="m49dce442af64f59b762f831aa8de435" ma:taxonomyFieldName="OECDHorizontalProjects" ma:displayName="Horizontal project" ma:readOnly="false" ma:default="" ma:fieldId="649dce44-2af6-4f59-b762-f831aa8de435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4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7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26" nillable="true" ma:displayName="Taxonomy Catch All Column" ma:hidden="true" ma:list="{510acfa0-d58a-46a0-af1e-eb8c813eb6b2}" ma:internalName="TaxCatchAll" ma:showField="CatchAllData" ma:web="1684bd79-52b6-45ad-8153-7a6215e6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8" nillable="true" ma:displayName="Taxonomy Catch All Column1" ma:hidden="true" ma:list="{510acfa0-d58a-46a0-af1e-eb8c813eb6b2}" ma:internalName="TaxCatchAllLabel" ma:readOnly="true" ma:showField="CatchAllDataLabel" ma:web="1684bd79-52b6-45ad-8153-7a6215e6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7e282e-9611-44ec-9739-20d5a34fe778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e121798c-086c-442d-894f-40b8a8686382" ma:internalName="OECDProjectLookup" ma:showField="OECDShortProjectName" ma:web="e17e282e-9611-44ec-9739-20d5a34fe778">
      <xsd:simpleType>
        <xsd:restriction base="dms:Unknown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e121798c-086c-442d-894f-40b8a8686382" ma:internalName="OECDMainProject" ma:readOnly="false" ma:showField="OECDShortProjectName">
      <xsd:simpleType>
        <xsd:restriction base="dms:Unknown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/>
      </xsd:simpleType>
    </xsd:element>
    <xsd:element name="f94ef5d5be104a9b994d4c7c4f3d268a" ma:index="25" nillable="true" ma:displayName="Deliverable partners_0" ma:hidden="true" ma:internalName="f94ef5d5be104a9b994d4c7c4f3d268a">
      <xsd:simpleType>
        <xsd:restriction base="dms:Note"/>
      </xsd:simpleType>
    </xsd:element>
    <xsd:element name="fa9e4784786d4da6a600e050e04c81aa" ma:index="32" nillable="true" ma:displayName="Deliverable owner_0" ma:hidden="true" ma:internalName="fa9e4784786d4da6a600e050e04c81aa">
      <xsd:simpleType>
        <xsd:restriction base="dms:Note"/>
      </xsd:simpleType>
    </xsd:element>
    <xsd:element name="Project_x003a_Project_x0020_status" ma:index="37" nillable="true" ma:displayName="Project:Project status" ma:hidden="true" ma:list="e121798c-086c-442d-894f-40b8a8686382" ma:internalName="Project_x003A_Project_x0020_status" ma:readOnly="true" ma:showField="OECDProjectStatus" ma:web="e17e282e-9611-44ec-9739-20d5a34fe778">
      <xsd:simpleType>
        <xsd:restriction base="dms:Lookup"/>
      </xsd:simpleType>
    </xsd:element>
    <xsd:element name="kd75f6e4f01741a8b1cee43ec2c0a7ac" ma:index="39" nillable="true" ma:taxonomy="true" ma:internalName="kd75f6e4f01741a8b1cee43ec2c0a7ac" ma:taxonomyFieldName="OECDProjectOwnerStructure" ma:displayName="Project owner" ma:readOnly="false" ma:default="" ma:fieldId="4d75f6e4-f017-41a8-b1ce-e43ec2c0a7ac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41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42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3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4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readOnly="false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readOnly="false" ma:fieldId="{fe327ce1-b783-48aa-9b0b-52ad26d1c9f6}" ma:taxonomyMulti="true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1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3E3789-D55A-4EAF-A471-B3F9B554A8DC}">
  <ds:schemaRefs>
    <ds:schemaRef ds:uri="http://schemas.microsoft.com/office/2006/metadata/properties"/>
    <ds:schemaRef ds:uri="54c4cd27-f286-408f-9ce0-33c1e0f3ab39"/>
    <ds:schemaRef ds:uri="1684bd79-52b6-45ad-8153-7a6215e64acc"/>
    <ds:schemaRef ds:uri="http://purl.org/dc/terms/"/>
    <ds:schemaRef ds:uri="http://schemas.openxmlformats.org/package/2006/metadata/core-properties"/>
    <ds:schemaRef ds:uri="c9f238dd-bb73-4aef-a7a5-d644ad823e52"/>
    <ds:schemaRef ds:uri="http://schemas.microsoft.com/office/2006/documentManagement/types"/>
    <ds:schemaRef ds:uri="http://schemas.microsoft.com/office/infopath/2007/PartnerControls"/>
    <ds:schemaRef ds:uri="ca82dde9-3436-4d3d-bddd-d31447390034"/>
    <ds:schemaRef ds:uri="http://schemas.microsoft.com/sharepoint/v4"/>
    <ds:schemaRef ds:uri="http://purl.org/dc/elements/1.1/"/>
    <ds:schemaRef ds:uri="e17e282e-9611-44ec-9739-20d5a34fe77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E0B960-C0F2-440F-946C-C4E2ACAE6A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2A21C1-D9FB-465C-9C5C-ADC0CD6D928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57EFC34-13C9-47A9-88EA-158611C64829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9D9D0ACB-5544-498C-8544-68047F83DCE8}">
  <ds:schemaRefs>
    <ds:schemaRef ds:uri="http://www.oecd.org/eshare/projectsentre/CtFieldPriority/"/>
    <ds:schemaRef ds:uri="http://schemas.microsoft.com/2003/10/Serialization/Arrays"/>
  </ds:schemaRefs>
</ds:datastoreItem>
</file>

<file path=customXml/itemProps6.xml><?xml version="1.0" encoding="utf-8"?>
<ds:datastoreItem xmlns:ds="http://schemas.openxmlformats.org/officeDocument/2006/customXml" ds:itemID="{5CAD274A-5314-456E-9EEF-2E2290273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c4cd27-f286-408f-9ce0-33c1e0f3ab39"/>
    <ds:schemaRef ds:uri="1684bd79-52b6-45ad-8153-7a6215e64acc"/>
    <ds:schemaRef ds:uri="ca82dde9-3436-4d3d-bddd-d31447390034"/>
    <ds:schemaRef ds:uri="e17e282e-9611-44ec-9739-20d5a34fe778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1835</TotalTime>
  <Words>320</Words>
  <Application>Microsoft Macintosh PowerPoint</Application>
  <PresentationFormat>On-screen Show (4:3)</PresentationFormat>
  <Paragraphs>79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Helvetica 65 Medium</vt:lpstr>
      <vt:lpstr>Wingdings</vt:lpstr>
      <vt:lpstr>OECD_English_white</vt:lpstr>
      <vt:lpstr>الجلسة الجانبية: مؤشرات التقويم المدرسي</vt:lpstr>
      <vt:lpstr>خريطة ذهنية للمجال الأول</vt:lpstr>
      <vt:lpstr>خريطة ذهنية للمجال الثاني</vt:lpstr>
      <vt:lpstr>توجهات شائعة</vt:lpstr>
      <vt:lpstr>فجوات لبعض الجوانب التي لم تذكر في كل مجال  </vt:lpstr>
      <vt:lpstr> مقارنة بين مدى شمولية المجالين </vt:lpstr>
      <vt:lpstr>تحسين المؤشرات الحالية</vt:lpstr>
      <vt:lpstr>تحسين المؤشرات الحالية</vt:lpstr>
      <vt:lpstr>إنشاء مؤشرات جديدة لتشمل وبشكل مكثف كلا المجالين</vt:lpstr>
      <vt:lpstr>إنشاء مؤشرات جديدة لتشمل وبشكل مكثف في كلا المجالين</vt:lpstr>
    </vt:vector>
  </TitlesOfParts>
  <Company>OECD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and Evaluation in Romania</dc:title>
  <dc:creator>KITCHEN Hannah</dc:creator>
  <cp:lastModifiedBy>ARWA ALI A. ALDUAIJ</cp:lastModifiedBy>
  <cp:revision>110</cp:revision>
  <cp:lastPrinted>2017-02-24T17:29:21Z</cp:lastPrinted>
  <dcterms:created xsi:type="dcterms:W3CDTF">2017-02-23T10:23:00Z</dcterms:created>
  <dcterms:modified xsi:type="dcterms:W3CDTF">2019-03-26T19:22:09Z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0x0101008B4DD370EC31429186F3AD49F0D3098F00D44DBCB9EB4F45278CB5C9765BE5299500A4858B360C6A491AA753F8BCA47AA9100014A2018E1BB9544A8FBAB2EE07D37855</vt:lpwstr>
  </property>
  <property fmtid="{D5CDD505-2E9C-101B-9397-08002B2CF9AE}" pid="3" name="OECDProjectOwnerStructure">
    <vt:lpwstr>331;#EDU/PAI/CSR|2a96f702-130c-4f85-9f31-75c4a98c2e41</vt:lpwstr>
  </property>
  <property fmtid="{D5CDD505-2E9C-101B-9397-08002B2CF9AE}" pid="4" name="OECDCountry">
    <vt:lpwstr>201;#Romania|8b9c93ea-d341-4e47-aa8a-ed5a69660aa7</vt:lpwstr>
  </property>
  <property fmtid="{D5CDD505-2E9C-101B-9397-08002B2CF9AE}" pid="5" name="OECDHorizontalProjects">
    <vt:lpwstr/>
  </property>
  <property fmtid="{D5CDD505-2E9C-101B-9397-08002B2CF9AE}" pid="6" name="OECDTopic">
    <vt:lpwstr>20;#Educational policy|cb67a984-4092-4128-b90f-75fd55c375ef</vt:lpwstr>
  </property>
  <property fmtid="{D5CDD505-2E9C-101B-9397-08002B2CF9AE}" pid="7" name="OECDCommittee">
    <vt:lpwstr>40;#Education Policy Committee|c67b295a-63a1-442e-96af-7f8610159b9a</vt:lpwstr>
  </property>
  <property fmtid="{D5CDD505-2E9C-101B-9397-08002B2CF9AE}" pid="8" name="OECDPWB">
    <vt:lpwstr>389;#2.1.1.4 Knowledge mobilisation, dissemination and policy dialogue on Education Policy and Data: external engagement and collaboration|3857e23f-b838-4f73-bf9a-6b4353dbc968</vt:lpwstr>
  </property>
  <property fmtid="{D5CDD505-2E9C-101B-9397-08002B2CF9AE}" pid="9" name="OECDKeywords">
    <vt:lpwstr/>
  </property>
  <property fmtid="{D5CDD505-2E9C-101B-9397-08002B2CF9AE}" pid="10" name="eShareOrganisationTaxHTField0">
    <vt:lpwstr/>
  </property>
  <property fmtid="{D5CDD505-2E9C-101B-9397-08002B2CF9AE}" pid="11" name="OECDOrganisation">
    <vt:lpwstr/>
  </property>
  <property fmtid="{D5CDD505-2E9C-101B-9397-08002B2CF9AE}" pid="12" name="_docset_NoMedatataSyncRequired">
    <vt:lpwstr>False</vt:lpwstr>
  </property>
</Properties>
</file>