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22"/>
  </p:notesMasterIdLst>
  <p:sldIdLst>
    <p:sldId id="256" r:id="rId8"/>
    <p:sldId id="349" r:id="rId9"/>
    <p:sldId id="340" r:id="rId10"/>
    <p:sldId id="348" r:id="rId11"/>
    <p:sldId id="346" r:id="rId12"/>
    <p:sldId id="335" r:id="rId13"/>
    <p:sldId id="345" r:id="rId14"/>
    <p:sldId id="336" r:id="rId15"/>
    <p:sldId id="342" r:id="rId16"/>
    <p:sldId id="347" r:id="rId17"/>
    <p:sldId id="343" r:id="rId18"/>
    <p:sldId id="344" r:id="rId19"/>
    <p:sldId id="351" r:id="rId20"/>
    <p:sldId id="350" r:id="rId21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SHRA Sakshi" initials="MS" lastIdx="3" clrIdx="0"/>
  <p:cmAuthor id="1" name="FORDHAM Elizabeth" initials="FE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343" autoAdjust="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445796086387494E-3"/>
          <c:y val="0.13285764016894772"/>
          <c:w val="0.98906927548920154"/>
          <c:h val="0.80767522286667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'\\main.oecd.org\sdataEDU\Applic\PAI\Global Relations\Country specific Engagement + Regional Programs\MENA\ABEGS\School_evaluation_workshop\Cleaned version Survey results\Survey analysis\[Additional graphs ABEGS.xlsx]Comparisonareas'!$A$4</c:f>
              <c:strCache>
                <c:ptCount val="1"/>
                <c:pt idx="0">
                  <c:v>External school evaluations</c:v>
                </c:pt>
              </c:strCache>
            </c:strRef>
          </c:tx>
          <c:spPr>
            <a:solidFill>
              <a:srgbClr val="4F81BD"/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cat>
            <c:strRef>
              <c:f>[1]Comparisonareas!$H$4:$H$13</c:f>
              <c:strCache>
                <c:ptCount val="10"/>
                <c:pt idx="0">
                  <c:v>Financial management</c:v>
                </c:pt>
                <c:pt idx="1">
                  <c:v>Other areas</c:v>
                </c:pt>
                <c:pt idx="2">
                  <c:v>Satisfaction and perceptions of parents</c:v>
                </c:pt>
                <c:pt idx="3">
                  <c:v>Satisfaction and perceptions of students</c:v>
                </c:pt>
                <c:pt idx="4">
                  <c:v>Satisfaction and perceptions of staff</c:v>
                </c:pt>
                <c:pt idx="5">
                  <c:v>Quality of curriculum and instructional materials</c:v>
                </c:pt>
                <c:pt idx="6">
                  <c:v>Student performance</c:v>
                </c:pt>
                <c:pt idx="7">
                  <c:v>Curriculum is aligned with established standards or guidelines</c:v>
                </c:pt>
                <c:pt idx="8">
                  <c:v>Quality of instruction</c:v>
                </c:pt>
                <c:pt idx="9">
                  <c:v>Compliance with rules and regulations </c:v>
                </c:pt>
              </c:strCache>
            </c:strRef>
          </c:cat>
          <c:val>
            <c:numRef>
              <c:f>[1]Comparisonareas!$I$4:$I$13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08-4AB5-B751-45A85206598A}"/>
            </c:ext>
          </c:extLst>
        </c:ser>
        <c:ser>
          <c:idx val="1"/>
          <c:order val="1"/>
          <c:tx>
            <c:strRef>
              <c:f>'\\main.oecd.org\sdataEDU\Applic\PAI\Global Relations\Country specific Engagement + Regional Programs\MENA\ABEGS\School_evaluation_workshop\Cleaned version Survey results\Survey analysis\[Additional graphs ABEGS.xlsx]Comparisonareas'!$A$15</c:f>
              <c:strCache>
                <c:ptCount val="1"/>
                <c:pt idx="0">
                  <c:v>School self-evaluations</c:v>
                </c:pt>
              </c:strCache>
            </c:strRef>
          </c:tx>
          <c:spPr>
            <a:solidFill>
              <a:srgbClr val="CCCCCC"/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cat>
            <c:strRef>
              <c:f>[1]Comparisonareas!$H$15:$H$24</c:f>
              <c:strCache>
                <c:ptCount val="10"/>
                <c:pt idx="0">
                  <c:v>Financial management</c:v>
                </c:pt>
                <c:pt idx="1">
                  <c:v>Other areas</c:v>
                </c:pt>
                <c:pt idx="2">
                  <c:v>Satisfaction and perceptions of parents</c:v>
                </c:pt>
                <c:pt idx="3">
                  <c:v>Satisfaction and perceptions of students</c:v>
                </c:pt>
                <c:pt idx="4">
                  <c:v>Satisfaction and perceptions of staff</c:v>
                </c:pt>
                <c:pt idx="5">
                  <c:v>Quality of curriculum and instructional materials</c:v>
                </c:pt>
                <c:pt idx="6">
                  <c:v>Student performance</c:v>
                </c:pt>
                <c:pt idx="7">
                  <c:v>Curriculum is aligned with established standards or guidelines</c:v>
                </c:pt>
                <c:pt idx="8">
                  <c:v>Quality of instruction</c:v>
                </c:pt>
                <c:pt idx="9">
                  <c:v>Compliance with rules and regulations </c:v>
                </c:pt>
              </c:strCache>
            </c:strRef>
          </c:cat>
          <c:val>
            <c:numRef>
              <c:f>[1]Comparisonareas!$I$15:$I$24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08-4AB5-B751-45A852065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448832"/>
        <c:axId val="89232448"/>
      </c:barChart>
      <c:catAx>
        <c:axId val="3544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89232448"/>
        <c:crosses val="autoZero"/>
        <c:auto val="1"/>
        <c:lblAlgn val="ctr"/>
        <c:lblOffset val="0"/>
        <c:tickLblSkip val="1"/>
        <c:noMultiLvlLbl val="0"/>
      </c:catAx>
      <c:valAx>
        <c:axId val="8923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GB" sz="1050" b="0" i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Number</a:t>
                </a:r>
                <a:r>
                  <a:rPr lang="en-GB" sz="1050" b="0" i="0" baseline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 of countries</a:t>
                </a:r>
                <a:endParaRPr lang="en-GB" sz="1050" b="0" i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85905939825808197"/>
              <c:y val="0.93938571080428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35448832"/>
        <c:crosses val="autoZero"/>
        <c:crossBetween val="between"/>
        <c:majorUnit val="1"/>
      </c:valAx>
      <c:spPr>
        <a:solidFill>
          <a:srgbClr val="F4FFFF"/>
        </a:solidFill>
        <a:ln w="9525">
          <a:solidFill>
            <a:srgbClr val="000000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74249846754686"/>
          <c:y val="1.9920803043647736E-2"/>
          <c:w val="0.59353369322672056"/>
          <c:h val="7.4703011413679007E-2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595959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445796086387494E-3"/>
          <c:y val="0.13285764016894772"/>
          <c:w val="0.98906927548920154"/>
          <c:h val="0.80767522286667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'\\main.oecd.org\sdataEDU\Applic\PAI\Global Relations\Country specific Engagement + Regional Programs\MENA\ABEGS\School_evaluation_workshop\Cleaned version Survey results\Survey analysis\[Additional graphs ABEGS.xlsx]Comparisonareas'!$A$4</c:f>
              <c:strCache>
                <c:ptCount val="1"/>
                <c:pt idx="0">
                  <c:v>External school evaluations</c:v>
                </c:pt>
              </c:strCache>
            </c:strRef>
          </c:tx>
          <c:spPr>
            <a:solidFill>
              <a:srgbClr val="4F81BD"/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cat>
            <c:strRef>
              <c:f>[17]Comparisonareas!$B$4:$B$13</c:f>
              <c:strCache>
                <c:ptCount val="10"/>
                <c:pt idx="0">
                  <c:v>Financial management</c:v>
                </c:pt>
                <c:pt idx="1">
                  <c:v>Other areas</c:v>
                </c:pt>
                <c:pt idx="2">
                  <c:v>Satisfaction and perceptions of parents</c:v>
                </c:pt>
                <c:pt idx="3">
                  <c:v>Satisfaction and perceptions of students</c:v>
                </c:pt>
                <c:pt idx="4">
                  <c:v>Satisfaction and perceptions of staff</c:v>
                </c:pt>
                <c:pt idx="5">
                  <c:v>Quality of curriculum and instructional materials</c:v>
                </c:pt>
                <c:pt idx="6">
                  <c:v>Student performance</c:v>
                </c:pt>
                <c:pt idx="7">
                  <c:v>Curriculum is aligned with established standards or guidelines</c:v>
                </c:pt>
                <c:pt idx="8">
                  <c:v>Quality of instruction</c:v>
                </c:pt>
                <c:pt idx="9">
                  <c:v>Compliance with rules and regulations </c:v>
                </c:pt>
              </c:strCache>
            </c:strRef>
          </c:cat>
          <c:val>
            <c:numRef>
              <c:f>[17]Comparisonareas!$C$4:$C$13</c:f>
              <c:numCache>
                <c:formatCode>General</c:formatCode>
                <c:ptCount val="10"/>
                <c:pt idx="0">
                  <c:v>6</c:v>
                </c:pt>
                <c:pt idx="1">
                  <c:v>8</c:v>
                </c:pt>
                <c:pt idx="2">
                  <c:v>11</c:v>
                </c:pt>
                <c:pt idx="3">
                  <c:v>13</c:v>
                </c:pt>
                <c:pt idx="4">
                  <c:v>15</c:v>
                </c:pt>
                <c:pt idx="5">
                  <c:v>17</c:v>
                </c:pt>
                <c:pt idx="6">
                  <c:v>20</c:v>
                </c:pt>
                <c:pt idx="7">
                  <c:v>20</c:v>
                </c:pt>
                <c:pt idx="8">
                  <c:v>21</c:v>
                </c:pt>
                <c:pt idx="9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8F-4780-9DDF-F8438CC525B2}"/>
            </c:ext>
          </c:extLst>
        </c:ser>
        <c:ser>
          <c:idx val="1"/>
          <c:order val="1"/>
          <c:tx>
            <c:strRef>
              <c:f>'\\main.oecd.org\sdataEDU\Applic\PAI\Global Relations\Country specific Engagement + Regional Programs\MENA\ABEGS\School_evaluation_workshop\Cleaned version Survey results\Survey analysis\[Additional graphs ABEGS.xlsx]Comparisonareas'!$A$15</c:f>
              <c:strCache>
                <c:ptCount val="1"/>
                <c:pt idx="0">
                  <c:v>School self-evaluations</c:v>
                </c:pt>
              </c:strCache>
            </c:strRef>
          </c:tx>
          <c:spPr>
            <a:solidFill>
              <a:srgbClr val="CCCCCC"/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cat>
            <c:strRef>
              <c:f>[17]Comparisonareas!$B$4:$B$13</c:f>
              <c:strCache>
                <c:ptCount val="10"/>
                <c:pt idx="0">
                  <c:v>Financial management</c:v>
                </c:pt>
                <c:pt idx="1">
                  <c:v>Other areas</c:v>
                </c:pt>
                <c:pt idx="2">
                  <c:v>Satisfaction and perceptions of parents</c:v>
                </c:pt>
                <c:pt idx="3">
                  <c:v>Satisfaction and perceptions of students</c:v>
                </c:pt>
                <c:pt idx="4">
                  <c:v>Satisfaction and perceptions of staff</c:v>
                </c:pt>
                <c:pt idx="5">
                  <c:v>Quality of curriculum and instructional materials</c:v>
                </c:pt>
                <c:pt idx="6">
                  <c:v>Student performance</c:v>
                </c:pt>
                <c:pt idx="7">
                  <c:v>Curriculum is aligned with established standards or guidelines</c:v>
                </c:pt>
                <c:pt idx="8">
                  <c:v>Quality of instruction</c:v>
                </c:pt>
                <c:pt idx="9">
                  <c:v>Compliance with rules and regulations </c:v>
                </c:pt>
              </c:strCache>
            </c:strRef>
          </c:cat>
          <c:val>
            <c:numRef>
              <c:f>[17]Comparisonareas!$C$15:$C$24</c:f>
              <c:numCache>
                <c:formatCode>General</c:formatCode>
                <c:ptCount val="10"/>
                <c:pt idx="0">
                  <c:v>5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14</c:v>
                </c:pt>
                <c:pt idx="7">
                  <c:v>8</c:v>
                </c:pt>
                <c:pt idx="8">
                  <c:v>8</c:v>
                </c:pt>
                <c:pt idx="9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8F-4780-9DDF-F8438CC52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996288"/>
        <c:axId val="89324288"/>
      </c:barChart>
      <c:catAx>
        <c:axId val="6599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24288"/>
        <c:crosses val="autoZero"/>
        <c:auto val="1"/>
        <c:lblAlgn val="ctr"/>
        <c:lblOffset val="0"/>
        <c:tickLblSkip val="1"/>
        <c:noMultiLvlLbl val="0"/>
      </c:catAx>
      <c:valAx>
        <c:axId val="8932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bg2">
                        <a:lumMod val="10000"/>
                      </a:schemeClr>
                    </a:solidFill>
                  </a:rPr>
                  <a:t>Number of countries</a:t>
                </a:r>
              </a:p>
            </c:rich>
          </c:tx>
          <c:layout>
            <c:manualLayout>
              <c:xMode val="edge"/>
              <c:yMode val="edge"/>
              <c:x val="0.85708924653408058"/>
              <c:y val="0.94125794381235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96288"/>
        <c:crosses val="autoZero"/>
        <c:crossBetween val="between"/>
      </c:valAx>
      <c:spPr>
        <a:solidFill>
          <a:srgbClr val="F4FFFF"/>
        </a:solidFill>
        <a:ln w="9525">
          <a:solidFill>
            <a:srgbClr val="000000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74249846754686"/>
          <c:y val="1.9920803043647736E-2"/>
          <c:w val="0.58979538544402765"/>
          <c:h val="7.4703011413679007E-2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445796086387494E-3"/>
          <c:y val="0.22175069447509599"/>
          <c:w val="0.98906927548920154"/>
          <c:h val="0.71878216856053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'Figures 1.1, 1.2, 3.4 and 3.5'!$C$15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rgbClr val="4F81BD"/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cat>
            <c:strRef>
              <c:f>'Figures 1.1, 1.2, 3.4 and 3.5'!$B$16:$B$25</c:f>
              <c:strCache>
                <c:ptCount val="10"/>
                <c:pt idx="0">
                  <c:v>Financial management</c:v>
                </c:pt>
                <c:pt idx="1">
                  <c:v>Satisfaction and perceptions of parents</c:v>
                </c:pt>
                <c:pt idx="2">
                  <c:v>Quality of curriculum and instructional materials</c:v>
                </c:pt>
                <c:pt idx="3">
                  <c:v>Curriculum is aligned with established standards or guidelines</c:v>
                </c:pt>
                <c:pt idx="4">
                  <c:v>Other areas</c:v>
                </c:pt>
                <c:pt idx="5">
                  <c:v>Satisfaction and perceptions of staff</c:v>
                </c:pt>
                <c:pt idx="6">
                  <c:v>Compliance with rules and regulations </c:v>
                </c:pt>
                <c:pt idx="7">
                  <c:v>Satisfaction and perceptions of students</c:v>
                </c:pt>
                <c:pt idx="8">
                  <c:v>Quality of instruction</c:v>
                </c:pt>
                <c:pt idx="9">
                  <c:v>Student performance</c:v>
                </c:pt>
              </c:strCache>
            </c:strRef>
          </c:cat>
          <c:val>
            <c:numRef>
              <c:f>'Figures 1.1, 1.2, 3.4 and 3.5'!$C$16:$C$25</c:f>
              <c:numCache>
                <c:formatCode>General</c:formatCode>
                <c:ptCount val="10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7C-4933-80B7-8259F24B2328}"/>
            </c:ext>
          </c:extLst>
        </c:ser>
        <c:ser>
          <c:idx val="1"/>
          <c:order val="1"/>
          <c:tx>
            <c:strRef>
              <c:f>'Figures 1.1, 1.2, 3.4 and 3.5'!$D$15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CCCCCC"/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cat>
            <c:strRef>
              <c:f>'Figures 1.1, 1.2, 3.4 and 3.5'!$B$16:$B$25</c:f>
              <c:strCache>
                <c:ptCount val="10"/>
                <c:pt idx="0">
                  <c:v>Financial management</c:v>
                </c:pt>
                <c:pt idx="1">
                  <c:v>Satisfaction and perceptions of parents</c:v>
                </c:pt>
                <c:pt idx="2">
                  <c:v>Quality of curriculum and instructional materials</c:v>
                </c:pt>
                <c:pt idx="3">
                  <c:v>Curriculum is aligned with established standards or guidelines</c:v>
                </c:pt>
                <c:pt idx="4">
                  <c:v>Other areas</c:v>
                </c:pt>
                <c:pt idx="5">
                  <c:v>Satisfaction and perceptions of staff</c:v>
                </c:pt>
                <c:pt idx="6">
                  <c:v>Compliance with rules and regulations </c:v>
                </c:pt>
                <c:pt idx="7">
                  <c:v>Satisfaction and perceptions of students</c:v>
                </c:pt>
                <c:pt idx="8">
                  <c:v>Quality of instruction</c:v>
                </c:pt>
                <c:pt idx="9">
                  <c:v>Student performance</c:v>
                </c:pt>
              </c:strCache>
            </c:strRef>
          </c:cat>
          <c:val>
            <c:numRef>
              <c:f>'Figures 1.1, 1.2, 3.4 and 3.5'!$D$16:$D$25</c:f>
              <c:numCache>
                <c:formatCode>General</c:formatCode>
                <c:ptCount val="10"/>
                <c:pt idx="0">
                  <c:v>6</c:v>
                </c:pt>
                <c:pt idx="1">
                  <c:v>12</c:v>
                </c:pt>
                <c:pt idx="2">
                  <c:v>10</c:v>
                </c:pt>
                <c:pt idx="3">
                  <c:v>7</c:v>
                </c:pt>
                <c:pt idx="4">
                  <c:v>6</c:v>
                </c:pt>
                <c:pt idx="5">
                  <c:v>12</c:v>
                </c:pt>
                <c:pt idx="6">
                  <c:v>8</c:v>
                </c:pt>
                <c:pt idx="7">
                  <c:v>9</c:v>
                </c:pt>
                <c:pt idx="8">
                  <c:v>11</c:v>
                </c:pt>
                <c:pt idx="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7C-4933-80B7-8259F24B2328}"/>
            </c:ext>
          </c:extLst>
        </c:ser>
        <c:ser>
          <c:idx val="2"/>
          <c:order val="2"/>
          <c:tx>
            <c:strRef>
              <c:f>'Figures 1.1, 1.2, 3.4 and 3.5'!$E$15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A7B9E3"/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cat>
            <c:strRef>
              <c:f>'Figures 1.1, 1.2, 3.4 and 3.5'!$B$16:$B$25</c:f>
              <c:strCache>
                <c:ptCount val="10"/>
                <c:pt idx="0">
                  <c:v>Financial management</c:v>
                </c:pt>
                <c:pt idx="1">
                  <c:v>Satisfaction and perceptions of parents</c:v>
                </c:pt>
                <c:pt idx="2">
                  <c:v>Quality of curriculum and instructional materials</c:v>
                </c:pt>
                <c:pt idx="3">
                  <c:v>Curriculum is aligned with established standards or guidelines</c:v>
                </c:pt>
                <c:pt idx="4">
                  <c:v>Other areas</c:v>
                </c:pt>
                <c:pt idx="5">
                  <c:v>Satisfaction and perceptions of staff</c:v>
                </c:pt>
                <c:pt idx="6">
                  <c:v>Compliance with rules and regulations </c:v>
                </c:pt>
                <c:pt idx="7">
                  <c:v>Satisfaction and perceptions of students</c:v>
                </c:pt>
                <c:pt idx="8">
                  <c:v>Quality of instruction</c:v>
                </c:pt>
                <c:pt idx="9">
                  <c:v>Student performance</c:v>
                </c:pt>
              </c:strCache>
            </c:strRef>
          </c:cat>
          <c:val>
            <c:numRef>
              <c:f>'Figures 1.1, 1.2, 3.4 and 3.5'!$E$16:$E$25</c:f>
              <c:numCache>
                <c:formatCode>General</c:formatCode>
                <c:ptCount val="10"/>
                <c:pt idx="0">
                  <c:v>10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7C-4933-80B7-8259F24B2328}"/>
            </c:ext>
          </c:extLst>
        </c:ser>
        <c:ser>
          <c:idx val="3"/>
          <c:order val="3"/>
          <c:tx>
            <c:strRef>
              <c:f>'Figures 1.1, 1.2, 3.4 and 3.5'!$F$15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929292"/>
            </a:solidFill>
            <a:ln w="6350" cmpd="sng">
              <a:solidFill>
                <a:srgbClr val="000000"/>
              </a:solidFill>
            </a:ln>
            <a:effectLst/>
          </c:spPr>
          <c:invertIfNegative val="0"/>
          <c:cat>
            <c:strRef>
              <c:f>'Figures 1.1, 1.2, 3.4 and 3.5'!$B$16:$B$25</c:f>
              <c:strCache>
                <c:ptCount val="10"/>
                <c:pt idx="0">
                  <c:v>Financial management</c:v>
                </c:pt>
                <c:pt idx="1">
                  <c:v>Satisfaction and perceptions of parents</c:v>
                </c:pt>
                <c:pt idx="2">
                  <c:v>Quality of curriculum and instructional materials</c:v>
                </c:pt>
                <c:pt idx="3">
                  <c:v>Curriculum is aligned with established standards or guidelines</c:v>
                </c:pt>
                <c:pt idx="4">
                  <c:v>Other areas</c:v>
                </c:pt>
                <c:pt idx="5">
                  <c:v>Satisfaction and perceptions of staff</c:v>
                </c:pt>
                <c:pt idx="6">
                  <c:v>Compliance with rules and regulations </c:v>
                </c:pt>
                <c:pt idx="7">
                  <c:v>Satisfaction and perceptions of students</c:v>
                </c:pt>
                <c:pt idx="8">
                  <c:v>Quality of instruction</c:v>
                </c:pt>
                <c:pt idx="9">
                  <c:v>Student performance</c:v>
                </c:pt>
              </c:strCache>
            </c:strRef>
          </c:cat>
          <c:val>
            <c:numRef>
              <c:f>'Figures 1.1, 1.2, 3.4 and 3.5'!$F$16:$F$25</c:f>
              <c:numCache>
                <c:formatCode>General</c:formatCode>
                <c:ptCount val="10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12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7C-4933-80B7-8259F24B2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815296"/>
        <c:axId val="66566912"/>
      </c:barChart>
      <c:catAx>
        <c:axId val="15781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66566912"/>
        <c:crosses val="autoZero"/>
        <c:auto val="1"/>
        <c:lblAlgn val="ctr"/>
        <c:lblOffset val="0"/>
        <c:tickLblSkip val="1"/>
        <c:noMultiLvlLbl val="0"/>
      </c:catAx>
      <c:valAx>
        <c:axId val="66566912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GB" sz="1100" b="0" i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Number</a:t>
                </a:r>
                <a:r>
                  <a:rPr lang="en-GB" sz="1100" b="0" i="0" baseline="0">
                    <a:solidFill>
                      <a:schemeClr val="bg2">
                        <a:lumMod val="10000"/>
                      </a:schemeClr>
                    </a:solidFill>
                    <a:latin typeface="Arial Narrow" panose="020B0606020202030204" pitchFamily="34" charset="0"/>
                  </a:rPr>
                  <a:t> of countries</a:t>
                </a:r>
                <a:endParaRPr lang="en-GB" sz="1100" b="0" i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8573344178404787"/>
              <c:y val="0.94125794381235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57815296"/>
        <c:crosses val="autoZero"/>
        <c:crossBetween val="between"/>
      </c:valAx>
      <c:spPr>
        <a:solidFill>
          <a:srgbClr val="F4FFFF"/>
        </a:solidFill>
        <a:ln w="9525">
          <a:solidFill>
            <a:srgbClr val="000000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74249846754686"/>
          <c:y val="0.10881385490549174"/>
          <c:w val="0.58979538544402765"/>
          <c:h val="7.4703011413679007E-2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bg2">
                  <a:lumMod val="10000"/>
                </a:schemeClr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0.44649</cdr:x>
      <cdr:y>0.04075</cdr:y>
    </cdr:from>
    <cdr:to>
      <cdr:x>0.47128</cdr:x>
      <cdr:y>0.06898</cdr:y>
    </cdr:to>
    <cdr:sp macro="" textlink="">
      <cdr:nvSpPr>
        <cdr:cNvPr id="11" name="xlamShapesMarker"/>
        <cdr:cNvSpPr/>
      </cdr:nvSpPr>
      <cdr:spPr>
        <a:xfrm xmlns:a="http://schemas.openxmlformats.org/drawingml/2006/main">
          <a:off x="3252848" y="153793"/>
          <a:ext cx="180602" cy="106543"/>
        </a:xfrm>
        <a:prstGeom xmlns:a="http://schemas.openxmlformats.org/drawingml/2006/main" prst="rect">
          <a:avLst/>
        </a:prstGeom>
        <a:solidFill xmlns:a="http://schemas.openxmlformats.org/drawingml/2006/main">
          <a:srgbClr val="CCCCCC"/>
        </a:solidFill>
        <a:ln xmlns:a="http://schemas.openxmlformats.org/drawingml/2006/main" w="6350" cap="flat" cmpd="sng" algn="ctr">
          <a:solidFill>
            <a:srgbClr val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0.6936</cdr:x>
      <cdr:y>0.04075</cdr:y>
    </cdr:from>
    <cdr:to>
      <cdr:x>0.71839</cdr:x>
      <cdr:y>0.06898</cdr:y>
    </cdr:to>
    <cdr:sp macro="" textlink="">
      <cdr:nvSpPr>
        <cdr:cNvPr id="13" name="xlamShapesMarker"/>
        <cdr:cNvSpPr/>
      </cdr:nvSpPr>
      <cdr:spPr>
        <a:xfrm xmlns:a="http://schemas.openxmlformats.org/drawingml/2006/main">
          <a:off x="5053048" y="153793"/>
          <a:ext cx="180603" cy="106543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/>
        </a:solidFill>
        <a:ln xmlns:a="http://schemas.openxmlformats.org/drawingml/2006/main" w="6350" cap="flat" cmpd="sng" algn="ctr">
          <a:solidFill>
            <a:srgbClr val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0.40613</cdr:x>
      <cdr:y>0.03359</cdr:y>
    </cdr:from>
    <cdr:to>
      <cdr:x>0.43463</cdr:x>
      <cdr:y>0.07299</cdr:y>
    </cdr:to>
    <cdr:sp macro="" textlink="">
      <cdr:nvSpPr>
        <cdr:cNvPr id="19" name="xlamShapesMarker"/>
        <cdr:cNvSpPr/>
      </cdr:nvSpPr>
      <cdr:spPr>
        <a:xfrm xmlns:a="http://schemas.openxmlformats.org/drawingml/2006/main">
          <a:off x="2719779" y="119188"/>
          <a:ext cx="190858" cy="139799"/>
        </a:xfrm>
        <a:prstGeom xmlns:a="http://schemas.openxmlformats.org/drawingml/2006/main" prst="rect">
          <a:avLst/>
        </a:prstGeom>
        <a:solidFill xmlns:a="http://schemas.openxmlformats.org/drawingml/2006/main">
          <a:srgbClr val="CCCCCC"/>
        </a:solidFill>
        <a:ln xmlns:a="http://schemas.openxmlformats.org/drawingml/2006/main" w="6350" cap="flat" cmpd="sng" algn="ctr">
          <a:solidFill>
            <a:srgbClr val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0.65591</cdr:x>
      <cdr:y>0.03359</cdr:y>
    </cdr:from>
    <cdr:to>
      <cdr:x>0.68817</cdr:x>
      <cdr:y>0.07418</cdr:y>
    </cdr:to>
    <cdr:sp macro="" textlink="">
      <cdr:nvSpPr>
        <cdr:cNvPr id="21" name="xlamShapesMarker"/>
        <cdr:cNvSpPr/>
      </cdr:nvSpPr>
      <cdr:spPr>
        <a:xfrm xmlns:a="http://schemas.openxmlformats.org/drawingml/2006/main">
          <a:off x="4392488" y="119188"/>
          <a:ext cx="216037" cy="144021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/>
        </a:solidFill>
        <a:ln xmlns:a="http://schemas.openxmlformats.org/drawingml/2006/main" w="6350" cap="flat" cmpd="sng" algn="ctr">
          <a:solidFill>
            <a:srgbClr val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0.43681</cdr:x>
      <cdr:y>0.13145</cdr:y>
    </cdr:from>
    <cdr:to>
      <cdr:x>0.4616</cdr:x>
      <cdr:y>0.15968</cdr:y>
    </cdr:to>
    <cdr:sp macro="" textlink="">
      <cdr:nvSpPr>
        <cdr:cNvPr id="11" name="xlamShapesMarker"/>
        <cdr:cNvSpPr/>
      </cdr:nvSpPr>
      <cdr:spPr>
        <a:xfrm xmlns:a="http://schemas.openxmlformats.org/drawingml/2006/main">
          <a:off x="2537583" y="335206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/>
        </a:solidFill>
        <a:ln xmlns:a="http://schemas.openxmlformats.org/drawingml/2006/main" w="6350" cap="flat" cmpd="sng" algn="ctr">
          <a:solidFill>
            <a:srgbClr val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0.58412</cdr:x>
      <cdr:y>0.1335</cdr:y>
    </cdr:from>
    <cdr:to>
      <cdr:x>0.59685</cdr:x>
      <cdr:y>0.1625</cdr:y>
    </cdr:to>
    <cdr:sp macro="" textlink="">
      <cdr:nvSpPr>
        <cdr:cNvPr id="12" name="xlamShapesMarker"/>
        <cdr:cNvSpPr/>
      </cdr:nvSpPr>
      <cdr:spPr>
        <a:xfrm xmlns:a="http://schemas.openxmlformats.org/drawingml/2006/main">
          <a:off x="3393324" y="340430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6350" cap="flat" cmpd="sng" algn="ctr">
              <a:solidFill>
                <a:srgbClr val="EAEAEA"/>
              </a:solidFill>
              <a:prstDash val="solid"/>
              <a:miter lim="800000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0.56244</cdr:x>
      <cdr:y>0.13145</cdr:y>
    </cdr:from>
    <cdr:to>
      <cdr:x>0.58723</cdr:x>
      <cdr:y>0.15968</cdr:y>
    </cdr:to>
    <cdr:sp macro="" textlink="">
      <cdr:nvSpPr>
        <cdr:cNvPr id="13" name="xlamShapesMarker"/>
        <cdr:cNvSpPr/>
      </cdr:nvSpPr>
      <cdr:spPr>
        <a:xfrm xmlns:a="http://schemas.openxmlformats.org/drawingml/2006/main">
          <a:off x="3267397" y="335206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CCCCCC"/>
        </a:solidFill>
        <a:ln xmlns:a="http://schemas.openxmlformats.org/drawingml/2006/main" w="6350" cap="flat" cmpd="sng" algn="ctr">
          <a:solidFill>
            <a:srgbClr val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0.73442</cdr:x>
      <cdr:y>0.1335</cdr:y>
    </cdr:from>
    <cdr:to>
      <cdr:x>0.74715</cdr:x>
      <cdr:y>0.1625</cdr:y>
    </cdr:to>
    <cdr:sp macro="" textlink="">
      <cdr:nvSpPr>
        <cdr:cNvPr id="14" name="xlamShapesMarker"/>
        <cdr:cNvSpPr/>
      </cdr:nvSpPr>
      <cdr:spPr>
        <a:xfrm xmlns:a="http://schemas.openxmlformats.org/drawingml/2006/main">
          <a:off x="4266458" y="340430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6350" cap="flat" cmpd="sng" algn="ctr">
              <a:solidFill>
                <a:srgbClr val="EAEAEA"/>
              </a:solidFill>
              <a:prstDash val="solid"/>
              <a:miter lim="800000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0.71274</cdr:x>
      <cdr:y>0.13145</cdr:y>
    </cdr:from>
    <cdr:to>
      <cdr:x>0.73753</cdr:x>
      <cdr:y>0.15968</cdr:y>
    </cdr:to>
    <cdr:sp macro="" textlink="">
      <cdr:nvSpPr>
        <cdr:cNvPr id="15" name="xlamShapesMarker"/>
        <cdr:cNvSpPr/>
      </cdr:nvSpPr>
      <cdr:spPr>
        <a:xfrm xmlns:a="http://schemas.openxmlformats.org/drawingml/2006/main">
          <a:off x="4140531" y="335206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A7B9E3"/>
        </a:solidFill>
        <a:ln xmlns:a="http://schemas.openxmlformats.org/drawingml/2006/main" w="6350" cap="flat" cmpd="sng" algn="ctr">
          <a:solidFill>
            <a:srgbClr val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0.85332</cdr:x>
      <cdr:y>0.1335</cdr:y>
    </cdr:from>
    <cdr:to>
      <cdr:x>0.86605</cdr:x>
      <cdr:y>0.1625</cdr:y>
    </cdr:to>
    <cdr:sp macro="" textlink="">
      <cdr:nvSpPr>
        <cdr:cNvPr id="16" name="xlamShapesMarker"/>
        <cdr:cNvSpPr/>
      </cdr:nvSpPr>
      <cdr:spPr>
        <a:xfrm xmlns:a="http://schemas.openxmlformats.org/drawingml/2006/main">
          <a:off x="4957219" y="340430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6350" cap="flat" cmpd="sng" algn="ctr">
              <a:solidFill>
                <a:srgbClr val="EAEAEA"/>
              </a:solidFill>
              <a:prstDash val="solid"/>
              <a:miter lim="800000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0.83165</cdr:x>
      <cdr:y>0.13145</cdr:y>
    </cdr:from>
    <cdr:to>
      <cdr:x>0.85643</cdr:x>
      <cdr:y>0.15968</cdr:y>
    </cdr:to>
    <cdr:sp macro="" textlink="">
      <cdr:nvSpPr>
        <cdr:cNvPr id="17" name="xlamShapesMarker"/>
        <cdr:cNvSpPr/>
      </cdr:nvSpPr>
      <cdr:spPr>
        <a:xfrm xmlns:a="http://schemas.openxmlformats.org/drawingml/2006/main">
          <a:off x="4831292" y="335206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929292"/>
        </a:solidFill>
        <a:ln xmlns:a="http://schemas.openxmlformats.org/drawingml/2006/main" w="6350" cap="flat" cmpd="sng" algn="ctr">
          <a:solidFill>
            <a:srgbClr val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811E8-8116-4D6C-A58C-D64ADFE9C16E}" type="datetimeFigureOut">
              <a:rPr lang="en-GB" smtClean="0"/>
              <a:t>25/03/2019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5FD1-624E-4FD2-96F7-8C09666127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77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5FD1-624E-4FD2-96F7-8C096661271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38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instance, In the UAE, schools are also required to submit self-evaluation information based on the school quality indicators of the UAE Framework (MOE, </a:t>
            </a:r>
            <a:r>
              <a:rPr lang="en-US" dirty="0" err="1" smtClean="0"/>
              <a:t>n.d</a:t>
            </a:r>
            <a:r>
              <a:rPr lang="en-US" dirty="0" smtClean="0"/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5FD1-624E-4FD2-96F7-8C096661271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83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OECD countries, </a:t>
            </a:r>
            <a:r>
              <a:rPr lang="fr-FR" baseline="0" dirty="0" err="1" smtClean="0"/>
              <a:t>schools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indicators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for self-</a:t>
            </a:r>
            <a:r>
              <a:rPr lang="fr-FR" baseline="0" dirty="0" err="1" smtClean="0"/>
              <a:t>evaluation</a:t>
            </a:r>
            <a:r>
              <a:rPr lang="fr-FR" baseline="0" dirty="0" smtClean="0"/>
              <a:t>. In </a:t>
            </a:r>
            <a:r>
              <a:rPr lang="fr-FR" baseline="0" dirty="0" err="1" smtClean="0"/>
              <a:t>others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schools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school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evaluation</a:t>
            </a:r>
            <a:r>
              <a:rPr lang="fr-FR" baseline="0" dirty="0" smtClean="0"/>
              <a:t> as a </a:t>
            </a:r>
            <a:r>
              <a:rPr lang="fr-FR" baseline="0" dirty="0" err="1" smtClean="0"/>
              <a:t>reference</a:t>
            </a:r>
            <a:r>
              <a:rPr lang="fr-FR" baseline="0" dirty="0" smtClean="0"/>
              <a:t>, but have the </a:t>
            </a:r>
            <a:r>
              <a:rPr lang="fr-FR" baseline="0" dirty="0" err="1" smtClean="0"/>
              <a:t>discretion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add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adâpt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indicators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refelct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context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priorities</a:t>
            </a:r>
            <a:r>
              <a:rPr lang="fr-FR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5FD1-624E-4FD2-96F7-8C096661271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73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national/regional/local authorities provide self-evaluation tools but schools do not adapt those tools to fit their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5FD1-624E-4FD2-96F7-8C096661271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66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majority</a:t>
            </a:r>
            <a:r>
              <a:rPr lang="fr-FR" dirty="0" smtClean="0"/>
              <a:t> of OECD countries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either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alwayas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sometimes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address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areas </a:t>
            </a:r>
            <a:r>
              <a:rPr lang="fr-FR" baseline="0" dirty="0" err="1" smtClean="0"/>
              <a:t>related</a:t>
            </a:r>
            <a:r>
              <a:rPr lang="fr-FR" baseline="0" dirty="0" smtClean="0"/>
              <a:t> to key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learning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teaching</a:t>
            </a:r>
            <a:r>
              <a:rPr lang="fr-FR" baseline="0" dirty="0" smtClean="0"/>
              <a:t> and key </a:t>
            </a:r>
            <a:r>
              <a:rPr lang="fr-FR" baseline="0" dirty="0" err="1" smtClean="0"/>
              <a:t>outcomes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especially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 performance, the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of instruction, the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of the curriculum and </a:t>
            </a:r>
            <a:r>
              <a:rPr lang="fr-FR" baseline="0" dirty="0" err="1" smtClean="0"/>
              <a:t>instructional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materials</a:t>
            </a:r>
            <a:r>
              <a:rPr lang="fr-FR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5FD1-624E-4FD2-96F7-8C096661271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07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Oman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only</a:t>
            </a:r>
            <a:r>
              <a:rPr lang="fr-FR" dirty="0" smtClean="0"/>
              <a:t> Gulf country </a:t>
            </a:r>
            <a:r>
              <a:rPr lang="fr-FR" dirty="0" err="1" smtClean="0"/>
              <a:t>where</a:t>
            </a:r>
            <a:r>
              <a:rPr lang="fr-FR" dirty="0" smtClean="0"/>
              <a:t> the </a:t>
            </a:r>
            <a:r>
              <a:rPr lang="fr-FR" dirty="0" err="1" smtClean="0"/>
              <a:t>school</a:t>
            </a:r>
            <a:r>
              <a:rPr lang="fr-FR" dirty="0" smtClean="0"/>
              <a:t> leaders </a:t>
            </a:r>
            <a:r>
              <a:rPr lang="fr-FR" dirty="0" err="1" smtClean="0"/>
              <a:t>share</a:t>
            </a:r>
            <a:r>
              <a:rPr lang="fr-FR" dirty="0" smtClean="0"/>
              <a:t> the </a:t>
            </a:r>
            <a:r>
              <a:rPr lang="fr-FR" dirty="0" err="1" smtClean="0"/>
              <a:t>results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school</a:t>
            </a:r>
            <a:r>
              <a:rPr lang="fr-FR" baseline="0" dirty="0" smtClean="0"/>
              <a:t> self-</a:t>
            </a:r>
            <a:r>
              <a:rPr lang="fr-FR" baseline="0" dirty="0" err="1" smtClean="0"/>
              <a:t>evaluations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parents’ </a:t>
            </a:r>
            <a:r>
              <a:rPr lang="fr-FR" baseline="0" dirty="0" err="1" smtClean="0"/>
              <a:t>council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upin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request</a:t>
            </a:r>
            <a:r>
              <a:rPr lang="fr-FR" baseline="0" dirty="0" smtClean="0"/>
              <a:t> and do not </a:t>
            </a:r>
            <a:r>
              <a:rPr lang="fr-FR" baseline="0" dirty="0" err="1" smtClean="0"/>
              <a:t>share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school</a:t>
            </a:r>
            <a:r>
              <a:rPr lang="fr-FR" baseline="0" dirty="0" smtClean="0"/>
              <a:t> self-</a:t>
            </a:r>
            <a:r>
              <a:rPr lang="fr-FR" baseline="0" dirty="0" err="1" smtClean="0"/>
              <a:t>evaluations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5FD1-624E-4FD2-96F7-8C096661271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57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Evidence</a:t>
            </a:r>
            <a:r>
              <a:rPr lang="fr-FR" dirty="0" smtClean="0"/>
              <a:t> for the UAE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</a:t>
            </a:r>
            <a:r>
              <a:rPr lang="fr-FR" baseline="0" dirty="0" smtClean="0"/>
              <a:t> UAE </a:t>
            </a:r>
            <a:r>
              <a:rPr lang="fr-FR" baseline="0" dirty="0" err="1" smtClean="0"/>
              <a:t>school</a:t>
            </a:r>
            <a:r>
              <a:rPr lang="fr-FR" baseline="0" dirty="0" smtClean="0"/>
              <a:t> Inspection Framework. </a:t>
            </a:r>
          </a:p>
          <a:p>
            <a:r>
              <a:rPr lang="en-US" dirty="0" smtClean="0"/>
              <a:t>In a majority of OECD countries with available data (16 countries), the school leaders share self-evaluations results with the Inspectorates, although the reporting to the Inspectorates is not systematically done in all those countries (OECD, 2015).</a:t>
            </a:r>
          </a:p>
          <a:p>
            <a:r>
              <a:rPr lang="en-US" dirty="0" smtClean="0"/>
              <a:t>(this is done systematically in 7 OECD countries and upon request on 10 OECD countries)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5FD1-624E-4FD2-96F7-8C096661271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96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68653E4-2248-4DE1-AF93-35B03264F008}" type="datetimeFigureOut">
              <a:rPr lang="en-GB" smtClean="0"/>
              <a:t>25/03/2019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68653E4-2248-4DE1-AF93-35B03264F008}" type="datetimeFigureOut">
              <a:rPr lang="en-GB" smtClean="0"/>
              <a:t>25/03/2019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13F5037-0550-48D5-A6F2-CD8193DB92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68653E4-2248-4DE1-AF93-35B03264F008}" type="datetimeFigureOut">
              <a:rPr lang="en-GB" smtClean="0"/>
              <a:t>25/03/2019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313F5037-0550-48D5-A6F2-CD8193DB92E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68653E4-2248-4DE1-AF93-35B03264F008}" type="datetimeFigureOut">
              <a:rPr lang="en-GB" smtClean="0"/>
              <a:t>25/03/2019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13F5037-0550-48D5-A6F2-CD8193DB92E0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x.doi.org/10.1787/eag-2015-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093679"/>
            <a:ext cx="7380464" cy="1823576"/>
          </a:xfrm>
        </p:spPr>
        <p:txBody>
          <a:bodyPr/>
          <a:lstStyle/>
          <a:p>
            <a:pPr algn="ctr" rtl="1"/>
            <a:r>
              <a:rPr lang="ar-SA" sz="3600" b="1" dirty="0" smtClean="0"/>
              <a:t>التقويم </a:t>
            </a:r>
            <a:r>
              <a:rPr lang="ar-SA" sz="3600" b="1" dirty="0"/>
              <a:t>الذاتي للمدارس في دول الخليج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r-SA" sz="2400" b="1" dirty="0"/>
              <a:t>أدلة من مسح لشبكة جمع المعلومات الوصفية على مستوى النظام (</a:t>
            </a:r>
            <a:r>
              <a:rPr lang="en-US" sz="2400" b="1" dirty="0"/>
              <a:t>NESLI</a:t>
            </a:r>
            <a:r>
              <a:rPr lang="ar-SA" sz="2400" b="1" dirty="0"/>
              <a:t>) للعام  2018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624736" cy="605294"/>
          </a:xfrm>
        </p:spPr>
        <p:txBody>
          <a:bodyPr/>
          <a:lstStyle/>
          <a:p>
            <a:r>
              <a:rPr lang="fr-FR" dirty="0" smtClean="0"/>
              <a:t>Charlotte Mayard, Consultant, OECD </a:t>
            </a:r>
            <a:r>
              <a:rPr lang="fr-FR" dirty="0" err="1" smtClean="0"/>
              <a:t>Directorate</a:t>
            </a:r>
            <a:r>
              <a:rPr lang="fr-FR" dirty="0" smtClean="0"/>
              <a:t> for </a:t>
            </a:r>
            <a:r>
              <a:rPr lang="fr-FR" dirty="0" err="1" smtClean="0"/>
              <a:t>Education</a:t>
            </a:r>
            <a:r>
              <a:rPr lang="fr-FR" dirty="0" smtClean="0"/>
              <a:t> and </a:t>
            </a:r>
            <a:r>
              <a:rPr lang="fr-FR" dirty="0" err="1" smtClean="0"/>
              <a:t>Skills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6093296"/>
            <a:ext cx="6300000" cy="348813"/>
          </a:xfrm>
          <a:prstGeom prst="rect">
            <a:avLst/>
          </a:prstGeom>
        </p:spPr>
        <p:txBody>
          <a:bodyPr vert="horz" lIns="90000" rIns="90000">
            <a:spAutoFit/>
          </a:bodyPr>
          <a:lstStyle>
            <a:lvl1pPr marL="0" indent="0" algn="l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kumimoji="0"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Muscat, Oman, 28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8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668464" cy="1022400"/>
          </a:xfrm>
        </p:spPr>
        <p:txBody>
          <a:bodyPr/>
          <a:lstStyle/>
          <a:p>
            <a:pPr algn="ctr"/>
            <a:r>
              <a:rPr lang="ar-SA" sz="2800" b="1" dirty="0"/>
              <a:t>عملية </a:t>
            </a:r>
            <a:r>
              <a:rPr lang="ar-SA" sz="2800" b="1" dirty="0" smtClean="0"/>
              <a:t>التقويم </a:t>
            </a:r>
            <a:r>
              <a:rPr lang="ar-SA" sz="2800" b="1" dirty="0"/>
              <a:t>الذاتي للمدرسة </a:t>
            </a:r>
            <a:r>
              <a:rPr lang="ar-SA" sz="2800" b="1" dirty="0" smtClean="0"/>
              <a:t>ليست موجهة </a:t>
            </a:r>
            <a:r>
              <a:rPr lang="ar-SA" sz="2800" b="1" dirty="0"/>
              <a:t>للامتثال في ثلاث دول خليجية </a:t>
            </a:r>
            <a:r>
              <a:rPr lang="ar-SA" sz="2800" b="1" dirty="0" smtClean="0"/>
              <a:t>(2)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801" y="284573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Figure 3.4.  Distribution of areas or topics </a:t>
            </a:r>
            <a:r>
              <a:rPr lang="fr-FR" sz="1600" b="1" dirty="0" err="1" smtClean="0"/>
              <a:t>addressed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during</a:t>
            </a:r>
            <a:r>
              <a:rPr lang="fr-FR" sz="1600" b="1" dirty="0" smtClean="0"/>
              <a:t> the </a:t>
            </a:r>
            <a:r>
              <a:rPr lang="fr-FR" sz="1600" b="1" dirty="0" err="1" smtClean="0"/>
              <a:t>school</a:t>
            </a:r>
            <a:r>
              <a:rPr lang="fr-FR" sz="1600" b="1" dirty="0" smtClean="0"/>
              <a:t> self-</a:t>
            </a:r>
            <a:r>
              <a:rPr lang="fr-FR" sz="1600" b="1" dirty="0" err="1" smtClean="0"/>
              <a:t>evaluations</a:t>
            </a:r>
            <a:r>
              <a:rPr lang="fr-FR" sz="1600" b="1" dirty="0" smtClean="0"/>
              <a:t> in OECD countries (2015)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12048" y="6453336"/>
            <a:ext cx="723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Source: </a:t>
            </a:r>
            <a:r>
              <a:rPr lang="fr-FR" sz="1400" dirty="0" smtClean="0"/>
              <a:t>OECD (2015).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1310699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This trend </a:t>
            </a:r>
            <a:r>
              <a:rPr lang="fr-FR" dirty="0" err="1" smtClean="0"/>
              <a:t>among</a:t>
            </a:r>
            <a:r>
              <a:rPr lang="fr-FR" dirty="0" smtClean="0"/>
              <a:t> the </a:t>
            </a:r>
            <a:r>
              <a:rPr lang="fr-FR" dirty="0" err="1" smtClean="0"/>
              <a:t>three</a:t>
            </a:r>
            <a:r>
              <a:rPr lang="fr-FR" dirty="0" smtClean="0"/>
              <a:t> Gulf countries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to the situation </a:t>
            </a:r>
            <a:r>
              <a:rPr lang="fr-FR" dirty="0" err="1" smtClean="0"/>
              <a:t>across</a:t>
            </a:r>
            <a:r>
              <a:rPr lang="fr-FR" dirty="0" smtClean="0"/>
              <a:t> a </a:t>
            </a:r>
            <a:r>
              <a:rPr lang="fr-FR" dirty="0" err="1" smtClean="0"/>
              <a:t>majority</a:t>
            </a:r>
            <a:r>
              <a:rPr lang="fr-FR" dirty="0" smtClean="0"/>
              <a:t> of OECD countries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 </a:t>
            </a:r>
            <a:r>
              <a:rPr lang="fr-FR" dirty="0" err="1" smtClean="0"/>
              <a:t>mostly</a:t>
            </a:r>
            <a:r>
              <a:rPr lang="fr-FR" dirty="0" smtClean="0"/>
              <a:t> focus on areas </a:t>
            </a:r>
            <a:r>
              <a:rPr lang="fr-FR" dirty="0" err="1" smtClean="0"/>
              <a:t>related</a:t>
            </a:r>
            <a:r>
              <a:rPr lang="fr-FR" dirty="0" smtClean="0"/>
              <a:t> to the key </a:t>
            </a:r>
            <a:r>
              <a:rPr lang="fr-FR" dirty="0" err="1" smtClean="0"/>
              <a:t>processes</a:t>
            </a:r>
            <a:r>
              <a:rPr lang="fr-FR" dirty="0" smtClean="0"/>
              <a:t> of </a:t>
            </a:r>
            <a:r>
              <a:rPr lang="fr-FR" dirty="0" err="1" smtClean="0"/>
              <a:t>teaching</a:t>
            </a:r>
            <a:r>
              <a:rPr lang="fr-FR" dirty="0" smtClean="0"/>
              <a:t> and </a:t>
            </a:r>
            <a:r>
              <a:rPr lang="fr-FR" dirty="0" err="1" smtClean="0"/>
              <a:t>learning</a:t>
            </a:r>
            <a:r>
              <a:rPr lang="fr-FR" dirty="0" smtClean="0"/>
              <a:t> and key </a:t>
            </a:r>
            <a:r>
              <a:rPr lang="fr-FR" dirty="0" err="1" smtClean="0"/>
              <a:t>outcomes</a:t>
            </a:r>
            <a:r>
              <a:rPr lang="fr-FR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Compliance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r>
              <a:rPr lang="fr-FR" dirty="0" smtClean="0"/>
              <a:t> and </a:t>
            </a:r>
            <a:r>
              <a:rPr lang="fr-FR" dirty="0" err="1" smtClean="0"/>
              <a:t>regulations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a focus in </a:t>
            </a:r>
            <a:r>
              <a:rPr lang="fr-FR" dirty="0" err="1" smtClean="0"/>
              <a:t>school</a:t>
            </a:r>
            <a:r>
              <a:rPr lang="fr-FR" dirty="0" smtClean="0"/>
              <a:t> self-</a:t>
            </a:r>
            <a:r>
              <a:rPr lang="fr-FR" dirty="0" err="1" smtClean="0"/>
              <a:t>evaluations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in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evaluations</a:t>
            </a:r>
            <a:r>
              <a:rPr lang="fr-FR" dirty="0" smtClean="0"/>
              <a:t> (OECD, 2015). 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868599"/>
              </p:ext>
            </p:extLst>
          </p:nvPr>
        </p:nvGraphicFramePr>
        <p:xfrm>
          <a:off x="899592" y="3061693"/>
          <a:ext cx="7416824" cy="369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22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84488" cy="1022400"/>
          </a:xfrm>
        </p:spPr>
        <p:txBody>
          <a:bodyPr/>
          <a:lstStyle/>
          <a:p>
            <a:pPr algn="ctr" rtl="1"/>
            <a:r>
              <a:rPr lang="ar-SA" b="1" dirty="0"/>
              <a:t>تميل دول الخليج إلى إشراك </a:t>
            </a:r>
            <a:r>
              <a:rPr lang="ar-SA" b="1" dirty="0" smtClean="0"/>
              <a:t>الطلاب وآبائهم وهيئة التدريس في </a:t>
            </a:r>
            <a:r>
              <a:rPr lang="ar-SA" b="1" dirty="0"/>
              <a:t>عملية </a:t>
            </a:r>
            <a:r>
              <a:rPr lang="ar-SA" b="1" dirty="0" smtClean="0"/>
              <a:t>تقويم </a:t>
            </a:r>
            <a:r>
              <a:rPr lang="ar-SA" b="1" dirty="0"/>
              <a:t>المدرسة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412776"/>
            <a:ext cx="8218800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sz="2300" dirty="0" err="1" smtClean="0"/>
              <a:t>Students</a:t>
            </a:r>
            <a:r>
              <a:rPr lang="fr-FR" sz="2300" dirty="0" smtClean="0"/>
              <a:t>, parents and </a:t>
            </a:r>
            <a:r>
              <a:rPr lang="fr-FR" sz="2300" dirty="0" err="1" smtClean="0"/>
              <a:t>school</a:t>
            </a:r>
            <a:r>
              <a:rPr lang="fr-FR" sz="2300" dirty="0" smtClean="0"/>
              <a:t> staff are </a:t>
            </a:r>
            <a:r>
              <a:rPr lang="fr-FR" sz="2300" dirty="0" err="1" smtClean="0"/>
              <a:t>always</a:t>
            </a:r>
            <a:r>
              <a:rPr lang="fr-FR" sz="2300" dirty="0" smtClean="0"/>
              <a:t> </a:t>
            </a:r>
            <a:r>
              <a:rPr lang="fr-FR" sz="2300" dirty="0" err="1" smtClean="0"/>
              <a:t>consulted</a:t>
            </a:r>
            <a:r>
              <a:rPr lang="fr-FR" sz="2300" dirty="0" smtClean="0"/>
              <a:t> </a:t>
            </a:r>
            <a:r>
              <a:rPr lang="fr-FR" sz="2300" dirty="0" err="1" smtClean="0"/>
              <a:t>during</a:t>
            </a:r>
            <a:r>
              <a:rPr lang="fr-FR" sz="2300" dirty="0" smtClean="0"/>
              <a:t> the self-</a:t>
            </a:r>
            <a:r>
              <a:rPr lang="fr-FR" sz="2300" dirty="0" err="1" smtClean="0"/>
              <a:t>evaluation</a:t>
            </a:r>
            <a:r>
              <a:rPr lang="fr-FR" sz="2300" dirty="0" smtClean="0"/>
              <a:t> </a:t>
            </a:r>
            <a:r>
              <a:rPr lang="fr-FR" sz="2300" dirty="0" err="1" smtClean="0"/>
              <a:t>process</a:t>
            </a:r>
            <a:r>
              <a:rPr lang="fr-FR" sz="2300" dirty="0" smtClean="0"/>
              <a:t> to </a:t>
            </a:r>
            <a:r>
              <a:rPr lang="fr-FR" sz="2300" dirty="0" err="1" smtClean="0"/>
              <a:t>share</a:t>
            </a:r>
            <a:r>
              <a:rPr lang="fr-FR" sz="2300" dirty="0" smtClean="0"/>
              <a:t> </a:t>
            </a:r>
            <a:r>
              <a:rPr lang="fr-FR" sz="2300" dirty="0" err="1" smtClean="0"/>
              <a:t>their</a:t>
            </a:r>
            <a:r>
              <a:rPr lang="fr-FR" sz="2300" dirty="0" smtClean="0"/>
              <a:t> </a:t>
            </a:r>
            <a:r>
              <a:rPr lang="fr-FR" sz="2300" dirty="0" err="1" smtClean="0"/>
              <a:t>judgments</a:t>
            </a:r>
            <a:r>
              <a:rPr lang="fr-FR" sz="2300" dirty="0" smtClean="0"/>
              <a:t> in the </a:t>
            </a:r>
            <a:r>
              <a:rPr lang="fr-FR" sz="2300" dirty="0" err="1" smtClean="0"/>
              <a:t>schools</a:t>
            </a:r>
            <a:r>
              <a:rPr lang="fr-FR" sz="2300" dirty="0" smtClean="0"/>
              <a:t> of </a:t>
            </a:r>
            <a:r>
              <a:rPr lang="fr-FR" sz="2300" dirty="0" err="1" smtClean="0"/>
              <a:t>Bahrain</a:t>
            </a:r>
            <a:r>
              <a:rPr lang="fr-FR" sz="2300" dirty="0" smtClean="0"/>
              <a:t>, Oman and Qatar (Figure 3.5). In the </a:t>
            </a:r>
            <a:r>
              <a:rPr lang="fr-FR" sz="2300" dirty="0" err="1" smtClean="0"/>
              <a:t>schools</a:t>
            </a:r>
            <a:r>
              <a:rPr lang="fr-FR" sz="2300" dirty="0" smtClean="0"/>
              <a:t> of 10 OECD countries,  </a:t>
            </a:r>
            <a:r>
              <a:rPr lang="fr-FR" sz="2300" dirty="0" err="1" smtClean="0"/>
              <a:t>students</a:t>
            </a:r>
            <a:r>
              <a:rPr lang="fr-FR" sz="2300" dirty="0"/>
              <a:t> </a:t>
            </a:r>
            <a:r>
              <a:rPr lang="fr-FR" sz="2300" dirty="0" err="1" smtClean="0"/>
              <a:t>always</a:t>
            </a:r>
            <a:r>
              <a:rPr lang="fr-FR" sz="2300" dirty="0" smtClean="0"/>
              <a:t> </a:t>
            </a:r>
            <a:r>
              <a:rPr lang="fr-FR" sz="2300" dirty="0" err="1" smtClean="0"/>
              <a:t>share</a:t>
            </a:r>
            <a:r>
              <a:rPr lang="fr-FR" sz="2300" dirty="0" smtClean="0"/>
              <a:t> </a:t>
            </a:r>
            <a:r>
              <a:rPr lang="fr-FR" sz="2300" dirty="0" err="1" smtClean="0"/>
              <a:t>their</a:t>
            </a:r>
            <a:r>
              <a:rPr lang="fr-FR" sz="2300" dirty="0" smtClean="0"/>
              <a:t> satisfaction and perceptions on </a:t>
            </a:r>
            <a:r>
              <a:rPr lang="fr-FR" sz="2300" dirty="0" err="1" smtClean="0"/>
              <a:t>different</a:t>
            </a:r>
            <a:r>
              <a:rPr lang="fr-FR" sz="2300" dirty="0" smtClean="0"/>
              <a:t> </a:t>
            </a:r>
            <a:r>
              <a:rPr lang="fr-FR" sz="2300" dirty="0" err="1" smtClean="0"/>
              <a:t>matters</a:t>
            </a:r>
            <a:r>
              <a:rPr lang="fr-FR" sz="2300" dirty="0" smtClean="0"/>
              <a:t> </a:t>
            </a:r>
            <a:r>
              <a:rPr lang="fr-FR" sz="2300" dirty="0" err="1" smtClean="0"/>
              <a:t>related</a:t>
            </a:r>
            <a:r>
              <a:rPr lang="fr-FR" sz="2300" dirty="0" smtClean="0"/>
              <a:t> to </a:t>
            </a:r>
            <a:r>
              <a:rPr lang="fr-FR" sz="2300" dirty="0" err="1" smtClean="0"/>
              <a:t>school</a:t>
            </a:r>
            <a:r>
              <a:rPr lang="fr-FR" sz="2300" dirty="0" smtClean="0"/>
              <a:t> </a:t>
            </a:r>
            <a:r>
              <a:rPr lang="fr-FR" sz="2300" dirty="0" err="1" smtClean="0"/>
              <a:t>quality</a:t>
            </a:r>
            <a:r>
              <a:rPr lang="fr-FR" sz="2300" dirty="0" smtClean="0"/>
              <a:t> </a:t>
            </a:r>
            <a:r>
              <a:rPr lang="fr-FR" sz="2300" dirty="0" err="1" smtClean="0"/>
              <a:t>during</a:t>
            </a:r>
            <a:r>
              <a:rPr lang="fr-FR" sz="2300" dirty="0" smtClean="0"/>
              <a:t> self-</a:t>
            </a:r>
            <a:r>
              <a:rPr lang="fr-FR" sz="2300" dirty="0" err="1" smtClean="0"/>
              <a:t>evaluations</a:t>
            </a:r>
            <a:r>
              <a:rPr lang="fr-FR" sz="2300" dirty="0" smtClean="0"/>
              <a:t>. On the </a:t>
            </a:r>
            <a:r>
              <a:rPr lang="fr-FR" sz="2300" dirty="0" err="1" smtClean="0"/>
              <a:t>other</a:t>
            </a:r>
            <a:r>
              <a:rPr lang="fr-FR" sz="2300" dirty="0" smtClean="0"/>
              <a:t> hand, parents’ and </a:t>
            </a:r>
            <a:r>
              <a:rPr lang="fr-FR" sz="2300" dirty="0" err="1" smtClean="0"/>
              <a:t>staff’s</a:t>
            </a:r>
            <a:r>
              <a:rPr lang="fr-FR" sz="2300" dirty="0" smtClean="0"/>
              <a:t> satisfaction and perceptions are </a:t>
            </a:r>
            <a:r>
              <a:rPr lang="fr-FR" sz="2300" dirty="0" err="1" smtClean="0"/>
              <a:t>systematically</a:t>
            </a:r>
            <a:r>
              <a:rPr lang="fr-FR" sz="2300" dirty="0" smtClean="0"/>
              <a:t> </a:t>
            </a:r>
            <a:r>
              <a:rPr lang="fr-FR" sz="2300" dirty="0" err="1" smtClean="0"/>
              <a:t>taken</a:t>
            </a:r>
            <a:r>
              <a:rPr lang="fr-FR" sz="2300" dirty="0" smtClean="0"/>
              <a:t> </a:t>
            </a:r>
            <a:r>
              <a:rPr lang="fr-FR" sz="2300" dirty="0" err="1" smtClean="0"/>
              <a:t>into</a:t>
            </a:r>
            <a:r>
              <a:rPr lang="fr-FR" sz="2300" dirty="0" smtClean="0"/>
              <a:t> </a:t>
            </a:r>
            <a:r>
              <a:rPr lang="fr-FR" sz="2300" dirty="0" err="1" smtClean="0"/>
              <a:t>account</a:t>
            </a:r>
            <a:r>
              <a:rPr lang="fr-FR" sz="2300" dirty="0" smtClean="0"/>
              <a:t> </a:t>
            </a:r>
            <a:r>
              <a:rPr lang="fr-FR" sz="2300" dirty="0" err="1" smtClean="0"/>
              <a:t>during</a:t>
            </a:r>
            <a:r>
              <a:rPr lang="fr-FR" sz="2300" dirty="0" smtClean="0"/>
              <a:t> self-</a:t>
            </a:r>
            <a:r>
              <a:rPr lang="fr-FR" sz="2300" dirty="0" err="1" smtClean="0"/>
              <a:t>evaluations</a:t>
            </a:r>
            <a:r>
              <a:rPr lang="fr-FR" sz="2300" dirty="0" smtClean="0"/>
              <a:t> in the </a:t>
            </a:r>
            <a:r>
              <a:rPr lang="fr-FR" sz="2300" dirty="0" err="1" smtClean="0"/>
              <a:t>schools</a:t>
            </a:r>
            <a:r>
              <a:rPr lang="fr-FR" sz="2300" dirty="0" smtClean="0"/>
              <a:t> of </a:t>
            </a:r>
            <a:r>
              <a:rPr lang="fr-FR" sz="2300" dirty="0" err="1" smtClean="0"/>
              <a:t>only</a:t>
            </a:r>
            <a:r>
              <a:rPr lang="fr-FR" sz="2300" dirty="0" smtClean="0"/>
              <a:t> six OECD countries. </a:t>
            </a:r>
          </a:p>
          <a:p>
            <a:pPr marL="0" indent="0" algn="just">
              <a:buNone/>
            </a:pPr>
            <a:endParaRPr lang="fr-FR" sz="2300" dirty="0" smtClean="0"/>
          </a:p>
          <a:p>
            <a:pPr algn="just"/>
            <a:r>
              <a:rPr lang="en-US" sz="2300" dirty="0"/>
              <a:t>The </a:t>
            </a:r>
            <a:r>
              <a:rPr lang="en-US" sz="2300" dirty="0" smtClean="0"/>
              <a:t>involvement </a:t>
            </a:r>
            <a:r>
              <a:rPr lang="en-US" sz="2300" dirty="0"/>
              <a:t>of </a:t>
            </a:r>
            <a:r>
              <a:rPr lang="en-US" sz="2300" dirty="0" smtClean="0"/>
              <a:t>students, parents</a:t>
            </a:r>
            <a:r>
              <a:rPr lang="en-US" sz="2300" dirty="0"/>
              <a:t>, </a:t>
            </a:r>
            <a:r>
              <a:rPr lang="en-US" sz="2300" dirty="0" smtClean="0"/>
              <a:t>staff in the self-evaluation process through sharing opinions is not systematic in some OECD countries as shown by the number of OECD countries where schools only </a:t>
            </a:r>
            <a:r>
              <a:rPr lang="en-US" sz="2300" dirty="0"/>
              <a:t>sometimes cover students, parents, staff </a:t>
            </a:r>
            <a:r>
              <a:rPr lang="en-US" sz="2300" dirty="0" smtClean="0"/>
              <a:t>(Figure 3.4).</a:t>
            </a:r>
          </a:p>
          <a:p>
            <a:pPr marL="0" indent="0" algn="just">
              <a:buNone/>
            </a:pPr>
            <a:endParaRPr lang="fr-FR" sz="2300" dirty="0"/>
          </a:p>
          <a:p>
            <a:pPr algn="just"/>
            <a:r>
              <a:rPr lang="fr-FR" sz="2300" dirty="0" smtClean="0"/>
              <a:t>In </a:t>
            </a:r>
            <a:r>
              <a:rPr lang="fr-FR" sz="2300" dirty="0" err="1" smtClean="0"/>
              <a:t>some</a:t>
            </a:r>
            <a:r>
              <a:rPr lang="fr-FR" sz="2300" dirty="0" smtClean="0"/>
              <a:t> Gulf countries, the </a:t>
            </a:r>
            <a:r>
              <a:rPr lang="fr-FR" sz="2300" dirty="0" err="1" smtClean="0"/>
              <a:t>school</a:t>
            </a:r>
            <a:r>
              <a:rPr lang="fr-FR" sz="2300" dirty="0" smtClean="0"/>
              <a:t> leaders </a:t>
            </a:r>
            <a:r>
              <a:rPr lang="fr-FR" sz="2300" dirty="0" err="1" smtClean="0"/>
              <a:t>directly</a:t>
            </a:r>
            <a:r>
              <a:rPr lang="fr-FR" sz="2300" dirty="0" smtClean="0"/>
              <a:t> </a:t>
            </a:r>
            <a:r>
              <a:rPr lang="fr-FR" sz="2300" dirty="0" err="1" smtClean="0"/>
              <a:t>share</a:t>
            </a:r>
            <a:r>
              <a:rPr lang="fr-FR" sz="2300" dirty="0" smtClean="0"/>
              <a:t> the </a:t>
            </a:r>
            <a:r>
              <a:rPr lang="fr-FR" sz="2300" dirty="0" err="1" smtClean="0"/>
              <a:t>results</a:t>
            </a:r>
            <a:r>
              <a:rPr lang="fr-FR" sz="2300" dirty="0" smtClean="0"/>
              <a:t> of </a:t>
            </a:r>
            <a:r>
              <a:rPr lang="fr-FR" sz="2300" dirty="0" err="1" smtClean="0"/>
              <a:t>school</a:t>
            </a:r>
            <a:r>
              <a:rPr lang="fr-FR" sz="2300" dirty="0" smtClean="0"/>
              <a:t> self-</a:t>
            </a:r>
            <a:r>
              <a:rPr lang="fr-FR" sz="2300" dirty="0" err="1" smtClean="0"/>
              <a:t>evaluation</a:t>
            </a:r>
            <a:r>
              <a:rPr lang="fr-FR" sz="2300" dirty="0" smtClean="0"/>
              <a:t> </a:t>
            </a:r>
            <a:r>
              <a:rPr lang="fr-FR" sz="2300" dirty="0" err="1" smtClean="0"/>
              <a:t>with</a:t>
            </a:r>
            <a:r>
              <a:rPr lang="fr-FR" sz="2300" dirty="0" smtClean="0"/>
              <a:t> </a:t>
            </a:r>
            <a:r>
              <a:rPr lang="fr-FR" sz="2300" dirty="0" err="1" smtClean="0"/>
              <a:t>teachers</a:t>
            </a:r>
            <a:r>
              <a:rPr lang="fr-FR" sz="2300" dirty="0" smtClean="0"/>
              <a:t> (in </a:t>
            </a:r>
            <a:r>
              <a:rPr lang="fr-FR" sz="2300" dirty="0" err="1" smtClean="0"/>
              <a:t>Bahrain</a:t>
            </a:r>
            <a:r>
              <a:rPr lang="fr-FR" sz="2300" dirty="0" smtClean="0"/>
              <a:t>, Oman and </a:t>
            </a:r>
            <a:r>
              <a:rPr lang="fr-FR" sz="2300" dirty="0" err="1" smtClean="0"/>
              <a:t>Yemen</a:t>
            </a:r>
            <a:r>
              <a:rPr lang="fr-FR" sz="2300" dirty="0" smtClean="0"/>
              <a:t>), parents and </a:t>
            </a:r>
            <a:r>
              <a:rPr lang="fr-FR" sz="2300" dirty="0" err="1" smtClean="0"/>
              <a:t>students</a:t>
            </a:r>
            <a:r>
              <a:rPr lang="fr-FR" sz="2300" dirty="0" smtClean="0"/>
              <a:t> (</a:t>
            </a:r>
            <a:r>
              <a:rPr lang="fr-FR" sz="2300" dirty="0" err="1" smtClean="0"/>
              <a:t>Bahrain</a:t>
            </a:r>
            <a:r>
              <a:rPr lang="fr-FR" sz="2300" dirty="0" smtClean="0"/>
              <a:t>, Qatar and </a:t>
            </a:r>
            <a:r>
              <a:rPr lang="fr-FR" sz="2300" dirty="0" err="1"/>
              <a:t>Y</a:t>
            </a:r>
            <a:r>
              <a:rPr lang="fr-FR" sz="2300" dirty="0" err="1" smtClean="0"/>
              <a:t>emen</a:t>
            </a:r>
            <a:r>
              <a:rPr lang="fr-FR" sz="2300" dirty="0" smtClean="0"/>
              <a:t>) (Figure 3.6). This </a:t>
            </a:r>
            <a:r>
              <a:rPr lang="fr-FR" sz="2300" dirty="0" err="1" smtClean="0"/>
              <a:t>is</a:t>
            </a:r>
            <a:r>
              <a:rPr lang="fr-FR" sz="2300" dirty="0" smtClean="0"/>
              <a:t> </a:t>
            </a:r>
            <a:r>
              <a:rPr lang="fr-FR" sz="2300" dirty="0" err="1" smtClean="0"/>
              <a:t>similar</a:t>
            </a:r>
            <a:r>
              <a:rPr lang="fr-FR" sz="2300" dirty="0" smtClean="0"/>
              <a:t> to the trend in </a:t>
            </a:r>
            <a:r>
              <a:rPr lang="fr-FR" sz="2300" dirty="0" err="1" smtClean="0"/>
              <a:t>many</a:t>
            </a:r>
            <a:r>
              <a:rPr lang="fr-FR" sz="2300" dirty="0" smtClean="0"/>
              <a:t> OECD countries </a:t>
            </a:r>
            <a:r>
              <a:rPr lang="fr-FR" sz="2300" dirty="0" err="1" smtClean="0"/>
              <a:t>where</a:t>
            </a:r>
            <a:r>
              <a:rPr lang="fr-FR" sz="2300" dirty="0" smtClean="0"/>
              <a:t> the </a:t>
            </a:r>
            <a:r>
              <a:rPr lang="fr-FR" sz="2300" dirty="0" err="1" smtClean="0"/>
              <a:t>school</a:t>
            </a:r>
            <a:r>
              <a:rPr lang="fr-FR" sz="2300" dirty="0" smtClean="0"/>
              <a:t> leaders </a:t>
            </a:r>
            <a:r>
              <a:rPr lang="fr-FR" sz="2300" dirty="0" err="1" smtClean="0"/>
              <a:t>directly</a:t>
            </a:r>
            <a:r>
              <a:rPr lang="fr-FR" sz="2300" dirty="0"/>
              <a:t> </a:t>
            </a:r>
            <a:r>
              <a:rPr lang="fr-FR" sz="2300" dirty="0" err="1" smtClean="0"/>
              <a:t>share</a:t>
            </a:r>
            <a:r>
              <a:rPr lang="fr-FR" sz="2300" dirty="0" smtClean="0"/>
              <a:t> self-</a:t>
            </a:r>
            <a:r>
              <a:rPr lang="fr-FR" sz="2300" dirty="0" err="1" smtClean="0"/>
              <a:t>evaluations</a:t>
            </a:r>
            <a:r>
              <a:rPr lang="fr-FR" sz="2300" dirty="0" smtClean="0"/>
              <a:t> </a:t>
            </a:r>
            <a:r>
              <a:rPr lang="fr-FR" sz="2300" dirty="0" err="1" smtClean="0"/>
              <a:t>results</a:t>
            </a:r>
            <a:r>
              <a:rPr lang="fr-FR" sz="2300" dirty="0" smtClean="0"/>
              <a:t> </a:t>
            </a:r>
            <a:r>
              <a:rPr lang="fr-FR" sz="2300" dirty="0" err="1" smtClean="0"/>
              <a:t>with</a:t>
            </a:r>
            <a:r>
              <a:rPr lang="fr-FR" sz="2300" dirty="0" smtClean="0"/>
              <a:t> </a:t>
            </a:r>
            <a:r>
              <a:rPr lang="fr-FR" sz="2300" dirty="0" err="1" smtClean="0"/>
              <a:t>classroom</a:t>
            </a:r>
            <a:r>
              <a:rPr lang="fr-FR" sz="2300" dirty="0" smtClean="0"/>
              <a:t> </a:t>
            </a:r>
            <a:r>
              <a:rPr lang="fr-FR" sz="2300" dirty="0" err="1" smtClean="0"/>
              <a:t>teachers</a:t>
            </a:r>
            <a:r>
              <a:rPr lang="fr-FR" sz="2300" dirty="0" smtClean="0"/>
              <a:t> (14 countries), parents (13 countries) and </a:t>
            </a:r>
            <a:r>
              <a:rPr lang="fr-FR" sz="2300" dirty="0" err="1" smtClean="0"/>
              <a:t>students</a:t>
            </a:r>
            <a:r>
              <a:rPr lang="fr-FR" sz="2300" dirty="0" smtClean="0"/>
              <a:t> (10 countries).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05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endParaRPr lang="en-GB" sz="2800" dirty="0" smtClean="0"/>
          </a:p>
          <a:p>
            <a:pPr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884488" cy="1022400"/>
          </a:xfrm>
        </p:spPr>
        <p:txBody>
          <a:bodyPr/>
          <a:lstStyle/>
          <a:p>
            <a:pPr algn="ctr" rtl="1"/>
            <a:r>
              <a:rPr lang="ar-SA" b="1" dirty="0" smtClean="0"/>
              <a:t>نتائج </a:t>
            </a:r>
            <a:r>
              <a:rPr lang="ar-SA" b="1" dirty="0" smtClean="0"/>
              <a:t>التقويم </a:t>
            </a:r>
            <a:r>
              <a:rPr lang="ar-SA" b="1" dirty="0"/>
              <a:t>الذاتي في عدة دول خليجية تفيد </a:t>
            </a:r>
            <a:r>
              <a:rPr lang="ar-SA" b="1" dirty="0" smtClean="0"/>
              <a:t>بالتقويمات </a:t>
            </a:r>
            <a:r>
              <a:rPr lang="ar-SA" b="1" dirty="0"/>
              <a:t>الخارجية </a:t>
            </a:r>
            <a:r>
              <a:rPr lang="ar-SA" b="1" dirty="0" smtClean="0"/>
              <a:t>للمدرسة (1)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248" y="2636912"/>
            <a:ext cx="8460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All Gulf countries </a:t>
            </a:r>
            <a:r>
              <a:rPr lang="fr-FR" dirty="0" err="1" smtClean="0"/>
              <a:t>require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leaders to </a:t>
            </a:r>
            <a:r>
              <a:rPr lang="fr-FR" dirty="0" err="1" smtClean="0"/>
              <a:t>share</a:t>
            </a:r>
            <a:r>
              <a:rPr lang="fr-FR" dirty="0" smtClean="0"/>
              <a:t> the </a:t>
            </a:r>
            <a:r>
              <a:rPr lang="fr-FR" dirty="0" err="1" smtClean="0"/>
              <a:t>results</a:t>
            </a:r>
            <a:r>
              <a:rPr lang="fr-FR" dirty="0" smtClean="0"/>
              <a:t> of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Inspectorates</a:t>
            </a:r>
            <a:r>
              <a:rPr lang="fr-FR" dirty="0" smtClean="0"/>
              <a:t> (OECD, 2018) (Figure 3.6).</a:t>
            </a:r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 a </a:t>
            </a:r>
            <a:r>
              <a:rPr lang="fr-FR" dirty="0" err="1" smtClean="0"/>
              <a:t>majority</a:t>
            </a:r>
            <a:r>
              <a:rPr lang="fr-FR" dirty="0" smtClean="0"/>
              <a:t> of OECD countries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data (16 countries), the </a:t>
            </a:r>
            <a:r>
              <a:rPr lang="fr-FR" dirty="0" err="1" smtClean="0"/>
              <a:t>school</a:t>
            </a:r>
            <a:r>
              <a:rPr lang="fr-FR" dirty="0" smtClean="0"/>
              <a:t> leaders </a:t>
            </a:r>
            <a:r>
              <a:rPr lang="fr-FR" dirty="0" err="1" smtClean="0"/>
              <a:t>share</a:t>
            </a:r>
            <a:r>
              <a:rPr lang="fr-FR" dirty="0" smtClean="0"/>
              <a:t> self-</a:t>
            </a:r>
            <a:r>
              <a:rPr lang="fr-FR" dirty="0" err="1" smtClean="0"/>
              <a:t>evaluations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Inspectorates</a:t>
            </a:r>
            <a:r>
              <a:rPr lang="fr-FR" dirty="0" smtClean="0"/>
              <a:t> (OECD, 2015).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8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66591"/>
              </p:ext>
            </p:extLst>
          </p:nvPr>
        </p:nvGraphicFramePr>
        <p:xfrm>
          <a:off x="179513" y="2092633"/>
          <a:ext cx="8568970" cy="4465449"/>
        </p:xfrm>
        <a:graphic>
          <a:graphicData uri="http://schemas.openxmlformats.org/drawingml/2006/table">
            <a:tbl>
              <a:tblPr/>
              <a:tblGrid>
                <a:gridCol w="1423454">
                  <a:extLst>
                    <a:ext uri="{9D8B030D-6E8A-4147-A177-3AD203B41FA5}">
                      <a16:colId xmlns:a16="http://schemas.microsoft.com/office/drawing/2014/main" xmlns="" val="3516741443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2507520948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535940029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080390667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327357786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456572033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625306248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2667084731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563323439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45566102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836063648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764241568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841311738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499955324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2238386555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2701360385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859283643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985851140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62334986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977639501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107244860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248877307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180050400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2178556513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2024746359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953729864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855382790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635108467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2467560818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837744209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2645345517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858490019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2848108233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685771453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18631666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613463751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912997277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58655865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930673852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3501192955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669192978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385532812"/>
                    </a:ext>
                  </a:extLst>
                </a:gridCol>
                <a:gridCol w="160986">
                  <a:extLst>
                    <a:ext uri="{9D8B030D-6E8A-4147-A177-3AD203B41FA5}">
                      <a16:colId xmlns:a16="http://schemas.microsoft.com/office/drawing/2014/main" xmlns="" val="1489297832"/>
                    </a:ext>
                  </a:extLst>
                </a:gridCol>
                <a:gridCol w="192052">
                  <a:extLst>
                    <a:ext uri="{9D8B030D-6E8A-4147-A177-3AD203B41FA5}">
                      <a16:colId xmlns:a16="http://schemas.microsoft.com/office/drawing/2014/main" xmlns="" val="1646213028"/>
                    </a:ext>
                  </a:extLst>
                </a:gridCol>
                <a:gridCol w="192052">
                  <a:extLst>
                    <a:ext uri="{9D8B030D-6E8A-4147-A177-3AD203B41FA5}">
                      <a16:colId xmlns:a16="http://schemas.microsoft.com/office/drawing/2014/main" xmlns="" val="454181622"/>
                    </a:ext>
                  </a:extLst>
                </a:gridCol>
              </a:tblGrid>
              <a:tr h="29162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l" fontAlgn="t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Directly shared 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l" fontAlgn="t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Shared upon request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shared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774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Non-applicable</a:t>
                      </a:r>
                    </a:p>
                  </a:txBody>
                  <a:tcPr marL="7744" marR="7744" marT="77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3648908"/>
                  </a:ext>
                </a:extLst>
              </a:tr>
              <a:tr h="11536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856746"/>
                  </a:ext>
                </a:extLst>
              </a:tr>
              <a:tr h="386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Higher-level education authorities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8580209"/>
                  </a:ext>
                </a:extLst>
              </a:tr>
              <a:tr h="386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School inspectorates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6729276"/>
                  </a:ext>
                </a:extLst>
              </a:tr>
              <a:tr h="386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School administrators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3178698"/>
                  </a:ext>
                </a:extLst>
              </a:tr>
              <a:tr h="386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Classroom teachers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347795"/>
                  </a:ext>
                </a:extLst>
              </a:tr>
              <a:tr h="386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Parents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DSW,UR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4081558"/>
                  </a:ext>
                </a:extLst>
              </a:tr>
              <a:tr h="386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Students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3057173"/>
                  </a:ext>
                </a:extLst>
              </a:tr>
              <a:tr h="386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Media and General Public</a:t>
                      </a:r>
                    </a:p>
                  </a:txBody>
                  <a:tcPr marL="7744" marR="7744" marT="7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DSR,DSW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UR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BDD7EE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DSW</a:t>
                      </a:r>
                    </a:p>
                  </a:txBody>
                  <a:tcPr marL="7744" marR="7744" marT="77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8558478"/>
                  </a:ext>
                </a:extLst>
              </a:tr>
              <a:tr h="837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Austria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Belgium (Fl.)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Belgium (Fr.)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Canada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Chile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Czech Republic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Denmark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England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Estonia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Finland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France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Germany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Greece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Hungary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Iceland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Ireland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Israel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Italy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Japan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Korea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Latvia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Luxembourg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Mexico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Netherlands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New Zealand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Norway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Poland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Portugal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Scotland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Slovak Republic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Slovenia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Spain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Sweden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Switzerland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Turkey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United States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Bahrein </a:t>
                      </a:r>
                    </a:p>
                  </a:txBody>
                  <a:tcPr marL="7744" marR="7744" marT="7744" marB="0" vert="vert27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Oman 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Qatar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Saudi Arabia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UAE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Yemen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627003"/>
                  </a:ext>
                </a:extLst>
              </a:tr>
              <a:tr h="11536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44" marR="7744" marT="77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00124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881" y="1556792"/>
            <a:ext cx="894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Figure 3.6. </a:t>
            </a:r>
            <a:r>
              <a:rPr lang="fr-FR" sz="1600" b="1" dirty="0" err="1" smtClean="0"/>
              <a:t>Reporting</a:t>
            </a:r>
            <a:r>
              <a:rPr lang="fr-FR" sz="1600" b="1" dirty="0" smtClean="0"/>
              <a:t> of </a:t>
            </a:r>
            <a:r>
              <a:rPr lang="fr-FR" sz="1600" b="1" dirty="0" err="1" smtClean="0"/>
              <a:t>school</a:t>
            </a:r>
            <a:r>
              <a:rPr lang="fr-FR" sz="1600" b="1" dirty="0" smtClean="0"/>
              <a:t> self-</a:t>
            </a:r>
            <a:r>
              <a:rPr lang="fr-FR" sz="1600" b="1" dirty="0" err="1" smtClean="0"/>
              <a:t>evaluation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results</a:t>
            </a:r>
            <a:r>
              <a:rPr lang="fr-FR" sz="1600" b="1" dirty="0" smtClean="0"/>
              <a:t> in </a:t>
            </a:r>
            <a:r>
              <a:rPr lang="fr-FR" sz="1600" b="1" dirty="0" err="1" smtClean="0"/>
              <a:t>lower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secondary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education</a:t>
            </a:r>
            <a:r>
              <a:rPr lang="fr-FR" sz="1600" b="1" dirty="0" smtClean="0"/>
              <a:t> </a:t>
            </a:r>
            <a:endParaRPr lang="en-GB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6420743"/>
            <a:ext cx="723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Note: Data </a:t>
            </a:r>
            <a:r>
              <a:rPr lang="fr-FR" sz="1200" dirty="0" err="1" smtClean="0"/>
              <a:t>reported</a:t>
            </a:r>
            <a:r>
              <a:rPr lang="fr-FR" sz="1200" dirty="0" smtClean="0"/>
              <a:t> for the Gulf countries are for the </a:t>
            </a:r>
            <a:r>
              <a:rPr lang="fr-FR" sz="1200" dirty="0" err="1" smtClean="0"/>
              <a:t>reference</a:t>
            </a:r>
            <a:r>
              <a:rPr lang="fr-FR" sz="1200" dirty="0" smtClean="0"/>
              <a:t> </a:t>
            </a:r>
            <a:r>
              <a:rPr lang="fr-FR" sz="1200" dirty="0" err="1" smtClean="0"/>
              <a:t>year</a:t>
            </a:r>
            <a:r>
              <a:rPr lang="fr-FR" sz="1200" dirty="0" smtClean="0"/>
              <a:t> 2018.</a:t>
            </a:r>
          </a:p>
          <a:p>
            <a:r>
              <a:rPr lang="fr-FR" sz="1200" dirty="0" smtClean="0"/>
              <a:t>Source: OECD (2015) and OECD (2018).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1043607" y="328972"/>
            <a:ext cx="7994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/>
              <a:t>نتائج </a:t>
            </a:r>
            <a:r>
              <a:rPr lang="ar-SA" sz="3200" b="1" dirty="0" smtClean="0"/>
              <a:t>التقويم </a:t>
            </a:r>
            <a:r>
              <a:rPr lang="ar-SA" sz="3200" b="1" dirty="0"/>
              <a:t>الذاتي في عدة دول خليجية تفيد </a:t>
            </a:r>
            <a:r>
              <a:rPr lang="ar-SA" sz="3200" b="1" dirty="0" smtClean="0"/>
              <a:t>بالتقويمات </a:t>
            </a:r>
            <a:r>
              <a:rPr lang="ar-SA" sz="3200" b="1" dirty="0"/>
              <a:t>الخارجية للمدرسة (1)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2161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Ministry </a:t>
            </a:r>
            <a:r>
              <a:rPr lang="en-US" sz="1800" dirty="0"/>
              <a:t>of Education (</a:t>
            </a:r>
            <a:r>
              <a:rPr lang="en-US" sz="1800" dirty="0" err="1"/>
              <a:t>n.d.</a:t>
            </a:r>
            <a:r>
              <a:rPr lang="en-US" sz="1800" dirty="0"/>
              <a:t>), United Arab Emirates School Inspection Framework, https://www.moe.gov.ae/Ar/ImportantLinks/Inspection/PublishingImages/frameworkbooken.pdf (accessed on 22 February 2019).</a:t>
            </a:r>
            <a:endParaRPr lang="en-US" sz="1800" dirty="0" smtClean="0"/>
          </a:p>
          <a:p>
            <a:r>
              <a:rPr lang="en-US" sz="1800" dirty="0"/>
              <a:t>OECD (2018), NESLI survey data collection on school inspection and school self-evaluation in Gulf countries, Evaluation and Assessment Survey.</a:t>
            </a:r>
            <a:endParaRPr lang="en-US" sz="1800" dirty="0" smtClean="0"/>
          </a:p>
          <a:p>
            <a:r>
              <a:rPr lang="en-US" sz="1800" dirty="0"/>
              <a:t>OECD (2015), Education at a Glance 2015: OECD Indicators, OECD </a:t>
            </a:r>
            <a:r>
              <a:rPr lang="en-US" sz="1800" dirty="0" smtClean="0"/>
              <a:t>Publishing</a:t>
            </a:r>
            <a:r>
              <a:rPr lang="en-US" sz="1800" dirty="0"/>
              <a:t>, Paris, </a:t>
            </a:r>
            <a:r>
              <a:rPr lang="en-US" sz="1800" dirty="0">
                <a:hlinkClick r:id="rId2"/>
              </a:rPr>
              <a:t>https://dx.doi.org/10.1787/eag-2015-en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OECD (2013), Synergies for Better Learning: An International Perspective on Evaluation and Assessment, OECD Reviews of Evaluation and Assessment in Education, OECD Publishing, Paris, https://dx.doi.org/10.1787/9789264190658-en.</a:t>
            </a:r>
            <a:endParaRPr lang="en-US" sz="1800" dirty="0" smtClean="0"/>
          </a:p>
          <a:p>
            <a:r>
              <a:rPr lang="en-US" sz="1800" dirty="0"/>
              <a:t>SICI (2003), Effective school self-evaluation (ESSE) project, SICI, Belfast.</a:t>
            </a:r>
          </a:p>
          <a:p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400" b="1" dirty="0" smtClean="0"/>
              <a:t>المصادر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3717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2800" dirty="0" smtClean="0"/>
          </a:p>
          <a:p>
            <a:pPr marL="0" indent="0" algn="ctr">
              <a:buNone/>
            </a:pPr>
            <a:r>
              <a:rPr lang="fr-FR" sz="2800" dirty="0" err="1" smtClean="0"/>
              <a:t>School</a:t>
            </a:r>
            <a:r>
              <a:rPr lang="fr-FR" sz="2800" dirty="0" smtClean="0"/>
              <a:t> self-</a:t>
            </a:r>
            <a:r>
              <a:rPr lang="fr-FR" sz="2800" dirty="0" err="1" smtClean="0"/>
              <a:t>evalation</a:t>
            </a:r>
            <a:r>
              <a:rPr lang="fr-FR" sz="2800" dirty="0" smtClean="0"/>
              <a:t> </a:t>
            </a:r>
            <a:r>
              <a:rPr lang="fr-FR" sz="2800" dirty="0" err="1" smtClean="0"/>
              <a:t>refers</a:t>
            </a:r>
            <a:r>
              <a:rPr lang="fr-FR" sz="2800" dirty="0" smtClean="0"/>
              <a:t> to the </a:t>
            </a:r>
            <a:r>
              <a:rPr lang="fr-FR" sz="2800" b="1" dirty="0" err="1"/>
              <a:t>process</a:t>
            </a:r>
            <a:r>
              <a:rPr lang="fr-FR" sz="2800" b="1" dirty="0"/>
              <a:t> by </a:t>
            </a:r>
            <a:r>
              <a:rPr lang="fr-FR" sz="2800" b="1" dirty="0" err="1"/>
              <a:t>which</a:t>
            </a:r>
            <a:r>
              <a:rPr lang="fr-FR" sz="2800" b="1" dirty="0"/>
              <a:t> </a:t>
            </a:r>
            <a:r>
              <a:rPr lang="fr-FR" sz="2800" b="1" dirty="0" err="1"/>
              <a:t>schools</a:t>
            </a:r>
            <a:r>
              <a:rPr lang="fr-FR" sz="2800" b="1" dirty="0"/>
              <a:t> </a:t>
            </a:r>
            <a:r>
              <a:rPr lang="fr-FR" sz="2800" b="1" dirty="0" err="1"/>
              <a:t>systematically</a:t>
            </a:r>
            <a:r>
              <a:rPr lang="fr-FR" sz="2800" b="1" dirty="0"/>
              <a:t> </a:t>
            </a:r>
            <a:r>
              <a:rPr lang="fr-FR" sz="2800" b="1" dirty="0" err="1"/>
              <a:t>review</a:t>
            </a:r>
            <a:r>
              <a:rPr lang="fr-FR" sz="2800" b="1" dirty="0"/>
              <a:t> the </a:t>
            </a:r>
            <a:r>
              <a:rPr lang="fr-FR" sz="2800" b="1" dirty="0" err="1"/>
              <a:t>quality</a:t>
            </a:r>
            <a:r>
              <a:rPr lang="fr-FR" sz="2800" b="1" dirty="0"/>
              <a:t> </a:t>
            </a:r>
            <a:r>
              <a:rPr lang="fr-FR" sz="2800" b="1" dirty="0" smtClean="0"/>
              <a:t>of </a:t>
            </a:r>
            <a:r>
              <a:rPr lang="fr-FR" sz="2800" b="1" dirty="0" err="1" smtClean="0"/>
              <a:t>their</a:t>
            </a:r>
            <a:r>
              <a:rPr lang="fr-FR" sz="2800" b="1" dirty="0" smtClean="0"/>
              <a:t> </a:t>
            </a:r>
            <a:r>
              <a:rPr lang="fr-FR" sz="2800" b="1" dirty="0" err="1"/>
              <a:t>policies</a:t>
            </a:r>
            <a:r>
              <a:rPr lang="fr-FR" sz="2800" b="1" dirty="0"/>
              <a:t> and practices and monitor the performance </a:t>
            </a:r>
            <a:r>
              <a:rPr lang="fr-FR" sz="2800" b="1" dirty="0" err="1"/>
              <a:t>outcomes</a:t>
            </a:r>
            <a:r>
              <a:rPr lang="fr-FR" sz="2800" b="1" dirty="0"/>
              <a:t> to </a:t>
            </a:r>
            <a:r>
              <a:rPr lang="fr-FR" sz="2800" b="1" dirty="0" err="1"/>
              <a:t>inform</a:t>
            </a:r>
            <a:r>
              <a:rPr lang="fr-FR" sz="2800" b="1" dirty="0"/>
              <a:t> </a:t>
            </a:r>
            <a:r>
              <a:rPr lang="fr-FR" sz="2800" b="1" dirty="0" err="1"/>
              <a:t>school</a:t>
            </a:r>
            <a:r>
              <a:rPr lang="fr-FR" sz="2800" b="1" dirty="0"/>
              <a:t> planning</a:t>
            </a:r>
            <a:r>
              <a:rPr lang="fr-FR" sz="2800" dirty="0"/>
              <a:t> (OECD, 2015).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3600" b="1" dirty="0" smtClean="0"/>
              <a:t>تعريف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639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8600" y="1577211"/>
            <a:ext cx="8218800" cy="452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800" dirty="0" smtClean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متطلبات </a:t>
            </a:r>
            <a:r>
              <a:rPr lang="ar-SA" b="1" dirty="0" smtClean="0"/>
              <a:t>التقويم </a:t>
            </a:r>
            <a:r>
              <a:rPr lang="ar-SA" b="1" dirty="0" smtClean="0"/>
              <a:t>الذاتي </a:t>
            </a:r>
            <a:r>
              <a:rPr lang="ar-SA" b="1" dirty="0"/>
              <a:t>ب</a:t>
            </a:r>
            <a:r>
              <a:rPr lang="ar-SA" b="1" dirty="0" smtClean="0"/>
              <a:t>المدارس الحكومية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16" y="644332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Note</a:t>
            </a:r>
            <a:r>
              <a:rPr lang="fr-FR" sz="1200" dirty="0" smtClean="0"/>
              <a:t>: Data </a:t>
            </a:r>
            <a:r>
              <a:rPr lang="fr-FR" sz="1200" dirty="0" err="1" smtClean="0"/>
              <a:t>provided</a:t>
            </a:r>
            <a:r>
              <a:rPr lang="fr-FR" sz="1200" dirty="0" smtClean="0"/>
              <a:t> for the Gulf countries are for 2018.</a:t>
            </a:r>
          </a:p>
          <a:p>
            <a:r>
              <a:rPr lang="fr-FR" sz="1200" i="1" dirty="0" smtClean="0"/>
              <a:t>Source</a:t>
            </a:r>
            <a:r>
              <a:rPr lang="fr-FR" sz="1200" dirty="0" smtClean="0"/>
              <a:t>: OECD (2015) and OECD (2018).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118688" y="3087157"/>
            <a:ext cx="687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Figure 3.1 </a:t>
            </a:r>
            <a:r>
              <a:rPr lang="fr-FR" b="1" dirty="0" err="1" smtClean="0"/>
              <a:t>School</a:t>
            </a:r>
            <a:r>
              <a:rPr lang="fr-FR" b="1" dirty="0" smtClean="0"/>
              <a:t> self-</a:t>
            </a:r>
            <a:r>
              <a:rPr lang="fr-FR" b="1" dirty="0" err="1" smtClean="0"/>
              <a:t>evaluation</a:t>
            </a:r>
            <a:r>
              <a:rPr lang="fr-FR" b="1" dirty="0" smtClean="0"/>
              <a:t> in public </a:t>
            </a:r>
            <a:r>
              <a:rPr lang="fr-FR" b="1" dirty="0" err="1" smtClean="0"/>
              <a:t>schools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892" y="1332831"/>
            <a:ext cx="8630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 smtClean="0"/>
              <a:t>Similary</a:t>
            </a:r>
            <a:r>
              <a:rPr lang="fr-FR" dirty="0" smtClean="0"/>
              <a:t> to a </a:t>
            </a:r>
            <a:r>
              <a:rPr lang="fr-FR" dirty="0" err="1" smtClean="0"/>
              <a:t>majority</a:t>
            </a:r>
            <a:r>
              <a:rPr lang="fr-FR" dirty="0" smtClean="0"/>
              <a:t> of OECD countries, </a:t>
            </a:r>
            <a:r>
              <a:rPr lang="fr-FR" dirty="0" err="1" smtClean="0"/>
              <a:t>almost</a:t>
            </a:r>
            <a:r>
              <a:rPr lang="fr-FR" dirty="0" smtClean="0"/>
              <a:t> all Gulf countries have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for </a:t>
            </a:r>
            <a:r>
              <a:rPr lang="fr-FR" dirty="0" err="1" smtClean="0"/>
              <a:t>school</a:t>
            </a:r>
            <a:r>
              <a:rPr lang="fr-FR" dirty="0" smtClean="0"/>
              <a:t> self-</a:t>
            </a:r>
            <a:r>
              <a:rPr lang="fr-FR" dirty="0" err="1" smtClean="0"/>
              <a:t>evaluations</a:t>
            </a:r>
            <a:r>
              <a:rPr lang="fr-FR" dirty="0"/>
              <a:t> (Figure 3.1</a:t>
            </a:r>
            <a:r>
              <a:rPr lang="fr-FR" dirty="0" smtClean="0"/>
              <a:t>).</a:t>
            </a:r>
          </a:p>
          <a:p>
            <a:pPr algn="just"/>
            <a:endParaRPr lang="fr-F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In Gulf countries, </a:t>
            </a:r>
            <a:r>
              <a:rPr lang="fr-FR" dirty="0" err="1" smtClean="0"/>
              <a:t>schools</a:t>
            </a:r>
            <a:r>
              <a:rPr lang="fr-FR" dirty="0" smtClean="0"/>
              <a:t> </a:t>
            </a:r>
            <a:r>
              <a:rPr lang="fr-FR" dirty="0" err="1" smtClean="0"/>
              <a:t>mostly</a:t>
            </a:r>
            <a:r>
              <a:rPr lang="fr-FR" dirty="0" smtClean="0"/>
              <a:t> carry out self </a:t>
            </a:r>
            <a:r>
              <a:rPr lang="fr-FR" dirty="0" err="1" smtClean="0"/>
              <a:t>evaluations</a:t>
            </a:r>
            <a:r>
              <a:rPr lang="fr-FR" dirty="0" smtClean="0"/>
              <a:t> once a </a:t>
            </a:r>
            <a:r>
              <a:rPr lang="fr-FR" dirty="0" err="1" smtClean="0"/>
              <a:t>year</a:t>
            </a:r>
            <a:r>
              <a:rPr lang="fr-FR" dirty="0" smtClean="0"/>
              <a:t> or more </a:t>
            </a:r>
            <a:r>
              <a:rPr lang="fr-FR" dirty="0" err="1" smtClean="0"/>
              <a:t>often</a:t>
            </a:r>
            <a:r>
              <a:rPr lang="fr-FR" dirty="0" smtClean="0"/>
              <a:t>,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of OECD countries </a:t>
            </a:r>
            <a:r>
              <a:rPr lang="fr-FR" dirty="0" err="1" smtClean="0"/>
              <a:t>undertake</a:t>
            </a:r>
            <a:r>
              <a:rPr lang="fr-FR" dirty="0" smtClean="0"/>
              <a:t> self-</a:t>
            </a:r>
            <a:r>
              <a:rPr lang="fr-FR" dirty="0" err="1" smtClean="0"/>
              <a:t>evaluations</a:t>
            </a:r>
            <a:r>
              <a:rPr lang="fr-FR" dirty="0" smtClean="0"/>
              <a:t> </a:t>
            </a:r>
            <a:r>
              <a:rPr lang="fr-FR" dirty="0" err="1" smtClean="0"/>
              <a:t>annually</a:t>
            </a:r>
            <a:r>
              <a:rPr lang="fr-FR" dirty="0" smtClean="0"/>
              <a:t> or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 (Figure 3.1).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01482"/>
              </p:ext>
            </p:extLst>
          </p:nvPr>
        </p:nvGraphicFramePr>
        <p:xfrm>
          <a:off x="-22056" y="3619208"/>
          <a:ext cx="9126057" cy="2805848"/>
        </p:xfrm>
        <a:graphic>
          <a:graphicData uri="http://schemas.openxmlformats.org/drawingml/2006/table">
            <a:tbl>
              <a:tblPr/>
              <a:tblGrid>
                <a:gridCol w="903517">
                  <a:extLst>
                    <a:ext uri="{9D8B030D-6E8A-4147-A177-3AD203B41FA5}">
                      <a16:colId xmlns:a16="http://schemas.microsoft.com/office/drawing/2014/main" xmlns="" val="263774941"/>
                    </a:ext>
                  </a:extLst>
                </a:gridCol>
                <a:gridCol w="466423">
                  <a:extLst>
                    <a:ext uri="{9D8B030D-6E8A-4147-A177-3AD203B41FA5}">
                      <a16:colId xmlns:a16="http://schemas.microsoft.com/office/drawing/2014/main" xmlns="" val="46342318"/>
                    </a:ext>
                  </a:extLst>
                </a:gridCol>
                <a:gridCol w="231986">
                  <a:extLst>
                    <a:ext uri="{9D8B030D-6E8A-4147-A177-3AD203B41FA5}">
                      <a16:colId xmlns:a16="http://schemas.microsoft.com/office/drawing/2014/main" xmlns="" val="311594127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2311083945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2522071400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717338933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556222963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701454203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61949044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2807824023"/>
                    </a:ext>
                  </a:extLst>
                </a:gridCol>
                <a:gridCol w="193150">
                  <a:extLst>
                    <a:ext uri="{9D8B030D-6E8A-4147-A177-3AD203B41FA5}">
                      <a16:colId xmlns:a16="http://schemas.microsoft.com/office/drawing/2014/main" xmlns="" val="3342518489"/>
                    </a:ext>
                  </a:extLst>
                </a:gridCol>
                <a:gridCol w="165141">
                  <a:extLst>
                    <a:ext uri="{9D8B030D-6E8A-4147-A177-3AD203B41FA5}">
                      <a16:colId xmlns:a16="http://schemas.microsoft.com/office/drawing/2014/main" xmlns="" val="3428579824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2627208230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122687562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237562199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97277593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250205764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4157856067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723447636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910308330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2496016081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4028278747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2521990943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038111714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992605513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483131912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487741105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651539061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2014674549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4229009121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970874885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548904475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2576563889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948211489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2056942242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87527911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859110116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673887038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987854310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421593216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4167715731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65537358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1076491420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703506069"/>
                    </a:ext>
                  </a:extLst>
                </a:gridCol>
                <a:gridCol w="179146">
                  <a:extLst>
                    <a:ext uri="{9D8B030D-6E8A-4147-A177-3AD203B41FA5}">
                      <a16:colId xmlns:a16="http://schemas.microsoft.com/office/drawing/2014/main" xmlns="" val="3884374903"/>
                    </a:ext>
                  </a:extLst>
                </a:gridCol>
              </a:tblGrid>
              <a:tr h="2584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Once a year or more often</a:t>
                      </a:r>
                    </a:p>
                  </a:txBody>
                  <a:tcPr marL="7101" marR="7101" marT="7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Once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every two years or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three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years</a:t>
                      </a:r>
                    </a:p>
                  </a:txBody>
                  <a:tcPr marL="7101" marR="7101" marT="7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Once every</a:t>
                      </a:r>
                    </a:p>
                    <a:p>
                      <a:pPr algn="l" fontAlgn="t"/>
                      <a:r>
                        <a:rPr lang="en-GB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3+ years</a:t>
                      </a:r>
                    </a:p>
                  </a:txBody>
                  <a:tcPr marL="7101" marR="7101" marT="7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requirement for the frequency of school self-evaluations</a:t>
                      </a:r>
                    </a:p>
                  </a:txBody>
                  <a:tcPr marL="7101" marR="7101" marT="7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06854"/>
                  </a:ext>
                </a:extLst>
              </a:tr>
              <a:tr h="2484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564417"/>
                  </a:ext>
                </a:extLst>
              </a:tr>
              <a:tr h="2847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6DCE4"/>
                      </a:bgClr>
                    </a:pattFill>
                  </a:tcPr>
                </a:tc>
                <a:tc rowSpan="2" gridSpan="7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Self-evaluations required but frequency unknown</a:t>
                      </a:r>
                    </a:p>
                  </a:txBody>
                  <a:tcPr marL="7101" marR="7101" marT="7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No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required </a:t>
                      </a:r>
                      <a:endParaRPr lang="en-GB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self-evaluations 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1" marR="7101" marT="7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1" marR="7101" marT="71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7101" marR="7101" marT="7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 gridSpan="16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Have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self-evaluations that are not part of accountability system</a:t>
                      </a:r>
                    </a:p>
                  </a:txBody>
                  <a:tcPr marL="7101" marR="7101" marT="7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8049823"/>
                  </a:ext>
                </a:extLst>
              </a:tr>
              <a:tr h="1333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8375437"/>
                  </a:ext>
                </a:extLst>
              </a:tr>
              <a:tr h="2830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School self-evaluations required as part of accountability system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Primary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101" marR="7101" marT="7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C5D9F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8DB4E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8DB4E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C5D9F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C5D9F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5237591"/>
                  </a:ext>
                </a:extLst>
              </a:tr>
              <a:tr h="3834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Lower secondary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101" marR="7101" marT="7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C5D9F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8DB4E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8DB4E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C5D9F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C5D9F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1013915"/>
                  </a:ext>
                </a:extLst>
              </a:tr>
              <a:tr h="3834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Upper secondary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101" marR="7101" marT="71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A6A6A6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C5D9F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8DB4E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538DD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8DB4E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C5D9F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C5D9F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D9E1F2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D9E1F2"/>
                      </a:fgClr>
                      <a:bgClr>
                        <a:srgbClr val="D9E1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0" i="0" u="none" strike="noStrike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01" marR="7101" marT="7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3791236"/>
                  </a:ext>
                </a:extLst>
              </a:tr>
              <a:tr h="807431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Belgium (Fl.)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Belgium (Fr.)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Chile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Czech Republic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Denmark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England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Estonia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Finland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Greece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Iceland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Ireland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Israel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Italy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Latvia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Luxembourg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Mexico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Zealand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Norway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Scotland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Slovak Republic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Slovenia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Spain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Turkey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 States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Bahrain </a:t>
                      </a:r>
                    </a:p>
                  </a:txBody>
                  <a:tcPr marL="7101" marR="7101" marT="7101" marB="0" vert="vert27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Oman 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Qatar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Saudi Arabia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UAE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Yemen</a:t>
                      </a:r>
                    </a:p>
                  </a:txBody>
                  <a:tcPr marL="7101" marR="7101" marT="710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10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7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أهم الملامح للمدارس </a:t>
            </a:r>
            <a:r>
              <a:rPr lang="ar-SA" b="1" dirty="0"/>
              <a:t>ذات </a:t>
            </a:r>
            <a:r>
              <a:rPr lang="ar-SA" b="1" dirty="0" smtClean="0"/>
              <a:t>التقويمات </a:t>
            </a:r>
            <a:r>
              <a:rPr lang="ar-SA" b="1" dirty="0"/>
              <a:t>الذاتية </a:t>
            </a:r>
            <a:r>
              <a:rPr lang="ar-SA" b="1" dirty="0" smtClean="0"/>
              <a:t>الفاعلة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8968" y="1380474"/>
            <a:ext cx="6336680" cy="1138773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Strong infrastructure of national or local support to develop self-evaluations processes and capacities </a:t>
            </a:r>
          </a:p>
          <a:p>
            <a:pPr algn="ctr"/>
            <a:r>
              <a:rPr lang="en-US" sz="1600" dirty="0" err="1" smtClean="0"/>
              <a:t>Eg</a:t>
            </a:r>
            <a:r>
              <a:rPr lang="en-US" sz="1600" dirty="0" smtClean="0"/>
              <a:t>. School  self-evaluation resources (indicators, manuals or templates), training, advising </a:t>
            </a:r>
            <a:r>
              <a:rPr lang="en-US" sz="1600" dirty="0" err="1" smtClean="0"/>
              <a:t>ect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261416"/>
            <a:ext cx="7198793" cy="92333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School</a:t>
            </a:r>
            <a:r>
              <a:rPr lang="fr-FR" dirty="0" smtClean="0"/>
              <a:t> self-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 engage </a:t>
            </a:r>
            <a:r>
              <a:rPr lang="fr-FR" dirty="0" err="1" smtClean="0"/>
              <a:t>students</a:t>
            </a:r>
            <a:r>
              <a:rPr lang="fr-FR" dirty="0" smtClean="0"/>
              <a:t>, parents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stakeholders</a:t>
            </a:r>
            <a:r>
              <a:rPr lang="fr-FR" dirty="0" smtClean="0"/>
              <a:t>, and have </a:t>
            </a:r>
            <a:r>
              <a:rPr lang="fr-FR" b="1" dirty="0" err="1" smtClean="0"/>
              <a:t>activities</a:t>
            </a:r>
            <a:r>
              <a:rPr lang="fr-FR" b="1" dirty="0" smtClean="0"/>
              <a:t> </a:t>
            </a:r>
            <a:r>
              <a:rPr lang="fr-FR" b="1" dirty="0" err="1" smtClean="0"/>
              <a:t>focused</a:t>
            </a:r>
            <a:r>
              <a:rPr lang="fr-FR" b="1" dirty="0" smtClean="0"/>
              <a:t> on </a:t>
            </a:r>
            <a:r>
              <a:rPr lang="fr-FR" b="1" dirty="0" err="1" smtClean="0"/>
              <a:t>learning</a:t>
            </a:r>
            <a:r>
              <a:rPr lang="fr-FR" b="1" dirty="0"/>
              <a:t> </a:t>
            </a:r>
            <a:r>
              <a:rPr lang="fr-FR" b="1" dirty="0" smtClean="0"/>
              <a:t>and </a:t>
            </a:r>
            <a:r>
              <a:rPr lang="fr-FR" b="1" dirty="0" err="1" smtClean="0"/>
              <a:t>teaching</a:t>
            </a:r>
            <a:r>
              <a:rPr lang="fr-FR" b="1" dirty="0" smtClean="0"/>
              <a:t> </a:t>
            </a:r>
            <a:r>
              <a:rPr lang="fr-FR" b="1" dirty="0" err="1" smtClean="0"/>
              <a:t>processes</a:t>
            </a:r>
            <a:r>
              <a:rPr lang="fr-FR" b="1" dirty="0" smtClean="0"/>
              <a:t> and </a:t>
            </a:r>
            <a:r>
              <a:rPr lang="fr-FR" b="1" dirty="0" err="1" smtClean="0"/>
              <a:t>improving</a:t>
            </a:r>
            <a:r>
              <a:rPr lang="fr-FR" b="1" dirty="0" smtClean="0"/>
              <a:t> </a:t>
            </a:r>
            <a:r>
              <a:rPr lang="fr-FR" b="1" dirty="0" err="1" smtClean="0"/>
              <a:t>outcomes</a:t>
            </a:r>
            <a:r>
              <a:rPr lang="fr-FR" b="1" dirty="0" smtClean="0"/>
              <a:t>.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907639"/>
            <a:ext cx="3524996" cy="120032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 smtClean="0"/>
              <a:t>Strong</a:t>
            </a:r>
            <a:r>
              <a:rPr lang="fr-FR" b="1" dirty="0" smtClean="0"/>
              <a:t> leadership </a:t>
            </a:r>
            <a:r>
              <a:rPr lang="fr-FR" b="1" dirty="0" err="1" smtClean="0"/>
              <a:t>capacity</a:t>
            </a:r>
            <a:r>
              <a:rPr lang="fr-FR" dirty="0" smtClean="0"/>
              <a:t> at the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to guide the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improvement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2907639"/>
            <a:ext cx="3573734" cy="120032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Flexibility</a:t>
            </a:r>
            <a:r>
              <a:rPr lang="fr-FR" dirty="0" smtClean="0"/>
              <a:t> of the </a:t>
            </a:r>
            <a:r>
              <a:rPr lang="fr-FR" dirty="0" err="1" smtClean="0"/>
              <a:t>schools</a:t>
            </a:r>
            <a:r>
              <a:rPr lang="fr-FR" dirty="0" smtClean="0"/>
              <a:t> to </a:t>
            </a:r>
            <a:r>
              <a:rPr lang="fr-FR" b="1" dirty="0" err="1" smtClean="0"/>
              <a:t>adapt</a:t>
            </a:r>
            <a:r>
              <a:rPr lang="fr-FR" b="1" dirty="0" smtClean="0"/>
              <a:t> </a:t>
            </a:r>
            <a:r>
              <a:rPr lang="fr-FR" b="1" dirty="0" err="1" smtClean="0"/>
              <a:t>tools</a:t>
            </a:r>
            <a:r>
              <a:rPr lang="fr-FR" b="1" dirty="0" smtClean="0"/>
              <a:t> and </a:t>
            </a:r>
            <a:r>
              <a:rPr lang="fr-FR" b="1" dirty="0" err="1" smtClean="0"/>
              <a:t>processes</a:t>
            </a:r>
            <a:r>
              <a:rPr lang="fr-FR" b="1" dirty="0" smtClean="0"/>
              <a:t> to </a:t>
            </a:r>
            <a:r>
              <a:rPr lang="fr-FR" b="1" dirty="0" err="1" smtClean="0"/>
              <a:t>their</a:t>
            </a:r>
            <a:r>
              <a:rPr lang="fr-FR" b="1" dirty="0" smtClean="0"/>
              <a:t> </a:t>
            </a:r>
            <a:r>
              <a:rPr lang="fr-FR" b="1" dirty="0" err="1" smtClean="0"/>
              <a:t>needs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349670" y="5517232"/>
            <a:ext cx="7184310" cy="92333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Main use of the </a:t>
            </a:r>
            <a:r>
              <a:rPr lang="fr-FR" b="1" dirty="0" err="1" smtClean="0"/>
              <a:t>results</a:t>
            </a:r>
            <a:r>
              <a:rPr lang="fr-FR" b="1" dirty="0" smtClean="0"/>
              <a:t> of </a:t>
            </a:r>
            <a:r>
              <a:rPr lang="fr-FR" b="1" dirty="0" err="1" smtClean="0"/>
              <a:t>school</a:t>
            </a:r>
            <a:r>
              <a:rPr lang="fr-FR" b="1" dirty="0" smtClean="0"/>
              <a:t> self-</a:t>
            </a:r>
            <a:r>
              <a:rPr lang="fr-FR" b="1" dirty="0" err="1" smtClean="0"/>
              <a:t>evaluations</a:t>
            </a:r>
            <a:r>
              <a:rPr lang="fr-FR" b="1" dirty="0" smtClean="0"/>
              <a:t>: </a:t>
            </a:r>
            <a:r>
              <a:rPr lang="fr-FR" b="1" dirty="0" err="1" smtClean="0"/>
              <a:t>Informing</a:t>
            </a:r>
            <a:r>
              <a:rPr lang="fr-FR" b="1" dirty="0" smtClean="0"/>
              <a:t> </a:t>
            </a:r>
            <a:r>
              <a:rPr lang="fr-FR" b="1" dirty="0" err="1" smtClean="0"/>
              <a:t>school</a:t>
            </a:r>
            <a:r>
              <a:rPr lang="fr-FR" b="1" dirty="0" smtClean="0"/>
              <a:t> </a:t>
            </a:r>
            <a:r>
              <a:rPr lang="fr-FR" b="1" dirty="0" err="1" smtClean="0"/>
              <a:t>improvement</a:t>
            </a:r>
            <a:r>
              <a:rPr lang="fr-FR" b="1" dirty="0" smtClean="0"/>
              <a:t> planning in the </a:t>
            </a:r>
            <a:r>
              <a:rPr lang="fr-FR" b="1" dirty="0" err="1" smtClean="0"/>
              <a:t>framework</a:t>
            </a:r>
            <a:r>
              <a:rPr lang="fr-FR" b="1" dirty="0" smtClean="0"/>
              <a:t> of a </a:t>
            </a:r>
            <a:r>
              <a:rPr lang="fr-FR" b="1" dirty="0" err="1" smtClean="0"/>
              <a:t>strategic</a:t>
            </a:r>
            <a:r>
              <a:rPr lang="fr-FR" b="1" dirty="0" smtClean="0"/>
              <a:t> planning cycle.</a:t>
            </a:r>
            <a:endParaRPr lang="en-GB" b="1" dirty="0"/>
          </a:p>
        </p:txBody>
      </p:sp>
      <p:sp>
        <p:nvSpPr>
          <p:cNvPr id="13" name="Down Arrow 12"/>
          <p:cNvSpPr/>
          <p:nvPr/>
        </p:nvSpPr>
        <p:spPr>
          <a:xfrm>
            <a:off x="4892431" y="5184746"/>
            <a:ext cx="432048" cy="406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6224788" y="2469466"/>
            <a:ext cx="432048" cy="532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2968232" y="2501182"/>
            <a:ext cx="432048" cy="500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51520" y="3645024"/>
            <a:ext cx="461665" cy="16014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b="1" dirty="0" err="1" smtClean="0"/>
              <a:t>School-level</a:t>
            </a:r>
            <a:endParaRPr lang="en-GB" b="1" dirty="0"/>
          </a:p>
        </p:txBody>
      </p:sp>
      <p:sp>
        <p:nvSpPr>
          <p:cNvPr id="19" name="Down Arrow 18"/>
          <p:cNvSpPr/>
          <p:nvPr/>
        </p:nvSpPr>
        <p:spPr>
          <a:xfrm>
            <a:off x="3002956" y="3919648"/>
            <a:ext cx="432048" cy="406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6532756" y="3936798"/>
            <a:ext cx="432048" cy="406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13185" y="6514533"/>
            <a:ext cx="4866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Source: </a:t>
            </a:r>
            <a:r>
              <a:rPr lang="fr-FR" sz="1400" dirty="0" smtClean="0"/>
              <a:t>SICI (2003) and OECD (2013).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458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In those Gulf countries, school self-evaluations are monitored through external school evaluations and tend to be a mandatory pre-requirement to external school evaluation (</a:t>
            </a:r>
            <a:r>
              <a:rPr lang="en-US" sz="2400" dirty="0" err="1"/>
              <a:t>eg</a:t>
            </a:r>
            <a:r>
              <a:rPr lang="en-US" sz="2400" dirty="0"/>
              <a:t>. Bahrain and the UAE).</a:t>
            </a:r>
          </a:p>
          <a:p>
            <a:endParaRPr lang="fr-FR" sz="2400" dirty="0" smtClean="0"/>
          </a:p>
          <a:p>
            <a:r>
              <a:rPr lang="en-US" sz="2400" dirty="0"/>
              <a:t>In Bahrain and the UAE, inspectors </a:t>
            </a:r>
            <a:r>
              <a:rPr lang="en-US" sz="2400" dirty="0" smtClean="0"/>
              <a:t>also check </a:t>
            </a:r>
            <a:r>
              <a:rPr lang="en-US" sz="2400" dirty="0"/>
              <a:t>the quality of school self-evaluations: </a:t>
            </a:r>
            <a:r>
              <a:rPr lang="en-US" sz="2400" dirty="0" smtClean="0"/>
              <a:t>“school </a:t>
            </a:r>
            <a:r>
              <a:rPr lang="en-US" sz="2400" dirty="0"/>
              <a:t>self-evaluation </a:t>
            </a:r>
            <a:r>
              <a:rPr lang="en-US" sz="2400" dirty="0" smtClean="0"/>
              <a:t>and improvement” is </a:t>
            </a:r>
            <a:r>
              <a:rPr lang="en-US" sz="2400" dirty="0"/>
              <a:t>an indicator in their </a:t>
            </a:r>
            <a:r>
              <a:rPr lang="en-US" sz="2400" dirty="0" smtClean="0"/>
              <a:t>external school evaluation </a:t>
            </a:r>
            <a:r>
              <a:rPr lang="en-US" sz="2400" dirty="0"/>
              <a:t>frameworks.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3600" b="1" dirty="0" smtClean="0"/>
              <a:t>دور </a:t>
            </a:r>
            <a:r>
              <a:rPr lang="ar-SA" sz="3600" b="1" dirty="0"/>
              <a:t>التقييم الخارجي </a:t>
            </a:r>
            <a:r>
              <a:rPr lang="ar-SA" sz="3600" b="1" dirty="0" smtClean="0"/>
              <a:t>للمدارس </a:t>
            </a:r>
            <a:r>
              <a:rPr lang="ar-SA" sz="3600" b="1" dirty="0"/>
              <a:t>في رصد </a:t>
            </a:r>
            <a:r>
              <a:rPr lang="ar-SA" sz="3600" b="1" dirty="0" smtClean="0"/>
              <a:t>ومراقبة جودة </a:t>
            </a:r>
            <a:r>
              <a:rPr lang="ar-SA" sz="3600" b="1" dirty="0" smtClean="0"/>
              <a:t>التقويم </a:t>
            </a:r>
            <a:r>
              <a:rPr lang="ar-SA" sz="3600" b="1" dirty="0"/>
              <a:t>الذاتي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996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232119"/>
            <a:ext cx="7416000" cy="1080120"/>
          </a:xfrm>
        </p:spPr>
        <p:txBody>
          <a:bodyPr/>
          <a:lstStyle/>
          <a:p>
            <a:pPr algn="ctr"/>
            <a:r>
              <a:rPr lang="ar-SA" sz="2400" b="1" dirty="0"/>
              <a:t>تميل </a:t>
            </a:r>
            <a:r>
              <a:rPr lang="ar-SA" sz="2400" b="1" dirty="0" smtClean="0"/>
              <a:t>المدارس </a:t>
            </a:r>
            <a:r>
              <a:rPr lang="ar-SA" sz="2400" b="1" dirty="0"/>
              <a:t>في دول الخليج </a:t>
            </a:r>
            <a:r>
              <a:rPr lang="ar-SA" sz="2400" b="1" dirty="0" smtClean="0"/>
              <a:t>إلى </a:t>
            </a:r>
            <a:r>
              <a:rPr lang="ar-SA" sz="2400" b="1" dirty="0"/>
              <a:t>عدم المرونة في تطبيق </a:t>
            </a:r>
            <a:r>
              <a:rPr lang="ar-SA" sz="2400" b="1" dirty="0" smtClean="0"/>
              <a:t>التقويمات </a:t>
            </a:r>
            <a:r>
              <a:rPr lang="ar-SA" sz="2400" b="1" dirty="0"/>
              <a:t>الذاتية للمدرسة </a:t>
            </a:r>
            <a:r>
              <a:rPr lang="ar-SA" sz="2400" b="1" dirty="0" smtClean="0"/>
              <a:t>وفقاً </a:t>
            </a:r>
            <a:r>
              <a:rPr lang="ar-SA" sz="2400" b="1" dirty="0"/>
              <a:t>لاحتياجاتها (1)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499111"/>
            <a:ext cx="840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Figure 3.3. Areas </a:t>
            </a:r>
            <a:r>
              <a:rPr lang="fr-FR" sz="1600" b="1" dirty="0" err="1" smtClean="0"/>
              <a:t>always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tackled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during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external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school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evaluations</a:t>
            </a:r>
            <a:r>
              <a:rPr lang="fr-FR" sz="1600" b="1" dirty="0" smtClean="0"/>
              <a:t> and </a:t>
            </a:r>
            <a:r>
              <a:rPr lang="fr-FR" sz="1600" b="1" dirty="0" err="1" smtClean="0"/>
              <a:t>school</a:t>
            </a:r>
            <a:r>
              <a:rPr lang="fr-FR" sz="1600" b="1" dirty="0" smtClean="0"/>
              <a:t> self-</a:t>
            </a:r>
            <a:r>
              <a:rPr lang="fr-FR" sz="1600" b="1" dirty="0" err="1" smtClean="0"/>
              <a:t>evaluations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across</a:t>
            </a:r>
            <a:r>
              <a:rPr lang="fr-FR" sz="1600" b="1" dirty="0" smtClean="0"/>
              <a:t> Gulf countries (2018)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645333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Source: </a:t>
            </a:r>
            <a:r>
              <a:rPr lang="fr-FR" sz="1400" dirty="0" smtClean="0"/>
              <a:t>OECD (2018).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1329655"/>
            <a:ext cx="8759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S</a:t>
            </a:r>
            <a:r>
              <a:rPr lang="fr-FR" sz="2000" dirty="0" err="1" smtClean="0"/>
              <a:t>chools</a:t>
            </a:r>
            <a:r>
              <a:rPr lang="fr-FR" sz="2000" dirty="0" smtClean="0"/>
              <a:t> in Gulf countries tend to use the </a:t>
            </a:r>
            <a:r>
              <a:rPr lang="fr-FR" sz="2000" dirty="0" err="1" smtClean="0"/>
              <a:t>external</a:t>
            </a:r>
            <a:r>
              <a:rPr lang="fr-FR" sz="2000" dirty="0" smtClean="0"/>
              <a:t> </a:t>
            </a:r>
            <a:r>
              <a:rPr lang="fr-FR" sz="2000" dirty="0" err="1" smtClean="0"/>
              <a:t>school</a:t>
            </a:r>
            <a:r>
              <a:rPr lang="fr-FR" sz="2000" dirty="0" smtClean="0"/>
              <a:t> </a:t>
            </a:r>
            <a:r>
              <a:rPr lang="fr-FR" sz="2000" dirty="0" err="1" smtClean="0"/>
              <a:t>evaluation</a:t>
            </a:r>
            <a:r>
              <a:rPr lang="fr-FR" sz="2000" dirty="0" smtClean="0"/>
              <a:t> </a:t>
            </a:r>
            <a:r>
              <a:rPr lang="fr-FR" sz="2000" dirty="0" err="1" smtClean="0"/>
              <a:t>framework</a:t>
            </a:r>
            <a:r>
              <a:rPr lang="fr-FR" sz="2000" dirty="0" smtClean="0"/>
              <a:t> as a </a:t>
            </a:r>
            <a:r>
              <a:rPr lang="fr-FR" sz="2000" dirty="0" err="1" smtClean="0"/>
              <a:t>reference</a:t>
            </a:r>
            <a:r>
              <a:rPr lang="fr-FR" sz="2000" dirty="0" smtClean="0"/>
              <a:t> for self-</a:t>
            </a:r>
            <a:r>
              <a:rPr lang="fr-FR" sz="2000" dirty="0" err="1" smtClean="0"/>
              <a:t>evaluation</a:t>
            </a:r>
            <a:r>
              <a:rPr lang="fr-FR" sz="2000" dirty="0" smtClean="0"/>
              <a:t> but tend not to </a:t>
            </a:r>
            <a:r>
              <a:rPr lang="fr-FR" sz="2000" dirty="0" err="1" smtClean="0"/>
              <a:t>add</a:t>
            </a:r>
            <a:r>
              <a:rPr lang="fr-FR" sz="2000" dirty="0" smtClean="0"/>
              <a:t> or </a:t>
            </a:r>
            <a:r>
              <a:rPr lang="fr-FR" sz="2000" dirty="0" err="1" smtClean="0"/>
              <a:t>adapt</a:t>
            </a:r>
            <a:r>
              <a:rPr lang="fr-FR" sz="2000" dirty="0" smtClean="0"/>
              <a:t> </a:t>
            </a:r>
            <a:r>
              <a:rPr lang="fr-FR" sz="2000" dirty="0" err="1" smtClean="0"/>
              <a:t>indicators</a:t>
            </a:r>
            <a:r>
              <a:rPr lang="fr-FR" sz="2000" dirty="0" smtClean="0"/>
              <a:t> to </a:t>
            </a:r>
            <a:r>
              <a:rPr lang="fr-FR" sz="2000" dirty="0" err="1" smtClean="0"/>
              <a:t>reflect</a:t>
            </a:r>
            <a:r>
              <a:rPr lang="fr-FR" sz="2000" dirty="0" smtClean="0"/>
              <a:t> </a:t>
            </a:r>
            <a:r>
              <a:rPr lang="fr-FR" sz="2000" dirty="0" err="1" smtClean="0"/>
              <a:t>their</a:t>
            </a:r>
            <a:r>
              <a:rPr lang="fr-FR" sz="2000" dirty="0" smtClean="0"/>
              <a:t> </a:t>
            </a:r>
            <a:r>
              <a:rPr lang="fr-FR" sz="2000" dirty="0" err="1" smtClean="0"/>
              <a:t>context</a:t>
            </a:r>
            <a:r>
              <a:rPr lang="fr-FR" sz="2000" dirty="0" smtClean="0"/>
              <a:t> and </a:t>
            </a:r>
            <a:r>
              <a:rPr lang="fr-FR" sz="2000" dirty="0" err="1" smtClean="0"/>
              <a:t>priority</a:t>
            </a:r>
            <a:r>
              <a:rPr lang="fr-FR" sz="2000" dirty="0" smtClean="0"/>
              <a:t> (Figure 3.3) . </a:t>
            </a:r>
            <a:endParaRPr lang="en-GB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524938"/>
              </p:ext>
            </p:extLst>
          </p:nvPr>
        </p:nvGraphicFramePr>
        <p:xfrm>
          <a:off x="959112" y="3083886"/>
          <a:ext cx="7285296" cy="377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46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661682" cy="1022400"/>
          </a:xfrm>
        </p:spPr>
        <p:txBody>
          <a:bodyPr/>
          <a:lstStyle/>
          <a:p>
            <a:pPr algn="ctr"/>
            <a:r>
              <a:rPr lang="ar-SA" sz="2400" b="1" dirty="0"/>
              <a:t>تميل </a:t>
            </a:r>
            <a:r>
              <a:rPr lang="ar-SA" sz="2400" b="1" dirty="0" smtClean="0"/>
              <a:t>المدارس </a:t>
            </a:r>
            <a:r>
              <a:rPr lang="ar-SA" sz="2400" b="1" dirty="0"/>
              <a:t>في دول الخليج </a:t>
            </a:r>
            <a:r>
              <a:rPr lang="ar-SA" sz="2400" b="1" dirty="0" smtClean="0"/>
              <a:t>إلى </a:t>
            </a:r>
            <a:r>
              <a:rPr lang="ar-SA" sz="2400" b="1" dirty="0"/>
              <a:t>عدم المرونة في تطبيق </a:t>
            </a:r>
            <a:r>
              <a:rPr lang="ar-SA" sz="2400" b="1" dirty="0" smtClean="0"/>
              <a:t>التقويمات </a:t>
            </a:r>
            <a:r>
              <a:rPr lang="ar-SA" sz="2400" b="1" dirty="0"/>
              <a:t>الذاتية للمدرسة </a:t>
            </a:r>
            <a:r>
              <a:rPr lang="ar-SA" sz="2400" b="1" dirty="0" smtClean="0"/>
              <a:t>وفقاً </a:t>
            </a:r>
            <a:r>
              <a:rPr lang="ar-SA" sz="2400" b="1" dirty="0"/>
              <a:t>لاحتياجاتها </a:t>
            </a:r>
            <a:r>
              <a:rPr lang="ar-SA" sz="2400" b="1" dirty="0" smtClean="0"/>
              <a:t>(2)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756" y="2699984"/>
            <a:ext cx="8490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Figure 3.2. Areas </a:t>
            </a:r>
            <a:r>
              <a:rPr lang="fr-FR" sz="1600" b="1" dirty="0" err="1" smtClean="0"/>
              <a:t>always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tackled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during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external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school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evaluations</a:t>
            </a:r>
            <a:r>
              <a:rPr lang="fr-FR" sz="1600" b="1" dirty="0" smtClean="0"/>
              <a:t> and </a:t>
            </a:r>
            <a:r>
              <a:rPr lang="fr-FR" sz="1600" b="1" dirty="0" err="1" smtClean="0"/>
              <a:t>school</a:t>
            </a:r>
            <a:r>
              <a:rPr lang="fr-FR" sz="1600" b="1" dirty="0" smtClean="0"/>
              <a:t> self-</a:t>
            </a:r>
            <a:r>
              <a:rPr lang="fr-FR" sz="1600" b="1" dirty="0" err="1" smtClean="0"/>
              <a:t>evaluations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across</a:t>
            </a:r>
            <a:r>
              <a:rPr lang="fr-FR" sz="1600" b="1" dirty="0" smtClean="0"/>
              <a:t> OECD countries (2015)</a:t>
            </a:r>
            <a:endParaRPr lang="en-GB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642907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Source: </a:t>
            </a:r>
            <a:r>
              <a:rPr lang="fr-FR" sz="1400" dirty="0" smtClean="0"/>
              <a:t>OECD (2015).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2389" y="135149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This trend </a:t>
            </a:r>
            <a:r>
              <a:rPr lang="fr-FR" sz="2000" dirty="0" err="1" smtClean="0"/>
              <a:t>across</a:t>
            </a:r>
            <a:r>
              <a:rPr lang="fr-FR" sz="2000" dirty="0" smtClean="0"/>
              <a:t> </a:t>
            </a:r>
            <a:r>
              <a:rPr lang="fr-FR" sz="2000" dirty="0"/>
              <a:t>G</a:t>
            </a:r>
            <a:r>
              <a:rPr lang="fr-FR" sz="2000" dirty="0" smtClean="0"/>
              <a:t>ulf countries </a:t>
            </a:r>
            <a:r>
              <a:rPr lang="fr-FR" sz="2000" dirty="0" err="1" smtClean="0"/>
              <a:t>differs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situation </a:t>
            </a:r>
            <a:r>
              <a:rPr lang="fr-FR" sz="2000" dirty="0" err="1" smtClean="0"/>
              <a:t>across</a:t>
            </a:r>
            <a:r>
              <a:rPr lang="fr-FR" sz="2000" dirty="0" smtClean="0"/>
              <a:t> OECD countries </a:t>
            </a:r>
            <a:r>
              <a:rPr lang="fr-FR" sz="2000" dirty="0" err="1" smtClean="0"/>
              <a:t>where</a:t>
            </a:r>
            <a:r>
              <a:rPr lang="fr-FR" sz="2000" dirty="0" smtClean="0"/>
              <a:t> </a:t>
            </a:r>
            <a:r>
              <a:rPr lang="fr-FR" sz="2000" dirty="0" err="1" smtClean="0"/>
              <a:t>indicators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r>
              <a:rPr lang="fr-FR" sz="2000" dirty="0" smtClean="0"/>
              <a:t> for </a:t>
            </a:r>
            <a:r>
              <a:rPr lang="fr-FR" sz="2000" dirty="0" err="1" smtClean="0"/>
              <a:t>external</a:t>
            </a:r>
            <a:r>
              <a:rPr lang="fr-FR" sz="2000" dirty="0" smtClean="0"/>
              <a:t> </a:t>
            </a:r>
            <a:r>
              <a:rPr lang="fr-FR" sz="2000" dirty="0" err="1" smtClean="0"/>
              <a:t>school</a:t>
            </a:r>
            <a:r>
              <a:rPr lang="fr-FR" sz="2000" dirty="0" smtClean="0"/>
              <a:t> </a:t>
            </a:r>
            <a:r>
              <a:rPr lang="fr-FR" sz="2000" dirty="0" err="1" smtClean="0"/>
              <a:t>evaluation</a:t>
            </a:r>
            <a:r>
              <a:rPr lang="fr-FR" sz="2000" dirty="0" smtClean="0"/>
              <a:t> are not </a:t>
            </a:r>
            <a:r>
              <a:rPr lang="fr-FR" sz="2000" dirty="0" err="1" smtClean="0"/>
              <a:t>systematically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r>
              <a:rPr lang="fr-FR" sz="2000" dirty="0" smtClean="0"/>
              <a:t> by </a:t>
            </a:r>
            <a:r>
              <a:rPr lang="fr-FR" sz="2000" dirty="0" err="1" smtClean="0"/>
              <a:t>schools</a:t>
            </a:r>
            <a:r>
              <a:rPr lang="fr-FR" sz="2000" dirty="0" smtClean="0"/>
              <a:t> for self-</a:t>
            </a:r>
            <a:r>
              <a:rPr lang="fr-FR" sz="2000" dirty="0" err="1" smtClean="0"/>
              <a:t>evaluations</a:t>
            </a:r>
            <a:r>
              <a:rPr lang="fr-FR" sz="2000" dirty="0" smtClean="0"/>
              <a:t>  (OECD, 2015) (Figure 3.2).</a:t>
            </a:r>
            <a:endParaRPr lang="en-GB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301893"/>
              </p:ext>
            </p:extLst>
          </p:nvPr>
        </p:nvGraphicFramePr>
        <p:xfrm>
          <a:off x="1619672" y="3309812"/>
          <a:ext cx="6696744" cy="3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58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dirty="0" err="1" smtClean="0"/>
              <a:t>Bahrain</a:t>
            </a:r>
            <a:r>
              <a:rPr lang="fr-FR" sz="2200" dirty="0" smtClean="0"/>
              <a:t>, Oman and Qatar have </a:t>
            </a:r>
            <a:r>
              <a:rPr lang="fr-FR" sz="2200" dirty="0" err="1" smtClean="0"/>
              <a:t>highly</a:t>
            </a:r>
            <a:r>
              <a:rPr lang="fr-FR" sz="2200" dirty="0" smtClean="0"/>
              <a:t> </a:t>
            </a:r>
            <a:r>
              <a:rPr lang="fr-FR" sz="2200" dirty="0" err="1" smtClean="0"/>
              <a:t>structured</a:t>
            </a:r>
            <a:r>
              <a:rPr lang="fr-FR" sz="2200" dirty="0" smtClean="0"/>
              <a:t> </a:t>
            </a:r>
            <a:r>
              <a:rPr lang="fr-FR" sz="2200" dirty="0" err="1" smtClean="0"/>
              <a:t>school</a:t>
            </a:r>
            <a:r>
              <a:rPr lang="fr-FR" sz="2200" dirty="0" smtClean="0"/>
              <a:t> self-</a:t>
            </a:r>
            <a:r>
              <a:rPr lang="fr-FR" sz="2200" dirty="0" err="1" smtClean="0"/>
              <a:t>evaluations</a:t>
            </a:r>
            <a:r>
              <a:rPr lang="fr-FR" sz="2200" dirty="0" smtClean="0"/>
              <a:t>, </a:t>
            </a:r>
            <a:r>
              <a:rPr lang="fr-FR" sz="2200" dirty="0" err="1" smtClean="0"/>
              <a:t>meaning</a:t>
            </a:r>
            <a:r>
              <a:rPr lang="fr-FR" sz="2200" dirty="0" smtClean="0"/>
              <a:t> </a:t>
            </a:r>
            <a:r>
              <a:rPr lang="fr-FR" sz="2200" dirty="0" err="1" smtClean="0"/>
              <a:t>that</a:t>
            </a:r>
            <a:r>
              <a:rPr lang="fr-FR" sz="2200" dirty="0" smtClean="0"/>
              <a:t> the </a:t>
            </a:r>
            <a:r>
              <a:rPr lang="fr-FR" sz="2200" dirty="0" err="1" smtClean="0"/>
              <a:t>same</a:t>
            </a:r>
            <a:r>
              <a:rPr lang="fr-FR" sz="2200" dirty="0" smtClean="0"/>
              <a:t> </a:t>
            </a:r>
            <a:r>
              <a:rPr lang="fr-FR" sz="2200" dirty="0" err="1" smtClean="0"/>
              <a:t>activities</a:t>
            </a:r>
            <a:r>
              <a:rPr lang="fr-FR" sz="2200" dirty="0" smtClean="0"/>
              <a:t> are </a:t>
            </a:r>
            <a:r>
              <a:rPr lang="fr-FR" sz="2200" dirty="0" err="1" smtClean="0"/>
              <a:t>carried</a:t>
            </a:r>
            <a:r>
              <a:rPr lang="fr-FR" sz="2200" dirty="0" smtClean="0"/>
              <a:t> out in all </a:t>
            </a:r>
            <a:r>
              <a:rPr lang="fr-FR" sz="2200" dirty="0" err="1" smtClean="0"/>
              <a:t>schools</a:t>
            </a:r>
            <a:r>
              <a:rPr lang="fr-FR" sz="2200" dirty="0" smtClean="0"/>
              <a:t> </a:t>
            </a:r>
            <a:r>
              <a:rPr lang="fr-FR" sz="2200" dirty="0" err="1" smtClean="0"/>
              <a:t>based</a:t>
            </a:r>
            <a:r>
              <a:rPr lang="fr-FR" sz="2200" dirty="0" smtClean="0"/>
              <a:t> on a </a:t>
            </a:r>
            <a:r>
              <a:rPr lang="fr-FR" sz="2200" dirty="0" err="1" smtClean="0"/>
              <a:t>similar</a:t>
            </a:r>
            <a:r>
              <a:rPr lang="fr-FR" sz="2200" dirty="0" smtClean="0"/>
              <a:t> set of data collection </a:t>
            </a:r>
            <a:r>
              <a:rPr lang="fr-FR" sz="2200" dirty="0" err="1" smtClean="0"/>
              <a:t>tools</a:t>
            </a:r>
            <a:r>
              <a:rPr lang="fr-FR" sz="2200" dirty="0" smtClean="0"/>
              <a:t> (OECD, 2018). </a:t>
            </a:r>
          </a:p>
          <a:p>
            <a:pPr marL="0" indent="0">
              <a:buClr>
                <a:schemeClr val="accent1"/>
              </a:buClr>
              <a:buNone/>
            </a:pPr>
            <a:endParaRPr lang="fr-FR" sz="2200" dirty="0" smtClean="0"/>
          </a:p>
          <a:p>
            <a:r>
              <a:rPr lang="fr-FR" sz="2200" dirty="0" smtClean="0"/>
              <a:t>On the </a:t>
            </a:r>
            <a:r>
              <a:rPr lang="fr-FR" sz="2200" dirty="0" err="1" smtClean="0"/>
              <a:t>other</a:t>
            </a:r>
            <a:r>
              <a:rPr lang="fr-FR" sz="2200" dirty="0" smtClean="0"/>
              <a:t> hand, about </a:t>
            </a:r>
            <a:r>
              <a:rPr lang="fr-FR" sz="2200" dirty="0" err="1" smtClean="0"/>
              <a:t>half</a:t>
            </a:r>
            <a:r>
              <a:rPr lang="fr-FR" sz="2200" dirty="0" smtClean="0"/>
              <a:t> OECD countries 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fr-FR" sz="2200" dirty="0" err="1" smtClean="0"/>
              <a:t>available</a:t>
            </a:r>
            <a:r>
              <a:rPr lang="fr-FR" sz="2200" dirty="0" smtClean="0"/>
              <a:t> data (11) have </a:t>
            </a:r>
            <a:r>
              <a:rPr lang="fr-FR" sz="2200" dirty="0" err="1" smtClean="0"/>
              <a:t>school</a:t>
            </a:r>
            <a:r>
              <a:rPr lang="fr-FR" sz="2200" dirty="0" smtClean="0"/>
              <a:t> self-</a:t>
            </a:r>
            <a:r>
              <a:rPr lang="fr-FR" sz="2200" dirty="0" err="1" smtClean="0"/>
              <a:t>evaluations</a:t>
            </a:r>
            <a:r>
              <a:rPr lang="fr-FR" sz="2200" dirty="0" smtClean="0"/>
              <a:t> </a:t>
            </a:r>
            <a:r>
              <a:rPr lang="fr-FR" sz="2200" dirty="0" err="1" smtClean="0"/>
              <a:t>that</a:t>
            </a:r>
            <a:r>
              <a:rPr lang="fr-FR" sz="2200" dirty="0" smtClean="0"/>
              <a:t> are </a:t>
            </a:r>
            <a:r>
              <a:rPr lang="fr-FR" sz="2200" dirty="0" err="1" smtClean="0"/>
              <a:t>partially</a:t>
            </a:r>
            <a:r>
              <a:rPr lang="fr-FR" sz="2200" dirty="0" smtClean="0"/>
              <a:t> </a:t>
            </a:r>
            <a:r>
              <a:rPr lang="fr-FR" sz="2200" dirty="0" err="1" smtClean="0"/>
              <a:t>structured</a:t>
            </a:r>
            <a:r>
              <a:rPr lang="fr-FR" sz="2200" dirty="0" smtClean="0"/>
              <a:t>: national or local </a:t>
            </a:r>
            <a:r>
              <a:rPr lang="fr-FR" sz="2200" dirty="0" err="1" smtClean="0"/>
              <a:t>authorities</a:t>
            </a:r>
            <a:r>
              <a:rPr lang="fr-FR" sz="2200" dirty="0" smtClean="0"/>
              <a:t> </a:t>
            </a:r>
            <a:r>
              <a:rPr lang="fr-FR" sz="2200" dirty="0" err="1" smtClean="0"/>
              <a:t>provide</a:t>
            </a:r>
            <a:r>
              <a:rPr lang="fr-FR" sz="2200" dirty="0" smtClean="0"/>
              <a:t> self-</a:t>
            </a:r>
            <a:r>
              <a:rPr lang="fr-FR" sz="2200" dirty="0" err="1" smtClean="0"/>
              <a:t>evaluation</a:t>
            </a:r>
            <a:r>
              <a:rPr lang="fr-FR" sz="2200" dirty="0" smtClean="0"/>
              <a:t> </a:t>
            </a:r>
            <a:r>
              <a:rPr lang="fr-FR" sz="2200" dirty="0" err="1" smtClean="0"/>
              <a:t>tools</a:t>
            </a:r>
            <a:r>
              <a:rPr lang="fr-FR" sz="2200" dirty="0" smtClean="0"/>
              <a:t> to </a:t>
            </a:r>
            <a:r>
              <a:rPr lang="fr-FR" sz="2200" dirty="0" err="1" smtClean="0"/>
              <a:t>schools</a:t>
            </a:r>
            <a:r>
              <a:rPr lang="fr-FR" sz="2200" dirty="0" smtClean="0"/>
              <a:t> but </a:t>
            </a:r>
            <a:r>
              <a:rPr lang="fr-FR" sz="2200" dirty="0" err="1" smtClean="0"/>
              <a:t>schools</a:t>
            </a:r>
            <a:r>
              <a:rPr lang="fr-FR" sz="2200" dirty="0" smtClean="0"/>
              <a:t> </a:t>
            </a:r>
            <a:r>
              <a:rPr lang="fr-FR" sz="2200" dirty="0" err="1" smtClean="0"/>
              <a:t>can</a:t>
            </a:r>
            <a:r>
              <a:rPr lang="fr-FR" sz="2200" dirty="0" smtClean="0"/>
              <a:t> </a:t>
            </a:r>
            <a:r>
              <a:rPr lang="fr-FR" sz="2200" dirty="0" err="1" smtClean="0"/>
              <a:t>choose</a:t>
            </a:r>
            <a:r>
              <a:rPr lang="fr-FR" sz="2200" dirty="0" smtClean="0"/>
              <a:t> to </a:t>
            </a:r>
            <a:r>
              <a:rPr lang="fr-FR" sz="2200" dirty="0" err="1" smtClean="0"/>
              <a:t>adpat</a:t>
            </a:r>
            <a:r>
              <a:rPr lang="fr-FR" sz="2200" dirty="0" smtClean="0"/>
              <a:t> </a:t>
            </a:r>
            <a:r>
              <a:rPr lang="fr-FR" sz="2200" dirty="0" err="1" smtClean="0"/>
              <a:t>those</a:t>
            </a:r>
            <a:r>
              <a:rPr lang="fr-FR" sz="2200" dirty="0" smtClean="0"/>
              <a:t> </a:t>
            </a:r>
            <a:r>
              <a:rPr lang="fr-FR" sz="2200" dirty="0" err="1" smtClean="0"/>
              <a:t>tools</a:t>
            </a:r>
            <a:r>
              <a:rPr lang="fr-FR" sz="2200" dirty="0" smtClean="0"/>
              <a:t> to fit </a:t>
            </a:r>
            <a:r>
              <a:rPr lang="fr-FR" sz="2200" dirty="0" err="1" smtClean="0"/>
              <a:t>their</a:t>
            </a:r>
            <a:r>
              <a:rPr lang="fr-FR" sz="2200" dirty="0" smtClean="0"/>
              <a:t> </a:t>
            </a:r>
            <a:r>
              <a:rPr lang="fr-FR" sz="2200" dirty="0" err="1" smtClean="0"/>
              <a:t>needs</a:t>
            </a:r>
            <a:r>
              <a:rPr lang="fr-FR" sz="2200" dirty="0" smtClean="0"/>
              <a:t> or do not use </a:t>
            </a:r>
            <a:r>
              <a:rPr lang="fr-FR" sz="2200" dirty="0" err="1" smtClean="0"/>
              <a:t>those</a:t>
            </a:r>
            <a:r>
              <a:rPr lang="fr-FR" sz="2200" dirty="0" smtClean="0"/>
              <a:t> </a:t>
            </a:r>
            <a:r>
              <a:rPr lang="fr-FR" sz="2200" dirty="0" err="1" smtClean="0"/>
              <a:t>tools</a:t>
            </a:r>
            <a:r>
              <a:rPr lang="fr-FR" sz="2200" dirty="0" smtClean="0"/>
              <a:t> (OECD, 2015).</a:t>
            </a:r>
            <a:endParaRPr lang="en-GB" sz="2200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84488" cy="1022400"/>
          </a:xfrm>
        </p:spPr>
        <p:txBody>
          <a:bodyPr/>
          <a:lstStyle/>
          <a:p>
            <a:pPr algn="ctr"/>
            <a:r>
              <a:rPr lang="ar-SA" sz="2400" b="1" dirty="0"/>
              <a:t>تميل </a:t>
            </a:r>
            <a:r>
              <a:rPr lang="ar-SA" sz="2400" b="1" dirty="0" smtClean="0"/>
              <a:t>المدارس </a:t>
            </a:r>
            <a:r>
              <a:rPr lang="ar-SA" sz="2400" b="1" dirty="0"/>
              <a:t>في دول الخليج </a:t>
            </a:r>
            <a:r>
              <a:rPr lang="ar-SA" sz="2400" b="1" dirty="0" smtClean="0"/>
              <a:t>إلى </a:t>
            </a:r>
            <a:r>
              <a:rPr lang="ar-SA" sz="2400" b="1" dirty="0"/>
              <a:t>عدم المرونة في تطبيق </a:t>
            </a:r>
            <a:r>
              <a:rPr lang="ar-SA" sz="2400" b="1" dirty="0" smtClean="0"/>
              <a:t>التقويمات </a:t>
            </a:r>
            <a:r>
              <a:rPr lang="ar-SA" sz="2400" b="1" dirty="0"/>
              <a:t>الذاتية للمدرسة </a:t>
            </a:r>
            <a:r>
              <a:rPr lang="ar-SA" sz="2400" b="1" dirty="0" smtClean="0"/>
              <a:t>وفقاً </a:t>
            </a:r>
            <a:r>
              <a:rPr lang="ar-SA" sz="2400" b="1" dirty="0"/>
              <a:t>لاحتياجاتها </a:t>
            </a:r>
            <a:r>
              <a:rPr lang="ar-SA" sz="2400" b="1" dirty="0" smtClean="0"/>
              <a:t>(3)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729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endParaRPr lang="en-GB" sz="2800" dirty="0" smtClean="0"/>
          </a:p>
          <a:p>
            <a:pPr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84488" cy="1022400"/>
          </a:xfrm>
        </p:spPr>
        <p:txBody>
          <a:bodyPr/>
          <a:lstStyle/>
          <a:p>
            <a:pPr algn="ctr"/>
            <a:r>
              <a:rPr lang="ar-SA" b="1" dirty="0"/>
              <a:t>عملية </a:t>
            </a:r>
            <a:r>
              <a:rPr lang="ar-SA" b="1" dirty="0" smtClean="0"/>
              <a:t>التقويم </a:t>
            </a:r>
            <a:r>
              <a:rPr lang="ar-SA" b="1" dirty="0"/>
              <a:t>الذاتي للمدرسة غير موجهة للامتثال في ثلاث دول خليجية </a:t>
            </a:r>
            <a:r>
              <a:rPr lang="ar-SA" b="1" dirty="0" smtClean="0"/>
              <a:t>(1)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7295" y="1452129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Schools in </a:t>
            </a:r>
            <a:r>
              <a:rPr lang="en-US" sz="2000" dirty="0" smtClean="0"/>
              <a:t>Bahrain, Oman and Qatar always </a:t>
            </a:r>
            <a:r>
              <a:rPr lang="en-US" sz="2000" dirty="0"/>
              <a:t>address the key processes of teaching and learning during </a:t>
            </a:r>
            <a:r>
              <a:rPr lang="en-US" sz="2000" dirty="0" smtClean="0"/>
              <a:t>self-evaluations, while schools in Yemen focus their self-evaluations mostly on compliance with rules and regulations (OECD, 2018).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6512" y="281387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Figure 3.5.  Distribution of areas or topics </a:t>
            </a:r>
            <a:r>
              <a:rPr lang="fr-FR" sz="1600" b="1" dirty="0" err="1" smtClean="0"/>
              <a:t>addressed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during</a:t>
            </a:r>
            <a:r>
              <a:rPr lang="fr-FR" sz="1600" b="1" dirty="0" smtClean="0"/>
              <a:t> the </a:t>
            </a:r>
            <a:r>
              <a:rPr lang="fr-FR" sz="1600" b="1" dirty="0" err="1" smtClean="0"/>
              <a:t>school</a:t>
            </a:r>
            <a:r>
              <a:rPr lang="fr-FR" sz="1600" b="1" dirty="0" smtClean="0"/>
              <a:t> self-</a:t>
            </a:r>
            <a:r>
              <a:rPr lang="fr-FR" sz="1600" b="1" dirty="0" err="1" smtClean="0"/>
              <a:t>evaluations</a:t>
            </a:r>
            <a:r>
              <a:rPr lang="fr-FR" sz="1600" b="1" dirty="0" smtClean="0"/>
              <a:t> in Gulf countries (2018)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79640" y="6597352"/>
            <a:ext cx="723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Source: </a:t>
            </a:r>
            <a:r>
              <a:rPr lang="fr-FR" sz="1400" dirty="0" smtClean="0"/>
              <a:t>OECD (2018).</a:t>
            </a:r>
            <a:endParaRPr lang="en-GB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0458"/>
              </p:ext>
            </p:extLst>
          </p:nvPr>
        </p:nvGraphicFramePr>
        <p:xfrm>
          <a:off x="1097378" y="3254923"/>
          <a:ext cx="6784826" cy="3395376"/>
        </p:xfrm>
        <a:graphic>
          <a:graphicData uri="http://schemas.openxmlformats.org/drawingml/2006/table">
            <a:tbl>
              <a:tblPr/>
              <a:tblGrid>
                <a:gridCol w="712240">
                  <a:extLst>
                    <a:ext uri="{9D8B030D-6E8A-4147-A177-3AD203B41FA5}">
                      <a16:colId xmlns:a16="http://schemas.microsoft.com/office/drawing/2014/main" xmlns="" val="497875645"/>
                    </a:ext>
                  </a:extLst>
                </a:gridCol>
                <a:gridCol w="712240">
                  <a:extLst>
                    <a:ext uri="{9D8B030D-6E8A-4147-A177-3AD203B41FA5}">
                      <a16:colId xmlns:a16="http://schemas.microsoft.com/office/drawing/2014/main" xmlns="" val="3526790799"/>
                    </a:ext>
                  </a:extLst>
                </a:gridCol>
                <a:gridCol w="712240">
                  <a:extLst>
                    <a:ext uri="{9D8B030D-6E8A-4147-A177-3AD203B41FA5}">
                      <a16:colId xmlns:a16="http://schemas.microsoft.com/office/drawing/2014/main" xmlns="" val="4051605997"/>
                    </a:ext>
                  </a:extLst>
                </a:gridCol>
                <a:gridCol w="567566">
                  <a:extLst>
                    <a:ext uri="{9D8B030D-6E8A-4147-A177-3AD203B41FA5}">
                      <a16:colId xmlns:a16="http://schemas.microsoft.com/office/drawing/2014/main" xmlns="" val="1875456619"/>
                    </a:ext>
                  </a:extLst>
                </a:gridCol>
                <a:gridCol w="727078">
                  <a:extLst>
                    <a:ext uri="{9D8B030D-6E8A-4147-A177-3AD203B41FA5}">
                      <a16:colId xmlns:a16="http://schemas.microsoft.com/office/drawing/2014/main" xmlns="" val="4179009634"/>
                    </a:ext>
                  </a:extLst>
                </a:gridCol>
                <a:gridCol w="593533">
                  <a:extLst>
                    <a:ext uri="{9D8B030D-6E8A-4147-A177-3AD203B41FA5}">
                      <a16:colId xmlns:a16="http://schemas.microsoft.com/office/drawing/2014/main" xmlns="" val="1532686496"/>
                    </a:ext>
                  </a:extLst>
                </a:gridCol>
                <a:gridCol w="489665">
                  <a:extLst>
                    <a:ext uri="{9D8B030D-6E8A-4147-A177-3AD203B41FA5}">
                      <a16:colId xmlns:a16="http://schemas.microsoft.com/office/drawing/2014/main" xmlns="" val="3340525222"/>
                    </a:ext>
                  </a:extLst>
                </a:gridCol>
                <a:gridCol w="519341">
                  <a:extLst>
                    <a:ext uri="{9D8B030D-6E8A-4147-A177-3AD203B41FA5}">
                      <a16:colId xmlns:a16="http://schemas.microsoft.com/office/drawing/2014/main" xmlns="" val="2291599100"/>
                    </a:ext>
                  </a:extLst>
                </a:gridCol>
                <a:gridCol w="489665">
                  <a:extLst>
                    <a:ext uri="{9D8B030D-6E8A-4147-A177-3AD203B41FA5}">
                      <a16:colId xmlns:a16="http://schemas.microsoft.com/office/drawing/2014/main" xmlns="" val="2518844638"/>
                    </a:ext>
                  </a:extLst>
                </a:gridCol>
                <a:gridCol w="712240">
                  <a:extLst>
                    <a:ext uri="{9D8B030D-6E8A-4147-A177-3AD203B41FA5}">
                      <a16:colId xmlns:a16="http://schemas.microsoft.com/office/drawing/2014/main" xmlns="" val="2888332846"/>
                    </a:ext>
                  </a:extLst>
                </a:gridCol>
                <a:gridCol w="549018">
                  <a:extLst>
                    <a:ext uri="{9D8B030D-6E8A-4147-A177-3AD203B41FA5}">
                      <a16:colId xmlns:a16="http://schemas.microsoft.com/office/drawing/2014/main" xmlns="" val="804153758"/>
                    </a:ext>
                  </a:extLst>
                </a:gridCol>
              </a:tblGrid>
              <a:tr h="22635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1" i="0" u="none" strike="noStrike">
                        <a:solidFill>
                          <a:srgbClr val="3A383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3370488"/>
                  </a:ext>
                </a:extLst>
              </a:tr>
              <a:tr h="22635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1" i="0" u="none" strike="noStrike">
                        <a:solidFill>
                          <a:srgbClr val="3A383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4310361"/>
                  </a:ext>
                </a:extLst>
              </a:tr>
              <a:tr h="21378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8959481"/>
                  </a:ext>
                </a:extLst>
              </a:tr>
              <a:tr h="144617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Compliance with rules and regulations 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Financial management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Quality of instruction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Quality of curriculum and instructional materials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Curriculum is aligned with established standards or guidelines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Student performance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Satisfaction and perceptions of students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Satisfaction and perceptions of parents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Satisfaction and perceptions of staff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 areas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53720"/>
                  </a:ext>
                </a:extLst>
              </a:tr>
              <a:tr h="2137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Bahrain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CCCCC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4506270"/>
                  </a:ext>
                </a:extLst>
              </a:tr>
              <a:tr h="2137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Oman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2796406"/>
                  </a:ext>
                </a:extLst>
              </a:tr>
              <a:tr h="2137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Qatar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7424773"/>
                  </a:ext>
                </a:extLst>
              </a:tr>
              <a:tr h="2137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Saudi Arabia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135356"/>
                  </a:ext>
                </a:extLst>
              </a:tr>
              <a:tr h="2137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5316314"/>
                  </a:ext>
                </a:extLst>
              </a:tr>
              <a:tr h="2137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Yemen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A7B9E3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CCCCC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A7B9E3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A7B9E3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CCCCC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92929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A7B9E3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66556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342813" y="12333288"/>
            <a:ext cx="5781675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2" name="Rectangle 11"/>
          <p:cNvSpPr/>
          <p:nvPr/>
        </p:nvSpPr>
        <p:spPr>
          <a:xfrm>
            <a:off x="12390438" y="12409488"/>
            <a:ext cx="152400" cy="85725"/>
          </a:xfrm>
          <a:prstGeom prst="rect">
            <a:avLst/>
          </a:prstGeom>
          <a:solidFill>
            <a:srgbClr val="4F81BD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3" name="Rectangle 12"/>
          <p:cNvSpPr/>
          <p:nvPr/>
        </p:nvSpPr>
        <p:spPr>
          <a:xfrm>
            <a:off x="12990513" y="12419013"/>
            <a:ext cx="152400" cy="76200"/>
          </a:xfrm>
          <a:prstGeom prst="rect">
            <a:avLst/>
          </a:prstGeom>
          <a:solidFill>
            <a:srgbClr val="CCCCCC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4" name="Rectangle 13"/>
          <p:cNvSpPr/>
          <p:nvPr/>
        </p:nvSpPr>
        <p:spPr>
          <a:xfrm>
            <a:off x="14238288" y="12409488"/>
            <a:ext cx="152400" cy="85725"/>
          </a:xfrm>
          <a:prstGeom prst="rect">
            <a:avLst/>
          </a:prstGeom>
          <a:solidFill>
            <a:srgbClr val="A7B9E3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5" name="Rectangle 14"/>
          <p:cNvSpPr/>
          <p:nvPr/>
        </p:nvSpPr>
        <p:spPr>
          <a:xfrm>
            <a:off x="15314613" y="12409488"/>
            <a:ext cx="152400" cy="85725"/>
          </a:xfrm>
          <a:prstGeom prst="rect">
            <a:avLst/>
          </a:prstGeom>
          <a:solidFill>
            <a:srgbClr val="929292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6" name="Rectangle 15"/>
          <p:cNvSpPr/>
          <p:nvPr/>
        </p:nvSpPr>
        <p:spPr>
          <a:xfrm>
            <a:off x="16314738" y="12390438"/>
            <a:ext cx="1524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7" name="Rectangle 16"/>
          <p:cNvSpPr/>
          <p:nvPr/>
        </p:nvSpPr>
        <p:spPr>
          <a:xfrm>
            <a:off x="12390438" y="12590463"/>
            <a:ext cx="152400" cy="95250"/>
          </a:xfrm>
          <a:prstGeom prst="rect">
            <a:avLst/>
          </a:prstGeom>
          <a:solidFill>
            <a:srgbClr val="FFFFFF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8" name="TextBox 55"/>
          <p:cNvSpPr txBox="1"/>
          <p:nvPr/>
        </p:nvSpPr>
        <p:spPr>
          <a:xfrm>
            <a:off x="12495213" y="12409488"/>
            <a:ext cx="504825" cy="85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/>
              <a:t>Always</a:t>
            </a:r>
          </a:p>
        </p:txBody>
      </p:sp>
      <p:sp>
        <p:nvSpPr>
          <p:cNvPr id="19" name="TextBox 56"/>
          <p:cNvSpPr txBox="1"/>
          <p:nvPr/>
        </p:nvSpPr>
        <p:spPr>
          <a:xfrm>
            <a:off x="13152438" y="12371388"/>
            <a:ext cx="647700" cy="1524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/>
              <a:t>Sometimes</a:t>
            </a:r>
          </a:p>
        </p:txBody>
      </p:sp>
      <p:sp>
        <p:nvSpPr>
          <p:cNvPr id="20" name="TextBox 57"/>
          <p:cNvSpPr txBox="1"/>
          <p:nvPr/>
        </p:nvSpPr>
        <p:spPr>
          <a:xfrm>
            <a:off x="14343063" y="12399963"/>
            <a:ext cx="485775" cy="95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/>
              <a:t>Never</a:t>
            </a:r>
          </a:p>
        </p:txBody>
      </p:sp>
      <p:sp>
        <p:nvSpPr>
          <p:cNvPr id="21" name="TextBox 58"/>
          <p:cNvSpPr txBox="1"/>
          <p:nvPr/>
        </p:nvSpPr>
        <p:spPr>
          <a:xfrm>
            <a:off x="15419388" y="12399963"/>
            <a:ext cx="600075" cy="95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/>
              <a:t>Missing</a:t>
            </a:r>
          </a:p>
        </p:txBody>
      </p:sp>
      <p:sp>
        <p:nvSpPr>
          <p:cNvPr id="22" name="TextBox 59"/>
          <p:cNvSpPr txBox="1"/>
          <p:nvPr/>
        </p:nvSpPr>
        <p:spPr>
          <a:xfrm>
            <a:off x="16429038" y="12361863"/>
            <a:ext cx="933450" cy="1333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/>
              <a:t>Non-applicable</a:t>
            </a:r>
          </a:p>
        </p:txBody>
      </p:sp>
      <p:sp>
        <p:nvSpPr>
          <p:cNvPr id="23" name="TextBox 60"/>
          <p:cNvSpPr txBox="1"/>
          <p:nvPr/>
        </p:nvSpPr>
        <p:spPr>
          <a:xfrm>
            <a:off x="12542838" y="12580938"/>
            <a:ext cx="2105025" cy="1333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/>
              <a:t>School self-evaluation not required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47664" y="3421597"/>
            <a:ext cx="5800726" cy="419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/>
          </a:p>
        </p:txBody>
      </p:sp>
      <p:sp>
        <p:nvSpPr>
          <p:cNvPr id="26" name="Rectangle 25"/>
          <p:cNvSpPr/>
          <p:nvPr/>
        </p:nvSpPr>
        <p:spPr>
          <a:xfrm>
            <a:off x="1614341" y="3459697"/>
            <a:ext cx="152400" cy="85725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/>
          </a:p>
        </p:txBody>
      </p:sp>
      <p:sp>
        <p:nvSpPr>
          <p:cNvPr id="27" name="Rectangle 26"/>
          <p:cNvSpPr/>
          <p:nvPr/>
        </p:nvSpPr>
        <p:spPr>
          <a:xfrm>
            <a:off x="2214415" y="3469223"/>
            <a:ext cx="152400" cy="76200"/>
          </a:xfrm>
          <a:prstGeom prst="rect">
            <a:avLst/>
          </a:prstGeom>
          <a:solidFill>
            <a:srgbClr val="CCCCCC"/>
          </a:solidFill>
          <a:ln w="9525"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/>
          </a:p>
        </p:txBody>
      </p:sp>
      <p:sp>
        <p:nvSpPr>
          <p:cNvPr id="28" name="Rectangle 27"/>
          <p:cNvSpPr/>
          <p:nvPr/>
        </p:nvSpPr>
        <p:spPr>
          <a:xfrm>
            <a:off x="3462190" y="3459698"/>
            <a:ext cx="152400" cy="85725"/>
          </a:xfrm>
          <a:prstGeom prst="rect">
            <a:avLst/>
          </a:prstGeom>
          <a:solidFill>
            <a:srgbClr val="A7B9E3"/>
          </a:solidFill>
          <a:ln w="9525"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/>
          </a:p>
        </p:txBody>
      </p:sp>
      <p:sp>
        <p:nvSpPr>
          <p:cNvPr id="29" name="Rectangle 28"/>
          <p:cNvSpPr/>
          <p:nvPr/>
        </p:nvSpPr>
        <p:spPr>
          <a:xfrm>
            <a:off x="4538515" y="3459698"/>
            <a:ext cx="152400" cy="85725"/>
          </a:xfrm>
          <a:prstGeom prst="rect">
            <a:avLst/>
          </a:prstGeom>
          <a:solidFill>
            <a:srgbClr val="929292"/>
          </a:solidFill>
          <a:ln w="9525"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/>
          </a:p>
        </p:txBody>
      </p:sp>
      <p:sp>
        <p:nvSpPr>
          <p:cNvPr id="30" name="Rectangle 29"/>
          <p:cNvSpPr/>
          <p:nvPr/>
        </p:nvSpPr>
        <p:spPr>
          <a:xfrm>
            <a:off x="5538640" y="3440648"/>
            <a:ext cx="1524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/>
          </a:p>
        </p:txBody>
      </p:sp>
      <p:sp>
        <p:nvSpPr>
          <p:cNvPr id="31" name="Rectangle 30"/>
          <p:cNvSpPr/>
          <p:nvPr/>
        </p:nvSpPr>
        <p:spPr>
          <a:xfrm>
            <a:off x="1614340" y="3640672"/>
            <a:ext cx="152400" cy="95250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000"/>
          </a:p>
        </p:txBody>
      </p:sp>
      <p:sp>
        <p:nvSpPr>
          <p:cNvPr id="32" name="TextBox 27"/>
          <p:cNvSpPr txBox="1"/>
          <p:nvPr/>
        </p:nvSpPr>
        <p:spPr>
          <a:xfrm>
            <a:off x="1728640" y="3450171"/>
            <a:ext cx="523875" cy="1047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i="0">
                <a:solidFill>
                  <a:srgbClr val="000000"/>
                </a:solidFill>
                <a:latin typeface="Arial Narrow" panose="020B0606020202030204" pitchFamily="34" charset="0"/>
              </a:rPr>
              <a:t>Always</a:t>
            </a:r>
          </a:p>
        </p:txBody>
      </p:sp>
      <p:sp>
        <p:nvSpPr>
          <p:cNvPr id="33" name="TextBox 28"/>
          <p:cNvSpPr txBox="1"/>
          <p:nvPr/>
        </p:nvSpPr>
        <p:spPr>
          <a:xfrm>
            <a:off x="2376340" y="3421598"/>
            <a:ext cx="1066799" cy="1524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i="0" dirty="0">
                <a:solidFill>
                  <a:srgbClr val="000000"/>
                </a:solidFill>
                <a:latin typeface="Arial Narrow" panose="020B0606020202030204" pitchFamily="34" charset="0"/>
              </a:rPr>
              <a:t>Sometimes</a:t>
            </a:r>
          </a:p>
        </p:txBody>
      </p:sp>
      <p:sp>
        <p:nvSpPr>
          <p:cNvPr id="34" name="TextBox 29"/>
          <p:cNvSpPr txBox="1"/>
          <p:nvPr/>
        </p:nvSpPr>
        <p:spPr>
          <a:xfrm>
            <a:off x="3566965" y="3450172"/>
            <a:ext cx="619125" cy="95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i="0">
                <a:solidFill>
                  <a:srgbClr val="000000"/>
                </a:solidFill>
                <a:latin typeface="Arial Narrow" panose="020B0606020202030204" pitchFamily="34" charset="0"/>
              </a:rPr>
              <a:t>Never</a:t>
            </a:r>
          </a:p>
        </p:txBody>
      </p:sp>
      <p:sp>
        <p:nvSpPr>
          <p:cNvPr id="35" name="TextBox 30"/>
          <p:cNvSpPr txBox="1"/>
          <p:nvPr/>
        </p:nvSpPr>
        <p:spPr>
          <a:xfrm>
            <a:off x="4643290" y="3450172"/>
            <a:ext cx="600075" cy="95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b="0" i="0">
                <a:solidFill>
                  <a:srgbClr val="000000"/>
                </a:solidFill>
                <a:latin typeface="Arial Narrow" panose="020B0606020202030204" pitchFamily="34" charset="0"/>
              </a:rPr>
              <a:t>Missing</a:t>
            </a:r>
          </a:p>
        </p:txBody>
      </p:sp>
      <p:sp>
        <p:nvSpPr>
          <p:cNvPr id="36" name="TextBox 31"/>
          <p:cNvSpPr txBox="1"/>
          <p:nvPr/>
        </p:nvSpPr>
        <p:spPr>
          <a:xfrm>
            <a:off x="5652940" y="3412071"/>
            <a:ext cx="981075" cy="1333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i="0">
                <a:solidFill>
                  <a:srgbClr val="000000"/>
                </a:solidFill>
                <a:latin typeface="Arial Narrow" panose="020B0606020202030204" pitchFamily="34" charset="0"/>
              </a:rPr>
              <a:t>Non-applicable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1766740" y="3631147"/>
            <a:ext cx="2800350" cy="1333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i="0" dirty="0">
                <a:solidFill>
                  <a:srgbClr val="000000"/>
                </a:solidFill>
                <a:latin typeface="Arial Narrow" panose="020B0606020202030204" pitchFamily="34" charset="0"/>
              </a:rPr>
              <a:t>School inspection not required</a:t>
            </a:r>
          </a:p>
        </p:txBody>
      </p:sp>
    </p:spTree>
    <p:extLst>
      <p:ext uri="{BB962C8B-B14F-4D97-AF65-F5344CB8AC3E}">
        <p14:creationId xmlns:p14="http://schemas.microsoft.com/office/powerpoint/2010/main" val="29708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2.xml><?xml version="1.0" encoding="utf-8"?>
<?mso-contentType ?>
<spe:Receivers xmlns:spe="http://schemas.microsoft.com/sharepoint/events"/>
</file>

<file path=customXml/item3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14A2018E1BB9544A8FBAB2EE07D37855" ma:contentTypeVersion="127" ma:contentTypeDescription="" ma:contentTypeScope="" ma:versionID="3ec6f375aa671ddc4cb42fc14e67aff0">
  <xsd:schema xmlns:xsd="http://www.w3.org/2001/XMLSchema" xmlns:xs="http://www.w3.org/2001/XMLSchema" xmlns:p="http://schemas.microsoft.com/office/2006/metadata/properties" xmlns:ns2="54c4cd27-f286-408f-9ce0-33c1e0f3ab39" xmlns:ns3="1684bd79-52b6-45ad-8153-7a6215e64acc" xmlns:ns4="ca82dde9-3436-4d3d-bddd-d31447390034" xmlns:ns5="e17e282e-9611-44ec-9739-20d5a34fe778" xmlns:ns6="c9f238dd-bb73-4aef-a7a5-d644ad823e52" xmlns:ns7="http://schemas.microsoft.com/sharepoint/v4" targetNamespace="http://schemas.microsoft.com/office/2006/metadata/properties" ma:root="true" ma:fieldsID="efd65f5af63687b464d8eb7e93542e96" ns2:_="" ns3:_="" ns4:_="" ns5:_="" ns6:_="" ns7:_="">
    <xsd:import namespace="54c4cd27-f286-408f-9ce0-33c1e0f3ab39"/>
    <xsd:import namespace="1684bd79-52b6-45ad-8153-7a6215e64acc"/>
    <xsd:import namespace="ca82dde9-3436-4d3d-bddd-d31447390034"/>
    <xsd:import namespace="e17e282e-9611-44ec-9739-20d5a34fe778"/>
    <xsd:import namespace="c9f238dd-bb73-4aef-a7a5-d644ad823e5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5:OECDTagsCache" minOccurs="0"/>
                <xsd:element ref="ns3:_dlc_DocIdUrl" minOccurs="0"/>
                <xsd:element ref="ns6:eShareCountryTaxHTField0" minOccurs="0"/>
                <xsd:element ref="ns6:eShareTopicTaxHTField0" minOccurs="0"/>
                <xsd:element ref="ns6:eShareKeywordsTaxHTField0" minOccurs="0"/>
                <xsd:element ref="ns6:eShareCommitteeTaxHTField0" minOccurs="0"/>
                <xsd:element ref="ns6:eSharePWBTaxHTField0" minOccurs="0"/>
                <xsd:element ref="ns5:f94ef5d5be104a9b994d4c7c4f3d268a" minOccurs="0"/>
                <xsd:element ref="ns4:TaxCatchAll" minOccurs="0"/>
                <xsd:element ref="ns3:_dlc_DocIdPersistId" minOccurs="0"/>
                <xsd:element ref="ns4:TaxCatchAllLabel" minOccurs="0"/>
                <xsd:element ref="ns2:OECDKimProvenance" minOccurs="0"/>
                <xsd:element ref="ns3:_dlc_DocId" minOccurs="0"/>
                <xsd:element ref="ns5:fa9e4784786d4da6a600e050e04c81aa" minOccurs="0"/>
                <xsd:element ref="ns2:OECDKimBussinessContext" minOccurs="0"/>
                <xsd:element ref="ns5:Project_x003a_Project_x0020_status" minOccurs="0"/>
                <xsd:element ref="ns3:m49dce442af64f59b762f831aa8de435" minOccurs="0"/>
                <xsd:element ref="ns5:kd75f6e4f01741a8b1cee43ec2c0a7ac" minOccurs="0"/>
                <xsd:element ref="ns5:OECDSharingStatus" minOccurs="0"/>
                <xsd:element ref="ns5:OECDCommunityDocumentURL" minOccurs="0"/>
                <xsd:element ref="ns5:OECDCommunityDocumentID" minOccurs="0"/>
                <xsd:element ref="ns3:eShareHorizProjTaxHTField0" minOccurs="0"/>
                <xsd:element ref="ns3:OECDAllRelatedUsers" minOccurs="0"/>
                <xsd:element ref="ns5:SharedWithUsers" minOccurs="0"/>
                <xsd:element ref="ns7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Provenance" ma:index="29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KimBussinessContext" ma:index="36" nillable="true" ma:displayName="Kim business context" ma:description="" ma:hidden="true" ma:internalName="OECDKimBussinessContex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4bd79-52b6-45ad-8153-7a6215e64acc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_dlc_DocIdUrl" ma:index="18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0" nillable="true" ma:displayName="Document ID" ma:description="" ma:hidden="true" ma:internalName="_dlc_DocId" ma:readOnly="true">
      <xsd:simpleType>
        <xsd:restriction base="dms:Text"/>
      </xsd:simpleType>
    </xsd:element>
    <xsd:element name="m49dce442af64f59b762f831aa8de435" ma:index="38" nillable="true" ma:taxonomy="true" ma:internalName="m49dce442af64f59b762f831aa8de435" ma:taxonomyFieldName="OECDHorizontalProjects" ma:displayName="Horizontal project" ma:readOnly="false" ma:default="" ma:fieldId="649dce44-2af6-4f59-b762-f831aa8de435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4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7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26" nillable="true" ma:displayName="Taxonomy Catch All Column" ma:hidden="true" ma:list="{510acfa0-d58a-46a0-af1e-eb8c813eb6b2}" ma:internalName="TaxCatchAll" ma:showField="CatchAllData" ma:web="1684bd79-52b6-45ad-8153-7a6215e64a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hidden="true" ma:list="{510acfa0-d58a-46a0-af1e-eb8c813eb6b2}" ma:internalName="TaxCatchAllLabel" ma:readOnly="true" ma:showField="CatchAllDataLabel" ma:web="1684bd79-52b6-45ad-8153-7a6215e64a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e282e-9611-44ec-9739-20d5a34fe778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e121798c-086c-442d-894f-40b8a8686382" ma:internalName="OECDProjectLookup" ma:showField="OECDShortProjectName" ma:web="e17e282e-9611-44ec-9739-20d5a34fe778">
      <xsd:simpleType>
        <xsd:restriction base="dms:Unknown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e121798c-086c-442d-894f-40b8a8686382" ma:internalName="OECDMainProject" ma:readOnly="false" ma:showField="OECDShortProjectName">
      <xsd:simpleType>
        <xsd:restriction base="dms:Unknown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f94ef5d5be104a9b994d4c7c4f3d268a" ma:index="25" nillable="true" ma:displayName="Deliverable partners_0" ma:hidden="true" ma:internalName="f94ef5d5be104a9b994d4c7c4f3d268a">
      <xsd:simpleType>
        <xsd:restriction base="dms:Note"/>
      </xsd:simpleType>
    </xsd:element>
    <xsd:element name="fa9e4784786d4da6a600e050e04c81aa" ma:index="32" nillable="true" ma:displayName="Deliverable owner_0" ma:hidden="true" ma:internalName="fa9e4784786d4da6a600e050e04c81aa">
      <xsd:simpleType>
        <xsd:restriction base="dms:Note"/>
      </xsd:simpleType>
    </xsd:element>
    <xsd:element name="Project_x003a_Project_x0020_status" ma:index="37" nillable="true" ma:displayName="Project:Project status" ma:hidden="true" ma:list="e121798c-086c-442d-894f-40b8a8686382" ma:internalName="Project_x003A_Project_x0020_status" ma:readOnly="true" ma:showField="OECDProjectStatus" ma:web="e17e282e-9611-44ec-9739-20d5a34fe778">
      <xsd:simpleType>
        <xsd:restriction base="dms:Lookup"/>
      </xsd:simpleType>
    </xsd:element>
    <xsd:element name="kd75f6e4f01741a8b1cee43ec2c0a7ac" ma:index="39" nillable="true" ma:taxonomy="true" ma:internalName="kd75f6e4f01741a8b1cee43ec2c0a7ac" ma:taxonomyFieldName="OECDProjectOwnerStructure" ma:displayName="Project owner" ma:readOnly="false" ma:default="" ma:fieldId="4d75f6e4-f017-41a8-b1ce-e43ec2c0a7ac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41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42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3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SharedWithUsers" ma:index="4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20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21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3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4" nillable="true" ma:taxonomy="true" ma:internalName="eSharePWBTaxHTField0" ma:taxonomyFieldName="OECDPWB" ma:displayName="PWB" ma:readOnly="false" ma:fieldId="{fe327ce1-b783-48aa-9b0b-52ad26d1c9f6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ProjectMembers xmlns="e17e282e-9611-44ec-9739-20d5a34fe778">
      <UserInfo>
        <DisplayName>PONS Anna, EDU/ECS</DisplayName>
        <AccountId>79</AccountId>
        <AccountType/>
      </UserInfo>
      <UserInfo>
        <DisplayName>PONT Beatriz, EDU/PAI</DisplayName>
        <AccountId>77</AccountId>
        <AccountType/>
      </UserInfo>
      <UserInfo>
        <DisplayName>YELLAND Richard, EDU/PAI</DisplayName>
        <AccountId>117</AccountId>
        <AccountType/>
      </UserInfo>
      <UserInfo>
        <DisplayName>KOOLS Marco, EDU/PAI</DisplayName>
        <AccountId>162</AccountId>
        <AccountType/>
      </UserInfo>
      <UserInfo>
        <DisplayName>WITTENBERG Désirée, EDU/PAI</DisplayName>
        <AccountId>435</AccountId>
        <AccountType/>
      </UserInfo>
      <UserInfo>
        <DisplayName>WOJTASINSKI Florence, EDU/PAI</DisplayName>
        <AccountId>86</AccountId>
        <AccountType/>
      </UserInfo>
      <UserInfo>
        <DisplayName>LINDEN Rachel, EDU</DisplayName>
        <AccountId>73</AccountId>
        <AccountType/>
      </UserInfo>
      <UserInfo>
        <DisplayName>FRACCOLA Sylvain, STI/STP</DisplayName>
        <AccountId>51</AccountId>
        <AccountType/>
      </UserInfo>
      <UserInfo>
        <DisplayName>CAMERON Rebekah, EDU/ECS</DisplayName>
        <AccountId>727</AccountId>
        <AccountType/>
      </UserInfo>
      <UserInfo>
        <DisplayName>IKESAKO Hiroko, EDU/PAI</DisplayName>
        <AccountId>166</AccountId>
        <AccountType/>
      </UserInfo>
      <UserInfo>
        <DisplayName>MAGHNOUJ Soumaya, EDU/PAI</DisplayName>
        <AccountId>483</AccountId>
        <AccountType/>
      </UserInfo>
      <UserInfo>
        <DisplayName>GIOVINAZZO Manon, EDU/PAI</DisplayName>
        <AccountId>1427</AccountId>
        <AccountType/>
      </UserInfo>
      <UserInfo>
        <DisplayName>MAGNUSSON Eric, EDU/DSU</DisplayName>
        <AccountId>140</AccountId>
        <AccountType/>
      </UserInfo>
      <UserInfo>
        <DisplayName>GOUËDARD Pierre, EDU/PAI</DisplayName>
        <AccountId>1645</AccountId>
        <AccountType/>
      </UserInfo>
      <UserInfo>
        <DisplayName>RILLING Marta, EDU/PAI</DisplayName>
        <AccountId>462</AccountId>
        <AccountType/>
      </UserInfo>
      <UserInfo>
        <DisplayName>TOLEDO FIGUEROA Diana, EDU/PAI</DisplayName>
        <AccountId>75</AccountId>
        <AccountType/>
      </UserInfo>
      <UserInfo>
        <DisplayName>VIENNET Romane, EDU/PAI</DisplayName>
        <AccountId>1842</AccountId>
        <AccountType/>
      </UserInfo>
      <UserInfo>
        <DisplayName>RODRIGUEZ Thiffanie, EDU/PAI</DisplayName>
        <AccountId>1862</AccountId>
        <AccountType/>
      </UserInfo>
    </OECDProjectMembers>
    <OECDKimBussinessContext xmlns="54c4cd27-f286-408f-9ce0-33c1e0f3ab39" xsi:nil="true"/>
    <OECDlanguage xmlns="ca82dde9-3436-4d3d-bddd-d31447390034">English</OECDlanguage>
    <OECDMainProject xmlns="e17e282e-9611-44ec-9739-20d5a34fe778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2.1.1.4 Knowledge mobilisation, dissemination and policy dialogue on Education Policy and Data: external engagement and collaboration</TermName>
          <TermId xmlns="http://schemas.microsoft.com/office/infopath/2007/PartnerControls">3857e23f-b838-4f73-bf9a-6b4353dbc968</TermId>
        </TermInfo>
      </Terms>
    </eSharePWBTaxHTField0>
    <kd75f6e4f01741a8b1cee43ec2c0a7ac xmlns="e17e282e-9611-44ec-9739-20d5a34fe77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EDU/PAI/CSR</TermName>
          <TermId xmlns="http://schemas.microsoft.com/office/infopath/2007/PartnerControls">2a96f702-130c-4f85-9f31-75c4a98c2e41</TermId>
        </TermInfo>
      </Terms>
    </kd75f6e4f01741a8b1cee43ec2c0a7ac>
    <OECDExpirationDate xmlns="1684bd79-52b6-45ad-8153-7a6215e64acc" xsi:nil="true"/>
    <OECDCommunityDocumentID xmlns="e17e282e-9611-44ec-9739-20d5a34fe778" xsi:nil="true"/>
    <OECDProjectManager xmlns="e17e282e-9611-44ec-9739-20d5a34fe778">
      <UserInfo>
        <DisplayName>SANTIAGO Paulo, EDU/PAI</DisplayName>
        <AccountId>165</AccountId>
        <AccountType/>
      </UserInfo>
    </OECDProjectManager>
    <OECDTagsCache xmlns="e17e282e-9611-44ec-9739-20d5a34fe778" xsi:nil="true"/>
    <OECDMeetingDate xmlns="54c4cd27-f286-408f-9ce0-33c1e0f3ab39" xsi:nil="true"/>
    <OECDSharingStatus xmlns="e17e282e-9611-44ec-9739-20d5a34fe778" xsi:nil="true"/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 Policy Committee</TermName>
          <TermId xmlns="http://schemas.microsoft.com/office/infopath/2007/PartnerControls">c67b295a-63a1-442e-96af-7f8610159b9a</TermId>
        </TermInfo>
      </Terms>
    </eShareCommitteeTaxHTField0>
    <OECDCommunityDocumentURL xmlns="e17e282e-9611-44ec-9739-20d5a34fe778" xsi:nil="true"/>
    <OECDPinnedBy xmlns="e17e282e-9611-44ec-9739-20d5a34fe778">
      <UserInfo>
        <DisplayName/>
        <AccountId xsi:nil="true"/>
        <AccountType/>
      </UserInfo>
    </OECDPinnedBy>
    <OECDKimProvenance xmlns="54c4cd27-f286-408f-9ce0-33c1e0f3ab39" xsi:nil="true"/>
    <OECDKimStatus xmlns="54c4cd27-f286-408f-9ce0-33c1e0f3ab39">Draft</OECDKimStatus>
    <eShareCountry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Romania</TermName>
          <TermId xmlns="http://schemas.microsoft.com/office/infopath/2007/PartnerControls">8b9c93ea-d341-4e47-aa8a-ed5a69660aa7</TermId>
        </TermInfo>
      </Terms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Educational policy</TermName>
          <TermId xmlns="http://schemas.microsoft.com/office/infopath/2007/PartnerControls">cb67a984-4092-4128-b90f-75fd55c375ef</TermId>
        </TermInfo>
      </Terms>
    </eShareTopicTaxHTField0>
    <OECDProjectLookup xmlns="e17e282e-9611-44ec-9739-20d5a34fe778">22</OECDProjectLookup>
    <eShareKeywordsTaxHTField0 xmlns="c9f238dd-bb73-4aef-a7a5-d644ad823e52">
      <Terms xmlns="http://schemas.microsoft.com/office/infopath/2007/PartnerControls"/>
    </eShareKeywordsTaxHTField0>
    <fa9e4784786d4da6a600e050e04c81aa xmlns="e17e282e-9611-44ec-9739-20d5a34fe778" xsi:nil="true"/>
    <OECDAllRelatedUsers xmlns="1684bd79-52b6-45ad-8153-7a6215e64acc">
      <UserInfo>
        <DisplayName/>
        <AccountId xsi:nil="true"/>
        <AccountType/>
      </UserInfo>
    </OECDAllRelatedUsers>
    <f94ef5d5be104a9b994d4c7c4f3d268a xmlns="e17e282e-9611-44ec-9739-20d5a34fe778" xsi:nil="true"/>
    <TaxCatchAll xmlns="ca82dde9-3436-4d3d-bddd-d31447390034">
      <Value>20</Value>
      <Value>201</Value>
      <Value>389</Value>
      <Value>331</Value>
      <Value>40</Value>
    </TaxCatchAll>
    <m49dce442af64f59b762f831aa8de435 xmlns="1684bd79-52b6-45ad-8153-7a6215e64acc">
      <Terms xmlns="http://schemas.microsoft.com/office/infopath/2007/PartnerControls"/>
    </m49dce442af64f59b762f831aa8de435>
    <eShareHorizProjTaxHTField0 xmlns="1684bd79-52b6-45ad-8153-7a6215e64acc" xsi:nil="true"/>
    <IconOverlay xmlns="http://schemas.microsoft.com/sharepoint/v4" xsi:nil="true"/>
  </documentManagement>
</p:properties>
</file>

<file path=customXml/item6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Props1.xml><?xml version="1.0" encoding="utf-8"?>
<ds:datastoreItem xmlns:ds="http://schemas.openxmlformats.org/officeDocument/2006/customXml" ds:itemID="{DE2A21C1-D9FB-465C-9C5C-ADC0CD6D928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57EFC34-13C9-47A9-88EA-158611C6482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D9D0ACB-5544-498C-8544-68047F83DCE8}">
  <ds:schemaRefs>
    <ds:schemaRef ds:uri="http://www.oecd.org/eshare/projectsentre/CtFieldPriority/"/>
    <ds:schemaRef ds:uri="http://schemas.microsoft.com/2003/10/Serialization/Arrays"/>
  </ds:schemaRefs>
</ds:datastoreItem>
</file>

<file path=customXml/itemProps4.xml><?xml version="1.0" encoding="utf-8"?>
<ds:datastoreItem xmlns:ds="http://schemas.openxmlformats.org/officeDocument/2006/customXml" ds:itemID="{5CAD274A-5314-456E-9EEF-2E2290273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1684bd79-52b6-45ad-8153-7a6215e64acc"/>
    <ds:schemaRef ds:uri="ca82dde9-3436-4d3d-bddd-d31447390034"/>
    <ds:schemaRef ds:uri="e17e282e-9611-44ec-9739-20d5a34fe778"/>
    <ds:schemaRef ds:uri="c9f238dd-bb73-4aef-a7a5-d644ad823e5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D3E3789-D55A-4EAF-A471-B3F9B554A8DC}">
  <ds:schemaRefs>
    <ds:schemaRef ds:uri="http://purl.org/dc/terms/"/>
    <ds:schemaRef ds:uri="1684bd79-52b6-45ad-8153-7a6215e64acc"/>
    <ds:schemaRef ds:uri="e17e282e-9611-44ec-9739-20d5a34fe778"/>
    <ds:schemaRef ds:uri="http://schemas.microsoft.com/office/2006/documentManagement/types"/>
    <ds:schemaRef ds:uri="http://schemas.openxmlformats.org/package/2006/metadata/core-properties"/>
    <ds:schemaRef ds:uri="c9f238dd-bb73-4aef-a7a5-d644ad823e52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sharepoint/v4"/>
    <ds:schemaRef ds:uri="54c4cd27-f286-408f-9ce0-33c1e0f3ab39"/>
    <ds:schemaRef ds:uri="ca82dde9-3436-4d3d-bddd-d31447390034"/>
    <ds:schemaRef ds:uri="http://www.w3.org/XML/1998/namespace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FBE0B960-C0F2-440F-946C-C4E2ACAE6A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2664</TotalTime>
  <Words>2275</Words>
  <Application>Microsoft Office PowerPoint</Application>
  <PresentationFormat>عرض على الشاشة (3:4)‏</PresentationFormat>
  <Paragraphs>928</Paragraphs>
  <Slides>14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OECD_English_white</vt:lpstr>
      <vt:lpstr>التقويم الذاتي للمدارس في دول الخليج أدلة من مسح لشبكة جمع المعلومات الوصفية على مستوى النظام (NESLI) للعام  2018</vt:lpstr>
      <vt:lpstr>تعريف</vt:lpstr>
      <vt:lpstr>متطلبات التقويم الذاتي بالمدارس الحكومية</vt:lpstr>
      <vt:lpstr>أهم الملامح للمدارس ذات التقويمات الذاتية الفاعلة</vt:lpstr>
      <vt:lpstr>دور التقييم الخارجي للمدارس في رصد ومراقبة جودة التقويم الذاتي</vt:lpstr>
      <vt:lpstr>تميل المدارس في دول الخليج إلى عدم المرونة في تطبيق التقويمات الذاتية للمدرسة وفقاً لاحتياجاتها (1)</vt:lpstr>
      <vt:lpstr>تميل المدارس في دول الخليج إلى عدم المرونة في تطبيق التقويمات الذاتية للمدرسة وفقاً لاحتياجاتها (2)</vt:lpstr>
      <vt:lpstr>تميل المدارس في دول الخليج إلى عدم المرونة في تطبيق التقويمات الذاتية للمدرسة وفقاً لاحتياجاتها (3)</vt:lpstr>
      <vt:lpstr>عملية التقويم الذاتي للمدرسة غير موجهة للامتثال في ثلاث دول خليجية (1)</vt:lpstr>
      <vt:lpstr>عملية التقويم الذاتي للمدرسة ليست موجهة للامتثال في ثلاث دول خليجية (2)</vt:lpstr>
      <vt:lpstr>تميل دول الخليج إلى إشراك الطلاب وآبائهم وهيئة التدريس في عملية تقويم المدرسة</vt:lpstr>
      <vt:lpstr>نتائج التقويم الذاتي في عدة دول خليجية تفيد بالتقويمات الخارجية للمدرسة (1)</vt:lpstr>
      <vt:lpstr>عرض تقديمي في PowerPoint</vt:lpstr>
      <vt:lpstr>المصادر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and Evaluation in Romania</dc:title>
  <dc:creator>KITCHEN Hannah</dc:creator>
  <cp:lastModifiedBy>Omer</cp:lastModifiedBy>
  <cp:revision>165</cp:revision>
  <cp:lastPrinted>2017-02-24T17:29:21Z</cp:lastPrinted>
  <dcterms:created xsi:type="dcterms:W3CDTF">2017-02-23T10:23:00Z</dcterms:created>
  <dcterms:modified xsi:type="dcterms:W3CDTF">2019-03-25T09:37:00Z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0x0101008B4DD370EC31429186F3AD49F0D3098F00D44DBCB9EB4F45278CB5C9765BE5299500A4858B360C6A491AA753F8BCA47AA9100014A2018E1BB9544A8FBAB2EE07D37855</vt:lpwstr>
  </property>
  <property fmtid="{D5CDD505-2E9C-101B-9397-08002B2CF9AE}" pid="3" name="OECDProjectOwnerStructure">
    <vt:lpwstr>331;#EDU/PAI/CSR|2a96f702-130c-4f85-9f31-75c4a98c2e41</vt:lpwstr>
  </property>
  <property fmtid="{D5CDD505-2E9C-101B-9397-08002B2CF9AE}" pid="4" name="OECDCountry">
    <vt:lpwstr>201;#Romania|8b9c93ea-d341-4e47-aa8a-ed5a69660aa7</vt:lpwstr>
  </property>
  <property fmtid="{D5CDD505-2E9C-101B-9397-08002B2CF9AE}" pid="5" name="OECDHorizontalProjects">
    <vt:lpwstr/>
  </property>
  <property fmtid="{D5CDD505-2E9C-101B-9397-08002B2CF9AE}" pid="6" name="OECDTopic">
    <vt:lpwstr>20;#Educational policy|cb67a984-4092-4128-b90f-75fd55c375ef</vt:lpwstr>
  </property>
  <property fmtid="{D5CDD505-2E9C-101B-9397-08002B2CF9AE}" pid="7" name="OECDCommittee">
    <vt:lpwstr>40;#Education Policy Committee|c67b295a-63a1-442e-96af-7f8610159b9a</vt:lpwstr>
  </property>
  <property fmtid="{D5CDD505-2E9C-101B-9397-08002B2CF9AE}" pid="8" name="OECDPWB">
    <vt:lpwstr>389;#2.1.1.4 Knowledge mobilisation, dissemination and policy dialogue on Education Policy and Data: external engagement and collaboration|3857e23f-b838-4f73-bf9a-6b4353dbc968</vt:lpwstr>
  </property>
  <property fmtid="{D5CDD505-2E9C-101B-9397-08002B2CF9AE}" pid="9" name="OECDKeywords">
    <vt:lpwstr/>
  </property>
  <property fmtid="{D5CDD505-2E9C-101B-9397-08002B2CF9AE}" pid="10" name="eShareOrganisationTaxHTField0">
    <vt:lpwstr/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</Properties>
</file>