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7"/>
  </p:notesMasterIdLst>
  <p:sldIdLst>
    <p:sldId id="311" r:id="rId2"/>
    <p:sldId id="315" r:id="rId3"/>
    <p:sldId id="323" r:id="rId4"/>
    <p:sldId id="313" r:id="rId5"/>
    <p:sldId id="314" r:id="rId6"/>
    <p:sldId id="324" r:id="rId7"/>
    <p:sldId id="316" r:id="rId8"/>
    <p:sldId id="288" r:id="rId9"/>
    <p:sldId id="317" r:id="rId10"/>
    <p:sldId id="312" r:id="rId11"/>
    <p:sldId id="318" r:id="rId12"/>
    <p:sldId id="319" r:id="rId13"/>
    <p:sldId id="320" r:id="rId14"/>
    <p:sldId id="321" r:id="rId15"/>
    <p:sldId id="322"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F95"/>
    <a:srgbClr val="CC0099"/>
    <a:srgbClr val="993366"/>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94694"/>
  </p:normalViewPr>
  <p:slideViewPr>
    <p:cSldViewPr>
      <p:cViewPr varScale="1">
        <p:scale>
          <a:sx n="121" d="100"/>
          <a:sy n="121" d="100"/>
        </p:scale>
        <p:origin x="1480" y="176"/>
      </p:cViewPr>
      <p:guideLst>
        <p:guide orient="horz" pos="1253"/>
        <p:guide pos="3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E0918C0-34B7-4DBA-B522-735ABCF6A398}" type="datetimeFigureOut">
              <a:rPr lang="en-GB"/>
              <a:pPr>
                <a:defRPr/>
              </a:pPr>
              <a:t>24/03/2019</a:t>
            </a:fld>
            <a:endParaRPr lang="en-GB"/>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8E188A0-766E-4B52-A07B-F67D20FA0A01}" type="slidenum">
              <a:rPr lang="en-GB"/>
              <a:pPr>
                <a:defRPr/>
              </a:pPr>
              <a:t>‹#›</a:t>
            </a:fld>
            <a:endParaRPr lang="en-GB"/>
          </a:p>
        </p:txBody>
      </p:sp>
    </p:spTree>
    <p:extLst>
      <p:ext uri="{BB962C8B-B14F-4D97-AF65-F5344CB8AC3E}">
        <p14:creationId xmlns:p14="http://schemas.microsoft.com/office/powerpoint/2010/main" val="3778977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front cover page and can only be used once. Use the corresponding</a:t>
            </a:r>
            <a:r>
              <a:rPr lang="en-US" baseline="0" dirty="0"/>
              <a:t> </a:t>
            </a:r>
            <a:r>
              <a:rPr lang="en-US" b="1" baseline="0" dirty="0"/>
              <a:t>blue</a:t>
            </a:r>
            <a:r>
              <a:rPr lang="en-US" baseline="0" dirty="0"/>
              <a:t> internal and back pages if you are using this page. </a:t>
            </a:r>
            <a:r>
              <a:rPr lang="en-US" dirty="0"/>
              <a:t>You may add a title and a subtitle if needed only. Do</a:t>
            </a:r>
            <a:r>
              <a:rPr lang="en-US" baseline="0" dirty="0"/>
              <a:t> not add anything else or move elements around.</a:t>
            </a: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US" dirty="0"/>
          </a:p>
        </p:txBody>
      </p:sp>
      <p:sp>
        <p:nvSpPr>
          <p:cNvPr id="4" name="Slide Number Placeholder 3"/>
          <p:cNvSpPr>
            <a:spLocks noGrp="1"/>
          </p:cNvSpPr>
          <p:nvPr>
            <p:ph type="sldNum" sz="quarter" idx="5"/>
          </p:nvPr>
        </p:nvSpPr>
        <p:spPr/>
        <p:txBody>
          <a:bodyPr/>
          <a:lstStyle/>
          <a:p>
            <a:pPr>
              <a:defRPr/>
            </a:pPr>
            <a:fld id="{48E188A0-766E-4B52-A07B-F67D20FA0A01}" type="slidenum">
              <a:rPr lang="en-GB" smtClean="0"/>
              <a:pPr>
                <a:defRPr/>
              </a:pPr>
              <a:t>9</a:t>
            </a:fld>
            <a:endParaRPr lang="en-GB"/>
          </a:p>
        </p:txBody>
      </p:sp>
    </p:spTree>
    <p:extLst>
      <p:ext uri="{BB962C8B-B14F-4D97-AF65-F5344CB8AC3E}">
        <p14:creationId xmlns:p14="http://schemas.microsoft.com/office/powerpoint/2010/main" val="185637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209846-2D47-4AB9-9B84-BAC854D08466}" type="slidenum">
              <a:rPr lang="en-GB" smtClean="0"/>
              <a:pPr/>
              <a:t>10</a:t>
            </a:fld>
            <a:endParaRPr lang="en-GB"/>
          </a:p>
        </p:txBody>
      </p:sp>
    </p:spTree>
    <p:extLst>
      <p:ext uri="{BB962C8B-B14F-4D97-AF65-F5344CB8AC3E}">
        <p14:creationId xmlns:p14="http://schemas.microsoft.com/office/powerpoint/2010/main" val="215439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250A94-7006-4EC1-8968-0BA88120D4F6}" type="datetimeFigureOut">
              <a:rPr lang="en-GB" smtClean="0"/>
              <a:t>24/03/2019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378A-A04B-411A-A127-7AE68991ABFB}" type="slidenum">
              <a:rPr lang="en-GB" smtClean="0"/>
              <a:t>‹#›</a:t>
            </a:fld>
            <a:endParaRPr lang="en-GB"/>
          </a:p>
        </p:txBody>
      </p:sp>
      <p:sp>
        <p:nvSpPr>
          <p:cNvPr id="7" name="Rectangle 7"/>
          <p:cNvSpPr>
            <a:spLocks noChangeArrowheads="1"/>
          </p:cNvSpPr>
          <p:nvPr userDrawn="1"/>
        </p:nvSpPr>
        <p:spPr bwMode="auto">
          <a:xfrm>
            <a:off x="287338" y="303213"/>
            <a:ext cx="8642350" cy="5545137"/>
          </a:xfrm>
          <a:prstGeom prst="rect">
            <a:avLst/>
          </a:prstGeom>
          <a:gradFill rotWithShape="1">
            <a:gsLst>
              <a:gs pos="0">
                <a:schemeClr val="accent1"/>
              </a:gs>
              <a:gs pos="100000">
                <a:schemeClr val="accent2"/>
              </a:gs>
            </a:gsLst>
            <a:lin ang="5400000" scaled="1"/>
          </a:gradFill>
          <a:ln w="9525">
            <a:noFill/>
            <a:miter lim="800000"/>
            <a:headEnd/>
            <a:tailEnd/>
          </a:ln>
        </p:spPr>
        <p:txBody>
          <a:bodyPr wrap="none" anchor="ctr"/>
          <a:lstStyle/>
          <a:p>
            <a:endParaRPr lang="en-US">
              <a:solidFill>
                <a:srgbClr val="FFFFFF"/>
              </a:solidFill>
            </a:endParaRPr>
          </a:p>
        </p:txBody>
      </p:sp>
      <p:sp>
        <p:nvSpPr>
          <p:cNvPr id="8" name="Text Box 8"/>
          <p:cNvSpPr txBox="1">
            <a:spLocks noChangeArrowheads="1"/>
          </p:cNvSpPr>
          <p:nvPr userDrawn="1"/>
        </p:nvSpPr>
        <p:spPr bwMode="auto">
          <a:xfrm>
            <a:off x="539750" y="638651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1200">
                <a:solidFill>
                  <a:srgbClr val="000000"/>
                </a:solidFill>
              </a:rPr>
              <a:t>Transforming lives through learning</a:t>
            </a:r>
          </a:p>
        </p:txBody>
      </p:sp>
      <p:pic>
        <p:nvPicPr>
          <p:cNvPr id="9" name="Picture 9" descr="Education Scotland RGB"/>
          <p:cNvPicPr>
            <a:picLocks noChangeAspect="1" noChangeArrowheads="1"/>
          </p:cNvPicPr>
          <p:nvPr userDrawn="1"/>
        </p:nvPicPr>
        <p:blipFill>
          <a:blip r:embed="rId2" cstate="print"/>
          <a:srcRect/>
          <a:stretch>
            <a:fillRect/>
          </a:stretch>
        </p:blipFill>
        <p:spPr bwMode="auto">
          <a:xfrm>
            <a:off x="7092950" y="5919788"/>
            <a:ext cx="1619250" cy="647700"/>
          </a:xfrm>
          <a:prstGeom prst="rect">
            <a:avLst/>
          </a:prstGeom>
          <a:noFill/>
          <a:ln w="9525">
            <a:noFill/>
            <a:miter lim="800000"/>
            <a:headEnd/>
            <a:tailEnd/>
          </a:ln>
        </p:spPr>
      </p:pic>
    </p:spTree>
    <p:extLst>
      <p:ext uri="{BB962C8B-B14F-4D97-AF65-F5344CB8AC3E}">
        <p14:creationId xmlns:p14="http://schemas.microsoft.com/office/powerpoint/2010/main" val="277089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250A94-7006-4EC1-8968-0BA88120D4F6}" type="datetimeFigureOut">
              <a:rPr lang="en-GB" smtClean="0"/>
              <a:t>24/03/2019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12373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250A94-7006-4EC1-8968-0BA88120D4F6}" type="datetimeFigureOut">
              <a:rPr lang="en-GB" smtClean="0"/>
              <a:t>24/03/2019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269340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250A94-7006-4EC1-8968-0BA88120D4F6}" type="datetimeFigureOut">
              <a:rPr lang="en-GB" smtClean="0"/>
              <a:t>24/03/2019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368314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50A94-7006-4EC1-8968-0BA88120D4F6}" type="datetimeFigureOut">
              <a:rPr lang="en-GB" smtClean="0"/>
              <a:t>24/03/2019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408564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250A94-7006-4EC1-8968-0BA88120D4F6}" type="datetimeFigureOut">
              <a:rPr lang="en-GB" smtClean="0"/>
              <a:t>24/03/2019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188944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250A94-7006-4EC1-8968-0BA88120D4F6}" type="datetimeFigureOut">
              <a:rPr lang="en-GB" smtClean="0"/>
              <a:t>24/03/2019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246269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250A94-7006-4EC1-8968-0BA88120D4F6}" type="datetimeFigureOut">
              <a:rPr lang="en-GB" smtClean="0"/>
              <a:t>24/03/2019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49070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50A94-7006-4EC1-8968-0BA88120D4F6}" type="datetimeFigureOut">
              <a:rPr lang="en-GB" smtClean="0"/>
              <a:t>24/03/2019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311077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50A94-7006-4EC1-8968-0BA88120D4F6}" type="datetimeFigureOut">
              <a:rPr lang="en-GB" smtClean="0"/>
              <a:t>24/03/2019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101286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50A94-7006-4EC1-8968-0BA88120D4F6}" type="datetimeFigureOut">
              <a:rPr lang="en-GB" smtClean="0"/>
              <a:t>24/03/2019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378A-A04B-411A-A127-7AE68991ABFB}" type="slidenum">
              <a:rPr lang="en-GB" smtClean="0"/>
              <a:t>‹#›</a:t>
            </a:fld>
            <a:endParaRPr lang="en-GB"/>
          </a:p>
        </p:txBody>
      </p:sp>
    </p:spTree>
    <p:extLst>
      <p:ext uri="{BB962C8B-B14F-4D97-AF65-F5344CB8AC3E}">
        <p14:creationId xmlns:p14="http://schemas.microsoft.com/office/powerpoint/2010/main" val="155948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50A94-7006-4EC1-8968-0BA88120D4F6}" type="datetimeFigureOut">
              <a:rPr lang="en-GB" smtClean="0"/>
              <a:t>24/03/2019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4378A-A04B-411A-A127-7AE68991ABFB}" type="slidenum">
              <a:rPr lang="en-GB" smtClean="0"/>
              <a:t>‹#›</a:t>
            </a:fld>
            <a:endParaRPr lang="en-GB"/>
          </a:p>
        </p:txBody>
      </p:sp>
    </p:spTree>
    <p:extLst>
      <p:ext uri="{BB962C8B-B14F-4D97-AF65-F5344CB8AC3E}">
        <p14:creationId xmlns:p14="http://schemas.microsoft.com/office/powerpoint/2010/main" val="64783496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scot/policies/schools/national-improvement-framework/" TargetMode="External"/><Relationship Id="rId2" Type="http://schemas.openxmlformats.org/officeDocument/2006/relationships/hyperlink" Target="https://education.gov.sco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83428" y="3707851"/>
            <a:ext cx="9227428" cy="3177533"/>
          </a:xfrm>
          <a:prstGeom prst="rect">
            <a:avLst/>
          </a:prstGeom>
        </p:spPr>
      </p:pic>
      <p:sp>
        <p:nvSpPr>
          <p:cNvPr id="7" name="Rectangle 6"/>
          <p:cNvSpPr/>
          <p:nvPr/>
        </p:nvSpPr>
        <p:spPr>
          <a:xfrm>
            <a:off x="532477" y="1700808"/>
            <a:ext cx="7974943" cy="646331"/>
          </a:xfrm>
          <a:prstGeom prst="rect">
            <a:avLst/>
          </a:prstGeom>
        </p:spPr>
        <p:txBody>
          <a:bodyPr wrap="square">
            <a:spAutoFit/>
          </a:bodyPr>
          <a:lstStyle/>
          <a:p>
            <a:pPr algn="ctr" rtl="1"/>
            <a:r>
              <a:rPr lang="ar-SA" sz="3600" b="1" dirty="0">
                <a:solidFill>
                  <a:srgbClr val="00ABB5"/>
                </a:solidFill>
              </a:rPr>
              <a:t>بناء ثقافة التطوير المدرسي في اسكتلندا</a:t>
            </a:r>
            <a:endParaRPr lang="en-US" sz="3600" b="1" dirty="0"/>
          </a:p>
        </p:txBody>
      </p:sp>
      <p:sp>
        <p:nvSpPr>
          <p:cNvPr id="8" name="Rectangle 7"/>
          <p:cNvSpPr/>
          <p:nvPr/>
        </p:nvSpPr>
        <p:spPr>
          <a:xfrm>
            <a:off x="1979712" y="3707851"/>
            <a:ext cx="5184576" cy="461665"/>
          </a:xfrm>
          <a:prstGeom prst="rect">
            <a:avLst/>
          </a:prstGeom>
        </p:spPr>
        <p:txBody>
          <a:bodyPr wrap="square">
            <a:spAutoFit/>
          </a:bodyPr>
          <a:lstStyle/>
          <a:p>
            <a:pPr algn="r" rtl="1"/>
            <a:r>
              <a:rPr lang="ar-SA" sz="2400" dirty="0">
                <a:solidFill>
                  <a:schemeClr val="accent4"/>
                </a:solidFill>
              </a:rPr>
              <a:t>د. بيل ماكسويل</a:t>
            </a:r>
            <a:endParaRPr lang="en-GB" sz="2400" dirty="0">
              <a:solidFill>
                <a:schemeClr val="accent4"/>
              </a:solidFill>
            </a:endParaRPr>
          </a:p>
        </p:txBody>
      </p:sp>
    </p:spTree>
    <p:extLst>
      <p:ext uri="{BB962C8B-B14F-4D97-AF65-F5344CB8AC3E}">
        <p14:creationId xmlns:p14="http://schemas.microsoft.com/office/powerpoint/2010/main" val="94622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188640"/>
            <a:ext cx="7776666" cy="1224136"/>
          </a:xfrm>
        </p:spPr>
        <p:txBody>
          <a:bodyPr>
            <a:normAutofit/>
          </a:bodyPr>
          <a:lstStyle/>
          <a:p>
            <a:r>
              <a:rPr lang="ar-SA" sz="3600" dirty="0">
                <a:solidFill>
                  <a:schemeClr val="accent5">
                    <a:lumMod val="50000"/>
                  </a:schemeClr>
                </a:solidFill>
                <a:cs typeface="+mn-cs"/>
              </a:rPr>
              <a:t>إطار التطوير الوطني وخطة التطوير</a:t>
            </a:r>
            <a:endParaRPr lang="en-GB" sz="2800" b="1" dirty="0">
              <a:solidFill>
                <a:schemeClr val="accent5">
                  <a:lumMod val="50000"/>
                </a:schemeClr>
              </a:solidFill>
              <a:latin typeface="Calibri" pitchFamily="34" charset="0"/>
              <a:cs typeface="+mn-cs"/>
            </a:endParaRPr>
          </a:p>
        </p:txBody>
      </p:sp>
      <p:sp>
        <p:nvSpPr>
          <p:cNvPr id="8195" name="Content Placeholder 2"/>
          <p:cNvSpPr>
            <a:spLocks noGrp="1"/>
          </p:cNvSpPr>
          <p:nvPr>
            <p:ph idx="1"/>
          </p:nvPr>
        </p:nvSpPr>
        <p:spPr>
          <a:xfrm>
            <a:off x="323528" y="1556792"/>
            <a:ext cx="6264026" cy="4896544"/>
          </a:xfrm>
        </p:spPr>
        <p:txBody>
          <a:bodyPr>
            <a:noAutofit/>
          </a:bodyPr>
          <a:lstStyle/>
          <a:p>
            <a:pPr marL="0" indent="0" algn="r" rtl="1">
              <a:buNone/>
            </a:pPr>
            <a:r>
              <a:rPr lang="ar-SA" sz="2000" dirty="0">
                <a:latin typeface="Calibri" pitchFamily="34" charset="0"/>
              </a:rPr>
              <a:t>تم تطوير الإطار في عام 2016 </a:t>
            </a:r>
            <a:r>
              <a:rPr lang="ar-SA" sz="2000" dirty="0" err="1">
                <a:latin typeface="Calibri" pitchFamily="34" charset="0"/>
              </a:rPr>
              <a:t>م</a:t>
            </a:r>
            <a:r>
              <a:rPr lang="ar-SA" sz="2000" dirty="0">
                <a:latin typeface="Calibri" pitchFamily="34" charset="0"/>
              </a:rPr>
              <a:t> للتركيز  على النظام بأكمله وضمان اتساقه</a:t>
            </a:r>
            <a:endParaRPr lang="en-GB" sz="2000" dirty="0">
              <a:latin typeface="Calibri" pitchFamily="34" charset="0"/>
            </a:endParaRPr>
          </a:p>
          <a:p>
            <a:pPr marL="0" indent="0">
              <a:buNone/>
            </a:pPr>
            <a:endParaRPr lang="en-GB" sz="2000" dirty="0"/>
          </a:p>
          <a:p>
            <a:pPr marL="0" indent="0" algn="r" rtl="1">
              <a:buNone/>
            </a:pPr>
            <a:r>
              <a:rPr lang="ar-SA" sz="2000" dirty="0">
                <a:latin typeface="Calibri" pitchFamily="34" charset="0"/>
              </a:rPr>
              <a:t>يتضمن أربع أولويات:</a:t>
            </a:r>
          </a:p>
          <a:p>
            <a:pPr marL="0" indent="0" algn="r" rtl="1">
              <a:buNone/>
            </a:pPr>
            <a:endParaRPr lang="en-GB" sz="2000" dirty="0">
              <a:latin typeface="Calibri" pitchFamily="34" charset="0"/>
            </a:endParaRPr>
          </a:p>
          <a:p>
            <a:pPr algn="r" rtl="1" fontAlgn="t"/>
            <a:r>
              <a:rPr lang="ar-SA" sz="2000" dirty="0"/>
              <a:t>تطوير </a:t>
            </a:r>
            <a:r>
              <a:rPr lang="ar-SA" sz="2000" dirty="0">
                <a:solidFill>
                  <a:schemeClr val="accent6"/>
                </a:solidFill>
              </a:rPr>
              <a:t>التحصيل</a:t>
            </a:r>
            <a:r>
              <a:rPr lang="ar-SA" sz="2000" dirty="0"/>
              <a:t> العلمي، وخاصة في مهارات القراءة والكتابة والحساب</a:t>
            </a:r>
          </a:p>
          <a:p>
            <a:pPr algn="r" rtl="1" fontAlgn="t"/>
            <a:r>
              <a:rPr lang="ar-SA" sz="2000" dirty="0">
                <a:latin typeface="Calibri" pitchFamily="34" charset="0"/>
              </a:rPr>
              <a:t>سد </a:t>
            </a:r>
            <a:r>
              <a:rPr lang="ar-SA" sz="2000" dirty="0">
                <a:solidFill>
                  <a:schemeClr val="accent6"/>
                </a:solidFill>
                <a:latin typeface="Calibri" pitchFamily="34" charset="0"/>
              </a:rPr>
              <a:t>فجوة التحصيل </a:t>
            </a:r>
            <a:r>
              <a:rPr lang="ar-SA" sz="2000" dirty="0">
                <a:latin typeface="Calibri" pitchFamily="34" charset="0"/>
              </a:rPr>
              <a:t>بين الأطفال الأكثر والأقل حرمانًا </a:t>
            </a:r>
            <a:endParaRPr lang="en-GB" sz="2000" dirty="0">
              <a:latin typeface="Calibri" pitchFamily="34" charset="0"/>
            </a:endParaRPr>
          </a:p>
          <a:p>
            <a:pPr algn="r" rtl="1"/>
            <a:r>
              <a:rPr lang="ar-SA" sz="2000" dirty="0">
                <a:latin typeface="Calibri" pitchFamily="34" charset="0"/>
              </a:rPr>
              <a:t>تحسين </a:t>
            </a:r>
            <a:r>
              <a:rPr lang="ar-SA" sz="2000" dirty="0">
                <a:solidFill>
                  <a:schemeClr val="accent6"/>
                </a:solidFill>
                <a:latin typeface="Calibri" pitchFamily="34" charset="0"/>
              </a:rPr>
              <a:t>صحة ورفاه الأطفال والشباب </a:t>
            </a:r>
            <a:endParaRPr lang="en-GB" sz="2000" dirty="0">
              <a:solidFill>
                <a:schemeClr val="accent6">
                  <a:lumMod val="75000"/>
                </a:schemeClr>
              </a:solidFill>
              <a:latin typeface="Calibri" pitchFamily="34" charset="0"/>
            </a:endParaRPr>
          </a:p>
          <a:p>
            <a:pPr algn="r" rtl="1"/>
            <a:r>
              <a:rPr lang="ar-SA" sz="2000" dirty="0">
                <a:latin typeface="Calibri" pitchFamily="34" charset="0"/>
              </a:rPr>
              <a:t>تعزيز </a:t>
            </a:r>
            <a:r>
              <a:rPr lang="ar-SA" sz="2000" dirty="0">
                <a:solidFill>
                  <a:schemeClr val="accent6"/>
                </a:solidFill>
                <a:latin typeface="Calibri" pitchFamily="34" charset="0"/>
              </a:rPr>
              <a:t>مهارات التوظيف وإتاحة الفرص </a:t>
            </a:r>
            <a:r>
              <a:rPr lang="ar-SA" sz="2000" dirty="0">
                <a:latin typeface="Calibri" pitchFamily="34" charset="0"/>
              </a:rPr>
              <a:t>المستدامة لجميع الشباب المنقطعين عن الدراسة</a:t>
            </a:r>
          </a:p>
          <a:p>
            <a:pPr algn="r" rtl="1"/>
            <a:r>
              <a:rPr lang="ar-SA" sz="2000" dirty="0">
                <a:latin typeface="Calibri" pitchFamily="34" charset="0"/>
              </a:rPr>
              <a:t>تمويل إضافي للمدارس </a:t>
            </a:r>
            <a:r>
              <a:rPr lang="ar-SA" sz="2000" dirty="0">
                <a:solidFill>
                  <a:schemeClr val="accent6"/>
                </a:solidFill>
                <a:latin typeface="Calibri" pitchFamily="34" charset="0"/>
              </a:rPr>
              <a:t>"لسد الفجوة" </a:t>
            </a:r>
            <a:r>
              <a:rPr lang="ar-SA" sz="2000" dirty="0">
                <a:latin typeface="Calibri" pitchFamily="34" charset="0"/>
              </a:rPr>
              <a:t>- 100 مليون باوند على مدى 5 سنوات</a:t>
            </a:r>
            <a:endParaRPr lang="en-GB" sz="2000" dirty="0">
              <a:latin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3412" t="44797" r="31184" b="29504"/>
          <a:stretch>
            <a:fillRect/>
          </a:stretch>
        </p:blipFill>
        <p:spPr bwMode="auto">
          <a:xfrm>
            <a:off x="6732240" y="2060848"/>
            <a:ext cx="2195854" cy="2931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7725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dissolve">
                                      <p:cBhvr>
                                        <p:cTn id="7" dur="500"/>
                                        <p:tgtEl>
                                          <p:spTgt spid="8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5">
                                            <p:txEl>
                                              <p:pRg st="4" end="4"/>
                                            </p:txEl>
                                          </p:spTgt>
                                        </p:tgtEl>
                                        <p:attrNameLst>
                                          <p:attrName>style.visibility</p:attrName>
                                        </p:attrNameLst>
                                      </p:cBhvr>
                                      <p:to>
                                        <p:strVal val="visible"/>
                                      </p:to>
                                    </p:set>
                                    <p:animEffect transition="in" filter="dissolve">
                                      <p:cBhvr>
                                        <p:cTn id="10" dur="500"/>
                                        <p:tgtEl>
                                          <p:spTgt spid="819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animEffect transition="in" filter="dissolve">
                                      <p:cBhvr>
                                        <p:cTn id="13" dur="500"/>
                                        <p:tgtEl>
                                          <p:spTgt spid="8195">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195">
                                            <p:txEl>
                                              <p:pRg st="6" end="6"/>
                                            </p:txEl>
                                          </p:spTgt>
                                        </p:tgtEl>
                                        <p:attrNameLst>
                                          <p:attrName>style.visibility</p:attrName>
                                        </p:attrNameLst>
                                      </p:cBhvr>
                                      <p:to>
                                        <p:strVal val="visible"/>
                                      </p:to>
                                    </p:set>
                                    <p:animEffect transition="in" filter="dissolve">
                                      <p:cBhvr>
                                        <p:cTn id="16" dur="500"/>
                                        <p:tgtEl>
                                          <p:spTgt spid="8195">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animEffect transition="in" filter="dissolve">
                                      <p:cBhvr>
                                        <p:cTn id="19" dur="500"/>
                                        <p:tgtEl>
                                          <p:spTgt spid="8195">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195">
                                            <p:txEl>
                                              <p:pRg st="8" end="8"/>
                                            </p:txEl>
                                          </p:spTgt>
                                        </p:tgtEl>
                                        <p:attrNameLst>
                                          <p:attrName>style.visibility</p:attrName>
                                        </p:attrNameLst>
                                      </p:cBhvr>
                                      <p:to>
                                        <p:strVal val="visible"/>
                                      </p:to>
                                    </p:set>
                                    <p:animEffect transition="in" filter="dissolve">
                                      <p:cBhvr>
                                        <p:cTn id="22"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80B5-EEA1-234C-8D32-D8C6D7B8F8A1}"/>
              </a:ext>
            </a:extLst>
          </p:cNvPr>
          <p:cNvSpPr>
            <a:spLocks noGrp="1"/>
          </p:cNvSpPr>
          <p:nvPr>
            <p:ph type="title"/>
          </p:nvPr>
        </p:nvSpPr>
        <p:spPr>
          <a:xfrm>
            <a:off x="457200" y="188640"/>
            <a:ext cx="8229600" cy="1570186"/>
          </a:xfrm>
        </p:spPr>
        <p:txBody>
          <a:bodyPr>
            <a:normAutofit fontScale="90000"/>
          </a:bodyPr>
          <a:lstStyle/>
          <a:p>
            <a:r>
              <a:rPr lang="ar-SA" dirty="0">
                <a:solidFill>
                  <a:schemeClr val="accent5">
                    <a:lumMod val="50000"/>
                  </a:schemeClr>
                </a:solidFill>
              </a:rPr>
              <a:t>تعليم اسكتلندا</a:t>
            </a:r>
            <a:br>
              <a:rPr lang="en-US" dirty="0">
                <a:solidFill>
                  <a:schemeClr val="accent5">
                    <a:lumMod val="50000"/>
                  </a:schemeClr>
                </a:solidFill>
              </a:rPr>
            </a:br>
            <a:r>
              <a:rPr lang="ar-SA" sz="3100" dirty="0">
                <a:solidFill>
                  <a:schemeClr val="accent5">
                    <a:lumMod val="50000"/>
                  </a:schemeClr>
                </a:solidFill>
              </a:rPr>
              <a:t>مؤسسة تطوير وطنية متكاملة تقدم مزيجًا من الدعم والتحدي للنظام</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D2475749-800F-2846-9146-0D00BA655492}"/>
              </a:ext>
            </a:extLst>
          </p:cNvPr>
          <p:cNvSpPr>
            <a:spLocks noGrp="1"/>
          </p:cNvSpPr>
          <p:nvPr>
            <p:ph idx="1"/>
          </p:nvPr>
        </p:nvSpPr>
        <p:spPr>
          <a:xfrm>
            <a:off x="457200" y="1844824"/>
            <a:ext cx="8229600" cy="4525963"/>
          </a:xfrm>
        </p:spPr>
        <p:txBody>
          <a:bodyPr>
            <a:normAutofit/>
          </a:bodyPr>
          <a:lstStyle/>
          <a:p>
            <a:pPr marL="0" indent="0" algn="r" rtl="1">
              <a:buNone/>
            </a:pPr>
            <a:r>
              <a:rPr lang="ar-SA" sz="2800" dirty="0"/>
              <a:t>تقدم مجموعة من</a:t>
            </a:r>
            <a:r>
              <a:rPr lang="ar-SA" sz="2800" dirty="0">
                <a:solidFill>
                  <a:schemeClr val="accent6">
                    <a:lumMod val="75000"/>
                  </a:schemeClr>
                </a:solidFill>
              </a:rPr>
              <a:t> الدعم </a:t>
            </a:r>
            <a:r>
              <a:rPr lang="ar-SA" sz="2800" dirty="0"/>
              <a:t>للمدارس والهيئات المحلية من خلال </a:t>
            </a:r>
            <a:r>
              <a:rPr lang="ar-SA" sz="2800" dirty="0">
                <a:solidFill>
                  <a:schemeClr val="accent6">
                    <a:lumMod val="75000"/>
                  </a:schemeClr>
                </a:solidFill>
              </a:rPr>
              <a:t>محور التطوير الوطني</a:t>
            </a:r>
            <a:endParaRPr lang="en-US" sz="2800" dirty="0">
              <a:solidFill>
                <a:schemeClr val="accent6">
                  <a:lumMod val="75000"/>
                </a:schemeClr>
              </a:solidFill>
            </a:endParaRPr>
          </a:p>
          <a:p>
            <a:pPr algn="r" rtl="1"/>
            <a:r>
              <a:rPr lang="ar-SA" sz="2800" dirty="0"/>
              <a:t>أطر التقويم الذاتي والتوجيه</a:t>
            </a:r>
            <a:endParaRPr lang="en-US" sz="2800" dirty="0"/>
          </a:p>
          <a:p>
            <a:pPr lvl="1" algn="r" rtl="1"/>
            <a:r>
              <a:rPr lang="ar-SA" sz="2400" dirty="0"/>
              <a:t>على سبيل المثال: كتاب (مدى جودة مدارسنا – الطبعة الرابعة)</a:t>
            </a:r>
            <a:endParaRPr lang="en-US" sz="1600" dirty="0"/>
          </a:p>
          <a:p>
            <a:pPr algn="r" rtl="1"/>
            <a:r>
              <a:rPr lang="ar-SA" sz="2800" dirty="0"/>
              <a:t>نماذج للممارسة </a:t>
            </a:r>
            <a:r>
              <a:rPr lang="en-US" sz="2800" dirty="0"/>
              <a:t>– </a:t>
            </a:r>
            <a:r>
              <a:rPr lang="ar-SA" sz="2800" dirty="0"/>
              <a:t>مشاركة دراسات الحالة المهمة</a:t>
            </a:r>
            <a:endParaRPr lang="en-US" sz="2800" dirty="0"/>
          </a:p>
          <a:p>
            <a:pPr algn="r" rtl="1"/>
            <a:r>
              <a:rPr lang="ar-SA" sz="2800" dirty="0"/>
              <a:t>مصادر التعلم وتوجيه المناهج </a:t>
            </a:r>
            <a:r>
              <a:rPr lang="en-US" sz="2800" dirty="0"/>
              <a:t> </a:t>
            </a:r>
          </a:p>
          <a:p>
            <a:pPr algn="r" rtl="1"/>
            <a:r>
              <a:rPr lang="ar-SA" sz="2800" dirty="0"/>
              <a:t>الوصول السهل للأدلة البحثية الحالية</a:t>
            </a:r>
            <a:endParaRPr lang="en-US" sz="2800" dirty="0"/>
          </a:p>
          <a:p>
            <a:pPr algn="r" rtl="1"/>
            <a:r>
              <a:rPr lang="ar-SA" sz="2800" dirty="0"/>
              <a:t>فرص الشبكات الرقمية</a:t>
            </a:r>
            <a:r>
              <a:rPr lang="en-US" sz="2800" dirty="0"/>
              <a:t> </a:t>
            </a:r>
            <a:r>
              <a:rPr lang="ar-SA" sz="2800" dirty="0"/>
              <a:t>على الصعيد الوطني لدعم التطوير التعاوني </a:t>
            </a:r>
            <a:endParaRPr lang="en-US" sz="2800" dirty="0"/>
          </a:p>
        </p:txBody>
      </p:sp>
    </p:spTree>
    <p:extLst>
      <p:ext uri="{BB962C8B-B14F-4D97-AF65-F5344CB8AC3E}">
        <p14:creationId xmlns:p14="http://schemas.microsoft.com/office/powerpoint/2010/main" val="22064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D27D-1165-9A4D-B48D-06F09D71E64F}"/>
              </a:ext>
            </a:extLst>
          </p:cNvPr>
          <p:cNvSpPr>
            <a:spLocks noGrp="1"/>
          </p:cNvSpPr>
          <p:nvPr>
            <p:ph type="title"/>
          </p:nvPr>
        </p:nvSpPr>
        <p:spPr>
          <a:xfrm>
            <a:off x="429537" y="620688"/>
            <a:ext cx="8229600" cy="1359024"/>
          </a:xfrm>
        </p:spPr>
        <p:txBody>
          <a:bodyPr>
            <a:normAutofit/>
          </a:bodyPr>
          <a:lstStyle/>
          <a:p>
            <a:pPr rtl="1"/>
            <a:r>
              <a:rPr lang="ar-SA" sz="3200" dirty="0">
                <a:cs typeface="+mn-cs"/>
              </a:rPr>
              <a:t>يتم تقديم </a:t>
            </a:r>
            <a:r>
              <a:rPr lang="ar-SA" sz="3200" dirty="0">
                <a:solidFill>
                  <a:schemeClr val="accent6">
                    <a:lumMod val="75000"/>
                  </a:schemeClr>
                </a:solidFill>
                <a:latin typeface="+mn-lt"/>
                <a:ea typeface="+mn-ea"/>
                <a:cs typeface="+mn-cs"/>
              </a:rPr>
              <a:t>الدعم الوطني </a:t>
            </a:r>
            <a:r>
              <a:rPr lang="ar-SA" sz="3200" dirty="0">
                <a:cs typeface="+mn-cs"/>
              </a:rPr>
              <a:t>للتقويم الذاتي للمدرسة والتطوير عن طريق:</a:t>
            </a:r>
            <a:endParaRPr lang="en-US" sz="3200" dirty="0">
              <a:cs typeface="+mn-cs"/>
            </a:endParaRPr>
          </a:p>
        </p:txBody>
      </p:sp>
      <p:sp>
        <p:nvSpPr>
          <p:cNvPr id="3" name="Content Placeholder 2">
            <a:extLst>
              <a:ext uri="{FF2B5EF4-FFF2-40B4-BE49-F238E27FC236}">
                <a16:creationId xmlns:a16="http://schemas.microsoft.com/office/drawing/2014/main" id="{7567B75E-59D8-A14D-9DD1-C76DE51B253E}"/>
              </a:ext>
            </a:extLst>
          </p:cNvPr>
          <p:cNvSpPr>
            <a:spLocks noGrp="1"/>
          </p:cNvSpPr>
          <p:nvPr>
            <p:ph idx="1"/>
          </p:nvPr>
        </p:nvSpPr>
        <p:spPr>
          <a:xfrm>
            <a:off x="539552" y="2204865"/>
            <a:ext cx="8229600" cy="3672408"/>
          </a:xfrm>
        </p:spPr>
        <p:txBody>
          <a:bodyPr>
            <a:normAutofit/>
          </a:bodyPr>
          <a:lstStyle/>
          <a:p>
            <a:pPr algn="r" rtl="1"/>
            <a:r>
              <a:rPr lang="ar-SA" dirty="0"/>
              <a:t>التطوير المهني للقادة التربويين - </a:t>
            </a:r>
            <a:r>
              <a:rPr lang="ar-SA" dirty="0">
                <a:solidFill>
                  <a:schemeClr val="accent6">
                    <a:lumMod val="75000"/>
                  </a:schemeClr>
                </a:solidFill>
              </a:rPr>
              <a:t>الكلية الاسكتلندية لقادة المدارس</a:t>
            </a:r>
          </a:p>
          <a:p>
            <a:pPr algn="r" rtl="1"/>
            <a:r>
              <a:rPr lang="ar-SA" dirty="0"/>
              <a:t>تحليل البيانات المصممة للتقويم الذاتي</a:t>
            </a:r>
          </a:p>
          <a:p>
            <a:pPr marL="0" indent="0" algn="r" rtl="1">
              <a:buNone/>
            </a:pPr>
            <a:r>
              <a:rPr lang="ar-SA" dirty="0"/>
              <a:t> ”</a:t>
            </a:r>
            <a:r>
              <a:rPr lang="en-US" dirty="0"/>
              <a:t>Insight</a:t>
            </a:r>
            <a:r>
              <a:rPr lang="ar-SA" dirty="0"/>
              <a:t>" هي أداة متطورة عبر الإنترنت، تسمح للمدارس بمقارنة نتائج تحصيلها مع المتطلبات الوطنية والمدارس المماثلة</a:t>
            </a:r>
            <a:endParaRPr lang="en-US" dirty="0">
              <a:solidFill>
                <a:schemeClr val="accent6">
                  <a:lumMod val="75000"/>
                </a:schemeClr>
              </a:solidFill>
            </a:endParaRPr>
          </a:p>
        </p:txBody>
      </p:sp>
    </p:spTree>
    <p:extLst>
      <p:ext uri="{BB962C8B-B14F-4D97-AF65-F5344CB8AC3E}">
        <p14:creationId xmlns:p14="http://schemas.microsoft.com/office/powerpoint/2010/main" val="4194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35D7-4B27-A044-B116-BFC390A92028}"/>
              </a:ext>
            </a:extLst>
          </p:cNvPr>
          <p:cNvSpPr>
            <a:spLocks noGrp="1"/>
          </p:cNvSpPr>
          <p:nvPr>
            <p:ph type="title"/>
          </p:nvPr>
        </p:nvSpPr>
        <p:spPr/>
        <p:txBody>
          <a:bodyPr>
            <a:normAutofit/>
          </a:bodyPr>
          <a:lstStyle/>
          <a:p>
            <a:pPr rtl="1"/>
            <a:r>
              <a:rPr lang="ar-SA" dirty="0">
                <a:solidFill>
                  <a:schemeClr val="accent6">
                    <a:lumMod val="75000"/>
                  </a:schemeClr>
                </a:solidFill>
              </a:rPr>
              <a:t>التحدي</a:t>
            </a:r>
            <a:r>
              <a:rPr lang="ar-SA" dirty="0">
                <a:solidFill>
                  <a:schemeClr val="accent5">
                    <a:lumMod val="50000"/>
                  </a:schemeClr>
                </a:solidFill>
              </a:rPr>
              <a:t> الوطني والمساءلة</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38790929-CE3A-F842-A7E0-C071FF6AA60E}"/>
              </a:ext>
            </a:extLst>
          </p:cNvPr>
          <p:cNvSpPr>
            <a:spLocks noGrp="1"/>
          </p:cNvSpPr>
          <p:nvPr>
            <p:ph idx="1"/>
          </p:nvPr>
        </p:nvSpPr>
        <p:spPr/>
        <p:txBody>
          <a:bodyPr>
            <a:normAutofit fontScale="85000" lnSpcReduction="10000"/>
          </a:bodyPr>
          <a:lstStyle/>
          <a:p>
            <a:pPr marL="0" indent="0" algn="r" rtl="1">
              <a:buNone/>
            </a:pPr>
            <a:r>
              <a:rPr lang="ar-SA" dirty="0"/>
              <a:t>تعليم اسكتلندا</a:t>
            </a:r>
          </a:p>
          <a:p>
            <a:pPr marL="0" indent="0" algn="r" rtl="1">
              <a:buNone/>
            </a:pPr>
            <a:endParaRPr lang="en-US" dirty="0"/>
          </a:p>
          <a:p>
            <a:pPr algn="r" rtl="1"/>
            <a:r>
              <a:rPr lang="ar-SA" dirty="0"/>
              <a:t>استعراض تقارير لعيّنة من المدارس من جميع الهيئات المحلية ونشرها بشكل سنوي</a:t>
            </a:r>
          </a:p>
          <a:p>
            <a:pPr algn="r" rtl="1"/>
            <a:r>
              <a:rPr lang="ar-SA" dirty="0"/>
              <a:t>متابعة دعم المدارس عندما يكون التقويم الذاتي ضعيفًا</a:t>
            </a:r>
          </a:p>
          <a:p>
            <a:pPr algn="r" rtl="1"/>
            <a:r>
              <a:rPr lang="ar-SA" dirty="0"/>
              <a:t>متابعة مواضيع محددة أو في عينة من المدارس على الصعيد الوطني </a:t>
            </a:r>
          </a:p>
          <a:p>
            <a:pPr algn="r" rtl="1"/>
            <a:r>
              <a:rPr lang="ar-SA" dirty="0"/>
              <a:t>رصد وإعداد التقارير حول كل هيئة محلية سنويًا والتركيز بشكل دقيق في حال وجود مخاوف  ونشر التقارير الوطنية حول الموضوعات الرئيسة واللمحات العامة المنتظمة عن الاتجاهات والأنماط التي يتم ملاحظتها في عمليات التفتيش المدرسية الروتينية</a:t>
            </a:r>
            <a:endParaRPr lang="en-US" dirty="0"/>
          </a:p>
          <a:p>
            <a:pPr marL="0" indent="0" algn="r" rtl="1">
              <a:buNone/>
            </a:pPr>
            <a:endParaRPr lang="en-US" dirty="0"/>
          </a:p>
        </p:txBody>
      </p:sp>
    </p:spTree>
    <p:extLst>
      <p:ext uri="{BB962C8B-B14F-4D97-AF65-F5344CB8AC3E}">
        <p14:creationId xmlns:p14="http://schemas.microsoft.com/office/powerpoint/2010/main" val="392645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500E-55D1-834D-AF7D-719978B81A77}"/>
              </a:ext>
            </a:extLst>
          </p:cNvPr>
          <p:cNvSpPr>
            <a:spLocks noGrp="1"/>
          </p:cNvSpPr>
          <p:nvPr>
            <p:ph type="title"/>
          </p:nvPr>
        </p:nvSpPr>
        <p:spPr/>
        <p:txBody>
          <a:bodyPr>
            <a:normAutofit/>
          </a:bodyPr>
          <a:lstStyle/>
          <a:p>
            <a:pPr rtl="1"/>
            <a:r>
              <a:rPr lang="ar-SA" dirty="0">
                <a:solidFill>
                  <a:schemeClr val="accent6">
                    <a:lumMod val="75000"/>
                  </a:schemeClr>
                </a:solidFill>
              </a:rPr>
              <a:t>التحدي</a:t>
            </a:r>
            <a:r>
              <a:rPr lang="ar-SA" dirty="0">
                <a:solidFill>
                  <a:schemeClr val="accent5">
                    <a:lumMod val="50000"/>
                  </a:schemeClr>
                </a:solidFill>
              </a:rPr>
              <a:t> الوطني والمساءلة</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A30B7312-AD2E-DF49-9570-63F505EDFEA9}"/>
              </a:ext>
            </a:extLst>
          </p:cNvPr>
          <p:cNvSpPr>
            <a:spLocks noGrp="1"/>
          </p:cNvSpPr>
          <p:nvPr>
            <p:ph idx="1"/>
          </p:nvPr>
        </p:nvSpPr>
        <p:spPr/>
        <p:txBody>
          <a:bodyPr>
            <a:normAutofit fontScale="92500" lnSpcReduction="10000"/>
          </a:bodyPr>
          <a:lstStyle/>
          <a:p>
            <a:pPr marL="0" indent="0" algn="r" rtl="1">
              <a:buNone/>
            </a:pPr>
            <a:r>
              <a:rPr lang="ar-SA" dirty="0"/>
              <a:t>الحكومة الاسكتلندية</a:t>
            </a:r>
            <a:endParaRPr lang="en-US" dirty="0"/>
          </a:p>
          <a:p>
            <a:pPr algn="r" rtl="1"/>
            <a:r>
              <a:rPr lang="ar-SA" dirty="0"/>
              <a:t>تنشر سنويًا </a:t>
            </a:r>
            <a:r>
              <a:rPr lang="ar-SA" dirty="0">
                <a:solidFill>
                  <a:schemeClr val="accent6">
                    <a:lumMod val="75000"/>
                  </a:schemeClr>
                </a:solidFill>
              </a:rPr>
              <a:t>تقرير دليل تحسين الإطار الوطني</a:t>
            </a:r>
          </a:p>
          <a:p>
            <a:pPr algn="r" rtl="1"/>
            <a:r>
              <a:rPr lang="ar-SA" dirty="0"/>
              <a:t>بناء على:</a:t>
            </a:r>
          </a:p>
          <a:p>
            <a:pPr algn="r" rtl="1">
              <a:buFontTx/>
              <a:buChar char="-"/>
            </a:pPr>
            <a:r>
              <a:rPr lang="ar-SA" dirty="0"/>
              <a:t>أدلة مجمعة للتقييم الذاتي مقدمة من المدارس والهيئات المحلية</a:t>
            </a:r>
          </a:p>
          <a:p>
            <a:pPr algn="r" rtl="1">
              <a:buFontTx/>
              <a:buChar char="-"/>
            </a:pPr>
            <a:r>
              <a:rPr lang="ar-SA" dirty="0"/>
              <a:t>دليل التفتيش من تعليم اسكتلندا</a:t>
            </a:r>
          </a:p>
          <a:p>
            <a:pPr algn="r" rtl="1">
              <a:buFontTx/>
              <a:buChar char="-"/>
            </a:pPr>
            <a:r>
              <a:rPr lang="ar-SA" dirty="0"/>
              <a:t>بيانات إحصائية وطنية حول تحصيل الطلاب وحضورهم وصحتهم ورفاههم، إلخ.</a:t>
            </a:r>
            <a:endParaRPr lang="en-US" dirty="0"/>
          </a:p>
          <a:p>
            <a:pPr algn="r" rtl="1"/>
            <a:r>
              <a:rPr lang="ar-SA" dirty="0"/>
              <a:t>مشاركة النتائج مع الهيئات والمدارس المحلية للنظر في الخطوات المقترحة عند التخطيط للتحسين</a:t>
            </a:r>
            <a:endParaRPr lang="en-US" dirty="0"/>
          </a:p>
          <a:p>
            <a:pPr lvl="1"/>
            <a:endParaRPr lang="en-US" dirty="0"/>
          </a:p>
          <a:p>
            <a:pPr lvl="1"/>
            <a:endParaRPr lang="en-US" dirty="0"/>
          </a:p>
        </p:txBody>
      </p:sp>
    </p:spTree>
    <p:extLst>
      <p:ext uri="{BB962C8B-B14F-4D97-AF65-F5344CB8AC3E}">
        <p14:creationId xmlns:p14="http://schemas.microsoft.com/office/powerpoint/2010/main" val="11192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A18F-890F-5E42-9771-B6808882461D}"/>
              </a:ext>
            </a:extLst>
          </p:cNvPr>
          <p:cNvSpPr>
            <a:spLocks noGrp="1"/>
          </p:cNvSpPr>
          <p:nvPr>
            <p:ph type="title"/>
          </p:nvPr>
        </p:nvSpPr>
        <p:spPr/>
        <p:txBody>
          <a:bodyPr>
            <a:normAutofit/>
          </a:bodyPr>
          <a:lstStyle/>
          <a:p>
            <a:r>
              <a:rPr lang="ar-SA" sz="4000" dirty="0">
                <a:solidFill>
                  <a:schemeClr val="accent5">
                    <a:lumMod val="50000"/>
                  </a:schemeClr>
                </a:solidFill>
              </a:rPr>
              <a:t>روابط ذات صلة</a:t>
            </a:r>
            <a:endParaRPr lang="en-US" sz="4000" dirty="0">
              <a:solidFill>
                <a:schemeClr val="accent5">
                  <a:lumMod val="50000"/>
                </a:schemeClr>
              </a:solidFill>
            </a:endParaRPr>
          </a:p>
        </p:txBody>
      </p:sp>
      <p:sp>
        <p:nvSpPr>
          <p:cNvPr id="3" name="Content Placeholder 2">
            <a:extLst>
              <a:ext uri="{FF2B5EF4-FFF2-40B4-BE49-F238E27FC236}">
                <a16:creationId xmlns:a16="http://schemas.microsoft.com/office/drawing/2014/main" id="{73312BDD-FFBA-004B-AA4C-E634C139D9A0}"/>
              </a:ext>
            </a:extLst>
          </p:cNvPr>
          <p:cNvSpPr>
            <a:spLocks noGrp="1"/>
          </p:cNvSpPr>
          <p:nvPr>
            <p:ph idx="1"/>
          </p:nvPr>
        </p:nvSpPr>
        <p:spPr/>
        <p:txBody>
          <a:bodyPr/>
          <a:lstStyle/>
          <a:p>
            <a:pPr marL="0" indent="0" algn="ctr">
              <a:buNone/>
            </a:pPr>
            <a:r>
              <a:rPr lang="ar-SA" dirty="0"/>
              <a:t>موقع التعليم في اسكتلندا</a:t>
            </a:r>
            <a:endParaRPr lang="en-US" dirty="0"/>
          </a:p>
          <a:p>
            <a:pPr marL="0" indent="0" algn="ctr">
              <a:buNone/>
            </a:pPr>
            <a:r>
              <a:rPr lang="en-US" dirty="0">
                <a:hlinkClick r:id="rId2"/>
              </a:rPr>
              <a:t>https://education.gov.scot</a:t>
            </a:r>
            <a:endParaRPr lang="en-US" dirty="0"/>
          </a:p>
          <a:p>
            <a:pPr marL="0" indent="0" algn="ctr">
              <a:buNone/>
            </a:pPr>
            <a:endParaRPr lang="en-US" dirty="0"/>
          </a:p>
          <a:p>
            <a:pPr marL="0" indent="0" algn="ctr">
              <a:buNone/>
            </a:pPr>
            <a:r>
              <a:rPr lang="ar-SA" dirty="0"/>
              <a:t>إطار التطوير الوطني للحكومة الاسكتلندية</a:t>
            </a:r>
            <a:endParaRPr lang="en-US" dirty="0"/>
          </a:p>
          <a:p>
            <a:pPr marL="0" indent="0" algn="ctr">
              <a:buNone/>
            </a:pPr>
            <a:r>
              <a:rPr lang="en-US" dirty="0">
                <a:hlinkClick r:id="rId3"/>
              </a:rPr>
              <a:t>https://www.gov.scot/policies/schools/national-improvement-framework/</a:t>
            </a:r>
            <a:endParaRPr lang="en-US" dirty="0"/>
          </a:p>
          <a:p>
            <a:pPr marL="0" indent="0" algn="ctr">
              <a:buNone/>
            </a:pPr>
            <a:endParaRPr lang="en-US" dirty="0"/>
          </a:p>
        </p:txBody>
      </p:sp>
    </p:spTree>
    <p:extLst>
      <p:ext uri="{BB962C8B-B14F-4D97-AF65-F5344CB8AC3E}">
        <p14:creationId xmlns:p14="http://schemas.microsoft.com/office/powerpoint/2010/main" val="364888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CFB14-344E-684C-91CC-EE260F90614E}"/>
              </a:ext>
            </a:extLst>
          </p:cNvPr>
          <p:cNvPicPr>
            <a:picLocks noChangeAspect="1"/>
          </p:cNvPicPr>
          <p:nvPr/>
        </p:nvPicPr>
        <p:blipFill>
          <a:blip r:embed="rId2"/>
          <a:stretch>
            <a:fillRect/>
          </a:stretch>
        </p:blipFill>
        <p:spPr>
          <a:xfrm>
            <a:off x="323528" y="0"/>
            <a:ext cx="5199393" cy="6858000"/>
          </a:xfrm>
          <a:prstGeom prst="rect">
            <a:avLst/>
          </a:prstGeom>
        </p:spPr>
      </p:pic>
      <p:sp>
        <p:nvSpPr>
          <p:cNvPr id="5" name="TextBox 4">
            <a:extLst>
              <a:ext uri="{FF2B5EF4-FFF2-40B4-BE49-F238E27FC236}">
                <a16:creationId xmlns:a16="http://schemas.microsoft.com/office/drawing/2014/main" id="{FD13D546-B04C-C04A-BFE5-1C5C32572C38}"/>
              </a:ext>
            </a:extLst>
          </p:cNvPr>
          <p:cNvSpPr txBox="1"/>
          <p:nvPr/>
        </p:nvSpPr>
        <p:spPr>
          <a:xfrm>
            <a:off x="5364088" y="1412776"/>
            <a:ext cx="3513575" cy="3754874"/>
          </a:xfrm>
          <a:prstGeom prst="rect">
            <a:avLst/>
          </a:prstGeom>
          <a:noFill/>
        </p:spPr>
        <p:txBody>
          <a:bodyPr wrap="square" rtlCol="0">
            <a:spAutoFit/>
          </a:bodyPr>
          <a:lstStyle/>
          <a:p>
            <a:pPr algn="r" rtl="1">
              <a:lnSpc>
                <a:spcPct val="150000"/>
              </a:lnSpc>
            </a:pPr>
            <a:r>
              <a:rPr lang="ar-SA" sz="2800" dirty="0">
                <a:solidFill>
                  <a:schemeClr val="accent2">
                    <a:lumMod val="75000"/>
                  </a:schemeClr>
                </a:solidFill>
                <a:latin typeface="+mn-lt"/>
              </a:rPr>
              <a:t>في اسكتلندا قرابة:</a:t>
            </a:r>
            <a:endParaRPr lang="en-US" sz="2800" dirty="0">
              <a:solidFill>
                <a:schemeClr val="accent2">
                  <a:lumMod val="75000"/>
                </a:schemeClr>
              </a:solidFill>
              <a:latin typeface="+mn-lt"/>
            </a:endParaRPr>
          </a:p>
          <a:p>
            <a:pPr algn="r" rtl="1">
              <a:lnSpc>
                <a:spcPct val="150000"/>
              </a:lnSpc>
            </a:pPr>
            <a:r>
              <a:rPr lang="ar-SA" sz="2800" dirty="0">
                <a:solidFill>
                  <a:schemeClr val="accent2">
                    <a:lumMod val="75000"/>
                  </a:schemeClr>
                </a:solidFill>
                <a:latin typeface="+mn-lt"/>
              </a:rPr>
              <a:t>5.5 مليون نسمة</a:t>
            </a:r>
            <a:endParaRPr lang="en-US" sz="2800" dirty="0">
              <a:solidFill>
                <a:schemeClr val="accent2">
                  <a:lumMod val="75000"/>
                </a:schemeClr>
              </a:solidFill>
              <a:latin typeface="+mn-lt"/>
            </a:endParaRPr>
          </a:p>
          <a:p>
            <a:pPr algn="r" rtl="1">
              <a:lnSpc>
                <a:spcPct val="150000"/>
              </a:lnSpc>
            </a:pPr>
            <a:r>
              <a:rPr lang="en-US" sz="2800" dirty="0">
                <a:solidFill>
                  <a:schemeClr val="accent2">
                    <a:lumMod val="75000"/>
                  </a:schemeClr>
                </a:solidFill>
                <a:latin typeface="+mn-lt"/>
              </a:rPr>
              <a:t>700,000 </a:t>
            </a:r>
            <a:r>
              <a:rPr lang="ar-SA" sz="2800" dirty="0">
                <a:solidFill>
                  <a:schemeClr val="accent2">
                    <a:lumMod val="75000"/>
                  </a:schemeClr>
                </a:solidFill>
                <a:latin typeface="+mn-lt"/>
              </a:rPr>
              <a:t> طالبًا</a:t>
            </a:r>
            <a:endParaRPr lang="en-US" sz="2800" dirty="0">
              <a:solidFill>
                <a:schemeClr val="accent2">
                  <a:lumMod val="75000"/>
                </a:schemeClr>
              </a:solidFill>
              <a:latin typeface="+mn-lt"/>
            </a:endParaRPr>
          </a:p>
          <a:p>
            <a:pPr algn="r" rtl="1">
              <a:lnSpc>
                <a:spcPct val="150000"/>
              </a:lnSpc>
            </a:pPr>
            <a:r>
              <a:rPr lang="en-US" sz="2800" dirty="0">
                <a:solidFill>
                  <a:schemeClr val="accent2">
                    <a:lumMod val="75000"/>
                  </a:schemeClr>
                </a:solidFill>
                <a:latin typeface="+mn-lt"/>
              </a:rPr>
              <a:t>52,000 </a:t>
            </a:r>
            <a:r>
              <a:rPr lang="ar-SA" sz="2800" dirty="0">
                <a:solidFill>
                  <a:schemeClr val="accent2">
                    <a:lumMod val="75000"/>
                  </a:schemeClr>
                </a:solidFill>
                <a:latin typeface="+mn-lt"/>
              </a:rPr>
              <a:t> معلمًا</a:t>
            </a:r>
          </a:p>
          <a:p>
            <a:pPr algn="r" rtl="1">
              <a:lnSpc>
                <a:spcPct val="150000"/>
              </a:lnSpc>
            </a:pPr>
            <a:r>
              <a:rPr lang="en-US" sz="2800" dirty="0">
                <a:solidFill>
                  <a:schemeClr val="accent2">
                    <a:lumMod val="75000"/>
                  </a:schemeClr>
                </a:solidFill>
                <a:latin typeface="+mn-lt"/>
              </a:rPr>
              <a:t>2,550</a:t>
            </a:r>
            <a:r>
              <a:rPr lang="ar-SA" sz="2800" dirty="0">
                <a:solidFill>
                  <a:schemeClr val="accent2">
                    <a:lumMod val="75000"/>
                  </a:schemeClr>
                </a:solidFill>
                <a:latin typeface="+mn-lt"/>
              </a:rPr>
              <a:t> مدرسة</a:t>
            </a:r>
          </a:p>
          <a:p>
            <a:pPr algn="r" rtl="1"/>
            <a:endParaRPr lang="en-US" sz="2800" dirty="0">
              <a:solidFill>
                <a:schemeClr val="accent2">
                  <a:lumMod val="75000"/>
                </a:schemeClr>
              </a:solidFill>
              <a:latin typeface="+mn-lt"/>
            </a:endParaRPr>
          </a:p>
        </p:txBody>
      </p:sp>
    </p:spTree>
    <p:extLst>
      <p:ext uri="{BB962C8B-B14F-4D97-AF65-F5344CB8AC3E}">
        <p14:creationId xmlns:p14="http://schemas.microsoft.com/office/powerpoint/2010/main" val="404030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nut 16"/>
          <p:cNvSpPr/>
          <p:nvPr/>
        </p:nvSpPr>
        <p:spPr>
          <a:xfrm>
            <a:off x="1979713" y="944794"/>
            <a:ext cx="5184575" cy="4932478"/>
          </a:xfrm>
          <a:prstGeom prst="donut">
            <a:avLst>
              <a:gd name="adj" fmla="val 6836"/>
            </a:avLst>
          </a:prstGeom>
          <a:solidFill>
            <a:srgbClr val="B23A8D"/>
          </a:solidFill>
          <a:ln>
            <a:noFill/>
          </a:ln>
          <a:effectLst>
            <a:outerShdw blurRad="44450" dist="27940" dir="5400000" algn="ctr">
              <a:srgbClr val="000000">
                <a:alpha val="32000"/>
              </a:srgbClr>
            </a:outerShdw>
            <a:reflection endPos="0" dist="50800" dir="5400000" sy="-100000" algn="bl" rotWithShape="0"/>
          </a:effectLst>
          <a:scene3d>
            <a:camera prst="orthographicFront">
              <a:rot lat="0" lon="0" rev="0"/>
            </a:camera>
            <a:lightRig rig="soft" dir="t">
              <a:rot lat="0" lon="0" rev="2400000"/>
            </a:lightRig>
          </a:scene3d>
          <a:sp3d prstMaterial="plastic">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fontAlgn="auto">
              <a:spcBef>
                <a:spcPts val="0"/>
              </a:spcBef>
              <a:spcAft>
                <a:spcPts val="0"/>
              </a:spcAft>
            </a:pPr>
            <a:endParaRPr lang="en-GB" dirty="0">
              <a:solidFill>
                <a:prstClr val="black"/>
              </a:solidFill>
            </a:endParaRPr>
          </a:p>
        </p:txBody>
      </p:sp>
      <p:sp>
        <p:nvSpPr>
          <p:cNvPr id="18" name="Freeform 17"/>
          <p:cNvSpPr/>
          <p:nvPr/>
        </p:nvSpPr>
        <p:spPr>
          <a:xfrm>
            <a:off x="3734316" y="2561183"/>
            <a:ext cx="1737767" cy="1735634"/>
          </a:xfrm>
          <a:custGeom>
            <a:avLst/>
            <a:gdLst>
              <a:gd name="connsiteX0" fmla="*/ 0 w 1603325"/>
              <a:gd name="connsiteY0" fmla="*/ 801663 h 1603325"/>
              <a:gd name="connsiteX1" fmla="*/ 801663 w 1603325"/>
              <a:gd name="connsiteY1" fmla="*/ 0 h 1603325"/>
              <a:gd name="connsiteX2" fmla="*/ 1603326 w 1603325"/>
              <a:gd name="connsiteY2" fmla="*/ 801663 h 1603325"/>
              <a:gd name="connsiteX3" fmla="*/ 801663 w 1603325"/>
              <a:gd name="connsiteY3" fmla="*/ 1603326 h 1603325"/>
              <a:gd name="connsiteX4" fmla="*/ 0 w 1603325"/>
              <a:gd name="connsiteY4" fmla="*/ 801663 h 160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5" h="1603325">
                <a:moveTo>
                  <a:pt x="0" y="801663"/>
                </a:moveTo>
                <a:cubicBezTo>
                  <a:pt x="0" y="358917"/>
                  <a:pt x="358917" y="0"/>
                  <a:pt x="801663" y="0"/>
                </a:cubicBezTo>
                <a:cubicBezTo>
                  <a:pt x="1244409" y="0"/>
                  <a:pt x="1603326" y="358917"/>
                  <a:pt x="1603326" y="801663"/>
                </a:cubicBezTo>
                <a:cubicBezTo>
                  <a:pt x="1603326" y="1244409"/>
                  <a:pt x="1244409" y="1603326"/>
                  <a:pt x="801663" y="1603326"/>
                </a:cubicBezTo>
                <a:cubicBezTo>
                  <a:pt x="358917" y="1603326"/>
                  <a:pt x="0" y="1244409"/>
                  <a:pt x="0" y="801663"/>
                </a:cubicBezTo>
                <a:close/>
              </a:path>
            </a:pathLst>
          </a:custGeom>
          <a:solidFill>
            <a:srgbClr val="EE7402"/>
          </a:solidFill>
          <a:ln>
            <a:noFill/>
          </a:ln>
          <a:effectLst>
            <a:outerShdw blurRad="44450" dist="50800" dir="7200000" algn="ctr">
              <a:srgbClr val="000000">
                <a:alpha val="32000"/>
              </a:srgbClr>
            </a:outerShdw>
          </a:effectLst>
          <a:scene3d>
            <a:camera prst="orthographicFront">
              <a:rot lat="0" lon="0" rev="0"/>
            </a:camera>
            <a:lightRig rig="soft" dir="t">
              <a:rot lat="0" lon="0" rev="3000000"/>
            </a:lightRig>
          </a:scene3d>
          <a:sp3d prstMaterial="plastic">
            <a:bevelT w="88900" h="889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0202" tIns="260202" rIns="260202" bIns="260202" numCol="1" spcCol="1270" anchor="ctr" anchorCtr="0">
            <a:noAutofit/>
          </a:bodyPr>
          <a:lstStyle/>
          <a:p>
            <a:pPr algn="ctr" defTabSz="889000" fontAlgn="auto">
              <a:lnSpc>
                <a:spcPct val="90000"/>
              </a:lnSpc>
              <a:spcAft>
                <a:spcPct val="35000"/>
              </a:spcAft>
            </a:pPr>
            <a:r>
              <a:rPr lang="ar-SA" b="1" dirty="0">
                <a:solidFill>
                  <a:prstClr val="white"/>
                </a:solidFill>
              </a:rPr>
              <a:t>لتعلّم أفضل</a:t>
            </a:r>
            <a:endParaRPr lang="en-GB" b="1" dirty="0">
              <a:solidFill>
                <a:prstClr val="white"/>
              </a:solidFill>
            </a:endParaRPr>
          </a:p>
        </p:txBody>
      </p:sp>
      <p:sp>
        <p:nvSpPr>
          <p:cNvPr id="20" name="Circular Arrow 19"/>
          <p:cNvSpPr/>
          <p:nvPr/>
        </p:nvSpPr>
        <p:spPr>
          <a:xfrm rot="14941426">
            <a:off x="2916895" y="1213463"/>
            <a:ext cx="2376264" cy="3024336"/>
          </a:xfrm>
          <a:prstGeom prst="circularArrow">
            <a:avLst>
              <a:gd name="adj1" fmla="val 12500"/>
              <a:gd name="adj2" fmla="val 1142319"/>
              <a:gd name="adj3" fmla="val 20457681"/>
              <a:gd name="adj4" fmla="val 17164996"/>
              <a:gd name="adj5" fmla="val 12500"/>
            </a:avLst>
          </a:prstGeom>
          <a:gradFill>
            <a:gsLst>
              <a:gs pos="37000">
                <a:srgbClr val="53A4D7"/>
              </a:gs>
              <a:gs pos="70000">
                <a:schemeClr val="accent1">
                  <a:tint val="44500"/>
                  <a:satMod val="160000"/>
                </a:schemeClr>
              </a:gs>
              <a:gs pos="91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black"/>
              </a:solidFill>
            </a:endParaRPr>
          </a:p>
        </p:txBody>
      </p:sp>
      <p:sp>
        <p:nvSpPr>
          <p:cNvPr id="24" name="TextBox 23"/>
          <p:cNvSpPr txBox="1"/>
          <p:nvPr/>
        </p:nvSpPr>
        <p:spPr>
          <a:xfrm>
            <a:off x="3870894" y="1397576"/>
            <a:ext cx="1374094" cy="738664"/>
          </a:xfrm>
          <a:prstGeom prst="rect">
            <a:avLst/>
          </a:prstGeom>
          <a:noFill/>
        </p:spPr>
        <p:txBody>
          <a:bodyPr wrap="none" rtlCol="0">
            <a:spAutoFit/>
          </a:bodyPr>
          <a:lstStyle/>
          <a:p>
            <a:pPr algn="ctr" fontAlgn="auto">
              <a:spcBef>
                <a:spcPts val="0"/>
              </a:spcBef>
              <a:spcAft>
                <a:spcPts val="0"/>
              </a:spcAft>
            </a:pPr>
            <a:r>
              <a:rPr lang="ar-SA" sz="1400" b="1" dirty="0">
                <a:solidFill>
                  <a:prstClr val="white">
                    <a:lumMod val="50000"/>
                  </a:prstClr>
                </a:solidFill>
                <a:latin typeface="Calibri"/>
                <a:cs typeface="Arial"/>
              </a:rPr>
              <a:t>تطوير المدارس</a:t>
            </a:r>
          </a:p>
          <a:p>
            <a:pPr algn="ctr" fontAlgn="auto">
              <a:spcBef>
                <a:spcPts val="0"/>
              </a:spcBef>
              <a:spcAft>
                <a:spcPts val="0"/>
              </a:spcAft>
            </a:pPr>
            <a:r>
              <a:rPr lang="ar-SA" sz="1400" b="1" dirty="0">
                <a:solidFill>
                  <a:prstClr val="white">
                    <a:lumMod val="50000"/>
                  </a:prstClr>
                </a:solidFill>
                <a:latin typeface="Calibri"/>
                <a:cs typeface="Arial"/>
              </a:rPr>
              <a:t> بمرونة والتكيف</a:t>
            </a:r>
          </a:p>
          <a:p>
            <a:pPr algn="ctr" fontAlgn="auto">
              <a:spcBef>
                <a:spcPts val="0"/>
              </a:spcBef>
              <a:spcAft>
                <a:spcPts val="0"/>
              </a:spcAft>
            </a:pPr>
            <a:r>
              <a:rPr lang="ar-SA" sz="1400" b="1" dirty="0">
                <a:solidFill>
                  <a:prstClr val="white">
                    <a:lumMod val="50000"/>
                  </a:prstClr>
                </a:solidFill>
                <a:latin typeface="Calibri"/>
                <a:cs typeface="Arial"/>
              </a:rPr>
              <a:t> مع الظروف المحلية</a:t>
            </a:r>
            <a:endParaRPr lang="en-GB" sz="1400" dirty="0">
              <a:solidFill>
                <a:prstClr val="white">
                  <a:lumMod val="50000"/>
                </a:prstClr>
              </a:solidFill>
              <a:latin typeface="Calibri"/>
              <a:cs typeface="Arial"/>
            </a:endParaRPr>
          </a:p>
        </p:txBody>
      </p:sp>
      <p:sp>
        <p:nvSpPr>
          <p:cNvPr id="25" name="TextBox 24"/>
          <p:cNvSpPr txBox="1"/>
          <p:nvPr/>
        </p:nvSpPr>
        <p:spPr>
          <a:xfrm>
            <a:off x="5725422" y="2963494"/>
            <a:ext cx="992579" cy="738664"/>
          </a:xfrm>
          <a:prstGeom prst="rect">
            <a:avLst/>
          </a:prstGeom>
          <a:noFill/>
        </p:spPr>
        <p:txBody>
          <a:bodyPr wrap="none" rtlCol="0">
            <a:spAutoFit/>
          </a:bodyPr>
          <a:lstStyle>
            <a:defPPr>
              <a:defRPr lang="en-US"/>
            </a:defPPr>
            <a:lvl1pPr algn="ctr">
              <a:defRPr sz="1400" b="1">
                <a:solidFill>
                  <a:schemeClr val="bg1">
                    <a:lumMod val="65000"/>
                  </a:schemeClr>
                </a:solidFill>
              </a:defRPr>
            </a:lvl1pPr>
          </a:lstStyle>
          <a:p>
            <a:pPr fontAlgn="auto">
              <a:spcBef>
                <a:spcPts val="0"/>
              </a:spcBef>
              <a:spcAft>
                <a:spcPts val="0"/>
              </a:spcAft>
            </a:pPr>
            <a:r>
              <a:rPr lang="ar-SA" dirty="0">
                <a:solidFill>
                  <a:prstClr val="white">
                    <a:lumMod val="50000"/>
                  </a:prstClr>
                </a:solidFill>
                <a:latin typeface="Calibri"/>
                <a:cs typeface="Arial"/>
              </a:rPr>
              <a:t>تقويم التأثير </a:t>
            </a:r>
          </a:p>
          <a:p>
            <a:pPr fontAlgn="auto">
              <a:spcBef>
                <a:spcPts val="0"/>
              </a:spcBef>
              <a:spcAft>
                <a:spcPts val="0"/>
              </a:spcAft>
            </a:pPr>
            <a:r>
              <a:rPr lang="ar-SA" dirty="0">
                <a:solidFill>
                  <a:prstClr val="white">
                    <a:lumMod val="50000"/>
                  </a:prstClr>
                </a:solidFill>
                <a:latin typeface="Calibri"/>
                <a:cs typeface="Arial"/>
              </a:rPr>
              <a:t>على مستويات</a:t>
            </a:r>
          </a:p>
          <a:p>
            <a:pPr fontAlgn="auto">
              <a:spcBef>
                <a:spcPts val="0"/>
              </a:spcBef>
              <a:spcAft>
                <a:spcPts val="0"/>
              </a:spcAft>
            </a:pPr>
            <a:r>
              <a:rPr lang="ar-SA" dirty="0">
                <a:solidFill>
                  <a:prstClr val="white">
                    <a:lumMod val="50000"/>
                  </a:prstClr>
                </a:solidFill>
                <a:latin typeface="Calibri"/>
                <a:cs typeface="Arial"/>
              </a:rPr>
              <a:t> متعددة</a:t>
            </a:r>
            <a:endParaRPr lang="en-GB" dirty="0">
              <a:solidFill>
                <a:prstClr val="white">
                  <a:lumMod val="50000"/>
                </a:prstClr>
              </a:solidFill>
              <a:latin typeface="Calibri"/>
              <a:cs typeface="Arial"/>
            </a:endParaRPr>
          </a:p>
        </p:txBody>
      </p:sp>
      <p:sp>
        <p:nvSpPr>
          <p:cNvPr id="26" name="TextBox 25"/>
          <p:cNvSpPr txBox="1"/>
          <p:nvPr/>
        </p:nvSpPr>
        <p:spPr>
          <a:xfrm>
            <a:off x="3892161" y="4736595"/>
            <a:ext cx="1467068" cy="523220"/>
          </a:xfrm>
          <a:prstGeom prst="rect">
            <a:avLst/>
          </a:prstGeom>
          <a:noFill/>
        </p:spPr>
        <p:txBody>
          <a:bodyPr wrap="none" rtlCol="0">
            <a:spAutoFit/>
          </a:bodyPr>
          <a:lstStyle>
            <a:defPPr>
              <a:defRPr lang="en-US"/>
            </a:defPPr>
            <a:lvl1pPr algn="ctr">
              <a:defRPr sz="1400" b="1">
                <a:solidFill>
                  <a:schemeClr val="bg1">
                    <a:lumMod val="65000"/>
                  </a:schemeClr>
                </a:solidFill>
              </a:defRPr>
            </a:lvl1pPr>
          </a:lstStyle>
          <a:p>
            <a:pPr fontAlgn="auto">
              <a:spcBef>
                <a:spcPts val="0"/>
              </a:spcBef>
              <a:spcAft>
                <a:spcPts val="0"/>
              </a:spcAft>
            </a:pPr>
            <a:r>
              <a:rPr lang="ar-SA" dirty="0">
                <a:solidFill>
                  <a:prstClr val="white">
                    <a:lumMod val="50000"/>
                  </a:prstClr>
                </a:solidFill>
                <a:latin typeface="Calibri"/>
                <a:cs typeface="Arial"/>
              </a:rPr>
              <a:t>معرفة الأسلوب الناجح</a:t>
            </a:r>
          </a:p>
          <a:p>
            <a:pPr fontAlgn="auto">
              <a:spcBef>
                <a:spcPts val="0"/>
              </a:spcBef>
              <a:spcAft>
                <a:spcPts val="0"/>
              </a:spcAft>
            </a:pPr>
            <a:r>
              <a:rPr lang="ar-SA" dirty="0">
                <a:solidFill>
                  <a:prstClr val="white">
                    <a:lumMod val="50000"/>
                  </a:prstClr>
                </a:solidFill>
                <a:latin typeface="Calibri"/>
                <a:cs typeface="Arial"/>
              </a:rPr>
              <a:t> من بين عدة أساليب</a:t>
            </a:r>
            <a:endParaRPr lang="en-GB" dirty="0">
              <a:solidFill>
                <a:prstClr val="white">
                  <a:lumMod val="50000"/>
                </a:prstClr>
              </a:solidFill>
              <a:latin typeface="Calibri"/>
              <a:cs typeface="Arial"/>
            </a:endParaRPr>
          </a:p>
        </p:txBody>
      </p:sp>
      <p:sp>
        <p:nvSpPr>
          <p:cNvPr id="27" name="TextBox 26"/>
          <p:cNvSpPr txBox="1"/>
          <p:nvPr/>
        </p:nvSpPr>
        <p:spPr>
          <a:xfrm>
            <a:off x="2206334" y="3059668"/>
            <a:ext cx="1527982" cy="738664"/>
          </a:xfrm>
          <a:prstGeom prst="rect">
            <a:avLst/>
          </a:prstGeom>
          <a:noFill/>
        </p:spPr>
        <p:txBody>
          <a:bodyPr wrap="none" rtlCol="0">
            <a:spAutoFit/>
          </a:bodyPr>
          <a:lstStyle>
            <a:defPPr>
              <a:defRPr lang="en-US"/>
            </a:defPPr>
            <a:lvl1pPr algn="ctr">
              <a:defRPr sz="1400" b="1">
                <a:solidFill>
                  <a:schemeClr val="bg1">
                    <a:lumMod val="65000"/>
                  </a:schemeClr>
                </a:solidFill>
              </a:defRPr>
            </a:lvl1pPr>
          </a:lstStyle>
          <a:p>
            <a:pPr fontAlgn="auto">
              <a:spcBef>
                <a:spcPts val="0"/>
              </a:spcBef>
              <a:spcAft>
                <a:spcPts val="0"/>
              </a:spcAft>
            </a:pPr>
            <a:r>
              <a:rPr lang="ar-SA" dirty="0">
                <a:solidFill>
                  <a:prstClr val="white">
                    <a:lumMod val="50000"/>
                  </a:prstClr>
                </a:solidFill>
                <a:latin typeface="Calibri"/>
                <a:cs typeface="Arial"/>
              </a:rPr>
              <a:t>انتشار المعرفة بفاعلية </a:t>
            </a:r>
          </a:p>
          <a:p>
            <a:pPr fontAlgn="auto">
              <a:spcBef>
                <a:spcPts val="0"/>
              </a:spcBef>
              <a:spcAft>
                <a:spcPts val="0"/>
              </a:spcAft>
            </a:pPr>
            <a:r>
              <a:rPr lang="ar-SA" dirty="0">
                <a:solidFill>
                  <a:prstClr val="white">
                    <a:lumMod val="50000"/>
                  </a:prstClr>
                </a:solidFill>
                <a:latin typeface="Calibri"/>
                <a:cs typeface="Arial"/>
              </a:rPr>
              <a:t>لتصل مجددًا </a:t>
            </a:r>
          </a:p>
          <a:p>
            <a:pPr fontAlgn="auto">
              <a:spcBef>
                <a:spcPts val="0"/>
              </a:spcBef>
              <a:spcAft>
                <a:spcPts val="0"/>
              </a:spcAft>
            </a:pPr>
            <a:r>
              <a:rPr lang="ar-SA" dirty="0">
                <a:solidFill>
                  <a:prstClr val="white">
                    <a:lumMod val="50000"/>
                  </a:prstClr>
                </a:solidFill>
                <a:latin typeface="Calibri"/>
                <a:cs typeface="Arial"/>
              </a:rPr>
              <a:t>إلى الممارسين</a:t>
            </a:r>
            <a:endParaRPr lang="en-GB" dirty="0">
              <a:solidFill>
                <a:prstClr val="white">
                  <a:lumMod val="50000"/>
                </a:prstClr>
              </a:solidFill>
              <a:latin typeface="Calibri"/>
              <a:cs typeface="Arial"/>
            </a:endParaRPr>
          </a:p>
        </p:txBody>
      </p:sp>
      <p:sp>
        <p:nvSpPr>
          <p:cNvPr id="3" name="TextBox 2"/>
          <p:cNvSpPr txBox="1"/>
          <p:nvPr/>
        </p:nvSpPr>
        <p:spPr>
          <a:xfrm>
            <a:off x="323528" y="375047"/>
            <a:ext cx="8208912" cy="461665"/>
          </a:xfrm>
          <a:prstGeom prst="rect">
            <a:avLst/>
          </a:prstGeom>
          <a:noFill/>
        </p:spPr>
        <p:txBody>
          <a:bodyPr wrap="square" rtlCol="0">
            <a:spAutoFit/>
          </a:bodyPr>
          <a:lstStyle/>
          <a:p>
            <a:pPr algn="ctr" fontAlgn="auto">
              <a:spcBef>
                <a:spcPts val="0"/>
              </a:spcBef>
              <a:spcAft>
                <a:spcPts val="0"/>
              </a:spcAft>
            </a:pPr>
            <a:r>
              <a:rPr lang="ar-SA" sz="2400" b="1" dirty="0">
                <a:solidFill>
                  <a:srgbClr val="B23A8D"/>
                </a:solidFill>
                <a:latin typeface="Calibri"/>
                <a:cs typeface="Arial"/>
              </a:rPr>
              <a:t>تطوير التعليم الاسكتلندي " كنظام تعلّمي"</a:t>
            </a:r>
            <a:r>
              <a:rPr lang="en-US" sz="2400" b="1" dirty="0">
                <a:solidFill>
                  <a:srgbClr val="B23A8D"/>
                </a:solidFill>
                <a:latin typeface="Calibri"/>
                <a:cs typeface="Arial"/>
              </a:rPr>
              <a:t> </a:t>
            </a:r>
            <a:endParaRPr lang="en-GB" sz="2400" b="1" dirty="0">
              <a:solidFill>
                <a:srgbClr val="B23A8D"/>
              </a:solidFill>
              <a:latin typeface="Calibri"/>
              <a:cs typeface="Arial"/>
            </a:endParaRPr>
          </a:p>
        </p:txBody>
      </p:sp>
      <p:sp>
        <p:nvSpPr>
          <p:cNvPr id="34" name="Circular Arrow 33"/>
          <p:cNvSpPr/>
          <p:nvPr/>
        </p:nvSpPr>
        <p:spPr>
          <a:xfrm rot="4141426">
            <a:off x="3852999" y="2553305"/>
            <a:ext cx="2376264" cy="3024336"/>
          </a:xfrm>
          <a:prstGeom prst="circularArrow">
            <a:avLst>
              <a:gd name="adj1" fmla="val 12500"/>
              <a:gd name="adj2" fmla="val 1142319"/>
              <a:gd name="adj3" fmla="val 20457681"/>
              <a:gd name="adj4" fmla="val 17164996"/>
              <a:gd name="adj5" fmla="val 12500"/>
            </a:avLst>
          </a:prstGeom>
          <a:gradFill>
            <a:gsLst>
              <a:gs pos="37000">
                <a:srgbClr val="53A4D7"/>
              </a:gs>
              <a:gs pos="70000">
                <a:schemeClr val="accent1">
                  <a:tint val="44500"/>
                  <a:satMod val="160000"/>
                </a:schemeClr>
              </a:gs>
              <a:gs pos="91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black"/>
              </a:solidFill>
            </a:endParaRPr>
          </a:p>
        </p:txBody>
      </p:sp>
      <p:sp>
        <p:nvSpPr>
          <p:cNvPr id="35" name="Circular Arrow 34"/>
          <p:cNvSpPr/>
          <p:nvPr/>
        </p:nvSpPr>
        <p:spPr>
          <a:xfrm rot="9541426">
            <a:off x="2514984" y="2154810"/>
            <a:ext cx="2376264" cy="3024336"/>
          </a:xfrm>
          <a:prstGeom prst="circularArrow">
            <a:avLst>
              <a:gd name="adj1" fmla="val 12500"/>
              <a:gd name="adj2" fmla="val 1142319"/>
              <a:gd name="adj3" fmla="val 20457681"/>
              <a:gd name="adj4" fmla="val 17164996"/>
              <a:gd name="adj5" fmla="val 12500"/>
            </a:avLst>
          </a:prstGeom>
          <a:gradFill>
            <a:gsLst>
              <a:gs pos="37000">
                <a:srgbClr val="53A4D7"/>
              </a:gs>
              <a:gs pos="70000">
                <a:schemeClr val="accent1">
                  <a:tint val="44500"/>
                  <a:satMod val="160000"/>
                </a:schemeClr>
              </a:gs>
              <a:gs pos="91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GB">
              <a:solidFill>
                <a:prstClr val="black"/>
              </a:solidFill>
            </a:endParaRPr>
          </a:p>
        </p:txBody>
      </p:sp>
      <p:sp>
        <p:nvSpPr>
          <p:cNvPr id="36" name="Circular Arrow 35"/>
          <p:cNvSpPr/>
          <p:nvPr/>
        </p:nvSpPr>
        <p:spPr>
          <a:xfrm rot="20341426">
            <a:off x="4211221" y="1588954"/>
            <a:ext cx="2376264" cy="3024336"/>
          </a:xfrm>
          <a:prstGeom prst="circularArrow">
            <a:avLst>
              <a:gd name="adj1" fmla="val 12500"/>
              <a:gd name="adj2" fmla="val 1142319"/>
              <a:gd name="adj3" fmla="val 20457681"/>
              <a:gd name="adj4" fmla="val 17164996"/>
              <a:gd name="adj5" fmla="val 12500"/>
            </a:avLst>
          </a:prstGeom>
          <a:gradFill>
            <a:gsLst>
              <a:gs pos="37000">
                <a:srgbClr val="53A4D7"/>
              </a:gs>
              <a:gs pos="70000">
                <a:schemeClr val="accent1">
                  <a:tint val="44500"/>
                  <a:satMod val="160000"/>
                </a:schemeClr>
              </a:gs>
              <a:gs pos="91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black"/>
              </a:solidFill>
            </a:endParaRPr>
          </a:p>
        </p:txBody>
      </p:sp>
      <p:sp>
        <p:nvSpPr>
          <p:cNvPr id="19" name="Rectangle 18"/>
          <p:cNvSpPr/>
          <p:nvPr/>
        </p:nvSpPr>
        <p:spPr>
          <a:xfrm>
            <a:off x="2411758" y="1151663"/>
            <a:ext cx="4309418" cy="3224689"/>
          </a:xfrm>
          <a:prstGeom prst="rect">
            <a:avLst/>
          </a:prstGeom>
          <a:noFill/>
        </p:spPr>
        <p:txBody>
          <a:bodyPr wrap="none" lIns="91440" tIns="45720" rIns="91440" bIns="45720">
            <a:prstTxWarp prst="textArchUp">
              <a:avLst>
                <a:gd name="adj" fmla="val 11292424"/>
              </a:avLst>
            </a:prstTxWarp>
            <a:spAutoFit/>
          </a:bodyPr>
          <a:lstStyle/>
          <a:p>
            <a:pPr algn="ctr" fontAlgn="auto">
              <a:spcBef>
                <a:spcPts val="0"/>
              </a:spcBef>
              <a:spcAft>
                <a:spcPts val="0"/>
              </a:spcAft>
            </a:pPr>
            <a:r>
              <a:rPr lang="ar-SA" sz="2000" b="1" dirty="0">
                <a:ln w="18415" cmpd="sng">
                  <a:noFill/>
                  <a:prstDash val="solid"/>
                </a:ln>
                <a:solidFill>
                  <a:prstClr val="white"/>
                </a:solidFill>
                <a:effectLst>
                  <a:outerShdw blurRad="63500" dir="3600000" algn="tl" rotWithShape="0">
                    <a:srgbClr val="000000">
                      <a:alpha val="70000"/>
                    </a:srgbClr>
                  </a:outerShdw>
                </a:effectLst>
                <a:latin typeface="Calibri"/>
                <a:cs typeface="Arial"/>
              </a:rPr>
              <a:t>بعض الأولويات المحددة المراد تطويرها</a:t>
            </a:r>
            <a:endParaRPr lang="en-US" sz="2000" b="1" dirty="0">
              <a:ln w="18415" cmpd="sng">
                <a:noFill/>
                <a:prstDash val="solid"/>
              </a:ln>
              <a:solidFill>
                <a:prstClr val="white"/>
              </a:solidFill>
              <a:effectLst>
                <a:outerShdw blurRad="63500" dir="3600000" algn="tl" rotWithShape="0">
                  <a:srgbClr val="000000">
                    <a:alpha val="70000"/>
                  </a:srgbClr>
                </a:outerShdw>
              </a:effectLst>
              <a:latin typeface="Calibri"/>
              <a:cs typeface="Arial"/>
            </a:endParaRPr>
          </a:p>
        </p:txBody>
      </p:sp>
      <p:sp>
        <p:nvSpPr>
          <p:cNvPr id="2" name="TextBox 1">
            <a:extLst>
              <a:ext uri="{FF2B5EF4-FFF2-40B4-BE49-F238E27FC236}">
                <a16:creationId xmlns:a16="http://schemas.microsoft.com/office/drawing/2014/main" id="{25D703D4-43AC-684E-A0E8-D4DED89F8A81}"/>
              </a:ext>
            </a:extLst>
          </p:cNvPr>
          <p:cNvSpPr txBox="1"/>
          <p:nvPr/>
        </p:nvSpPr>
        <p:spPr>
          <a:xfrm>
            <a:off x="323528" y="6021288"/>
            <a:ext cx="8496944" cy="830997"/>
          </a:xfrm>
          <a:prstGeom prst="rect">
            <a:avLst/>
          </a:prstGeom>
          <a:noFill/>
        </p:spPr>
        <p:txBody>
          <a:bodyPr wrap="square" rtlCol="0">
            <a:spAutoFit/>
          </a:bodyPr>
          <a:lstStyle/>
          <a:p>
            <a:pPr algn="ctr" rtl="1"/>
            <a:r>
              <a:rPr lang="ar-SA" sz="2400" b="1" dirty="0">
                <a:solidFill>
                  <a:srgbClr val="A02F95"/>
                </a:solidFill>
              </a:rPr>
              <a:t>"دورة التطوير" مستمرة تقودها المعرفة الراسخة للتقويم الذاتي والرغبة في تطوير مدارسنا</a:t>
            </a:r>
            <a:endParaRPr lang="en-US" sz="2400" b="1" dirty="0">
              <a:solidFill>
                <a:srgbClr val="A02F95"/>
              </a:solidFill>
              <a:latin typeface="+mn-lt"/>
            </a:endParaRPr>
          </a:p>
        </p:txBody>
      </p:sp>
      <p:sp>
        <p:nvSpPr>
          <p:cNvPr id="8" name="Rectangle 7">
            <a:extLst>
              <a:ext uri="{FF2B5EF4-FFF2-40B4-BE49-F238E27FC236}">
                <a16:creationId xmlns:a16="http://schemas.microsoft.com/office/drawing/2014/main" id="{49FA3E52-F556-C64C-977E-BDB40E030FFB}"/>
              </a:ext>
            </a:extLst>
          </p:cNvPr>
          <p:cNvSpPr/>
          <p:nvPr/>
        </p:nvSpPr>
        <p:spPr>
          <a:xfrm>
            <a:off x="2230022" y="2009636"/>
            <a:ext cx="4718242" cy="3723620"/>
          </a:xfrm>
          <a:prstGeom prst="rect">
            <a:avLst/>
          </a:prstGeom>
          <a:noFill/>
        </p:spPr>
        <p:txBody>
          <a:bodyPr wrap="none" lIns="91440" tIns="45720" rIns="91440" bIns="45720">
            <a:prstTxWarp prst="textArchDown">
              <a:avLst>
                <a:gd name="adj" fmla="val 21495677"/>
              </a:avLst>
            </a:prstTxWarp>
            <a:spAutoFit/>
          </a:bodyPr>
          <a:lstStyle/>
          <a:p>
            <a:pPr algn="ctr"/>
            <a:r>
              <a:rPr lang="ar-SA" sz="2000" b="1" dirty="0">
                <a:ln w="18415" cmpd="sng">
                  <a:noFill/>
                  <a:prstDash val="solid"/>
                </a:ln>
                <a:solidFill>
                  <a:prstClr val="white"/>
                </a:solidFill>
                <a:effectLst>
                  <a:outerShdw blurRad="63500" dir="3600000" algn="tl" rotWithShape="0">
                    <a:srgbClr val="000000">
                      <a:alpha val="70000"/>
                    </a:srgbClr>
                  </a:outerShdw>
                </a:effectLst>
                <a:latin typeface="Calibri"/>
                <a:cs typeface="Arial"/>
              </a:rPr>
              <a:t>مجموعة  من المبادئ  والخبرات  الأساسية  والنتائج  المتوقعة</a:t>
            </a:r>
            <a:endParaRPr lang="en-US" sz="2000" b="1" dirty="0">
              <a:ln w="18415" cmpd="sng">
                <a:noFill/>
                <a:prstDash val="solid"/>
              </a:ln>
              <a:solidFill>
                <a:prstClr val="white"/>
              </a:solidFill>
              <a:effectLst>
                <a:outerShdw blurRad="63500" dir="3600000" algn="tl" rotWithShape="0">
                  <a:srgbClr val="000000">
                    <a:alpha val="70000"/>
                  </a:srgbClr>
                </a:outerShdw>
              </a:effectLst>
              <a:latin typeface="Calibri"/>
              <a:cs typeface="Arial"/>
            </a:endParaRPr>
          </a:p>
        </p:txBody>
      </p:sp>
    </p:spTree>
    <p:extLst>
      <p:ext uri="{BB962C8B-B14F-4D97-AF65-F5344CB8AC3E}">
        <p14:creationId xmlns:p14="http://schemas.microsoft.com/office/powerpoint/2010/main" val="26367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36"/>
                                        </p:tgtEl>
                                      </p:cBhvr>
                                    </p:animEffect>
                                    <p:animScale>
                                      <p:cBhvr>
                                        <p:cTn id="7" dur="500" autoRev="1" fill="hold"/>
                                        <p:tgtEl>
                                          <p:spTgt spid="36"/>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34"/>
                                        </p:tgtEl>
                                      </p:cBhvr>
                                    </p:animEffect>
                                    <p:animScale>
                                      <p:cBhvr>
                                        <p:cTn id="10" dur="500" autoRev="1" fill="hold"/>
                                        <p:tgtEl>
                                          <p:spTgt spid="34"/>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35"/>
                                        </p:tgtEl>
                                      </p:cBhvr>
                                    </p:animEffect>
                                    <p:animScale>
                                      <p:cBhvr>
                                        <p:cTn id="13" dur="500" autoRev="1" fill="hold"/>
                                        <p:tgtEl>
                                          <p:spTgt spid="35"/>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1000" tmFilter="0, 0; .2, .5; .8, .5; 1, 0"/>
                                        <p:tgtEl>
                                          <p:spTgt spid="20"/>
                                        </p:tgtEl>
                                      </p:cBhvr>
                                    </p:animEffect>
                                    <p:animScale>
                                      <p:cBhvr>
                                        <p:cTn id="16"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8542-E0E9-D142-A64E-C024025A7AD0}"/>
              </a:ext>
            </a:extLst>
          </p:cNvPr>
          <p:cNvSpPr>
            <a:spLocks noGrp="1"/>
          </p:cNvSpPr>
          <p:nvPr>
            <p:ph type="title"/>
          </p:nvPr>
        </p:nvSpPr>
        <p:spPr>
          <a:xfrm>
            <a:off x="483368" y="476672"/>
            <a:ext cx="8229600" cy="936104"/>
          </a:xfrm>
        </p:spPr>
        <p:txBody>
          <a:bodyPr>
            <a:noAutofit/>
          </a:bodyPr>
          <a:lstStyle/>
          <a:p>
            <a:r>
              <a:rPr lang="ar-SA" sz="3200" b="1" dirty="0">
                <a:solidFill>
                  <a:schemeClr val="accent5">
                    <a:lumMod val="75000"/>
                  </a:schemeClr>
                </a:solidFill>
              </a:rPr>
              <a:t>نهج يضم ثلاثة مستويات لضمان الجودة والتطوير</a:t>
            </a:r>
            <a:endParaRPr lang="en-US" sz="3200" b="1" dirty="0">
              <a:solidFill>
                <a:schemeClr val="accent5">
                  <a:lumMod val="75000"/>
                </a:schemeClr>
              </a:solidFill>
            </a:endParaRPr>
          </a:p>
        </p:txBody>
      </p:sp>
      <p:sp>
        <p:nvSpPr>
          <p:cNvPr id="3" name="Content Placeholder 2">
            <a:extLst>
              <a:ext uri="{FF2B5EF4-FFF2-40B4-BE49-F238E27FC236}">
                <a16:creationId xmlns:a16="http://schemas.microsoft.com/office/drawing/2014/main" id="{42B85091-0C0E-EE49-870B-2BEA00BC87AF}"/>
              </a:ext>
            </a:extLst>
          </p:cNvPr>
          <p:cNvSpPr>
            <a:spLocks noGrp="1"/>
          </p:cNvSpPr>
          <p:nvPr>
            <p:ph idx="1"/>
          </p:nvPr>
        </p:nvSpPr>
        <p:spPr>
          <a:xfrm>
            <a:off x="457200" y="2060848"/>
            <a:ext cx="8229600" cy="4065315"/>
          </a:xfrm>
          <a:noFill/>
        </p:spPr>
        <p:txBody>
          <a:bodyPr>
            <a:normAutofit/>
          </a:bodyPr>
          <a:lstStyle/>
          <a:p>
            <a:pPr marL="457200" indent="-457200" algn="r" rtl="1">
              <a:buFont typeface="+mj-lt"/>
              <a:buAutoNum type="arabicPeriod"/>
            </a:pPr>
            <a:r>
              <a:rPr lang="ar-SA" sz="2400" dirty="0">
                <a:solidFill>
                  <a:schemeClr val="accent5"/>
                </a:solidFill>
              </a:rPr>
              <a:t>المستوى الأول - التقويم الذاتي </a:t>
            </a:r>
            <a:r>
              <a:rPr lang="ar-SA" sz="2400" dirty="0">
                <a:solidFill>
                  <a:schemeClr val="accent6">
                    <a:lumMod val="75000"/>
                  </a:schemeClr>
                </a:solidFill>
              </a:rPr>
              <a:t>للمدرسة</a:t>
            </a:r>
            <a:r>
              <a:rPr lang="ar-SA" sz="2400" dirty="0">
                <a:solidFill>
                  <a:schemeClr val="accent5"/>
                </a:solidFill>
              </a:rPr>
              <a:t> ووضع خطة التطوير</a:t>
            </a:r>
            <a:endParaRPr lang="en-US" sz="2400" dirty="0">
              <a:solidFill>
                <a:schemeClr val="accent5"/>
              </a:solidFill>
            </a:endParaRPr>
          </a:p>
          <a:p>
            <a:pPr marL="457200" indent="-457200">
              <a:buFont typeface="+mj-lt"/>
              <a:buAutoNum type="arabicPeriod"/>
            </a:pPr>
            <a:endParaRPr lang="en-US" sz="2400" dirty="0">
              <a:solidFill>
                <a:schemeClr val="accent5"/>
              </a:solidFill>
            </a:endParaRPr>
          </a:p>
          <a:p>
            <a:pPr marL="457200" indent="-457200" algn="r" rtl="1">
              <a:buFont typeface="+mj-lt"/>
              <a:buAutoNum type="arabicPeriod"/>
            </a:pPr>
            <a:r>
              <a:rPr lang="ar-SA" sz="2400" dirty="0">
                <a:solidFill>
                  <a:schemeClr val="accent5"/>
                </a:solidFill>
              </a:rPr>
              <a:t>المستوى الثاني - دعم </a:t>
            </a:r>
            <a:r>
              <a:rPr lang="ar-SA" sz="2400" dirty="0">
                <a:solidFill>
                  <a:schemeClr val="accent6">
                    <a:lumMod val="75000"/>
                  </a:schemeClr>
                </a:solidFill>
              </a:rPr>
              <a:t>الهيئة المحلية </a:t>
            </a:r>
            <a:r>
              <a:rPr lang="ar-SA" sz="2400" dirty="0">
                <a:solidFill>
                  <a:schemeClr val="accent5"/>
                </a:solidFill>
              </a:rPr>
              <a:t>وتحديها لمدارسها وتقويمهم الذاتي وتخطيطها للتطوير على المستوى المحلي</a:t>
            </a:r>
            <a:endParaRPr lang="en-US" sz="2400" dirty="0">
              <a:solidFill>
                <a:schemeClr val="accent5"/>
              </a:solidFill>
            </a:endParaRPr>
          </a:p>
          <a:p>
            <a:pPr marL="457200" indent="-457200">
              <a:buFont typeface="+mj-lt"/>
              <a:buAutoNum type="arabicPeriod"/>
            </a:pPr>
            <a:endParaRPr lang="en-US" sz="2400" dirty="0">
              <a:solidFill>
                <a:schemeClr val="accent5"/>
              </a:solidFill>
            </a:endParaRPr>
          </a:p>
          <a:p>
            <a:pPr marL="457200" indent="-457200" algn="r" rtl="1">
              <a:buFont typeface="+mj-lt"/>
              <a:buAutoNum type="arabicPeriod"/>
            </a:pPr>
            <a:r>
              <a:rPr lang="ar-SA" sz="2400" dirty="0">
                <a:solidFill>
                  <a:schemeClr val="accent5"/>
                </a:solidFill>
              </a:rPr>
              <a:t>المستوى الثالث - الدعم </a:t>
            </a:r>
            <a:r>
              <a:rPr lang="ar-SA" sz="2400" dirty="0">
                <a:solidFill>
                  <a:schemeClr val="accent6">
                    <a:lumMod val="75000"/>
                  </a:schemeClr>
                </a:solidFill>
              </a:rPr>
              <a:t>الوطني</a:t>
            </a:r>
            <a:r>
              <a:rPr lang="ar-SA" sz="2400" dirty="0">
                <a:solidFill>
                  <a:schemeClr val="accent5"/>
                </a:solidFill>
              </a:rPr>
              <a:t> وتحديه للمدارس والهيئات المحلية والتقويم على نطاق المنظومة لقياس التقدم المحرز وتخطيط التطوير حسب الأولويات الوطنية الرئيسة</a:t>
            </a:r>
            <a:endParaRPr lang="en-US" sz="2400" dirty="0">
              <a:solidFill>
                <a:schemeClr val="accent5"/>
              </a:solidFill>
            </a:endParaRPr>
          </a:p>
        </p:txBody>
      </p:sp>
      <p:sp>
        <p:nvSpPr>
          <p:cNvPr id="5" name="Up-Down Arrow 4">
            <a:extLst>
              <a:ext uri="{FF2B5EF4-FFF2-40B4-BE49-F238E27FC236}">
                <a16:creationId xmlns:a16="http://schemas.microsoft.com/office/drawing/2014/main" id="{7E4613E9-0311-E744-9133-B25873C4E5CC}"/>
              </a:ext>
            </a:extLst>
          </p:cNvPr>
          <p:cNvSpPr/>
          <p:nvPr/>
        </p:nvSpPr>
        <p:spPr>
          <a:xfrm>
            <a:off x="4107273" y="2420888"/>
            <a:ext cx="309505" cy="504056"/>
          </a:xfrm>
          <a:prstGeom prst="upDownArrow">
            <a:avLst>
              <a:gd name="adj1" fmla="val 50000"/>
              <a:gd name="adj2" fmla="val 423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a:p>
        </p:txBody>
      </p:sp>
      <p:sp>
        <p:nvSpPr>
          <p:cNvPr id="6" name="Up-Down Arrow 5">
            <a:extLst>
              <a:ext uri="{FF2B5EF4-FFF2-40B4-BE49-F238E27FC236}">
                <a16:creationId xmlns:a16="http://schemas.microsoft.com/office/drawing/2014/main" id="{B418F62C-2EE3-E644-A164-25D61D9D0C4A}"/>
              </a:ext>
            </a:extLst>
          </p:cNvPr>
          <p:cNvSpPr/>
          <p:nvPr/>
        </p:nvSpPr>
        <p:spPr>
          <a:xfrm>
            <a:off x="4107272" y="3736923"/>
            <a:ext cx="309505" cy="504056"/>
          </a:xfrm>
          <a:prstGeom prst="upDownArrow">
            <a:avLst>
              <a:gd name="adj1" fmla="val 50000"/>
              <a:gd name="adj2" fmla="val 423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a:p>
        </p:txBody>
      </p:sp>
    </p:spTree>
    <p:extLst>
      <p:ext uri="{BB962C8B-B14F-4D97-AF65-F5344CB8AC3E}">
        <p14:creationId xmlns:p14="http://schemas.microsoft.com/office/powerpoint/2010/main" val="7279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30D-9BEF-C842-BE3D-2B74201A7E58}"/>
              </a:ext>
            </a:extLst>
          </p:cNvPr>
          <p:cNvSpPr>
            <a:spLocks noGrp="1"/>
          </p:cNvSpPr>
          <p:nvPr>
            <p:ph type="title"/>
          </p:nvPr>
        </p:nvSpPr>
        <p:spPr/>
        <p:txBody>
          <a:bodyPr/>
          <a:lstStyle/>
          <a:p>
            <a:pPr rtl="1"/>
            <a:r>
              <a:rPr lang="ar-SA" dirty="0">
                <a:solidFill>
                  <a:schemeClr val="accent5">
                    <a:lumMod val="50000"/>
                  </a:schemeClr>
                </a:solidFill>
              </a:rPr>
              <a:t>دور المدرسة</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926F34AE-54E5-CF42-8CB1-286C5F4EFE6B}"/>
              </a:ext>
            </a:extLst>
          </p:cNvPr>
          <p:cNvSpPr>
            <a:spLocks noGrp="1"/>
          </p:cNvSpPr>
          <p:nvPr>
            <p:ph idx="1"/>
          </p:nvPr>
        </p:nvSpPr>
        <p:spPr/>
        <p:txBody>
          <a:bodyPr>
            <a:normAutofit/>
          </a:bodyPr>
          <a:lstStyle/>
          <a:p>
            <a:pPr algn="r" rtl="1"/>
            <a:r>
              <a:rPr lang="ar-SA" dirty="0"/>
              <a:t>القيام ببرنامج مستمر للتقويم الذاتي </a:t>
            </a:r>
            <a:endParaRPr lang="en-US" dirty="0"/>
          </a:p>
          <a:p>
            <a:pPr algn="r" rtl="1"/>
            <a:r>
              <a:rPr lang="ar-SA" dirty="0"/>
              <a:t>وضع خطة تطويرية للمدرسة وتحديثها وتطبيقها بشكل سنوي</a:t>
            </a:r>
            <a:endParaRPr lang="en-US" dirty="0"/>
          </a:p>
          <a:p>
            <a:pPr algn="r" rtl="1"/>
            <a:r>
              <a:rPr lang="ar-SA" dirty="0"/>
              <a:t>الاستجابة للأولويات الوطنية الحالية للتطوير بسبل متعلقة بسياقها</a:t>
            </a:r>
            <a:endParaRPr lang="en-US" dirty="0"/>
          </a:p>
          <a:p>
            <a:pPr algn="r" rtl="1"/>
            <a:r>
              <a:rPr lang="ar-SA" dirty="0"/>
              <a:t>إعداد </a:t>
            </a:r>
            <a:r>
              <a:rPr lang="en-US" dirty="0"/>
              <a:t> </a:t>
            </a:r>
            <a:r>
              <a:rPr lang="ar-SA" dirty="0"/>
              <a:t>تقرير عن التقدم المحرز يُقدّم لأولياء الأمور ومجلس إدارة المدرسة</a:t>
            </a:r>
            <a:endParaRPr lang="en-US" dirty="0"/>
          </a:p>
          <a:p>
            <a:pPr algn="r" rtl="1"/>
            <a:r>
              <a:rPr lang="ar-SA" dirty="0"/>
              <a:t>مشاركة البيانات مع الهيئة المحلية والمراقبة الوطنية للتقدم</a:t>
            </a:r>
            <a:endParaRPr lang="en-US" dirty="0"/>
          </a:p>
        </p:txBody>
      </p:sp>
    </p:spTree>
    <p:extLst>
      <p:ext uri="{BB962C8B-B14F-4D97-AF65-F5344CB8AC3E}">
        <p14:creationId xmlns:p14="http://schemas.microsoft.com/office/powerpoint/2010/main" val="5944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5F929E-8521-F64E-8CE1-6118716E2C73}"/>
              </a:ext>
            </a:extLst>
          </p:cNvPr>
          <p:cNvGraphicFramePr>
            <a:graphicFrameLocks noGrp="1"/>
          </p:cNvGraphicFramePr>
          <p:nvPr>
            <p:extLst/>
          </p:nvPr>
        </p:nvGraphicFramePr>
        <p:xfrm>
          <a:off x="611560" y="719147"/>
          <a:ext cx="2116502" cy="5881860"/>
        </p:xfrm>
        <a:graphic>
          <a:graphicData uri="http://schemas.openxmlformats.org/drawingml/2006/table">
            <a:tbl>
              <a:tblPr/>
              <a:tblGrid>
                <a:gridCol w="2116502">
                  <a:extLst>
                    <a:ext uri="{9D8B030D-6E8A-4147-A177-3AD203B41FA5}">
                      <a16:colId xmlns:a16="http://schemas.microsoft.com/office/drawing/2014/main" val="1653664845"/>
                    </a:ext>
                  </a:extLst>
                </a:gridCol>
              </a:tblGrid>
              <a:tr h="925004">
                <a:tc>
                  <a:txBody>
                    <a:bodyPr/>
                    <a:lstStyle/>
                    <a:p>
                      <a:pPr fontAlgn="base"/>
                      <a:r>
                        <a:rPr lang="en-GB" sz="900" dirty="0">
                          <a:effectLst/>
                        </a:rPr>
                        <a:t>Clackmannanshire Council</a:t>
                      </a:r>
                    </a:p>
                    <a:p>
                      <a:pPr fontAlgn="base"/>
                      <a:r>
                        <a:rPr lang="en-GB" sz="900" dirty="0">
                          <a:effectLst/>
                        </a:rPr>
                        <a:t>Falkirk Council</a:t>
                      </a:r>
                    </a:p>
                    <a:p>
                      <a:pPr fontAlgn="base"/>
                      <a:r>
                        <a:rPr lang="en-GB" sz="900" dirty="0">
                          <a:effectLst/>
                        </a:rPr>
                        <a:t>Stirling Council</a:t>
                      </a:r>
                    </a:p>
                    <a:p>
                      <a:pPr fontAlgn="base"/>
                      <a:r>
                        <a:rPr lang="en-GB" sz="900" dirty="0">
                          <a:effectLst/>
                        </a:rPr>
                        <a:t>West Lothian Council</a:t>
                      </a:r>
                    </a:p>
                  </a:txBody>
                  <a:tcPr marL="32232" marR="32232" marT="16116" marB="16116" anchor="ctr">
                    <a:lnL>
                      <a:noFill/>
                    </a:lnL>
                    <a:lnR>
                      <a:noFill/>
                    </a:lnR>
                    <a:lnT>
                      <a:noFill/>
                    </a:lnT>
                    <a:lnB>
                      <a:noFill/>
                    </a:lnB>
                  </a:tcPr>
                </a:tc>
                <a:extLst>
                  <a:ext uri="{0D108BD9-81ED-4DB2-BD59-A6C34878D82A}">
                    <a16:rowId xmlns:a16="http://schemas.microsoft.com/office/drawing/2014/main" val="949956960"/>
                  </a:ext>
                </a:extLst>
              </a:tr>
              <a:tr h="1150432">
                <a:tc>
                  <a:txBody>
                    <a:bodyPr/>
                    <a:lstStyle/>
                    <a:p>
                      <a:pPr fontAlgn="base"/>
                      <a:endParaRPr lang="en-GB" sz="900" dirty="0">
                        <a:effectLst/>
                      </a:endParaRPr>
                    </a:p>
                    <a:p>
                      <a:pPr fontAlgn="base"/>
                      <a:r>
                        <a:rPr lang="en-GB" sz="900" dirty="0">
                          <a:effectLst/>
                        </a:rPr>
                        <a:t>Aberdeen City Council</a:t>
                      </a:r>
                    </a:p>
                    <a:p>
                      <a:pPr fontAlgn="base"/>
                      <a:r>
                        <a:rPr lang="en-GB" sz="900" dirty="0">
                          <a:effectLst/>
                        </a:rPr>
                        <a:t>Aberdeenshire Council</a:t>
                      </a:r>
                    </a:p>
                    <a:p>
                      <a:pPr fontAlgn="base"/>
                      <a:r>
                        <a:rPr lang="en-GB" sz="900" dirty="0">
                          <a:effectLst/>
                        </a:rPr>
                        <a:t>Argyll &amp; Bute Council</a:t>
                      </a:r>
                    </a:p>
                    <a:p>
                      <a:pPr fontAlgn="base"/>
                      <a:r>
                        <a:rPr lang="en-GB" sz="900" dirty="0">
                          <a:effectLst/>
                        </a:rPr>
                        <a:t>Comhairle nan Eilean Sar</a:t>
                      </a:r>
                    </a:p>
                    <a:p>
                      <a:pPr fontAlgn="base"/>
                      <a:r>
                        <a:rPr lang="en-GB" sz="900" dirty="0">
                          <a:effectLst/>
                        </a:rPr>
                        <a:t>Highland Council</a:t>
                      </a:r>
                    </a:p>
                    <a:p>
                      <a:pPr fontAlgn="base"/>
                      <a:r>
                        <a:rPr lang="en-GB" sz="900" dirty="0">
                          <a:effectLst/>
                        </a:rPr>
                        <a:t>Moray Council</a:t>
                      </a:r>
                    </a:p>
                    <a:p>
                      <a:pPr fontAlgn="base"/>
                      <a:r>
                        <a:rPr lang="en-GB" sz="900" dirty="0">
                          <a:effectLst/>
                        </a:rPr>
                        <a:t>Orkney Islands Council</a:t>
                      </a:r>
                    </a:p>
                    <a:p>
                      <a:pPr fontAlgn="base"/>
                      <a:r>
                        <a:rPr lang="en-GB" sz="900" dirty="0">
                          <a:effectLst/>
                        </a:rPr>
                        <a:t>Shetland Islands Council</a:t>
                      </a:r>
                    </a:p>
                  </a:txBody>
                  <a:tcPr marL="32232" marR="32232" marT="16116" marB="16116" anchor="ctr">
                    <a:lnL>
                      <a:noFill/>
                    </a:lnL>
                    <a:lnR>
                      <a:noFill/>
                    </a:lnR>
                    <a:lnT>
                      <a:noFill/>
                    </a:lnT>
                    <a:lnB>
                      <a:noFill/>
                    </a:lnB>
                  </a:tcPr>
                </a:tc>
                <a:extLst>
                  <a:ext uri="{0D108BD9-81ED-4DB2-BD59-A6C34878D82A}">
                    <a16:rowId xmlns:a16="http://schemas.microsoft.com/office/drawing/2014/main" val="1883900422"/>
                  </a:ext>
                </a:extLst>
              </a:tr>
              <a:tr h="780651">
                <a:tc>
                  <a:txBody>
                    <a:bodyPr/>
                    <a:lstStyle/>
                    <a:p>
                      <a:pPr fontAlgn="base"/>
                      <a:endParaRPr lang="en-GB" sz="900" dirty="0">
                        <a:effectLst/>
                      </a:endParaRPr>
                    </a:p>
                    <a:p>
                      <a:pPr fontAlgn="base"/>
                      <a:r>
                        <a:rPr lang="en-GB" sz="900" dirty="0">
                          <a:effectLst/>
                        </a:rPr>
                        <a:t>Edinburgh City Council</a:t>
                      </a:r>
                    </a:p>
                    <a:p>
                      <a:pPr fontAlgn="base"/>
                      <a:r>
                        <a:rPr lang="en-GB" sz="900" dirty="0">
                          <a:effectLst/>
                        </a:rPr>
                        <a:t>East Lothian Council</a:t>
                      </a:r>
                    </a:p>
                    <a:p>
                      <a:pPr fontAlgn="base"/>
                      <a:r>
                        <a:rPr lang="en-GB" sz="900" dirty="0">
                          <a:effectLst/>
                        </a:rPr>
                        <a:t>Fife Council</a:t>
                      </a:r>
                    </a:p>
                    <a:p>
                      <a:pPr fontAlgn="base"/>
                      <a:r>
                        <a:rPr lang="en-GB" sz="900" dirty="0">
                          <a:effectLst/>
                        </a:rPr>
                        <a:t>Midlothian Council</a:t>
                      </a:r>
                    </a:p>
                    <a:p>
                      <a:pPr fontAlgn="base"/>
                      <a:r>
                        <a:rPr lang="en-GB" sz="900" dirty="0">
                          <a:effectLst/>
                        </a:rPr>
                        <a:t>Scottish Borders Council</a:t>
                      </a:r>
                    </a:p>
                  </a:txBody>
                  <a:tcPr marL="32232" marR="32232" marT="16116" marB="16116" anchor="ctr">
                    <a:lnL>
                      <a:noFill/>
                    </a:lnL>
                    <a:lnR>
                      <a:noFill/>
                    </a:lnR>
                    <a:lnT>
                      <a:noFill/>
                    </a:lnT>
                    <a:lnB>
                      <a:noFill/>
                    </a:lnB>
                  </a:tcPr>
                </a:tc>
                <a:extLst>
                  <a:ext uri="{0D108BD9-81ED-4DB2-BD59-A6C34878D82A}">
                    <a16:rowId xmlns:a16="http://schemas.microsoft.com/office/drawing/2014/main" val="480175770"/>
                  </a:ext>
                </a:extLst>
              </a:tr>
              <a:tr h="780651">
                <a:tc>
                  <a:txBody>
                    <a:bodyPr/>
                    <a:lstStyle/>
                    <a:p>
                      <a:pPr fontAlgn="base"/>
                      <a:endParaRPr lang="en-GB" sz="900" dirty="0">
                        <a:effectLst/>
                      </a:endParaRPr>
                    </a:p>
                    <a:p>
                      <a:pPr fontAlgn="base"/>
                      <a:r>
                        <a:rPr lang="en-GB" sz="900" dirty="0">
                          <a:effectLst/>
                        </a:rPr>
                        <a:t>East Ayrshire Council</a:t>
                      </a:r>
                    </a:p>
                    <a:p>
                      <a:pPr fontAlgn="base"/>
                      <a:r>
                        <a:rPr lang="en-GB" sz="900" dirty="0">
                          <a:effectLst/>
                        </a:rPr>
                        <a:t>North Ayrshire Council</a:t>
                      </a:r>
                    </a:p>
                    <a:p>
                      <a:pPr fontAlgn="base"/>
                      <a:r>
                        <a:rPr lang="en-GB" sz="900" dirty="0">
                          <a:effectLst/>
                        </a:rPr>
                        <a:t>South Ayrshire Council</a:t>
                      </a:r>
                    </a:p>
                    <a:p>
                      <a:pPr fontAlgn="base"/>
                      <a:r>
                        <a:rPr lang="en-GB" sz="900" dirty="0">
                          <a:effectLst/>
                        </a:rPr>
                        <a:t>Dumfries &amp; Galloway Council</a:t>
                      </a:r>
                    </a:p>
                  </a:txBody>
                  <a:tcPr marL="32232" marR="32232" marT="16116" marB="16116" anchor="ctr">
                    <a:lnL>
                      <a:noFill/>
                    </a:lnL>
                    <a:lnR>
                      <a:noFill/>
                    </a:lnR>
                    <a:lnT>
                      <a:noFill/>
                    </a:lnT>
                    <a:lnB>
                      <a:noFill/>
                    </a:lnB>
                  </a:tcPr>
                </a:tc>
                <a:extLst>
                  <a:ext uri="{0D108BD9-81ED-4DB2-BD59-A6C34878D82A}">
                    <a16:rowId xmlns:a16="http://schemas.microsoft.com/office/drawing/2014/main" val="3355365431"/>
                  </a:ext>
                </a:extLst>
              </a:tr>
              <a:tr h="657389">
                <a:tc>
                  <a:txBody>
                    <a:bodyPr/>
                    <a:lstStyle/>
                    <a:p>
                      <a:pPr fontAlgn="base"/>
                      <a:endParaRPr lang="en-GB" sz="900" dirty="0">
                        <a:effectLst/>
                      </a:endParaRPr>
                    </a:p>
                    <a:p>
                      <a:pPr fontAlgn="base"/>
                      <a:r>
                        <a:rPr lang="en-GB" sz="900" dirty="0">
                          <a:effectLst/>
                        </a:rPr>
                        <a:t>Angus Council</a:t>
                      </a:r>
                    </a:p>
                    <a:p>
                      <a:pPr fontAlgn="base"/>
                      <a:r>
                        <a:rPr lang="en-GB" sz="900" dirty="0">
                          <a:effectLst/>
                        </a:rPr>
                        <a:t>Dundee City Council</a:t>
                      </a:r>
                    </a:p>
                    <a:p>
                      <a:pPr fontAlgn="base"/>
                      <a:r>
                        <a:rPr lang="en-GB" sz="900" dirty="0">
                          <a:effectLst/>
                        </a:rPr>
                        <a:t>Perth &amp; Kinross Council</a:t>
                      </a:r>
                    </a:p>
                  </a:txBody>
                  <a:tcPr marL="32232" marR="32232" marT="16116" marB="16116" anchor="ctr">
                    <a:lnL>
                      <a:noFill/>
                    </a:lnL>
                    <a:lnR>
                      <a:noFill/>
                    </a:lnR>
                    <a:lnT>
                      <a:noFill/>
                    </a:lnT>
                    <a:lnB>
                      <a:noFill/>
                    </a:lnB>
                  </a:tcPr>
                </a:tc>
                <a:extLst>
                  <a:ext uri="{0D108BD9-81ED-4DB2-BD59-A6C34878D82A}">
                    <a16:rowId xmlns:a16="http://schemas.microsoft.com/office/drawing/2014/main" val="1722212892"/>
                  </a:ext>
                </a:extLst>
              </a:tr>
              <a:tr h="1396952">
                <a:tc>
                  <a:txBody>
                    <a:bodyPr/>
                    <a:lstStyle/>
                    <a:p>
                      <a:pPr fontAlgn="base"/>
                      <a:endParaRPr lang="en-GB" sz="900" dirty="0">
                        <a:effectLst/>
                      </a:endParaRPr>
                    </a:p>
                    <a:p>
                      <a:pPr fontAlgn="base"/>
                      <a:r>
                        <a:rPr lang="en-GB" sz="900" dirty="0">
                          <a:effectLst/>
                        </a:rPr>
                        <a:t>East Dunbartonshire Council</a:t>
                      </a:r>
                    </a:p>
                    <a:p>
                      <a:pPr fontAlgn="base"/>
                      <a:r>
                        <a:rPr lang="en-GB" sz="900" dirty="0">
                          <a:effectLst/>
                        </a:rPr>
                        <a:t>East Renfrewshire Council</a:t>
                      </a:r>
                    </a:p>
                    <a:p>
                      <a:pPr fontAlgn="base"/>
                      <a:r>
                        <a:rPr lang="en-GB" sz="900" dirty="0">
                          <a:effectLst/>
                        </a:rPr>
                        <a:t>Glasgow City Council</a:t>
                      </a:r>
                    </a:p>
                    <a:p>
                      <a:pPr fontAlgn="base"/>
                      <a:r>
                        <a:rPr lang="en-GB" sz="900" dirty="0">
                          <a:effectLst/>
                        </a:rPr>
                        <a:t>Inverclyde Council</a:t>
                      </a:r>
                    </a:p>
                    <a:p>
                      <a:pPr fontAlgn="base"/>
                      <a:r>
                        <a:rPr lang="en-GB" sz="900" dirty="0">
                          <a:effectLst/>
                        </a:rPr>
                        <a:t>North Lanarkshire Council</a:t>
                      </a:r>
                    </a:p>
                    <a:p>
                      <a:pPr fontAlgn="base"/>
                      <a:r>
                        <a:rPr lang="en-GB" sz="900" dirty="0">
                          <a:effectLst/>
                        </a:rPr>
                        <a:t>Renfrewshire Council</a:t>
                      </a:r>
                    </a:p>
                    <a:p>
                      <a:pPr fontAlgn="base"/>
                      <a:r>
                        <a:rPr lang="en-GB" sz="900" dirty="0">
                          <a:effectLst/>
                        </a:rPr>
                        <a:t>South Lanarkshire Council</a:t>
                      </a:r>
                    </a:p>
                    <a:p>
                      <a:pPr fontAlgn="base"/>
                      <a:r>
                        <a:rPr lang="en-GB" sz="900" dirty="0">
                          <a:effectLst/>
                        </a:rPr>
                        <a:t>West Dunbartonshire Council</a:t>
                      </a:r>
                    </a:p>
                  </a:txBody>
                  <a:tcPr marL="32232" marR="32232" marT="16116" marB="16116" anchor="ctr">
                    <a:lnL>
                      <a:noFill/>
                    </a:lnL>
                    <a:lnR>
                      <a:noFill/>
                    </a:lnR>
                    <a:lnT>
                      <a:noFill/>
                    </a:lnT>
                    <a:lnB>
                      <a:noFill/>
                    </a:lnB>
                  </a:tcPr>
                </a:tc>
                <a:extLst>
                  <a:ext uri="{0D108BD9-81ED-4DB2-BD59-A6C34878D82A}">
                    <a16:rowId xmlns:a16="http://schemas.microsoft.com/office/drawing/2014/main" val="1914081942"/>
                  </a:ext>
                </a:extLst>
              </a:tr>
            </a:tbl>
          </a:graphicData>
        </a:graphic>
      </p:graphicFrame>
      <p:sp>
        <p:nvSpPr>
          <p:cNvPr id="4" name="TextBox 3">
            <a:extLst>
              <a:ext uri="{FF2B5EF4-FFF2-40B4-BE49-F238E27FC236}">
                <a16:creationId xmlns:a16="http://schemas.microsoft.com/office/drawing/2014/main" id="{E21E01C2-D516-5A45-97DB-868EAADCDE2B}"/>
              </a:ext>
            </a:extLst>
          </p:cNvPr>
          <p:cNvSpPr txBox="1"/>
          <p:nvPr/>
        </p:nvSpPr>
        <p:spPr>
          <a:xfrm>
            <a:off x="333782" y="257482"/>
            <a:ext cx="6147028" cy="523220"/>
          </a:xfrm>
          <a:prstGeom prst="rect">
            <a:avLst/>
          </a:prstGeom>
          <a:noFill/>
        </p:spPr>
        <p:txBody>
          <a:bodyPr wrap="square" rtlCol="0">
            <a:spAutoFit/>
          </a:bodyPr>
          <a:lstStyle/>
          <a:p>
            <a:pPr algn="ctr" rtl="1"/>
            <a:r>
              <a:rPr lang="ar-SA" sz="2800" dirty="0"/>
              <a:t>32 هيئة محلية اسكتلندية</a:t>
            </a:r>
            <a:endParaRPr lang="en-US" sz="2800" dirty="0"/>
          </a:p>
        </p:txBody>
      </p:sp>
      <p:pic>
        <p:nvPicPr>
          <p:cNvPr id="6" name="Picture 5">
            <a:extLst>
              <a:ext uri="{FF2B5EF4-FFF2-40B4-BE49-F238E27FC236}">
                <a16:creationId xmlns:a16="http://schemas.microsoft.com/office/drawing/2014/main" id="{D065A066-2F14-DD4F-95EF-9ABA7F3859AB}"/>
              </a:ext>
            </a:extLst>
          </p:cNvPr>
          <p:cNvPicPr>
            <a:picLocks noChangeAspect="1"/>
          </p:cNvPicPr>
          <p:nvPr/>
        </p:nvPicPr>
        <p:blipFill>
          <a:blip r:embed="rId2"/>
          <a:stretch>
            <a:fillRect/>
          </a:stretch>
        </p:blipFill>
        <p:spPr>
          <a:xfrm>
            <a:off x="3310598" y="0"/>
            <a:ext cx="5197423" cy="6858000"/>
          </a:xfrm>
          <a:prstGeom prst="rect">
            <a:avLst/>
          </a:prstGeom>
        </p:spPr>
      </p:pic>
    </p:spTree>
    <p:extLst>
      <p:ext uri="{BB962C8B-B14F-4D97-AF65-F5344CB8AC3E}">
        <p14:creationId xmlns:p14="http://schemas.microsoft.com/office/powerpoint/2010/main" val="155205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1E94-DF09-1A4C-A93A-7EBCA278BF93}"/>
              </a:ext>
            </a:extLst>
          </p:cNvPr>
          <p:cNvSpPr>
            <a:spLocks noGrp="1"/>
          </p:cNvSpPr>
          <p:nvPr>
            <p:ph type="title"/>
          </p:nvPr>
        </p:nvSpPr>
        <p:spPr/>
        <p:txBody>
          <a:bodyPr>
            <a:normAutofit/>
          </a:bodyPr>
          <a:lstStyle/>
          <a:p>
            <a:r>
              <a:rPr lang="ar-SA" dirty="0">
                <a:solidFill>
                  <a:schemeClr val="accent5">
                    <a:lumMod val="50000"/>
                  </a:schemeClr>
                </a:solidFill>
              </a:rPr>
              <a:t>دور الهيئة المحلية</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AF2F5253-74BC-204A-965C-496ACE89B645}"/>
              </a:ext>
            </a:extLst>
          </p:cNvPr>
          <p:cNvSpPr>
            <a:spLocks noGrp="1"/>
          </p:cNvSpPr>
          <p:nvPr>
            <p:ph idx="1"/>
          </p:nvPr>
        </p:nvSpPr>
        <p:spPr/>
        <p:txBody>
          <a:bodyPr>
            <a:normAutofit/>
          </a:bodyPr>
          <a:lstStyle/>
          <a:p>
            <a:pPr algn="r" rtl="1"/>
            <a:r>
              <a:rPr lang="ar-SA" dirty="0"/>
              <a:t>توفير الموارد والتوظيف ومراقبة جودة ما يقدم لمدارسها</a:t>
            </a:r>
            <a:endParaRPr lang="en-US" dirty="0"/>
          </a:p>
          <a:p>
            <a:pPr algn="r" rtl="1"/>
            <a:r>
              <a:rPr lang="ar-SA" dirty="0"/>
              <a:t>نشر تقرير سنوي عن المعايير والجودة في الهيئة وقيادة التطوير وفقًا للأولويات الوطنية الحالية</a:t>
            </a:r>
            <a:endParaRPr lang="en-US" dirty="0"/>
          </a:p>
          <a:p>
            <a:pPr algn="r" rtl="1"/>
            <a:r>
              <a:rPr lang="ar-SA" dirty="0"/>
              <a:t>دعم مدارسها في تخطيط للتطوير وتنفيذه</a:t>
            </a:r>
            <a:endParaRPr lang="en-US" dirty="0"/>
          </a:p>
          <a:p>
            <a:pPr algn="r" rtl="1"/>
            <a:r>
              <a:rPr lang="ar-SA" dirty="0"/>
              <a:t>العمل مع الهيئات الأخرى من خلال التطوير الإقليمي الجديد والمشترك</a:t>
            </a:r>
            <a:endParaRPr lang="en-US" dirty="0"/>
          </a:p>
        </p:txBody>
      </p:sp>
    </p:spTree>
    <p:extLst>
      <p:ext uri="{BB962C8B-B14F-4D97-AF65-F5344CB8AC3E}">
        <p14:creationId xmlns:p14="http://schemas.microsoft.com/office/powerpoint/2010/main" val="33481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F9C228-8070-1B43-AF6A-15AE9BDE996A}"/>
              </a:ext>
            </a:extLst>
          </p:cNvPr>
          <p:cNvPicPr>
            <a:picLocks noChangeAspect="1"/>
          </p:cNvPicPr>
          <p:nvPr/>
        </p:nvPicPr>
        <p:blipFill>
          <a:blip r:embed="rId2"/>
          <a:stretch>
            <a:fillRect/>
          </a:stretch>
        </p:blipFill>
        <p:spPr>
          <a:xfrm>
            <a:off x="1857450" y="0"/>
            <a:ext cx="5197423" cy="6858000"/>
          </a:xfrm>
          <a:prstGeom prst="rect">
            <a:avLst/>
          </a:prstGeom>
        </p:spPr>
      </p:pic>
      <p:sp>
        <p:nvSpPr>
          <p:cNvPr id="3" name="Rounded Rectangle 2">
            <a:extLst>
              <a:ext uri="{FF2B5EF4-FFF2-40B4-BE49-F238E27FC236}">
                <a16:creationId xmlns:a16="http://schemas.microsoft.com/office/drawing/2014/main" id="{E2A644C8-9C59-8C4C-9033-772799197E2B}"/>
              </a:ext>
            </a:extLst>
          </p:cNvPr>
          <p:cNvSpPr/>
          <p:nvPr/>
        </p:nvSpPr>
        <p:spPr>
          <a:xfrm>
            <a:off x="3323140" y="1977438"/>
            <a:ext cx="2381478" cy="51545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Northern Alliance</a:t>
            </a:r>
          </a:p>
        </p:txBody>
      </p:sp>
      <p:sp>
        <p:nvSpPr>
          <p:cNvPr id="4" name="Rounded Rectangle 3">
            <a:extLst>
              <a:ext uri="{FF2B5EF4-FFF2-40B4-BE49-F238E27FC236}">
                <a16:creationId xmlns:a16="http://schemas.microsoft.com/office/drawing/2014/main" id="{7714916C-FAA8-C040-A240-DFC9C38E0832}"/>
              </a:ext>
            </a:extLst>
          </p:cNvPr>
          <p:cNvSpPr/>
          <p:nvPr/>
        </p:nvSpPr>
        <p:spPr>
          <a:xfrm>
            <a:off x="5864134" y="3711910"/>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Tayside</a:t>
            </a:r>
            <a:r>
              <a:rPr lang="en-US" sz="1600" dirty="0">
                <a:solidFill>
                  <a:schemeClr val="tx1"/>
                </a:solidFill>
              </a:rPr>
              <a:t> Collaborative</a:t>
            </a:r>
          </a:p>
        </p:txBody>
      </p:sp>
      <p:sp>
        <p:nvSpPr>
          <p:cNvPr id="6" name="Rounded Rectangle 5">
            <a:extLst>
              <a:ext uri="{FF2B5EF4-FFF2-40B4-BE49-F238E27FC236}">
                <a16:creationId xmlns:a16="http://schemas.microsoft.com/office/drawing/2014/main" id="{AD69E97F-0BFC-4441-8F42-181ECDFCAAC4}"/>
              </a:ext>
            </a:extLst>
          </p:cNvPr>
          <p:cNvSpPr/>
          <p:nvPr/>
        </p:nvSpPr>
        <p:spPr>
          <a:xfrm>
            <a:off x="1778071" y="4240065"/>
            <a:ext cx="2461488" cy="486787"/>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Forth Valley &amp; West Lothian Collaborative</a:t>
            </a:r>
          </a:p>
        </p:txBody>
      </p:sp>
      <p:sp>
        <p:nvSpPr>
          <p:cNvPr id="7" name="Rounded Rectangle 6">
            <a:extLst>
              <a:ext uri="{FF2B5EF4-FFF2-40B4-BE49-F238E27FC236}">
                <a16:creationId xmlns:a16="http://schemas.microsoft.com/office/drawing/2014/main" id="{5CFEB795-3A1D-2540-88F1-ADC00C2A110A}"/>
              </a:ext>
            </a:extLst>
          </p:cNvPr>
          <p:cNvSpPr/>
          <p:nvPr/>
        </p:nvSpPr>
        <p:spPr>
          <a:xfrm>
            <a:off x="6060967" y="4933706"/>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East Alliance</a:t>
            </a:r>
          </a:p>
        </p:txBody>
      </p:sp>
      <p:sp>
        <p:nvSpPr>
          <p:cNvPr id="8" name="Rounded Rectangle 7">
            <a:extLst>
              <a:ext uri="{FF2B5EF4-FFF2-40B4-BE49-F238E27FC236}">
                <a16:creationId xmlns:a16="http://schemas.microsoft.com/office/drawing/2014/main" id="{6D466F0A-6D79-624B-817D-439504CA296B}"/>
              </a:ext>
            </a:extLst>
          </p:cNvPr>
          <p:cNvSpPr/>
          <p:nvPr/>
        </p:nvSpPr>
        <p:spPr>
          <a:xfrm>
            <a:off x="1778071" y="4922941"/>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West Partnership</a:t>
            </a:r>
          </a:p>
        </p:txBody>
      </p:sp>
      <p:sp>
        <p:nvSpPr>
          <p:cNvPr id="9" name="Rounded Rectangle 8">
            <a:extLst>
              <a:ext uri="{FF2B5EF4-FFF2-40B4-BE49-F238E27FC236}">
                <a16:creationId xmlns:a16="http://schemas.microsoft.com/office/drawing/2014/main" id="{86957C81-1A14-3242-821D-69D0B0AAD01E}"/>
              </a:ext>
            </a:extLst>
          </p:cNvPr>
          <p:cNvSpPr/>
          <p:nvPr/>
        </p:nvSpPr>
        <p:spPr>
          <a:xfrm>
            <a:off x="1842848" y="6046506"/>
            <a:ext cx="2381478" cy="42290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West Collaborative</a:t>
            </a:r>
          </a:p>
        </p:txBody>
      </p:sp>
      <p:sp>
        <p:nvSpPr>
          <p:cNvPr id="14" name="TextBox 13">
            <a:extLst>
              <a:ext uri="{FF2B5EF4-FFF2-40B4-BE49-F238E27FC236}">
                <a16:creationId xmlns:a16="http://schemas.microsoft.com/office/drawing/2014/main" id="{D48D04C2-867B-9942-BF95-A250A4E83157}"/>
              </a:ext>
            </a:extLst>
          </p:cNvPr>
          <p:cNvSpPr txBox="1"/>
          <p:nvPr/>
        </p:nvSpPr>
        <p:spPr>
          <a:xfrm>
            <a:off x="107504" y="296222"/>
            <a:ext cx="4634603" cy="461665"/>
          </a:xfrm>
          <a:prstGeom prst="rect">
            <a:avLst/>
          </a:prstGeom>
          <a:noFill/>
        </p:spPr>
        <p:txBody>
          <a:bodyPr wrap="none" rtlCol="0">
            <a:spAutoFit/>
          </a:bodyPr>
          <a:lstStyle/>
          <a:p>
            <a:pPr algn="r" rtl="1"/>
            <a:r>
              <a:rPr lang="ar-SA" sz="2400" dirty="0"/>
              <a:t>التطوير الإقليمي الجديد والمشترك في اسكتلندا</a:t>
            </a:r>
            <a:endParaRPr lang="en-US" sz="2400" dirty="0"/>
          </a:p>
        </p:txBody>
      </p:sp>
    </p:spTree>
    <p:extLst>
      <p:ext uri="{BB962C8B-B14F-4D97-AF65-F5344CB8AC3E}">
        <p14:creationId xmlns:p14="http://schemas.microsoft.com/office/powerpoint/2010/main" val="181221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A8F9-E6AA-BC48-B764-E195BF48439F}"/>
              </a:ext>
            </a:extLst>
          </p:cNvPr>
          <p:cNvSpPr>
            <a:spLocks noGrp="1"/>
          </p:cNvSpPr>
          <p:nvPr>
            <p:ph type="title"/>
          </p:nvPr>
        </p:nvSpPr>
        <p:spPr/>
        <p:txBody>
          <a:bodyPr/>
          <a:lstStyle/>
          <a:p>
            <a:pPr rtl="1"/>
            <a:r>
              <a:rPr lang="ar-SA" dirty="0">
                <a:solidFill>
                  <a:schemeClr val="accent5">
                    <a:lumMod val="50000"/>
                  </a:schemeClr>
                </a:solidFill>
              </a:rPr>
              <a:t>الدور الوطني</a:t>
            </a:r>
            <a:r>
              <a:rPr lang="en-US" dirty="0">
                <a:solidFill>
                  <a:schemeClr val="accent5">
                    <a:lumMod val="50000"/>
                  </a:schemeClr>
                </a:solidFill>
              </a:rPr>
              <a:t> </a:t>
            </a:r>
          </a:p>
        </p:txBody>
      </p:sp>
      <p:sp>
        <p:nvSpPr>
          <p:cNvPr id="3" name="Content Placeholder 2">
            <a:extLst>
              <a:ext uri="{FF2B5EF4-FFF2-40B4-BE49-F238E27FC236}">
                <a16:creationId xmlns:a16="http://schemas.microsoft.com/office/drawing/2014/main" id="{FAD5E3DD-E02B-FC4F-A1F6-8A535961C550}"/>
              </a:ext>
            </a:extLst>
          </p:cNvPr>
          <p:cNvSpPr>
            <a:spLocks noGrp="1"/>
          </p:cNvSpPr>
          <p:nvPr>
            <p:ph idx="1"/>
          </p:nvPr>
        </p:nvSpPr>
        <p:spPr/>
        <p:txBody>
          <a:bodyPr>
            <a:normAutofit/>
          </a:bodyPr>
          <a:lstStyle/>
          <a:p>
            <a:pPr algn="r" rtl="1"/>
            <a:r>
              <a:rPr lang="ar-SA" dirty="0"/>
              <a:t>توضيح النتائج المتوقع أن يحققها النظام بما في ذلك أولويات التطوير </a:t>
            </a:r>
          </a:p>
          <a:p>
            <a:pPr algn="r" rtl="1"/>
            <a:r>
              <a:rPr lang="ar-SA" dirty="0"/>
              <a:t>ضمان توفر الموارد والمعرفة والقدرة لدى المدارس لدعم تطويرها وتمكينها من القيام بذلك</a:t>
            </a:r>
            <a:endParaRPr lang="en-US" dirty="0"/>
          </a:p>
          <a:p>
            <a:pPr algn="r" rtl="1"/>
            <a:r>
              <a:rPr lang="ar-SA" dirty="0"/>
              <a:t>رصد التقدم ومشاركة التغذية الراجعة للهيئات المحلية والمدارس، وتعزيز نشر أنجح الأساليب</a:t>
            </a:r>
            <a:endParaRPr lang="en-US" dirty="0"/>
          </a:p>
          <a:p>
            <a:pPr algn="r" rtl="1"/>
            <a:r>
              <a:rPr lang="ar-SA" dirty="0"/>
              <a:t>رصد التقدم على المستوى الوطني وإعداد التقارير حوله، ووفقًا لذلك تم مراجعة الأولويات الوطنية</a:t>
            </a:r>
            <a:endParaRPr lang="en-US" dirty="0"/>
          </a:p>
        </p:txBody>
      </p:sp>
    </p:spTree>
    <p:extLst>
      <p:ext uri="{BB962C8B-B14F-4D97-AF65-F5344CB8AC3E}">
        <p14:creationId xmlns:p14="http://schemas.microsoft.com/office/powerpoint/2010/main" val="9169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2596</TotalTime>
  <Words>779</Words>
  <Application>Microsoft Macintosh PowerPoint</Application>
  <PresentationFormat>On-screen Show (4:3)</PresentationFormat>
  <Paragraphs>137</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PowerPoint Presentation</vt:lpstr>
      <vt:lpstr>PowerPoint Presentation</vt:lpstr>
      <vt:lpstr>PowerPoint Presentation</vt:lpstr>
      <vt:lpstr>نهج يضم ثلاثة مستويات لضمان الجودة والتطوير</vt:lpstr>
      <vt:lpstr>دور المدرسة</vt:lpstr>
      <vt:lpstr>PowerPoint Presentation</vt:lpstr>
      <vt:lpstr>دور الهيئة المحلية</vt:lpstr>
      <vt:lpstr>PowerPoint Presentation</vt:lpstr>
      <vt:lpstr>الدور الوطني </vt:lpstr>
      <vt:lpstr>إطار التطوير الوطني وخطة التطوير</vt:lpstr>
      <vt:lpstr>تعليم اسكتلندا مؤسسة تطوير وطنية متكاملة تقدم مزيجًا من الدعم والتحدي للنظام</vt:lpstr>
      <vt:lpstr>يتم تقديم الدعم الوطني للتقويم الذاتي للمدرسة والتطوير عن طريق:</vt:lpstr>
      <vt:lpstr>التحدي الوطني والمساءلة</vt:lpstr>
      <vt:lpstr>التحدي الوطني والمساءلة</vt:lpstr>
      <vt:lpstr>روابط ذات صلة</vt:lpstr>
    </vt:vector>
  </TitlesOfParts>
  <Company>Six 4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Doune Sinclair</dc:creator>
  <cp:lastModifiedBy>ARWA ALI A. ALDUAIJ</cp:lastModifiedBy>
  <cp:revision>213</cp:revision>
  <dcterms:created xsi:type="dcterms:W3CDTF">2011-11-14T00:37:46Z</dcterms:created>
  <dcterms:modified xsi:type="dcterms:W3CDTF">2019-03-24T07:36:45Z</dcterms:modified>
</cp:coreProperties>
</file>