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BD7"/>
    <a:srgbClr val="9C5BCD"/>
    <a:srgbClr val="2EA8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88" d="100"/>
          <a:sy n="88" d="100"/>
        </p:scale>
        <p:origin x="-51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284694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285305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56668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117971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98285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31538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263829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289060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29321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252612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91656F-7599-4E9F-8D9B-3ED07F78F21C}" type="datetimeFigureOut">
              <a:rPr lang="ar-EG" smtClean="0"/>
              <a:pPr/>
              <a:t>18/07/1440</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393101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91656F-7599-4E9F-8D9B-3ED07F78F21C}" type="datetimeFigureOut">
              <a:rPr lang="ar-EG" smtClean="0"/>
              <a:pPr/>
              <a:t>18/07/1440</a:t>
            </a:fld>
            <a:endParaRPr lang="ar-EG"/>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1D6718-E697-4D4A-8FB6-BBB5522F8FAD}" type="slidenum">
              <a:rPr lang="ar-EG" smtClean="0"/>
              <a:pPr/>
              <a:t>‹#›</a:t>
            </a:fld>
            <a:endParaRPr lang="ar-EG"/>
          </a:p>
        </p:txBody>
      </p:sp>
    </p:spTree>
    <p:extLst>
      <p:ext uri="{BB962C8B-B14F-4D97-AF65-F5344CB8AC3E}">
        <p14:creationId xmlns="" xmlns:p14="http://schemas.microsoft.com/office/powerpoint/2010/main" val="358857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2590800" cy="2019300"/>
          </a:xfrm>
          <a:prstGeom prst="rect">
            <a:avLst/>
          </a:prstGeom>
          <a:solidFill>
            <a:srgbClr val="2E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5" name="صورة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84940" y="554038"/>
            <a:ext cx="10667885" cy="5791200"/>
          </a:xfrm>
          <a:prstGeom prst="rect">
            <a:avLst/>
          </a:prstGeom>
          <a:effectLst>
            <a:outerShdw blurRad="279400" dist="38100" dir="5400000" sx="102000" sy="102000" algn="t" rotWithShape="0">
              <a:prstClr val="black">
                <a:alpha val="40000"/>
              </a:prstClr>
            </a:outerShdw>
          </a:effectLst>
        </p:spPr>
      </p:pic>
      <p:sp>
        <p:nvSpPr>
          <p:cNvPr id="6" name="مستطيل 5"/>
          <p:cNvSpPr/>
          <p:nvPr/>
        </p:nvSpPr>
        <p:spPr>
          <a:xfrm>
            <a:off x="9601200" y="1"/>
            <a:ext cx="2590800" cy="1676400"/>
          </a:xfrm>
          <a:prstGeom prst="rect">
            <a:avLst/>
          </a:prstGeom>
          <a:solidFill>
            <a:srgbClr val="2EA87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3" name="Freeform 28"/>
          <p:cNvSpPr>
            <a:spLocks/>
          </p:cNvSpPr>
          <p:nvPr/>
        </p:nvSpPr>
        <p:spPr bwMode="auto">
          <a:xfrm>
            <a:off x="9925051" y="347663"/>
            <a:ext cx="193675" cy="87313"/>
          </a:xfrm>
          <a:custGeom>
            <a:avLst/>
            <a:gdLst>
              <a:gd name="T0" fmla="*/ 78 w 87"/>
              <a:gd name="T1" fmla="*/ 0 h 39"/>
              <a:gd name="T2" fmla="*/ 74 w 87"/>
              <a:gd name="T3" fmla="*/ 7 h 39"/>
              <a:gd name="T4" fmla="*/ 81 w 87"/>
              <a:gd name="T5" fmla="*/ 18 h 39"/>
              <a:gd name="T6" fmla="*/ 50 w 87"/>
              <a:gd name="T7" fmla="*/ 20 h 39"/>
              <a:gd name="T8" fmla="*/ 37 w 87"/>
              <a:gd name="T9" fmla="*/ 2 h 39"/>
              <a:gd name="T10" fmla="*/ 30 w 87"/>
              <a:gd name="T11" fmla="*/ 4 h 39"/>
              <a:gd name="T12" fmla="*/ 19 w 87"/>
              <a:gd name="T13" fmla="*/ 27 h 39"/>
              <a:gd name="T14" fmla="*/ 13 w 87"/>
              <a:gd name="T15" fmla="*/ 29 h 39"/>
              <a:gd name="T16" fmla="*/ 1 w 87"/>
              <a:gd name="T17" fmla="*/ 4 h 39"/>
              <a:gd name="T18" fmla="*/ 6 w 87"/>
              <a:gd name="T19" fmla="*/ 30 h 39"/>
              <a:gd name="T20" fmla="*/ 16 w 87"/>
              <a:gd name="T21" fmla="*/ 39 h 39"/>
              <a:gd name="T22" fmla="*/ 20 w 87"/>
              <a:gd name="T23" fmla="*/ 34 h 39"/>
              <a:gd name="T24" fmla="*/ 30 w 87"/>
              <a:gd name="T25" fmla="*/ 14 h 39"/>
              <a:gd name="T26" fmla="*/ 35 w 87"/>
              <a:gd name="T27" fmla="*/ 12 h 39"/>
              <a:gd name="T28" fmla="*/ 46 w 87"/>
              <a:gd name="T29" fmla="*/ 28 h 39"/>
              <a:gd name="T30" fmla="*/ 61 w 87"/>
              <a:gd name="T31" fmla="*/ 32 h 39"/>
              <a:gd name="T32" fmla="*/ 79 w 87"/>
              <a:gd name="T33" fmla="*/ 28 h 39"/>
              <a:gd name="T34" fmla="*/ 85 w 87"/>
              <a:gd name="T35" fmla="*/ 17 h 39"/>
              <a:gd name="T36" fmla="*/ 78 w 87"/>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39">
                <a:moveTo>
                  <a:pt x="78" y="0"/>
                </a:moveTo>
                <a:cubicBezTo>
                  <a:pt x="77" y="2"/>
                  <a:pt x="76" y="5"/>
                  <a:pt x="74" y="7"/>
                </a:cubicBezTo>
                <a:cubicBezTo>
                  <a:pt x="77" y="11"/>
                  <a:pt x="79" y="14"/>
                  <a:pt x="81" y="18"/>
                </a:cubicBezTo>
                <a:cubicBezTo>
                  <a:pt x="72" y="23"/>
                  <a:pt x="60" y="24"/>
                  <a:pt x="50" y="20"/>
                </a:cubicBezTo>
                <a:cubicBezTo>
                  <a:pt x="43" y="16"/>
                  <a:pt x="40" y="8"/>
                  <a:pt x="37" y="2"/>
                </a:cubicBezTo>
                <a:cubicBezTo>
                  <a:pt x="35" y="2"/>
                  <a:pt x="32" y="2"/>
                  <a:pt x="30" y="4"/>
                </a:cubicBezTo>
                <a:cubicBezTo>
                  <a:pt x="24" y="10"/>
                  <a:pt x="22" y="19"/>
                  <a:pt x="19" y="27"/>
                </a:cubicBezTo>
                <a:cubicBezTo>
                  <a:pt x="17" y="28"/>
                  <a:pt x="15" y="31"/>
                  <a:pt x="13" y="29"/>
                </a:cubicBezTo>
                <a:cubicBezTo>
                  <a:pt x="5" y="24"/>
                  <a:pt x="5" y="12"/>
                  <a:pt x="1" y="4"/>
                </a:cubicBezTo>
                <a:cubicBezTo>
                  <a:pt x="0" y="13"/>
                  <a:pt x="2" y="22"/>
                  <a:pt x="6" y="30"/>
                </a:cubicBezTo>
                <a:cubicBezTo>
                  <a:pt x="8" y="34"/>
                  <a:pt x="11" y="39"/>
                  <a:pt x="16" y="39"/>
                </a:cubicBezTo>
                <a:cubicBezTo>
                  <a:pt x="18" y="38"/>
                  <a:pt x="19" y="36"/>
                  <a:pt x="20" y="34"/>
                </a:cubicBezTo>
                <a:cubicBezTo>
                  <a:pt x="23" y="27"/>
                  <a:pt x="26" y="20"/>
                  <a:pt x="30" y="14"/>
                </a:cubicBezTo>
                <a:cubicBezTo>
                  <a:pt x="31" y="12"/>
                  <a:pt x="33" y="12"/>
                  <a:pt x="35" y="12"/>
                </a:cubicBezTo>
                <a:cubicBezTo>
                  <a:pt x="38" y="17"/>
                  <a:pt x="40" y="24"/>
                  <a:pt x="46" y="28"/>
                </a:cubicBezTo>
                <a:cubicBezTo>
                  <a:pt x="50" y="31"/>
                  <a:pt x="56" y="32"/>
                  <a:pt x="61" y="32"/>
                </a:cubicBezTo>
                <a:cubicBezTo>
                  <a:pt x="67" y="31"/>
                  <a:pt x="73" y="31"/>
                  <a:pt x="79" y="28"/>
                </a:cubicBezTo>
                <a:cubicBezTo>
                  <a:pt x="83" y="26"/>
                  <a:pt x="84" y="21"/>
                  <a:pt x="85" y="17"/>
                </a:cubicBezTo>
                <a:cubicBezTo>
                  <a:pt x="87" y="10"/>
                  <a:pt x="81" y="5"/>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ar-EG"/>
          </a:p>
        </p:txBody>
      </p:sp>
      <p:grpSp>
        <p:nvGrpSpPr>
          <p:cNvPr id="54" name="مجموعة 53"/>
          <p:cNvGrpSpPr/>
          <p:nvPr/>
        </p:nvGrpSpPr>
        <p:grpSpPr>
          <a:xfrm>
            <a:off x="9918699" y="249238"/>
            <a:ext cx="1943101" cy="685800"/>
            <a:chOff x="9950450" y="249238"/>
            <a:chExt cx="1670050" cy="685800"/>
          </a:xfrm>
          <a:solidFill>
            <a:schemeClr val="bg1"/>
          </a:solidFill>
        </p:grpSpPr>
        <p:sp>
          <p:nvSpPr>
            <p:cNvPr id="10" name="Freeform 5"/>
            <p:cNvSpPr>
              <a:spLocks/>
            </p:cNvSpPr>
            <p:nvPr/>
          </p:nvSpPr>
          <p:spPr bwMode="auto">
            <a:xfrm>
              <a:off x="11423650" y="573088"/>
              <a:ext cx="104775" cy="76200"/>
            </a:xfrm>
            <a:custGeom>
              <a:avLst/>
              <a:gdLst>
                <a:gd name="T0" fmla="*/ 26 w 47"/>
                <a:gd name="T1" fmla="*/ 25 h 34"/>
                <a:gd name="T2" fmla="*/ 22 w 47"/>
                <a:gd name="T3" fmla="*/ 17 h 34"/>
                <a:gd name="T4" fmla="*/ 4 w 47"/>
                <a:gd name="T5" fmla="*/ 0 h 34"/>
                <a:gd name="T6" fmla="*/ 1 w 47"/>
                <a:gd name="T7" fmla="*/ 9 h 34"/>
                <a:gd name="T8" fmla="*/ 10 w 47"/>
                <a:gd name="T9" fmla="*/ 19 h 34"/>
                <a:gd name="T10" fmla="*/ 12 w 47"/>
                <a:gd name="T11" fmla="*/ 14 h 34"/>
                <a:gd name="T12" fmla="*/ 26 w 47"/>
                <a:gd name="T13" fmla="*/ 34 h 34"/>
                <a:gd name="T14" fmla="*/ 29 w 47"/>
                <a:gd name="T15" fmla="*/ 28 h 34"/>
                <a:gd name="T16" fmla="*/ 29 w 47"/>
                <a:gd name="T17" fmla="*/ 28 h 34"/>
                <a:gd name="T18" fmla="*/ 38 w 47"/>
                <a:gd name="T19" fmla="*/ 10 h 34"/>
                <a:gd name="T20" fmla="*/ 45 w 47"/>
                <a:gd name="T21" fmla="*/ 16 h 34"/>
                <a:gd name="T22" fmla="*/ 39 w 47"/>
                <a:gd name="T23" fmla="*/ 2 h 34"/>
                <a:gd name="T24" fmla="*/ 26 w 47"/>
                <a:gd name="T25"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34">
                  <a:moveTo>
                    <a:pt x="26" y="25"/>
                  </a:moveTo>
                  <a:cubicBezTo>
                    <a:pt x="25" y="22"/>
                    <a:pt x="23" y="20"/>
                    <a:pt x="22" y="17"/>
                  </a:cubicBezTo>
                  <a:cubicBezTo>
                    <a:pt x="19" y="10"/>
                    <a:pt x="12" y="4"/>
                    <a:pt x="4" y="0"/>
                  </a:cubicBezTo>
                  <a:cubicBezTo>
                    <a:pt x="3" y="3"/>
                    <a:pt x="0" y="6"/>
                    <a:pt x="1" y="9"/>
                  </a:cubicBezTo>
                  <a:cubicBezTo>
                    <a:pt x="4" y="13"/>
                    <a:pt x="7" y="16"/>
                    <a:pt x="10" y="19"/>
                  </a:cubicBezTo>
                  <a:cubicBezTo>
                    <a:pt x="11" y="17"/>
                    <a:pt x="11" y="15"/>
                    <a:pt x="12" y="14"/>
                  </a:cubicBezTo>
                  <a:cubicBezTo>
                    <a:pt x="18" y="20"/>
                    <a:pt x="21" y="28"/>
                    <a:pt x="26" y="34"/>
                  </a:cubicBezTo>
                  <a:cubicBezTo>
                    <a:pt x="27" y="32"/>
                    <a:pt x="28" y="30"/>
                    <a:pt x="29" y="28"/>
                  </a:cubicBezTo>
                  <a:cubicBezTo>
                    <a:pt x="29" y="28"/>
                    <a:pt x="29" y="28"/>
                    <a:pt x="29" y="28"/>
                  </a:cubicBezTo>
                  <a:cubicBezTo>
                    <a:pt x="30" y="22"/>
                    <a:pt x="34" y="16"/>
                    <a:pt x="38" y="10"/>
                  </a:cubicBezTo>
                  <a:cubicBezTo>
                    <a:pt x="40" y="12"/>
                    <a:pt x="43" y="14"/>
                    <a:pt x="45" y="16"/>
                  </a:cubicBezTo>
                  <a:cubicBezTo>
                    <a:pt x="47" y="11"/>
                    <a:pt x="47" y="5"/>
                    <a:pt x="39" y="2"/>
                  </a:cubicBezTo>
                  <a:cubicBezTo>
                    <a:pt x="32" y="9"/>
                    <a:pt x="29" y="17"/>
                    <a:pt x="26"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1" name="Freeform 6"/>
            <p:cNvSpPr>
              <a:spLocks/>
            </p:cNvSpPr>
            <p:nvPr/>
          </p:nvSpPr>
          <p:spPr bwMode="auto">
            <a:xfrm>
              <a:off x="10275888" y="896938"/>
              <a:ext cx="53975" cy="38100"/>
            </a:xfrm>
            <a:custGeom>
              <a:avLst/>
              <a:gdLst>
                <a:gd name="T0" fmla="*/ 0 w 24"/>
                <a:gd name="T1" fmla="*/ 9 h 17"/>
                <a:gd name="T2" fmla="*/ 14 w 24"/>
                <a:gd name="T3" fmla="*/ 17 h 17"/>
                <a:gd name="T4" fmla="*/ 24 w 24"/>
                <a:gd name="T5" fmla="*/ 9 h 17"/>
                <a:gd name="T6" fmla="*/ 11 w 24"/>
                <a:gd name="T7" fmla="*/ 0 h 17"/>
                <a:gd name="T8" fmla="*/ 0 w 24"/>
                <a:gd name="T9" fmla="*/ 9 h 17"/>
              </a:gdLst>
              <a:ahLst/>
              <a:cxnLst>
                <a:cxn ang="0">
                  <a:pos x="T0" y="T1"/>
                </a:cxn>
                <a:cxn ang="0">
                  <a:pos x="T2" y="T3"/>
                </a:cxn>
                <a:cxn ang="0">
                  <a:pos x="T4" y="T5"/>
                </a:cxn>
                <a:cxn ang="0">
                  <a:pos x="T6" y="T7"/>
                </a:cxn>
                <a:cxn ang="0">
                  <a:pos x="T8" y="T9"/>
                </a:cxn>
              </a:cxnLst>
              <a:rect l="0" t="0" r="r" b="b"/>
              <a:pathLst>
                <a:path w="24" h="17">
                  <a:moveTo>
                    <a:pt x="0" y="9"/>
                  </a:moveTo>
                  <a:cubicBezTo>
                    <a:pt x="5" y="12"/>
                    <a:pt x="9" y="14"/>
                    <a:pt x="14" y="17"/>
                  </a:cubicBezTo>
                  <a:cubicBezTo>
                    <a:pt x="17" y="14"/>
                    <a:pt x="21" y="12"/>
                    <a:pt x="24" y="9"/>
                  </a:cubicBezTo>
                  <a:cubicBezTo>
                    <a:pt x="20" y="6"/>
                    <a:pt x="16" y="3"/>
                    <a:pt x="11" y="0"/>
                  </a:cubicBezTo>
                  <a:cubicBezTo>
                    <a:pt x="7" y="3"/>
                    <a:pt x="4" y="6"/>
                    <a:pt x="0"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2" name="Freeform 7"/>
            <p:cNvSpPr>
              <a:spLocks/>
            </p:cNvSpPr>
            <p:nvPr/>
          </p:nvSpPr>
          <p:spPr bwMode="auto">
            <a:xfrm>
              <a:off x="10750550" y="696913"/>
              <a:ext cx="52387" cy="36513"/>
            </a:xfrm>
            <a:custGeom>
              <a:avLst/>
              <a:gdLst>
                <a:gd name="T0" fmla="*/ 9 w 23"/>
                <a:gd name="T1" fmla="*/ 0 h 16"/>
                <a:gd name="T2" fmla="*/ 0 w 23"/>
                <a:gd name="T3" fmla="*/ 10 h 16"/>
                <a:gd name="T4" fmla="*/ 15 w 23"/>
                <a:gd name="T5" fmla="*/ 16 h 16"/>
                <a:gd name="T6" fmla="*/ 23 w 23"/>
                <a:gd name="T7" fmla="*/ 7 h 16"/>
                <a:gd name="T8" fmla="*/ 9 w 23"/>
                <a:gd name="T9" fmla="*/ 0 h 16"/>
              </a:gdLst>
              <a:ahLst/>
              <a:cxnLst>
                <a:cxn ang="0">
                  <a:pos x="T0" y="T1"/>
                </a:cxn>
                <a:cxn ang="0">
                  <a:pos x="T2" y="T3"/>
                </a:cxn>
                <a:cxn ang="0">
                  <a:pos x="T4" y="T5"/>
                </a:cxn>
                <a:cxn ang="0">
                  <a:pos x="T6" y="T7"/>
                </a:cxn>
                <a:cxn ang="0">
                  <a:pos x="T8" y="T9"/>
                </a:cxn>
              </a:cxnLst>
              <a:rect l="0" t="0" r="r" b="b"/>
              <a:pathLst>
                <a:path w="23" h="16">
                  <a:moveTo>
                    <a:pt x="9" y="0"/>
                  </a:moveTo>
                  <a:cubicBezTo>
                    <a:pt x="6" y="3"/>
                    <a:pt x="3" y="6"/>
                    <a:pt x="0" y="10"/>
                  </a:cubicBezTo>
                  <a:cubicBezTo>
                    <a:pt x="5" y="12"/>
                    <a:pt x="10" y="14"/>
                    <a:pt x="15" y="16"/>
                  </a:cubicBezTo>
                  <a:cubicBezTo>
                    <a:pt x="18" y="13"/>
                    <a:pt x="21" y="10"/>
                    <a:pt x="23" y="7"/>
                  </a:cubicBezTo>
                  <a:cubicBezTo>
                    <a:pt x="19" y="5"/>
                    <a:pt x="14" y="2"/>
                    <a:pt x="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3" name="Freeform 8"/>
            <p:cNvSpPr>
              <a:spLocks/>
            </p:cNvSpPr>
            <p:nvPr/>
          </p:nvSpPr>
          <p:spPr bwMode="auto">
            <a:xfrm>
              <a:off x="10418763" y="566738"/>
              <a:ext cx="42862" cy="76200"/>
            </a:xfrm>
            <a:custGeom>
              <a:avLst/>
              <a:gdLst>
                <a:gd name="T0" fmla="*/ 1 w 19"/>
                <a:gd name="T1" fmla="*/ 22 h 34"/>
                <a:gd name="T2" fmla="*/ 8 w 19"/>
                <a:gd name="T3" fmla="*/ 34 h 34"/>
                <a:gd name="T4" fmla="*/ 19 w 19"/>
                <a:gd name="T5" fmla="*/ 23 h 34"/>
                <a:gd name="T6" fmla="*/ 8 w 19"/>
                <a:gd name="T7" fmla="*/ 28 h 34"/>
                <a:gd name="T8" fmla="*/ 12 w 19"/>
                <a:gd name="T9" fmla="*/ 0 h 34"/>
                <a:gd name="T10" fmla="*/ 1 w 19"/>
                <a:gd name="T11" fmla="*/ 22 h 34"/>
              </a:gdLst>
              <a:ahLst/>
              <a:cxnLst>
                <a:cxn ang="0">
                  <a:pos x="T0" y="T1"/>
                </a:cxn>
                <a:cxn ang="0">
                  <a:pos x="T2" y="T3"/>
                </a:cxn>
                <a:cxn ang="0">
                  <a:pos x="T4" y="T5"/>
                </a:cxn>
                <a:cxn ang="0">
                  <a:pos x="T6" y="T7"/>
                </a:cxn>
                <a:cxn ang="0">
                  <a:pos x="T8" y="T9"/>
                </a:cxn>
                <a:cxn ang="0">
                  <a:pos x="T10" y="T11"/>
                </a:cxn>
              </a:cxnLst>
              <a:rect l="0" t="0" r="r" b="b"/>
              <a:pathLst>
                <a:path w="19" h="34">
                  <a:moveTo>
                    <a:pt x="1" y="22"/>
                  </a:moveTo>
                  <a:cubicBezTo>
                    <a:pt x="0" y="27"/>
                    <a:pt x="1" y="34"/>
                    <a:pt x="8" y="34"/>
                  </a:cubicBezTo>
                  <a:cubicBezTo>
                    <a:pt x="16" y="34"/>
                    <a:pt x="18" y="27"/>
                    <a:pt x="19" y="23"/>
                  </a:cubicBezTo>
                  <a:cubicBezTo>
                    <a:pt x="16" y="25"/>
                    <a:pt x="14" y="29"/>
                    <a:pt x="8" y="28"/>
                  </a:cubicBezTo>
                  <a:cubicBezTo>
                    <a:pt x="0" y="20"/>
                    <a:pt x="9" y="9"/>
                    <a:pt x="12" y="0"/>
                  </a:cubicBezTo>
                  <a:cubicBezTo>
                    <a:pt x="6" y="7"/>
                    <a:pt x="2" y="15"/>
                    <a:pt x="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4" name="Freeform 9"/>
            <p:cNvSpPr>
              <a:spLocks/>
            </p:cNvSpPr>
            <p:nvPr/>
          </p:nvSpPr>
          <p:spPr bwMode="auto">
            <a:xfrm>
              <a:off x="10331450" y="896938"/>
              <a:ext cx="53975" cy="38100"/>
            </a:xfrm>
            <a:custGeom>
              <a:avLst/>
              <a:gdLst>
                <a:gd name="T0" fmla="*/ 0 w 24"/>
                <a:gd name="T1" fmla="*/ 9 h 17"/>
                <a:gd name="T2" fmla="*/ 14 w 24"/>
                <a:gd name="T3" fmla="*/ 17 h 17"/>
                <a:gd name="T4" fmla="*/ 24 w 24"/>
                <a:gd name="T5" fmla="*/ 9 h 17"/>
                <a:gd name="T6" fmla="*/ 11 w 24"/>
                <a:gd name="T7" fmla="*/ 0 h 17"/>
                <a:gd name="T8" fmla="*/ 0 w 24"/>
                <a:gd name="T9" fmla="*/ 9 h 17"/>
              </a:gdLst>
              <a:ahLst/>
              <a:cxnLst>
                <a:cxn ang="0">
                  <a:pos x="T0" y="T1"/>
                </a:cxn>
                <a:cxn ang="0">
                  <a:pos x="T2" y="T3"/>
                </a:cxn>
                <a:cxn ang="0">
                  <a:pos x="T4" y="T5"/>
                </a:cxn>
                <a:cxn ang="0">
                  <a:pos x="T6" y="T7"/>
                </a:cxn>
                <a:cxn ang="0">
                  <a:pos x="T8" y="T9"/>
                </a:cxn>
              </a:cxnLst>
              <a:rect l="0" t="0" r="r" b="b"/>
              <a:pathLst>
                <a:path w="24" h="17">
                  <a:moveTo>
                    <a:pt x="0" y="9"/>
                  </a:moveTo>
                  <a:cubicBezTo>
                    <a:pt x="5" y="12"/>
                    <a:pt x="9" y="14"/>
                    <a:pt x="14" y="17"/>
                  </a:cubicBezTo>
                  <a:cubicBezTo>
                    <a:pt x="17" y="14"/>
                    <a:pt x="21" y="12"/>
                    <a:pt x="24" y="9"/>
                  </a:cubicBezTo>
                  <a:cubicBezTo>
                    <a:pt x="20" y="6"/>
                    <a:pt x="16" y="3"/>
                    <a:pt x="11" y="0"/>
                  </a:cubicBezTo>
                  <a:cubicBezTo>
                    <a:pt x="7" y="3"/>
                    <a:pt x="4" y="6"/>
                    <a:pt x="0"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5" name="Freeform 10"/>
            <p:cNvSpPr>
              <a:spLocks/>
            </p:cNvSpPr>
            <p:nvPr/>
          </p:nvSpPr>
          <p:spPr bwMode="auto">
            <a:xfrm>
              <a:off x="10693400" y="701675"/>
              <a:ext cx="53975" cy="34925"/>
            </a:xfrm>
            <a:custGeom>
              <a:avLst/>
              <a:gdLst>
                <a:gd name="T0" fmla="*/ 9 w 24"/>
                <a:gd name="T1" fmla="*/ 0 h 16"/>
                <a:gd name="T2" fmla="*/ 0 w 24"/>
                <a:gd name="T3" fmla="*/ 9 h 16"/>
                <a:gd name="T4" fmla="*/ 15 w 24"/>
                <a:gd name="T5" fmla="*/ 16 h 16"/>
                <a:gd name="T6" fmla="*/ 24 w 24"/>
                <a:gd name="T7" fmla="*/ 7 h 16"/>
                <a:gd name="T8" fmla="*/ 9 w 24"/>
                <a:gd name="T9" fmla="*/ 0 h 16"/>
              </a:gdLst>
              <a:ahLst/>
              <a:cxnLst>
                <a:cxn ang="0">
                  <a:pos x="T0" y="T1"/>
                </a:cxn>
                <a:cxn ang="0">
                  <a:pos x="T2" y="T3"/>
                </a:cxn>
                <a:cxn ang="0">
                  <a:pos x="T4" y="T5"/>
                </a:cxn>
                <a:cxn ang="0">
                  <a:pos x="T6" y="T7"/>
                </a:cxn>
                <a:cxn ang="0">
                  <a:pos x="T8" y="T9"/>
                </a:cxn>
              </a:cxnLst>
              <a:rect l="0" t="0" r="r" b="b"/>
              <a:pathLst>
                <a:path w="24" h="16">
                  <a:moveTo>
                    <a:pt x="9" y="0"/>
                  </a:moveTo>
                  <a:cubicBezTo>
                    <a:pt x="6" y="3"/>
                    <a:pt x="3" y="6"/>
                    <a:pt x="0" y="9"/>
                  </a:cubicBezTo>
                  <a:cubicBezTo>
                    <a:pt x="5" y="12"/>
                    <a:pt x="10" y="14"/>
                    <a:pt x="15" y="16"/>
                  </a:cubicBezTo>
                  <a:cubicBezTo>
                    <a:pt x="18" y="13"/>
                    <a:pt x="21" y="10"/>
                    <a:pt x="24" y="7"/>
                  </a:cubicBezTo>
                  <a:cubicBezTo>
                    <a:pt x="19" y="4"/>
                    <a:pt x="14" y="2"/>
                    <a:pt x="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6" name="Freeform 11"/>
            <p:cNvSpPr>
              <a:spLocks/>
            </p:cNvSpPr>
            <p:nvPr/>
          </p:nvSpPr>
          <p:spPr bwMode="auto">
            <a:xfrm>
              <a:off x="11542713" y="817563"/>
              <a:ext cx="61912" cy="80963"/>
            </a:xfrm>
            <a:custGeom>
              <a:avLst/>
              <a:gdLst>
                <a:gd name="T0" fmla="*/ 6 w 28"/>
                <a:gd name="T1" fmla="*/ 15 h 36"/>
                <a:gd name="T2" fmla="*/ 3 w 28"/>
                <a:gd name="T3" fmla="*/ 32 h 36"/>
                <a:gd name="T4" fmla="*/ 20 w 28"/>
                <a:gd name="T5" fmla="*/ 34 h 36"/>
                <a:gd name="T6" fmla="*/ 28 w 28"/>
                <a:gd name="T7" fmla="*/ 22 h 36"/>
                <a:gd name="T8" fmla="*/ 12 w 28"/>
                <a:gd name="T9" fmla="*/ 28 h 36"/>
                <a:gd name="T10" fmla="*/ 10 w 28"/>
                <a:gd name="T11" fmla="*/ 18 h 36"/>
                <a:gd name="T12" fmla="*/ 23 w 28"/>
                <a:gd name="T13" fmla="*/ 0 h 36"/>
                <a:gd name="T14" fmla="*/ 6 w 28"/>
                <a:gd name="T15" fmla="*/ 1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6">
                  <a:moveTo>
                    <a:pt x="6" y="15"/>
                  </a:moveTo>
                  <a:cubicBezTo>
                    <a:pt x="2" y="20"/>
                    <a:pt x="0" y="26"/>
                    <a:pt x="3" y="32"/>
                  </a:cubicBezTo>
                  <a:cubicBezTo>
                    <a:pt x="7" y="36"/>
                    <a:pt x="15" y="36"/>
                    <a:pt x="20" y="34"/>
                  </a:cubicBezTo>
                  <a:cubicBezTo>
                    <a:pt x="25" y="31"/>
                    <a:pt x="26" y="26"/>
                    <a:pt x="28" y="22"/>
                  </a:cubicBezTo>
                  <a:cubicBezTo>
                    <a:pt x="23" y="25"/>
                    <a:pt x="19" y="29"/>
                    <a:pt x="12" y="28"/>
                  </a:cubicBezTo>
                  <a:cubicBezTo>
                    <a:pt x="9" y="26"/>
                    <a:pt x="9" y="22"/>
                    <a:pt x="10" y="18"/>
                  </a:cubicBezTo>
                  <a:cubicBezTo>
                    <a:pt x="13" y="12"/>
                    <a:pt x="19" y="6"/>
                    <a:pt x="23" y="0"/>
                  </a:cubicBezTo>
                  <a:cubicBezTo>
                    <a:pt x="16" y="4"/>
                    <a:pt x="11" y="10"/>
                    <a:pt x="6"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7" name="Freeform 12"/>
            <p:cNvSpPr>
              <a:spLocks noEditPoints="1"/>
            </p:cNvSpPr>
            <p:nvPr/>
          </p:nvSpPr>
          <p:spPr bwMode="auto">
            <a:xfrm>
              <a:off x="11317288" y="685800"/>
              <a:ext cx="303212" cy="225425"/>
            </a:xfrm>
            <a:custGeom>
              <a:avLst/>
              <a:gdLst>
                <a:gd name="T0" fmla="*/ 83 w 136"/>
                <a:gd name="T1" fmla="*/ 10 h 101"/>
                <a:gd name="T2" fmla="*/ 83 w 136"/>
                <a:gd name="T3" fmla="*/ 31 h 101"/>
                <a:gd name="T4" fmla="*/ 109 w 136"/>
                <a:gd name="T5" fmla="*/ 32 h 101"/>
                <a:gd name="T6" fmla="*/ 120 w 136"/>
                <a:gd name="T7" fmla="*/ 42 h 101"/>
                <a:gd name="T8" fmla="*/ 95 w 136"/>
                <a:gd name="T9" fmla="*/ 58 h 101"/>
                <a:gd name="T10" fmla="*/ 8 w 136"/>
                <a:gd name="T11" fmla="*/ 98 h 101"/>
                <a:gd name="T12" fmla="*/ 0 w 136"/>
                <a:gd name="T13" fmla="*/ 101 h 101"/>
                <a:gd name="T14" fmla="*/ 45 w 136"/>
                <a:gd name="T15" fmla="*/ 92 h 101"/>
                <a:gd name="T16" fmla="*/ 85 w 136"/>
                <a:gd name="T17" fmla="*/ 75 h 101"/>
                <a:gd name="T18" fmla="*/ 115 w 136"/>
                <a:gd name="T19" fmla="*/ 57 h 101"/>
                <a:gd name="T20" fmla="*/ 104 w 136"/>
                <a:gd name="T21" fmla="*/ 4 h 101"/>
                <a:gd name="T22" fmla="*/ 83 w 136"/>
                <a:gd name="T23" fmla="*/ 10 h 101"/>
                <a:gd name="T24" fmla="*/ 85 w 136"/>
                <a:gd name="T25" fmla="*/ 20 h 101"/>
                <a:gd name="T26" fmla="*/ 96 w 136"/>
                <a:gd name="T27" fmla="*/ 14 h 101"/>
                <a:gd name="T28" fmla="*/ 110 w 136"/>
                <a:gd name="T29" fmla="*/ 20 h 101"/>
                <a:gd name="T30" fmla="*/ 85 w 136"/>
                <a:gd name="T31"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01">
                  <a:moveTo>
                    <a:pt x="83" y="10"/>
                  </a:moveTo>
                  <a:cubicBezTo>
                    <a:pt x="77" y="16"/>
                    <a:pt x="75" y="26"/>
                    <a:pt x="83" y="31"/>
                  </a:cubicBezTo>
                  <a:cubicBezTo>
                    <a:pt x="91" y="33"/>
                    <a:pt x="101" y="31"/>
                    <a:pt x="109" y="32"/>
                  </a:cubicBezTo>
                  <a:cubicBezTo>
                    <a:pt x="116" y="31"/>
                    <a:pt x="125" y="37"/>
                    <a:pt x="120" y="42"/>
                  </a:cubicBezTo>
                  <a:cubicBezTo>
                    <a:pt x="114" y="49"/>
                    <a:pt x="104" y="53"/>
                    <a:pt x="95" y="58"/>
                  </a:cubicBezTo>
                  <a:cubicBezTo>
                    <a:pt x="68" y="73"/>
                    <a:pt x="39" y="87"/>
                    <a:pt x="8" y="98"/>
                  </a:cubicBezTo>
                  <a:cubicBezTo>
                    <a:pt x="5" y="99"/>
                    <a:pt x="3" y="100"/>
                    <a:pt x="0" y="101"/>
                  </a:cubicBezTo>
                  <a:cubicBezTo>
                    <a:pt x="16" y="99"/>
                    <a:pt x="30" y="95"/>
                    <a:pt x="45" y="92"/>
                  </a:cubicBezTo>
                  <a:cubicBezTo>
                    <a:pt x="60" y="89"/>
                    <a:pt x="73" y="82"/>
                    <a:pt x="85" y="75"/>
                  </a:cubicBezTo>
                  <a:cubicBezTo>
                    <a:pt x="96" y="69"/>
                    <a:pt x="106" y="64"/>
                    <a:pt x="115" y="57"/>
                  </a:cubicBezTo>
                  <a:cubicBezTo>
                    <a:pt x="136" y="42"/>
                    <a:pt x="129" y="13"/>
                    <a:pt x="104" y="4"/>
                  </a:cubicBezTo>
                  <a:cubicBezTo>
                    <a:pt x="96" y="0"/>
                    <a:pt x="87" y="6"/>
                    <a:pt x="83" y="10"/>
                  </a:cubicBezTo>
                  <a:close/>
                  <a:moveTo>
                    <a:pt x="85" y="20"/>
                  </a:moveTo>
                  <a:cubicBezTo>
                    <a:pt x="88" y="18"/>
                    <a:pt x="91" y="14"/>
                    <a:pt x="96" y="14"/>
                  </a:cubicBezTo>
                  <a:cubicBezTo>
                    <a:pt x="102" y="13"/>
                    <a:pt x="106" y="17"/>
                    <a:pt x="110" y="20"/>
                  </a:cubicBezTo>
                  <a:cubicBezTo>
                    <a:pt x="102" y="21"/>
                    <a:pt x="94" y="21"/>
                    <a:pt x="85"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8" name="Freeform 13"/>
            <p:cNvSpPr>
              <a:spLocks noEditPoints="1"/>
            </p:cNvSpPr>
            <p:nvPr/>
          </p:nvSpPr>
          <p:spPr bwMode="auto">
            <a:xfrm>
              <a:off x="10996613" y="630238"/>
              <a:ext cx="157162" cy="193675"/>
            </a:xfrm>
            <a:custGeom>
              <a:avLst/>
              <a:gdLst>
                <a:gd name="T0" fmla="*/ 63 w 71"/>
                <a:gd name="T1" fmla="*/ 8 h 87"/>
                <a:gd name="T2" fmla="*/ 32 w 71"/>
                <a:gd name="T3" fmla="*/ 39 h 87"/>
                <a:gd name="T4" fmla="*/ 16 w 71"/>
                <a:gd name="T5" fmla="*/ 28 h 87"/>
                <a:gd name="T6" fmla="*/ 17 w 71"/>
                <a:gd name="T7" fmla="*/ 22 h 87"/>
                <a:gd name="T8" fmla="*/ 2 w 71"/>
                <a:gd name="T9" fmla="*/ 14 h 87"/>
                <a:gd name="T10" fmla="*/ 0 w 71"/>
                <a:gd name="T11" fmla="*/ 25 h 87"/>
                <a:gd name="T12" fmla="*/ 24 w 71"/>
                <a:gd name="T13" fmla="*/ 47 h 87"/>
                <a:gd name="T14" fmla="*/ 14 w 71"/>
                <a:gd name="T15" fmla="*/ 69 h 87"/>
                <a:gd name="T16" fmla="*/ 27 w 71"/>
                <a:gd name="T17" fmla="*/ 86 h 87"/>
                <a:gd name="T18" fmla="*/ 50 w 71"/>
                <a:gd name="T19" fmla="*/ 78 h 87"/>
                <a:gd name="T20" fmla="*/ 58 w 71"/>
                <a:gd name="T21" fmla="*/ 58 h 87"/>
                <a:gd name="T22" fmla="*/ 42 w 71"/>
                <a:gd name="T23" fmla="*/ 42 h 87"/>
                <a:gd name="T24" fmla="*/ 71 w 71"/>
                <a:gd name="T25" fmla="*/ 0 h 87"/>
                <a:gd name="T26" fmla="*/ 63 w 71"/>
                <a:gd name="T27" fmla="*/ 8 h 87"/>
                <a:gd name="T28" fmla="*/ 33 w 71"/>
                <a:gd name="T29" fmla="*/ 52 h 87"/>
                <a:gd name="T30" fmla="*/ 52 w 71"/>
                <a:gd name="T31" fmla="*/ 63 h 87"/>
                <a:gd name="T32" fmla="*/ 28 w 71"/>
                <a:gd name="T33" fmla="*/ 74 h 87"/>
                <a:gd name="T34" fmla="*/ 23 w 71"/>
                <a:gd name="T35" fmla="*/ 65 h 87"/>
                <a:gd name="T36" fmla="*/ 33 w 71"/>
                <a:gd name="T37"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87">
                  <a:moveTo>
                    <a:pt x="63" y="8"/>
                  </a:moveTo>
                  <a:cubicBezTo>
                    <a:pt x="54" y="19"/>
                    <a:pt x="44" y="29"/>
                    <a:pt x="32" y="39"/>
                  </a:cubicBezTo>
                  <a:cubicBezTo>
                    <a:pt x="27" y="35"/>
                    <a:pt x="21" y="32"/>
                    <a:pt x="16" y="28"/>
                  </a:cubicBezTo>
                  <a:cubicBezTo>
                    <a:pt x="16" y="26"/>
                    <a:pt x="16" y="24"/>
                    <a:pt x="17" y="22"/>
                  </a:cubicBezTo>
                  <a:cubicBezTo>
                    <a:pt x="12" y="19"/>
                    <a:pt x="7" y="16"/>
                    <a:pt x="2" y="14"/>
                  </a:cubicBezTo>
                  <a:cubicBezTo>
                    <a:pt x="1" y="17"/>
                    <a:pt x="0" y="21"/>
                    <a:pt x="0" y="25"/>
                  </a:cubicBezTo>
                  <a:cubicBezTo>
                    <a:pt x="4" y="34"/>
                    <a:pt x="15" y="41"/>
                    <a:pt x="24" y="47"/>
                  </a:cubicBezTo>
                  <a:cubicBezTo>
                    <a:pt x="19" y="54"/>
                    <a:pt x="13" y="61"/>
                    <a:pt x="14" y="69"/>
                  </a:cubicBezTo>
                  <a:cubicBezTo>
                    <a:pt x="15" y="75"/>
                    <a:pt x="18" y="83"/>
                    <a:pt x="27" y="86"/>
                  </a:cubicBezTo>
                  <a:cubicBezTo>
                    <a:pt x="36" y="87"/>
                    <a:pt x="44" y="82"/>
                    <a:pt x="50" y="78"/>
                  </a:cubicBezTo>
                  <a:cubicBezTo>
                    <a:pt x="57" y="73"/>
                    <a:pt x="59" y="65"/>
                    <a:pt x="58" y="58"/>
                  </a:cubicBezTo>
                  <a:cubicBezTo>
                    <a:pt x="57" y="51"/>
                    <a:pt x="48" y="47"/>
                    <a:pt x="42" y="42"/>
                  </a:cubicBezTo>
                  <a:cubicBezTo>
                    <a:pt x="54" y="29"/>
                    <a:pt x="65" y="15"/>
                    <a:pt x="71" y="0"/>
                  </a:cubicBezTo>
                  <a:cubicBezTo>
                    <a:pt x="68" y="3"/>
                    <a:pt x="65" y="5"/>
                    <a:pt x="63" y="8"/>
                  </a:cubicBezTo>
                  <a:close/>
                  <a:moveTo>
                    <a:pt x="33" y="52"/>
                  </a:moveTo>
                  <a:cubicBezTo>
                    <a:pt x="40" y="55"/>
                    <a:pt x="47" y="58"/>
                    <a:pt x="52" y="63"/>
                  </a:cubicBezTo>
                  <a:cubicBezTo>
                    <a:pt x="46" y="68"/>
                    <a:pt x="38" y="73"/>
                    <a:pt x="28" y="74"/>
                  </a:cubicBezTo>
                  <a:cubicBezTo>
                    <a:pt x="23" y="73"/>
                    <a:pt x="22" y="68"/>
                    <a:pt x="23" y="65"/>
                  </a:cubicBezTo>
                  <a:cubicBezTo>
                    <a:pt x="25" y="60"/>
                    <a:pt x="29" y="56"/>
                    <a:pt x="3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9" name="Freeform 14"/>
            <p:cNvSpPr>
              <a:spLocks/>
            </p:cNvSpPr>
            <p:nvPr/>
          </p:nvSpPr>
          <p:spPr bwMode="auto">
            <a:xfrm>
              <a:off x="10918825" y="671513"/>
              <a:ext cx="328612" cy="244475"/>
            </a:xfrm>
            <a:custGeom>
              <a:avLst/>
              <a:gdLst>
                <a:gd name="T0" fmla="*/ 114 w 148"/>
                <a:gd name="T1" fmla="*/ 0 h 109"/>
                <a:gd name="T2" fmla="*/ 111 w 148"/>
                <a:gd name="T3" fmla="*/ 11 h 109"/>
                <a:gd name="T4" fmla="*/ 132 w 148"/>
                <a:gd name="T5" fmla="*/ 41 h 109"/>
                <a:gd name="T6" fmla="*/ 136 w 148"/>
                <a:gd name="T7" fmla="*/ 51 h 109"/>
                <a:gd name="T8" fmla="*/ 115 w 148"/>
                <a:gd name="T9" fmla="*/ 63 h 109"/>
                <a:gd name="T10" fmla="*/ 6 w 148"/>
                <a:gd name="T11" fmla="*/ 106 h 109"/>
                <a:gd name="T12" fmla="*/ 0 w 148"/>
                <a:gd name="T13" fmla="*/ 109 h 109"/>
                <a:gd name="T14" fmla="*/ 33 w 148"/>
                <a:gd name="T15" fmla="*/ 102 h 109"/>
                <a:gd name="T16" fmla="*/ 70 w 148"/>
                <a:gd name="T17" fmla="*/ 93 h 109"/>
                <a:gd name="T18" fmla="*/ 133 w 148"/>
                <a:gd name="T19" fmla="*/ 65 h 109"/>
                <a:gd name="T20" fmla="*/ 145 w 148"/>
                <a:gd name="T21" fmla="*/ 40 h 109"/>
                <a:gd name="T22" fmla="*/ 127 w 148"/>
                <a:gd name="T23" fmla="*/ 19 h 109"/>
                <a:gd name="T24" fmla="*/ 129 w 148"/>
                <a:gd name="T25" fmla="*/ 13 h 109"/>
                <a:gd name="T26" fmla="*/ 114 w 148"/>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09">
                  <a:moveTo>
                    <a:pt x="114" y="0"/>
                  </a:moveTo>
                  <a:cubicBezTo>
                    <a:pt x="113" y="4"/>
                    <a:pt x="111" y="7"/>
                    <a:pt x="111" y="11"/>
                  </a:cubicBezTo>
                  <a:cubicBezTo>
                    <a:pt x="114" y="22"/>
                    <a:pt x="123" y="32"/>
                    <a:pt x="132" y="41"/>
                  </a:cubicBezTo>
                  <a:cubicBezTo>
                    <a:pt x="135" y="44"/>
                    <a:pt x="139" y="48"/>
                    <a:pt x="136" y="51"/>
                  </a:cubicBezTo>
                  <a:cubicBezTo>
                    <a:pt x="130" y="56"/>
                    <a:pt x="122" y="60"/>
                    <a:pt x="115" y="63"/>
                  </a:cubicBezTo>
                  <a:cubicBezTo>
                    <a:pt x="80" y="79"/>
                    <a:pt x="43" y="92"/>
                    <a:pt x="6" y="106"/>
                  </a:cubicBezTo>
                  <a:cubicBezTo>
                    <a:pt x="4" y="107"/>
                    <a:pt x="2" y="108"/>
                    <a:pt x="0" y="109"/>
                  </a:cubicBezTo>
                  <a:cubicBezTo>
                    <a:pt x="12" y="108"/>
                    <a:pt x="22" y="105"/>
                    <a:pt x="33" y="102"/>
                  </a:cubicBezTo>
                  <a:cubicBezTo>
                    <a:pt x="45" y="99"/>
                    <a:pt x="58" y="98"/>
                    <a:pt x="70" y="93"/>
                  </a:cubicBezTo>
                  <a:cubicBezTo>
                    <a:pt x="91" y="85"/>
                    <a:pt x="113" y="76"/>
                    <a:pt x="133" y="65"/>
                  </a:cubicBezTo>
                  <a:cubicBezTo>
                    <a:pt x="143" y="59"/>
                    <a:pt x="148" y="49"/>
                    <a:pt x="145" y="40"/>
                  </a:cubicBezTo>
                  <a:cubicBezTo>
                    <a:pt x="141" y="32"/>
                    <a:pt x="133" y="26"/>
                    <a:pt x="127" y="19"/>
                  </a:cubicBezTo>
                  <a:cubicBezTo>
                    <a:pt x="127" y="17"/>
                    <a:pt x="128" y="15"/>
                    <a:pt x="129" y="13"/>
                  </a:cubicBezTo>
                  <a:cubicBezTo>
                    <a:pt x="124" y="9"/>
                    <a:pt x="119" y="4"/>
                    <a:pt x="11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0" name="Freeform 15"/>
            <p:cNvSpPr>
              <a:spLocks/>
            </p:cNvSpPr>
            <p:nvPr/>
          </p:nvSpPr>
          <p:spPr bwMode="auto">
            <a:xfrm>
              <a:off x="10902950" y="571500"/>
              <a:ext cx="61912" cy="290513"/>
            </a:xfrm>
            <a:custGeom>
              <a:avLst/>
              <a:gdLst>
                <a:gd name="T0" fmla="*/ 0 w 28"/>
                <a:gd name="T1" fmla="*/ 10 h 130"/>
                <a:gd name="T2" fmla="*/ 3 w 28"/>
                <a:gd name="T3" fmla="*/ 22 h 130"/>
                <a:gd name="T4" fmla="*/ 18 w 28"/>
                <a:gd name="T5" fmla="*/ 102 h 130"/>
                <a:gd name="T6" fmla="*/ 15 w 28"/>
                <a:gd name="T7" fmla="*/ 130 h 130"/>
                <a:gd name="T8" fmla="*/ 26 w 28"/>
                <a:gd name="T9" fmla="*/ 100 h 130"/>
                <a:gd name="T10" fmla="*/ 14 w 28"/>
                <a:gd name="T11" fmla="*/ 27 h 130"/>
                <a:gd name="T12" fmla="*/ 26 w 28"/>
                <a:gd name="T13" fmla="*/ 33 h 130"/>
                <a:gd name="T14" fmla="*/ 7 w 28"/>
                <a:gd name="T15" fmla="*/ 0 h 130"/>
                <a:gd name="T16" fmla="*/ 0 w 28"/>
                <a:gd name="T17"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30">
                  <a:moveTo>
                    <a:pt x="0" y="10"/>
                  </a:moveTo>
                  <a:cubicBezTo>
                    <a:pt x="2" y="14"/>
                    <a:pt x="2" y="18"/>
                    <a:pt x="3" y="22"/>
                  </a:cubicBezTo>
                  <a:cubicBezTo>
                    <a:pt x="7" y="49"/>
                    <a:pt x="14" y="76"/>
                    <a:pt x="18" y="102"/>
                  </a:cubicBezTo>
                  <a:cubicBezTo>
                    <a:pt x="20" y="112"/>
                    <a:pt x="18" y="121"/>
                    <a:pt x="15" y="130"/>
                  </a:cubicBezTo>
                  <a:cubicBezTo>
                    <a:pt x="24" y="121"/>
                    <a:pt x="28" y="110"/>
                    <a:pt x="26" y="100"/>
                  </a:cubicBezTo>
                  <a:cubicBezTo>
                    <a:pt x="24" y="75"/>
                    <a:pt x="18" y="51"/>
                    <a:pt x="14" y="27"/>
                  </a:cubicBezTo>
                  <a:cubicBezTo>
                    <a:pt x="18" y="29"/>
                    <a:pt x="22" y="31"/>
                    <a:pt x="26" y="33"/>
                  </a:cubicBezTo>
                  <a:cubicBezTo>
                    <a:pt x="21" y="21"/>
                    <a:pt x="15" y="10"/>
                    <a:pt x="7" y="0"/>
                  </a:cubicBezTo>
                  <a:cubicBezTo>
                    <a:pt x="5" y="3"/>
                    <a:pt x="2" y="7"/>
                    <a:pt x="0"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1" name="Freeform 16"/>
            <p:cNvSpPr>
              <a:spLocks/>
            </p:cNvSpPr>
            <p:nvPr/>
          </p:nvSpPr>
          <p:spPr bwMode="auto">
            <a:xfrm>
              <a:off x="10113963" y="654050"/>
              <a:ext cx="111125" cy="80963"/>
            </a:xfrm>
            <a:custGeom>
              <a:avLst/>
              <a:gdLst>
                <a:gd name="T0" fmla="*/ 5 w 50"/>
                <a:gd name="T1" fmla="*/ 1 h 36"/>
                <a:gd name="T2" fmla="*/ 3 w 50"/>
                <a:gd name="T3" fmla="*/ 6 h 36"/>
                <a:gd name="T4" fmla="*/ 12 w 50"/>
                <a:gd name="T5" fmla="*/ 20 h 36"/>
                <a:gd name="T6" fmla="*/ 13 w 50"/>
                <a:gd name="T7" fmla="*/ 15 h 36"/>
                <a:gd name="T8" fmla="*/ 28 w 50"/>
                <a:gd name="T9" fmla="*/ 36 h 36"/>
                <a:gd name="T10" fmla="*/ 40 w 50"/>
                <a:gd name="T11" fmla="*/ 9 h 36"/>
                <a:gd name="T12" fmla="*/ 47 w 50"/>
                <a:gd name="T13" fmla="*/ 15 h 36"/>
                <a:gd name="T14" fmla="*/ 42 w 50"/>
                <a:gd name="T15" fmla="*/ 0 h 36"/>
                <a:gd name="T16" fmla="*/ 27 w 50"/>
                <a:gd name="T17" fmla="*/ 27 h 36"/>
                <a:gd name="T18" fmla="*/ 5 w 50"/>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6">
                  <a:moveTo>
                    <a:pt x="5" y="1"/>
                  </a:moveTo>
                  <a:cubicBezTo>
                    <a:pt x="4" y="3"/>
                    <a:pt x="3" y="5"/>
                    <a:pt x="3" y="6"/>
                  </a:cubicBezTo>
                  <a:cubicBezTo>
                    <a:pt x="0" y="12"/>
                    <a:pt x="8" y="16"/>
                    <a:pt x="12" y="20"/>
                  </a:cubicBezTo>
                  <a:cubicBezTo>
                    <a:pt x="12" y="19"/>
                    <a:pt x="13" y="17"/>
                    <a:pt x="13" y="15"/>
                  </a:cubicBezTo>
                  <a:cubicBezTo>
                    <a:pt x="20" y="22"/>
                    <a:pt x="22" y="29"/>
                    <a:pt x="28" y="36"/>
                  </a:cubicBezTo>
                  <a:cubicBezTo>
                    <a:pt x="31" y="27"/>
                    <a:pt x="33" y="17"/>
                    <a:pt x="40" y="9"/>
                  </a:cubicBezTo>
                  <a:cubicBezTo>
                    <a:pt x="43" y="11"/>
                    <a:pt x="45" y="13"/>
                    <a:pt x="47" y="15"/>
                  </a:cubicBezTo>
                  <a:cubicBezTo>
                    <a:pt x="50" y="9"/>
                    <a:pt x="48" y="4"/>
                    <a:pt x="42" y="0"/>
                  </a:cubicBezTo>
                  <a:cubicBezTo>
                    <a:pt x="33" y="8"/>
                    <a:pt x="30" y="17"/>
                    <a:pt x="27" y="27"/>
                  </a:cubicBezTo>
                  <a:cubicBezTo>
                    <a:pt x="23" y="17"/>
                    <a:pt x="17" y="7"/>
                    <a:pt x="5"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2" name="Freeform 17"/>
            <p:cNvSpPr>
              <a:spLocks/>
            </p:cNvSpPr>
            <p:nvPr/>
          </p:nvSpPr>
          <p:spPr bwMode="auto">
            <a:xfrm>
              <a:off x="10394950" y="557213"/>
              <a:ext cx="409575" cy="152400"/>
            </a:xfrm>
            <a:custGeom>
              <a:avLst/>
              <a:gdLst>
                <a:gd name="T0" fmla="*/ 138 w 184"/>
                <a:gd name="T1" fmla="*/ 15 h 68"/>
                <a:gd name="T2" fmla="*/ 17 w 184"/>
                <a:gd name="T3" fmla="*/ 58 h 68"/>
                <a:gd name="T4" fmla="*/ 0 w 184"/>
                <a:gd name="T5" fmla="*/ 68 h 68"/>
                <a:gd name="T6" fmla="*/ 22 w 184"/>
                <a:gd name="T7" fmla="*/ 60 h 68"/>
                <a:gd name="T8" fmla="*/ 169 w 184"/>
                <a:gd name="T9" fmla="*/ 10 h 68"/>
                <a:gd name="T10" fmla="*/ 184 w 184"/>
                <a:gd name="T11" fmla="*/ 0 h 68"/>
                <a:gd name="T12" fmla="*/ 138 w 184"/>
                <a:gd name="T13" fmla="*/ 15 h 68"/>
              </a:gdLst>
              <a:ahLst/>
              <a:cxnLst>
                <a:cxn ang="0">
                  <a:pos x="T0" y="T1"/>
                </a:cxn>
                <a:cxn ang="0">
                  <a:pos x="T2" y="T3"/>
                </a:cxn>
                <a:cxn ang="0">
                  <a:pos x="T4" y="T5"/>
                </a:cxn>
                <a:cxn ang="0">
                  <a:pos x="T6" y="T7"/>
                </a:cxn>
                <a:cxn ang="0">
                  <a:pos x="T8" y="T9"/>
                </a:cxn>
                <a:cxn ang="0">
                  <a:pos x="T10" y="T11"/>
                </a:cxn>
                <a:cxn ang="0">
                  <a:pos x="T12" y="T13"/>
                </a:cxn>
              </a:cxnLst>
              <a:rect l="0" t="0" r="r" b="b"/>
              <a:pathLst>
                <a:path w="184" h="68">
                  <a:moveTo>
                    <a:pt x="138" y="15"/>
                  </a:moveTo>
                  <a:cubicBezTo>
                    <a:pt x="97" y="29"/>
                    <a:pt x="56" y="42"/>
                    <a:pt x="17" y="58"/>
                  </a:cubicBezTo>
                  <a:cubicBezTo>
                    <a:pt x="10" y="60"/>
                    <a:pt x="4" y="64"/>
                    <a:pt x="0" y="68"/>
                  </a:cubicBezTo>
                  <a:cubicBezTo>
                    <a:pt x="8" y="66"/>
                    <a:pt x="15" y="63"/>
                    <a:pt x="22" y="60"/>
                  </a:cubicBezTo>
                  <a:cubicBezTo>
                    <a:pt x="70" y="43"/>
                    <a:pt x="119" y="26"/>
                    <a:pt x="169" y="10"/>
                  </a:cubicBezTo>
                  <a:cubicBezTo>
                    <a:pt x="175" y="8"/>
                    <a:pt x="180" y="4"/>
                    <a:pt x="184" y="0"/>
                  </a:cubicBezTo>
                  <a:cubicBezTo>
                    <a:pt x="168" y="5"/>
                    <a:pt x="153" y="10"/>
                    <a:pt x="138"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3" name="Freeform 18"/>
            <p:cNvSpPr>
              <a:spLocks/>
            </p:cNvSpPr>
            <p:nvPr/>
          </p:nvSpPr>
          <p:spPr bwMode="auto">
            <a:xfrm>
              <a:off x="10650538" y="631825"/>
              <a:ext cx="111125" cy="50800"/>
            </a:xfrm>
            <a:custGeom>
              <a:avLst/>
              <a:gdLst>
                <a:gd name="T0" fmla="*/ 42 w 50"/>
                <a:gd name="T1" fmla="*/ 15 h 23"/>
                <a:gd name="T2" fmla="*/ 31 w 50"/>
                <a:gd name="T3" fmla="*/ 2 h 23"/>
                <a:gd name="T4" fmla="*/ 29 w 50"/>
                <a:gd name="T5" fmla="*/ 14 h 23"/>
                <a:gd name="T6" fmla="*/ 19 w 50"/>
                <a:gd name="T7" fmla="*/ 15 h 23"/>
                <a:gd name="T8" fmla="*/ 18 w 50"/>
                <a:gd name="T9" fmla="*/ 5 h 23"/>
                <a:gd name="T10" fmla="*/ 0 w 50"/>
                <a:gd name="T11" fmla="*/ 11 h 23"/>
                <a:gd name="T12" fmla="*/ 13 w 50"/>
                <a:gd name="T13" fmla="*/ 10 h 23"/>
                <a:gd name="T14" fmla="*/ 18 w 50"/>
                <a:gd name="T15" fmla="*/ 22 h 23"/>
                <a:gd name="T16" fmla="*/ 31 w 50"/>
                <a:gd name="T17" fmla="*/ 16 h 23"/>
                <a:gd name="T18" fmla="*/ 42 w 50"/>
                <a:gd name="T19" fmla="*/ 17 h 23"/>
                <a:gd name="T20" fmla="*/ 44 w 50"/>
                <a:gd name="T21" fmla="*/ 0 h 23"/>
                <a:gd name="T22" fmla="*/ 42 w 50"/>
                <a:gd name="T2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3">
                  <a:moveTo>
                    <a:pt x="42" y="15"/>
                  </a:moveTo>
                  <a:cubicBezTo>
                    <a:pt x="34" y="13"/>
                    <a:pt x="35" y="7"/>
                    <a:pt x="31" y="2"/>
                  </a:cubicBezTo>
                  <a:cubicBezTo>
                    <a:pt x="30" y="6"/>
                    <a:pt x="29" y="10"/>
                    <a:pt x="29" y="14"/>
                  </a:cubicBezTo>
                  <a:cubicBezTo>
                    <a:pt x="28" y="17"/>
                    <a:pt x="21" y="19"/>
                    <a:pt x="19" y="15"/>
                  </a:cubicBezTo>
                  <a:cubicBezTo>
                    <a:pt x="18" y="12"/>
                    <a:pt x="18" y="8"/>
                    <a:pt x="18" y="5"/>
                  </a:cubicBezTo>
                  <a:cubicBezTo>
                    <a:pt x="10" y="4"/>
                    <a:pt x="4" y="7"/>
                    <a:pt x="0" y="11"/>
                  </a:cubicBezTo>
                  <a:cubicBezTo>
                    <a:pt x="4" y="11"/>
                    <a:pt x="8" y="8"/>
                    <a:pt x="13" y="10"/>
                  </a:cubicBezTo>
                  <a:cubicBezTo>
                    <a:pt x="15" y="14"/>
                    <a:pt x="13" y="19"/>
                    <a:pt x="18" y="22"/>
                  </a:cubicBezTo>
                  <a:cubicBezTo>
                    <a:pt x="24" y="23"/>
                    <a:pt x="28" y="18"/>
                    <a:pt x="31" y="16"/>
                  </a:cubicBezTo>
                  <a:cubicBezTo>
                    <a:pt x="34" y="18"/>
                    <a:pt x="39" y="21"/>
                    <a:pt x="42" y="17"/>
                  </a:cubicBezTo>
                  <a:cubicBezTo>
                    <a:pt x="50" y="13"/>
                    <a:pt x="46" y="6"/>
                    <a:pt x="44" y="0"/>
                  </a:cubicBezTo>
                  <a:cubicBezTo>
                    <a:pt x="38" y="4"/>
                    <a:pt x="41" y="10"/>
                    <a:pt x="42"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4" name="Freeform 19"/>
            <p:cNvSpPr>
              <a:spLocks noEditPoints="1"/>
            </p:cNvSpPr>
            <p:nvPr/>
          </p:nvSpPr>
          <p:spPr bwMode="auto">
            <a:xfrm>
              <a:off x="9950450" y="568325"/>
              <a:ext cx="930275" cy="361950"/>
            </a:xfrm>
            <a:custGeom>
              <a:avLst/>
              <a:gdLst>
                <a:gd name="T0" fmla="*/ 161 w 417"/>
                <a:gd name="T1" fmla="*/ 13 h 161"/>
                <a:gd name="T2" fmla="*/ 169 w 417"/>
                <a:gd name="T3" fmla="*/ 72 h 161"/>
                <a:gd name="T4" fmla="*/ 167 w 417"/>
                <a:gd name="T5" fmla="*/ 92 h 161"/>
                <a:gd name="T6" fmla="*/ 151 w 417"/>
                <a:gd name="T7" fmla="*/ 97 h 161"/>
                <a:gd name="T8" fmla="*/ 135 w 417"/>
                <a:gd name="T9" fmla="*/ 83 h 161"/>
                <a:gd name="T10" fmla="*/ 119 w 417"/>
                <a:gd name="T11" fmla="*/ 87 h 161"/>
                <a:gd name="T12" fmla="*/ 110 w 417"/>
                <a:gd name="T13" fmla="*/ 118 h 161"/>
                <a:gd name="T14" fmla="*/ 44 w 417"/>
                <a:gd name="T15" fmla="*/ 140 h 161"/>
                <a:gd name="T16" fmla="*/ 16 w 417"/>
                <a:gd name="T17" fmla="*/ 148 h 161"/>
                <a:gd name="T18" fmla="*/ 8 w 417"/>
                <a:gd name="T19" fmla="*/ 135 h 161"/>
                <a:gd name="T20" fmla="*/ 35 w 417"/>
                <a:gd name="T21" fmla="*/ 101 h 161"/>
                <a:gd name="T22" fmla="*/ 38 w 417"/>
                <a:gd name="T23" fmla="*/ 96 h 161"/>
                <a:gd name="T24" fmla="*/ 32 w 417"/>
                <a:gd name="T25" fmla="*/ 99 h 161"/>
                <a:gd name="T26" fmla="*/ 3 w 417"/>
                <a:gd name="T27" fmla="*/ 130 h 161"/>
                <a:gd name="T28" fmla="*/ 7 w 417"/>
                <a:gd name="T29" fmla="*/ 155 h 161"/>
                <a:gd name="T30" fmla="*/ 31 w 417"/>
                <a:gd name="T31" fmla="*/ 158 h 161"/>
                <a:gd name="T32" fmla="*/ 60 w 417"/>
                <a:gd name="T33" fmla="*/ 142 h 161"/>
                <a:gd name="T34" fmla="*/ 107 w 417"/>
                <a:gd name="T35" fmla="*/ 130 h 161"/>
                <a:gd name="T36" fmla="*/ 146 w 417"/>
                <a:gd name="T37" fmla="*/ 142 h 161"/>
                <a:gd name="T38" fmla="*/ 149 w 417"/>
                <a:gd name="T39" fmla="*/ 132 h 161"/>
                <a:gd name="T40" fmla="*/ 120 w 417"/>
                <a:gd name="T41" fmla="*/ 115 h 161"/>
                <a:gd name="T42" fmla="*/ 115 w 417"/>
                <a:gd name="T43" fmla="*/ 99 h 161"/>
                <a:gd name="T44" fmla="*/ 126 w 417"/>
                <a:gd name="T45" fmla="*/ 93 h 161"/>
                <a:gd name="T46" fmla="*/ 137 w 417"/>
                <a:gd name="T47" fmla="*/ 100 h 161"/>
                <a:gd name="T48" fmla="*/ 159 w 417"/>
                <a:gd name="T49" fmla="*/ 107 h 161"/>
                <a:gd name="T50" fmla="*/ 173 w 417"/>
                <a:gd name="T51" fmla="*/ 93 h 161"/>
                <a:gd name="T52" fmla="*/ 183 w 417"/>
                <a:gd name="T53" fmla="*/ 129 h 161"/>
                <a:gd name="T54" fmla="*/ 218 w 417"/>
                <a:gd name="T55" fmla="*/ 141 h 161"/>
                <a:gd name="T56" fmla="*/ 300 w 417"/>
                <a:gd name="T57" fmla="*/ 121 h 161"/>
                <a:gd name="T58" fmla="*/ 334 w 417"/>
                <a:gd name="T59" fmla="*/ 134 h 161"/>
                <a:gd name="T60" fmla="*/ 375 w 417"/>
                <a:gd name="T61" fmla="*/ 117 h 161"/>
                <a:gd name="T62" fmla="*/ 380 w 417"/>
                <a:gd name="T63" fmla="*/ 130 h 161"/>
                <a:gd name="T64" fmla="*/ 400 w 417"/>
                <a:gd name="T65" fmla="*/ 132 h 161"/>
                <a:gd name="T66" fmla="*/ 416 w 417"/>
                <a:gd name="T67" fmla="*/ 108 h 161"/>
                <a:gd name="T68" fmla="*/ 403 w 417"/>
                <a:gd name="T69" fmla="*/ 27 h 161"/>
                <a:gd name="T70" fmla="*/ 415 w 417"/>
                <a:gd name="T71" fmla="*/ 33 h 161"/>
                <a:gd name="T72" fmla="*/ 396 w 417"/>
                <a:gd name="T73" fmla="*/ 0 h 161"/>
                <a:gd name="T74" fmla="*/ 389 w 417"/>
                <a:gd name="T75" fmla="*/ 10 h 161"/>
                <a:gd name="T76" fmla="*/ 392 w 417"/>
                <a:gd name="T77" fmla="*/ 19 h 161"/>
                <a:gd name="T78" fmla="*/ 406 w 417"/>
                <a:gd name="T79" fmla="*/ 113 h 161"/>
                <a:gd name="T80" fmla="*/ 384 w 417"/>
                <a:gd name="T81" fmla="*/ 121 h 161"/>
                <a:gd name="T82" fmla="*/ 382 w 417"/>
                <a:gd name="T83" fmla="*/ 107 h 161"/>
                <a:gd name="T84" fmla="*/ 335 w 417"/>
                <a:gd name="T85" fmla="*/ 123 h 161"/>
                <a:gd name="T86" fmla="*/ 312 w 417"/>
                <a:gd name="T87" fmla="*/ 116 h 161"/>
                <a:gd name="T88" fmla="*/ 345 w 417"/>
                <a:gd name="T89" fmla="*/ 103 h 161"/>
                <a:gd name="T90" fmla="*/ 351 w 417"/>
                <a:gd name="T91" fmla="*/ 93 h 161"/>
                <a:gd name="T92" fmla="*/ 296 w 417"/>
                <a:gd name="T93" fmla="*/ 88 h 161"/>
                <a:gd name="T94" fmla="*/ 262 w 417"/>
                <a:gd name="T95" fmla="*/ 90 h 161"/>
                <a:gd name="T96" fmla="*/ 255 w 417"/>
                <a:gd name="T97" fmla="*/ 101 h 161"/>
                <a:gd name="T98" fmla="*/ 292 w 417"/>
                <a:gd name="T99" fmla="*/ 115 h 161"/>
                <a:gd name="T100" fmla="*/ 230 w 417"/>
                <a:gd name="T101" fmla="*/ 130 h 161"/>
                <a:gd name="T102" fmla="*/ 195 w 417"/>
                <a:gd name="T103" fmla="*/ 123 h 161"/>
                <a:gd name="T104" fmla="*/ 182 w 417"/>
                <a:gd name="T105" fmla="*/ 101 h 161"/>
                <a:gd name="T106" fmla="*/ 173 w 417"/>
                <a:gd name="T107" fmla="*/ 20 h 161"/>
                <a:gd name="T108" fmla="*/ 169 w 417"/>
                <a:gd name="T109" fmla="*/ 0 h 161"/>
                <a:gd name="T110" fmla="*/ 161 w 417"/>
                <a:gd name="T111" fmla="*/ 13 h 161"/>
                <a:gd name="T112" fmla="*/ 286 w 417"/>
                <a:gd name="T113" fmla="*/ 98 h 161"/>
                <a:gd name="T114" fmla="*/ 323 w 417"/>
                <a:gd name="T115" fmla="*/ 101 h 161"/>
                <a:gd name="T116" fmla="*/ 305 w 417"/>
                <a:gd name="T117" fmla="*/ 110 h 161"/>
                <a:gd name="T118" fmla="*/ 286 w 417"/>
                <a:gd name="T119" fmla="*/ 9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161">
                  <a:moveTo>
                    <a:pt x="161" y="13"/>
                  </a:moveTo>
                  <a:cubicBezTo>
                    <a:pt x="166" y="32"/>
                    <a:pt x="166" y="52"/>
                    <a:pt x="169" y="72"/>
                  </a:cubicBezTo>
                  <a:cubicBezTo>
                    <a:pt x="169" y="78"/>
                    <a:pt x="171" y="86"/>
                    <a:pt x="167" y="92"/>
                  </a:cubicBezTo>
                  <a:cubicBezTo>
                    <a:pt x="164" y="96"/>
                    <a:pt x="157" y="99"/>
                    <a:pt x="151" y="97"/>
                  </a:cubicBezTo>
                  <a:cubicBezTo>
                    <a:pt x="144" y="94"/>
                    <a:pt x="141" y="87"/>
                    <a:pt x="135" y="83"/>
                  </a:cubicBezTo>
                  <a:cubicBezTo>
                    <a:pt x="129" y="81"/>
                    <a:pt x="123" y="84"/>
                    <a:pt x="119" y="87"/>
                  </a:cubicBezTo>
                  <a:cubicBezTo>
                    <a:pt x="108" y="95"/>
                    <a:pt x="106" y="107"/>
                    <a:pt x="110" y="118"/>
                  </a:cubicBezTo>
                  <a:cubicBezTo>
                    <a:pt x="84" y="118"/>
                    <a:pt x="62" y="128"/>
                    <a:pt x="44" y="140"/>
                  </a:cubicBezTo>
                  <a:cubicBezTo>
                    <a:pt x="36" y="145"/>
                    <a:pt x="26" y="150"/>
                    <a:pt x="16" y="148"/>
                  </a:cubicBezTo>
                  <a:cubicBezTo>
                    <a:pt x="8" y="147"/>
                    <a:pt x="6" y="140"/>
                    <a:pt x="8" y="135"/>
                  </a:cubicBezTo>
                  <a:cubicBezTo>
                    <a:pt x="11" y="121"/>
                    <a:pt x="23" y="111"/>
                    <a:pt x="35" y="101"/>
                  </a:cubicBezTo>
                  <a:cubicBezTo>
                    <a:pt x="36" y="100"/>
                    <a:pt x="39" y="98"/>
                    <a:pt x="38" y="96"/>
                  </a:cubicBezTo>
                  <a:cubicBezTo>
                    <a:pt x="36" y="96"/>
                    <a:pt x="34" y="98"/>
                    <a:pt x="32" y="99"/>
                  </a:cubicBezTo>
                  <a:cubicBezTo>
                    <a:pt x="19" y="107"/>
                    <a:pt x="9" y="118"/>
                    <a:pt x="3" y="130"/>
                  </a:cubicBezTo>
                  <a:cubicBezTo>
                    <a:pt x="0" y="138"/>
                    <a:pt x="1" y="148"/>
                    <a:pt x="7" y="155"/>
                  </a:cubicBezTo>
                  <a:cubicBezTo>
                    <a:pt x="13" y="160"/>
                    <a:pt x="23" y="161"/>
                    <a:pt x="31" y="158"/>
                  </a:cubicBezTo>
                  <a:cubicBezTo>
                    <a:pt x="42" y="154"/>
                    <a:pt x="50" y="147"/>
                    <a:pt x="60" y="142"/>
                  </a:cubicBezTo>
                  <a:cubicBezTo>
                    <a:pt x="73" y="134"/>
                    <a:pt x="90" y="129"/>
                    <a:pt x="107" y="130"/>
                  </a:cubicBezTo>
                  <a:cubicBezTo>
                    <a:pt x="121" y="131"/>
                    <a:pt x="134" y="136"/>
                    <a:pt x="146" y="142"/>
                  </a:cubicBezTo>
                  <a:cubicBezTo>
                    <a:pt x="147" y="139"/>
                    <a:pt x="148" y="135"/>
                    <a:pt x="149" y="132"/>
                  </a:cubicBezTo>
                  <a:cubicBezTo>
                    <a:pt x="140" y="125"/>
                    <a:pt x="127" y="123"/>
                    <a:pt x="120" y="115"/>
                  </a:cubicBezTo>
                  <a:cubicBezTo>
                    <a:pt x="116" y="110"/>
                    <a:pt x="113" y="105"/>
                    <a:pt x="115" y="99"/>
                  </a:cubicBezTo>
                  <a:cubicBezTo>
                    <a:pt x="117" y="96"/>
                    <a:pt x="121" y="92"/>
                    <a:pt x="126" y="93"/>
                  </a:cubicBezTo>
                  <a:cubicBezTo>
                    <a:pt x="132" y="93"/>
                    <a:pt x="133" y="97"/>
                    <a:pt x="137" y="100"/>
                  </a:cubicBezTo>
                  <a:cubicBezTo>
                    <a:pt x="142" y="105"/>
                    <a:pt x="150" y="110"/>
                    <a:pt x="159" y="107"/>
                  </a:cubicBezTo>
                  <a:cubicBezTo>
                    <a:pt x="167" y="105"/>
                    <a:pt x="170" y="98"/>
                    <a:pt x="173" y="93"/>
                  </a:cubicBezTo>
                  <a:cubicBezTo>
                    <a:pt x="174" y="105"/>
                    <a:pt x="176" y="118"/>
                    <a:pt x="183" y="129"/>
                  </a:cubicBezTo>
                  <a:cubicBezTo>
                    <a:pt x="190" y="138"/>
                    <a:pt x="205" y="140"/>
                    <a:pt x="218" y="141"/>
                  </a:cubicBezTo>
                  <a:cubicBezTo>
                    <a:pt x="248" y="141"/>
                    <a:pt x="274" y="131"/>
                    <a:pt x="300" y="121"/>
                  </a:cubicBezTo>
                  <a:cubicBezTo>
                    <a:pt x="309" y="128"/>
                    <a:pt x="320" y="136"/>
                    <a:pt x="334" y="134"/>
                  </a:cubicBezTo>
                  <a:cubicBezTo>
                    <a:pt x="349" y="131"/>
                    <a:pt x="360" y="121"/>
                    <a:pt x="375" y="117"/>
                  </a:cubicBezTo>
                  <a:cubicBezTo>
                    <a:pt x="375" y="121"/>
                    <a:pt x="375" y="127"/>
                    <a:pt x="380" y="130"/>
                  </a:cubicBezTo>
                  <a:cubicBezTo>
                    <a:pt x="385" y="134"/>
                    <a:pt x="394" y="135"/>
                    <a:pt x="400" y="132"/>
                  </a:cubicBezTo>
                  <a:cubicBezTo>
                    <a:pt x="412" y="128"/>
                    <a:pt x="417" y="117"/>
                    <a:pt x="416" y="108"/>
                  </a:cubicBezTo>
                  <a:cubicBezTo>
                    <a:pt x="415" y="81"/>
                    <a:pt x="407" y="54"/>
                    <a:pt x="403" y="27"/>
                  </a:cubicBezTo>
                  <a:cubicBezTo>
                    <a:pt x="407" y="29"/>
                    <a:pt x="411" y="31"/>
                    <a:pt x="415" y="33"/>
                  </a:cubicBezTo>
                  <a:cubicBezTo>
                    <a:pt x="410" y="21"/>
                    <a:pt x="404" y="10"/>
                    <a:pt x="396" y="0"/>
                  </a:cubicBezTo>
                  <a:cubicBezTo>
                    <a:pt x="394" y="3"/>
                    <a:pt x="391" y="7"/>
                    <a:pt x="389" y="10"/>
                  </a:cubicBezTo>
                  <a:cubicBezTo>
                    <a:pt x="390" y="13"/>
                    <a:pt x="391" y="16"/>
                    <a:pt x="392" y="19"/>
                  </a:cubicBezTo>
                  <a:cubicBezTo>
                    <a:pt x="397" y="50"/>
                    <a:pt x="405" y="82"/>
                    <a:pt x="406" y="113"/>
                  </a:cubicBezTo>
                  <a:cubicBezTo>
                    <a:pt x="408" y="122"/>
                    <a:pt x="392" y="125"/>
                    <a:pt x="384" y="121"/>
                  </a:cubicBezTo>
                  <a:cubicBezTo>
                    <a:pt x="379" y="117"/>
                    <a:pt x="381" y="111"/>
                    <a:pt x="382" y="107"/>
                  </a:cubicBezTo>
                  <a:cubicBezTo>
                    <a:pt x="365" y="109"/>
                    <a:pt x="353" y="121"/>
                    <a:pt x="335" y="123"/>
                  </a:cubicBezTo>
                  <a:cubicBezTo>
                    <a:pt x="326" y="124"/>
                    <a:pt x="318" y="120"/>
                    <a:pt x="312" y="116"/>
                  </a:cubicBezTo>
                  <a:cubicBezTo>
                    <a:pt x="322" y="111"/>
                    <a:pt x="333" y="107"/>
                    <a:pt x="345" y="103"/>
                  </a:cubicBezTo>
                  <a:cubicBezTo>
                    <a:pt x="347" y="100"/>
                    <a:pt x="349" y="97"/>
                    <a:pt x="351" y="93"/>
                  </a:cubicBezTo>
                  <a:cubicBezTo>
                    <a:pt x="332" y="92"/>
                    <a:pt x="315" y="89"/>
                    <a:pt x="296" y="88"/>
                  </a:cubicBezTo>
                  <a:cubicBezTo>
                    <a:pt x="285" y="87"/>
                    <a:pt x="273" y="89"/>
                    <a:pt x="262" y="90"/>
                  </a:cubicBezTo>
                  <a:cubicBezTo>
                    <a:pt x="259" y="94"/>
                    <a:pt x="257" y="97"/>
                    <a:pt x="255" y="101"/>
                  </a:cubicBezTo>
                  <a:cubicBezTo>
                    <a:pt x="270" y="100"/>
                    <a:pt x="283" y="106"/>
                    <a:pt x="292" y="115"/>
                  </a:cubicBezTo>
                  <a:cubicBezTo>
                    <a:pt x="272" y="122"/>
                    <a:pt x="252" y="129"/>
                    <a:pt x="230" y="130"/>
                  </a:cubicBezTo>
                  <a:cubicBezTo>
                    <a:pt x="218" y="130"/>
                    <a:pt x="205" y="128"/>
                    <a:pt x="195" y="123"/>
                  </a:cubicBezTo>
                  <a:cubicBezTo>
                    <a:pt x="185" y="118"/>
                    <a:pt x="184" y="109"/>
                    <a:pt x="182" y="101"/>
                  </a:cubicBezTo>
                  <a:cubicBezTo>
                    <a:pt x="179" y="74"/>
                    <a:pt x="178" y="47"/>
                    <a:pt x="173" y="20"/>
                  </a:cubicBezTo>
                  <a:cubicBezTo>
                    <a:pt x="172" y="13"/>
                    <a:pt x="171" y="7"/>
                    <a:pt x="169" y="0"/>
                  </a:cubicBezTo>
                  <a:cubicBezTo>
                    <a:pt x="165" y="4"/>
                    <a:pt x="160" y="8"/>
                    <a:pt x="161" y="13"/>
                  </a:cubicBezTo>
                  <a:close/>
                  <a:moveTo>
                    <a:pt x="286" y="98"/>
                  </a:moveTo>
                  <a:cubicBezTo>
                    <a:pt x="299" y="98"/>
                    <a:pt x="311" y="99"/>
                    <a:pt x="323" y="101"/>
                  </a:cubicBezTo>
                  <a:cubicBezTo>
                    <a:pt x="317" y="104"/>
                    <a:pt x="311" y="107"/>
                    <a:pt x="305" y="110"/>
                  </a:cubicBezTo>
                  <a:cubicBezTo>
                    <a:pt x="299" y="106"/>
                    <a:pt x="292" y="102"/>
                    <a:pt x="286" y="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5" name="Freeform 20"/>
            <p:cNvSpPr>
              <a:spLocks/>
            </p:cNvSpPr>
            <p:nvPr/>
          </p:nvSpPr>
          <p:spPr bwMode="auto">
            <a:xfrm>
              <a:off x="10131425" y="573088"/>
              <a:ext cx="80962" cy="58738"/>
            </a:xfrm>
            <a:custGeom>
              <a:avLst/>
              <a:gdLst>
                <a:gd name="T0" fmla="*/ 0 w 36"/>
                <a:gd name="T1" fmla="*/ 18 h 26"/>
                <a:gd name="T2" fmla="*/ 9 w 36"/>
                <a:gd name="T3" fmla="*/ 12 h 26"/>
                <a:gd name="T4" fmla="*/ 27 w 36"/>
                <a:gd name="T5" fmla="*/ 10 h 26"/>
                <a:gd name="T6" fmla="*/ 3 w 36"/>
                <a:gd name="T7" fmla="*/ 25 h 26"/>
                <a:gd name="T8" fmla="*/ 25 w 36"/>
                <a:gd name="T9" fmla="*/ 20 h 26"/>
                <a:gd name="T10" fmla="*/ 36 w 36"/>
                <a:gd name="T11" fmla="*/ 1 h 26"/>
                <a:gd name="T12" fmla="*/ 16 w 36"/>
                <a:gd name="T13" fmla="*/ 1 h 26"/>
                <a:gd name="T14" fmla="*/ 0 w 36"/>
                <a:gd name="T15" fmla="*/ 18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0" y="18"/>
                  </a:moveTo>
                  <a:cubicBezTo>
                    <a:pt x="3" y="16"/>
                    <a:pt x="5" y="13"/>
                    <a:pt x="9" y="12"/>
                  </a:cubicBezTo>
                  <a:cubicBezTo>
                    <a:pt x="15" y="10"/>
                    <a:pt x="21" y="10"/>
                    <a:pt x="27" y="10"/>
                  </a:cubicBezTo>
                  <a:cubicBezTo>
                    <a:pt x="25" y="19"/>
                    <a:pt x="12" y="21"/>
                    <a:pt x="3" y="25"/>
                  </a:cubicBezTo>
                  <a:cubicBezTo>
                    <a:pt x="11" y="26"/>
                    <a:pt x="20" y="25"/>
                    <a:pt x="25" y="20"/>
                  </a:cubicBezTo>
                  <a:cubicBezTo>
                    <a:pt x="31" y="15"/>
                    <a:pt x="34" y="8"/>
                    <a:pt x="36" y="1"/>
                  </a:cubicBezTo>
                  <a:cubicBezTo>
                    <a:pt x="29" y="0"/>
                    <a:pt x="22" y="0"/>
                    <a:pt x="16" y="1"/>
                  </a:cubicBezTo>
                  <a:cubicBezTo>
                    <a:pt x="5" y="2"/>
                    <a:pt x="3" y="12"/>
                    <a:pt x="0"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6" name="Freeform 21"/>
            <p:cNvSpPr>
              <a:spLocks/>
            </p:cNvSpPr>
            <p:nvPr/>
          </p:nvSpPr>
          <p:spPr bwMode="auto">
            <a:xfrm>
              <a:off x="11117263" y="679450"/>
              <a:ext cx="328612" cy="241300"/>
            </a:xfrm>
            <a:custGeom>
              <a:avLst/>
              <a:gdLst>
                <a:gd name="T0" fmla="*/ 113 w 148"/>
                <a:gd name="T1" fmla="*/ 0 h 108"/>
                <a:gd name="T2" fmla="*/ 110 w 148"/>
                <a:gd name="T3" fmla="*/ 11 h 108"/>
                <a:gd name="T4" fmla="*/ 131 w 148"/>
                <a:gd name="T5" fmla="*/ 41 h 108"/>
                <a:gd name="T6" fmla="*/ 135 w 148"/>
                <a:gd name="T7" fmla="*/ 51 h 108"/>
                <a:gd name="T8" fmla="*/ 111 w 148"/>
                <a:gd name="T9" fmla="*/ 64 h 108"/>
                <a:gd name="T10" fmla="*/ 6 w 148"/>
                <a:gd name="T11" fmla="*/ 105 h 108"/>
                <a:gd name="T12" fmla="*/ 0 w 148"/>
                <a:gd name="T13" fmla="*/ 108 h 108"/>
                <a:gd name="T14" fmla="*/ 30 w 148"/>
                <a:gd name="T15" fmla="*/ 102 h 108"/>
                <a:gd name="T16" fmla="*/ 70 w 148"/>
                <a:gd name="T17" fmla="*/ 92 h 108"/>
                <a:gd name="T18" fmla="*/ 131 w 148"/>
                <a:gd name="T19" fmla="*/ 65 h 108"/>
                <a:gd name="T20" fmla="*/ 143 w 148"/>
                <a:gd name="T21" fmla="*/ 39 h 108"/>
                <a:gd name="T22" fmla="*/ 126 w 148"/>
                <a:gd name="T23" fmla="*/ 19 h 108"/>
                <a:gd name="T24" fmla="*/ 128 w 148"/>
                <a:gd name="T25" fmla="*/ 12 h 108"/>
                <a:gd name="T26" fmla="*/ 113 w 148"/>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08">
                  <a:moveTo>
                    <a:pt x="113" y="0"/>
                  </a:moveTo>
                  <a:cubicBezTo>
                    <a:pt x="112" y="4"/>
                    <a:pt x="110" y="7"/>
                    <a:pt x="110" y="11"/>
                  </a:cubicBezTo>
                  <a:cubicBezTo>
                    <a:pt x="114" y="22"/>
                    <a:pt x="123" y="32"/>
                    <a:pt x="131" y="41"/>
                  </a:cubicBezTo>
                  <a:cubicBezTo>
                    <a:pt x="134" y="44"/>
                    <a:pt x="138" y="48"/>
                    <a:pt x="135" y="51"/>
                  </a:cubicBezTo>
                  <a:cubicBezTo>
                    <a:pt x="128" y="57"/>
                    <a:pt x="119" y="60"/>
                    <a:pt x="111" y="64"/>
                  </a:cubicBezTo>
                  <a:cubicBezTo>
                    <a:pt x="77" y="79"/>
                    <a:pt x="42" y="92"/>
                    <a:pt x="6" y="105"/>
                  </a:cubicBezTo>
                  <a:cubicBezTo>
                    <a:pt x="4" y="106"/>
                    <a:pt x="2" y="107"/>
                    <a:pt x="0" y="108"/>
                  </a:cubicBezTo>
                  <a:cubicBezTo>
                    <a:pt x="10" y="108"/>
                    <a:pt x="20" y="104"/>
                    <a:pt x="30" y="102"/>
                  </a:cubicBezTo>
                  <a:cubicBezTo>
                    <a:pt x="43" y="99"/>
                    <a:pt x="57" y="98"/>
                    <a:pt x="70" y="92"/>
                  </a:cubicBezTo>
                  <a:cubicBezTo>
                    <a:pt x="91" y="84"/>
                    <a:pt x="112" y="75"/>
                    <a:pt x="131" y="65"/>
                  </a:cubicBezTo>
                  <a:cubicBezTo>
                    <a:pt x="142" y="59"/>
                    <a:pt x="148" y="48"/>
                    <a:pt x="143" y="39"/>
                  </a:cubicBezTo>
                  <a:cubicBezTo>
                    <a:pt x="139" y="32"/>
                    <a:pt x="132" y="25"/>
                    <a:pt x="126" y="19"/>
                  </a:cubicBezTo>
                  <a:cubicBezTo>
                    <a:pt x="126" y="17"/>
                    <a:pt x="127" y="14"/>
                    <a:pt x="128" y="12"/>
                  </a:cubicBezTo>
                  <a:cubicBezTo>
                    <a:pt x="123" y="8"/>
                    <a:pt x="118" y="4"/>
                    <a:pt x="1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7" name="Freeform 22"/>
            <p:cNvSpPr>
              <a:spLocks/>
            </p:cNvSpPr>
            <p:nvPr/>
          </p:nvSpPr>
          <p:spPr bwMode="auto">
            <a:xfrm>
              <a:off x="11245850" y="571500"/>
              <a:ext cx="55562" cy="271463"/>
            </a:xfrm>
            <a:custGeom>
              <a:avLst/>
              <a:gdLst>
                <a:gd name="T0" fmla="*/ 0 w 25"/>
                <a:gd name="T1" fmla="*/ 10 h 121"/>
                <a:gd name="T2" fmla="*/ 4 w 25"/>
                <a:gd name="T3" fmla="*/ 28 h 121"/>
                <a:gd name="T4" fmla="*/ 15 w 25"/>
                <a:gd name="T5" fmla="*/ 82 h 121"/>
                <a:gd name="T6" fmla="*/ 7 w 25"/>
                <a:gd name="T7" fmla="*/ 121 h 121"/>
                <a:gd name="T8" fmla="*/ 22 w 25"/>
                <a:gd name="T9" fmla="*/ 103 h 121"/>
                <a:gd name="T10" fmla="*/ 23 w 25"/>
                <a:gd name="T11" fmla="*/ 78 h 121"/>
                <a:gd name="T12" fmla="*/ 14 w 25"/>
                <a:gd name="T13" fmla="*/ 28 h 121"/>
                <a:gd name="T14" fmla="*/ 25 w 25"/>
                <a:gd name="T15" fmla="*/ 33 h 121"/>
                <a:gd name="T16" fmla="*/ 7 w 25"/>
                <a:gd name="T17" fmla="*/ 0 h 121"/>
                <a:gd name="T18" fmla="*/ 0 w 25"/>
                <a:gd name="T19"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1">
                  <a:moveTo>
                    <a:pt x="0" y="10"/>
                  </a:moveTo>
                  <a:cubicBezTo>
                    <a:pt x="3" y="16"/>
                    <a:pt x="3" y="22"/>
                    <a:pt x="4" y="28"/>
                  </a:cubicBezTo>
                  <a:cubicBezTo>
                    <a:pt x="8" y="46"/>
                    <a:pt x="11" y="64"/>
                    <a:pt x="15" y="82"/>
                  </a:cubicBezTo>
                  <a:cubicBezTo>
                    <a:pt x="17" y="95"/>
                    <a:pt x="16" y="109"/>
                    <a:pt x="7" y="121"/>
                  </a:cubicBezTo>
                  <a:cubicBezTo>
                    <a:pt x="14" y="116"/>
                    <a:pt x="18" y="110"/>
                    <a:pt x="22" y="103"/>
                  </a:cubicBezTo>
                  <a:cubicBezTo>
                    <a:pt x="25" y="95"/>
                    <a:pt x="24" y="86"/>
                    <a:pt x="23" y="78"/>
                  </a:cubicBezTo>
                  <a:cubicBezTo>
                    <a:pt x="21" y="61"/>
                    <a:pt x="16" y="44"/>
                    <a:pt x="14" y="28"/>
                  </a:cubicBezTo>
                  <a:cubicBezTo>
                    <a:pt x="17" y="29"/>
                    <a:pt x="21" y="31"/>
                    <a:pt x="25" y="33"/>
                  </a:cubicBezTo>
                  <a:cubicBezTo>
                    <a:pt x="21" y="22"/>
                    <a:pt x="15" y="11"/>
                    <a:pt x="7" y="0"/>
                  </a:cubicBezTo>
                  <a:cubicBezTo>
                    <a:pt x="5" y="3"/>
                    <a:pt x="3" y="7"/>
                    <a:pt x="0"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8" name="Freeform 23"/>
            <p:cNvSpPr>
              <a:spLocks/>
            </p:cNvSpPr>
            <p:nvPr/>
          </p:nvSpPr>
          <p:spPr bwMode="auto">
            <a:xfrm>
              <a:off x="10626725" y="428625"/>
              <a:ext cx="60325" cy="33338"/>
            </a:xfrm>
            <a:custGeom>
              <a:avLst/>
              <a:gdLst>
                <a:gd name="T0" fmla="*/ 19 w 27"/>
                <a:gd name="T1" fmla="*/ 0 h 15"/>
                <a:gd name="T2" fmla="*/ 13 w 27"/>
                <a:gd name="T3" fmla="*/ 7 h 15"/>
                <a:gd name="T4" fmla="*/ 5 w 27"/>
                <a:gd name="T5" fmla="*/ 0 h 15"/>
                <a:gd name="T6" fmla="*/ 0 w 27"/>
                <a:gd name="T7" fmla="*/ 8 h 15"/>
                <a:gd name="T8" fmla="*/ 7 w 27"/>
                <a:gd name="T9" fmla="*/ 15 h 15"/>
                <a:gd name="T10" fmla="*/ 13 w 27"/>
                <a:gd name="T11" fmla="*/ 8 h 15"/>
                <a:gd name="T12" fmla="*/ 21 w 27"/>
                <a:gd name="T13" fmla="*/ 15 h 15"/>
                <a:gd name="T14" fmla="*/ 27 w 27"/>
                <a:gd name="T15" fmla="*/ 7 h 15"/>
                <a:gd name="T16" fmla="*/ 19 w 2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
                  <a:moveTo>
                    <a:pt x="19" y="0"/>
                  </a:moveTo>
                  <a:cubicBezTo>
                    <a:pt x="17" y="2"/>
                    <a:pt x="15" y="5"/>
                    <a:pt x="13" y="7"/>
                  </a:cubicBezTo>
                  <a:cubicBezTo>
                    <a:pt x="11" y="5"/>
                    <a:pt x="8" y="2"/>
                    <a:pt x="5" y="0"/>
                  </a:cubicBezTo>
                  <a:cubicBezTo>
                    <a:pt x="3" y="2"/>
                    <a:pt x="1" y="5"/>
                    <a:pt x="0" y="8"/>
                  </a:cubicBezTo>
                  <a:cubicBezTo>
                    <a:pt x="2" y="11"/>
                    <a:pt x="5" y="13"/>
                    <a:pt x="7" y="15"/>
                  </a:cubicBezTo>
                  <a:cubicBezTo>
                    <a:pt x="9" y="13"/>
                    <a:pt x="11" y="10"/>
                    <a:pt x="13" y="8"/>
                  </a:cubicBezTo>
                  <a:cubicBezTo>
                    <a:pt x="16" y="10"/>
                    <a:pt x="18" y="13"/>
                    <a:pt x="21" y="15"/>
                  </a:cubicBezTo>
                  <a:cubicBezTo>
                    <a:pt x="23" y="12"/>
                    <a:pt x="25" y="10"/>
                    <a:pt x="27" y="7"/>
                  </a:cubicBezTo>
                  <a:cubicBezTo>
                    <a:pt x="24" y="5"/>
                    <a:pt x="22" y="2"/>
                    <a:pt x="1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9" name="Freeform 24"/>
            <p:cNvSpPr>
              <a:spLocks/>
            </p:cNvSpPr>
            <p:nvPr/>
          </p:nvSpPr>
          <p:spPr bwMode="auto">
            <a:xfrm>
              <a:off x="10545763" y="347663"/>
              <a:ext cx="260350" cy="95250"/>
            </a:xfrm>
            <a:custGeom>
              <a:avLst/>
              <a:gdLst>
                <a:gd name="T0" fmla="*/ 106 w 117"/>
                <a:gd name="T1" fmla="*/ 10 h 43"/>
                <a:gd name="T2" fmla="*/ 110 w 117"/>
                <a:gd name="T3" fmla="*/ 21 h 43"/>
                <a:gd name="T4" fmla="*/ 96 w 117"/>
                <a:gd name="T5" fmla="*/ 14 h 43"/>
                <a:gd name="T6" fmla="*/ 96 w 117"/>
                <a:gd name="T7" fmla="*/ 5 h 43"/>
                <a:gd name="T8" fmla="*/ 87 w 117"/>
                <a:gd name="T9" fmla="*/ 18 h 43"/>
                <a:gd name="T10" fmla="*/ 51 w 117"/>
                <a:gd name="T11" fmla="*/ 19 h 43"/>
                <a:gd name="T12" fmla="*/ 37 w 117"/>
                <a:gd name="T13" fmla="*/ 5 h 43"/>
                <a:gd name="T14" fmla="*/ 31 w 117"/>
                <a:gd name="T15" fmla="*/ 5 h 43"/>
                <a:gd name="T16" fmla="*/ 20 w 117"/>
                <a:gd name="T17" fmla="*/ 30 h 43"/>
                <a:gd name="T18" fmla="*/ 12 w 117"/>
                <a:gd name="T19" fmla="*/ 31 h 43"/>
                <a:gd name="T20" fmla="*/ 1 w 117"/>
                <a:gd name="T21" fmla="*/ 8 h 43"/>
                <a:gd name="T22" fmla="*/ 6 w 117"/>
                <a:gd name="T23" fmla="*/ 30 h 43"/>
                <a:gd name="T24" fmla="*/ 16 w 117"/>
                <a:gd name="T25" fmla="*/ 43 h 43"/>
                <a:gd name="T26" fmla="*/ 22 w 117"/>
                <a:gd name="T27" fmla="*/ 39 h 43"/>
                <a:gd name="T28" fmla="*/ 33 w 117"/>
                <a:gd name="T29" fmla="*/ 12 h 43"/>
                <a:gd name="T30" fmla="*/ 46 w 117"/>
                <a:gd name="T31" fmla="*/ 27 h 43"/>
                <a:gd name="T32" fmla="*/ 76 w 117"/>
                <a:gd name="T33" fmla="*/ 30 h 43"/>
                <a:gd name="T34" fmla="*/ 93 w 117"/>
                <a:gd name="T35" fmla="*/ 21 h 43"/>
                <a:gd name="T36" fmla="*/ 105 w 117"/>
                <a:gd name="T37" fmla="*/ 30 h 43"/>
                <a:gd name="T38" fmla="*/ 113 w 117"/>
                <a:gd name="T39" fmla="*/ 27 h 43"/>
                <a:gd name="T40" fmla="*/ 109 w 117"/>
                <a:gd name="T41" fmla="*/ 0 h 43"/>
                <a:gd name="T42" fmla="*/ 106 w 117"/>
                <a:gd name="T4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43">
                  <a:moveTo>
                    <a:pt x="106" y="10"/>
                  </a:moveTo>
                  <a:cubicBezTo>
                    <a:pt x="107" y="13"/>
                    <a:pt x="109" y="17"/>
                    <a:pt x="110" y="21"/>
                  </a:cubicBezTo>
                  <a:cubicBezTo>
                    <a:pt x="104" y="21"/>
                    <a:pt x="99" y="18"/>
                    <a:pt x="96" y="14"/>
                  </a:cubicBezTo>
                  <a:cubicBezTo>
                    <a:pt x="96" y="11"/>
                    <a:pt x="96" y="8"/>
                    <a:pt x="96" y="5"/>
                  </a:cubicBezTo>
                  <a:cubicBezTo>
                    <a:pt x="92" y="8"/>
                    <a:pt x="94" y="17"/>
                    <a:pt x="87" y="18"/>
                  </a:cubicBezTo>
                  <a:cubicBezTo>
                    <a:pt x="75" y="22"/>
                    <a:pt x="62" y="23"/>
                    <a:pt x="51" y="19"/>
                  </a:cubicBezTo>
                  <a:cubicBezTo>
                    <a:pt x="44" y="17"/>
                    <a:pt x="40" y="11"/>
                    <a:pt x="37" y="5"/>
                  </a:cubicBezTo>
                  <a:cubicBezTo>
                    <a:pt x="36" y="2"/>
                    <a:pt x="32" y="3"/>
                    <a:pt x="31" y="5"/>
                  </a:cubicBezTo>
                  <a:cubicBezTo>
                    <a:pt x="26" y="12"/>
                    <a:pt x="23" y="21"/>
                    <a:pt x="20" y="30"/>
                  </a:cubicBezTo>
                  <a:cubicBezTo>
                    <a:pt x="18" y="33"/>
                    <a:pt x="14" y="33"/>
                    <a:pt x="12" y="31"/>
                  </a:cubicBezTo>
                  <a:cubicBezTo>
                    <a:pt x="6" y="25"/>
                    <a:pt x="5" y="15"/>
                    <a:pt x="1" y="8"/>
                  </a:cubicBezTo>
                  <a:cubicBezTo>
                    <a:pt x="0" y="15"/>
                    <a:pt x="3" y="23"/>
                    <a:pt x="6" y="30"/>
                  </a:cubicBezTo>
                  <a:cubicBezTo>
                    <a:pt x="8" y="35"/>
                    <a:pt x="10" y="41"/>
                    <a:pt x="16" y="43"/>
                  </a:cubicBezTo>
                  <a:cubicBezTo>
                    <a:pt x="19" y="43"/>
                    <a:pt x="21" y="41"/>
                    <a:pt x="22" y="39"/>
                  </a:cubicBezTo>
                  <a:cubicBezTo>
                    <a:pt x="25" y="30"/>
                    <a:pt x="26" y="20"/>
                    <a:pt x="33" y="12"/>
                  </a:cubicBezTo>
                  <a:cubicBezTo>
                    <a:pt x="36" y="18"/>
                    <a:pt x="40" y="24"/>
                    <a:pt x="46" y="27"/>
                  </a:cubicBezTo>
                  <a:cubicBezTo>
                    <a:pt x="55" y="33"/>
                    <a:pt x="66" y="32"/>
                    <a:pt x="76" y="30"/>
                  </a:cubicBezTo>
                  <a:cubicBezTo>
                    <a:pt x="83" y="29"/>
                    <a:pt x="90" y="28"/>
                    <a:pt x="93" y="21"/>
                  </a:cubicBezTo>
                  <a:cubicBezTo>
                    <a:pt x="96" y="25"/>
                    <a:pt x="99" y="29"/>
                    <a:pt x="105" y="30"/>
                  </a:cubicBezTo>
                  <a:cubicBezTo>
                    <a:pt x="108" y="30"/>
                    <a:pt x="112" y="30"/>
                    <a:pt x="113" y="27"/>
                  </a:cubicBezTo>
                  <a:cubicBezTo>
                    <a:pt x="117" y="18"/>
                    <a:pt x="113" y="8"/>
                    <a:pt x="109" y="0"/>
                  </a:cubicBezTo>
                  <a:cubicBezTo>
                    <a:pt x="108" y="3"/>
                    <a:pt x="107" y="6"/>
                    <a:pt x="106"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0" name="Freeform 25"/>
            <p:cNvSpPr>
              <a:spLocks/>
            </p:cNvSpPr>
            <p:nvPr/>
          </p:nvSpPr>
          <p:spPr bwMode="auto">
            <a:xfrm>
              <a:off x="10737850" y="250825"/>
              <a:ext cx="214312" cy="249238"/>
            </a:xfrm>
            <a:custGeom>
              <a:avLst/>
              <a:gdLst>
                <a:gd name="T0" fmla="*/ 82 w 96"/>
                <a:gd name="T1" fmla="*/ 14 h 111"/>
                <a:gd name="T2" fmla="*/ 85 w 96"/>
                <a:gd name="T3" fmla="*/ 18 h 111"/>
                <a:gd name="T4" fmla="*/ 89 w 96"/>
                <a:gd name="T5" fmla="*/ 66 h 111"/>
                <a:gd name="T6" fmla="*/ 74 w 96"/>
                <a:gd name="T7" fmla="*/ 64 h 111"/>
                <a:gd name="T8" fmla="*/ 81 w 96"/>
                <a:gd name="T9" fmla="*/ 54 h 111"/>
                <a:gd name="T10" fmla="*/ 78 w 96"/>
                <a:gd name="T11" fmla="*/ 48 h 111"/>
                <a:gd name="T12" fmla="*/ 58 w 96"/>
                <a:gd name="T13" fmla="*/ 47 h 111"/>
                <a:gd name="T14" fmla="*/ 52 w 96"/>
                <a:gd name="T15" fmla="*/ 59 h 111"/>
                <a:gd name="T16" fmla="*/ 63 w 96"/>
                <a:gd name="T17" fmla="*/ 60 h 111"/>
                <a:gd name="T18" fmla="*/ 48 w 96"/>
                <a:gd name="T19" fmla="*/ 68 h 111"/>
                <a:gd name="T20" fmla="*/ 16 w 96"/>
                <a:gd name="T21" fmla="*/ 101 h 111"/>
                <a:gd name="T22" fmla="*/ 4 w 96"/>
                <a:gd name="T23" fmla="*/ 99 h 111"/>
                <a:gd name="T24" fmla="*/ 6 w 96"/>
                <a:gd name="T25" fmla="*/ 76 h 111"/>
                <a:gd name="T26" fmla="*/ 0 w 96"/>
                <a:gd name="T27" fmla="*/ 99 h 111"/>
                <a:gd name="T28" fmla="*/ 10 w 96"/>
                <a:gd name="T29" fmla="*/ 111 h 111"/>
                <a:gd name="T30" fmla="*/ 25 w 96"/>
                <a:gd name="T31" fmla="*/ 102 h 111"/>
                <a:gd name="T32" fmla="*/ 46 w 96"/>
                <a:gd name="T33" fmla="*/ 79 h 111"/>
                <a:gd name="T34" fmla="*/ 68 w 96"/>
                <a:gd name="T35" fmla="*/ 68 h 111"/>
                <a:gd name="T36" fmla="*/ 80 w 96"/>
                <a:gd name="T37" fmla="*/ 77 h 111"/>
                <a:gd name="T38" fmla="*/ 92 w 96"/>
                <a:gd name="T39" fmla="*/ 72 h 111"/>
                <a:gd name="T40" fmla="*/ 94 w 96"/>
                <a:gd name="T41" fmla="*/ 53 h 111"/>
                <a:gd name="T42" fmla="*/ 92 w 96"/>
                <a:gd name="T43" fmla="*/ 24 h 111"/>
                <a:gd name="T44" fmla="*/ 96 w 96"/>
                <a:gd name="T45" fmla="*/ 13 h 111"/>
                <a:gd name="T46" fmla="*/ 89 w 96"/>
                <a:gd name="T47" fmla="*/ 8 h 111"/>
                <a:gd name="T48" fmla="*/ 91 w 96"/>
                <a:gd name="T49" fmla="*/ 0 h 111"/>
                <a:gd name="T50" fmla="*/ 82 w 96"/>
                <a:gd name="T51"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11">
                  <a:moveTo>
                    <a:pt x="82" y="14"/>
                  </a:moveTo>
                  <a:cubicBezTo>
                    <a:pt x="83" y="15"/>
                    <a:pt x="84" y="17"/>
                    <a:pt x="85" y="18"/>
                  </a:cubicBezTo>
                  <a:cubicBezTo>
                    <a:pt x="87" y="34"/>
                    <a:pt x="89" y="50"/>
                    <a:pt x="89" y="66"/>
                  </a:cubicBezTo>
                  <a:cubicBezTo>
                    <a:pt x="85" y="69"/>
                    <a:pt x="78" y="68"/>
                    <a:pt x="74" y="64"/>
                  </a:cubicBezTo>
                  <a:cubicBezTo>
                    <a:pt x="77" y="61"/>
                    <a:pt x="79" y="58"/>
                    <a:pt x="81" y="54"/>
                  </a:cubicBezTo>
                  <a:cubicBezTo>
                    <a:pt x="82" y="52"/>
                    <a:pt x="81" y="49"/>
                    <a:pt x="78" y="48"/>
                  </a:cubicBezTo>
                  <a:cubicBezTo>
                    <a:pt x="72" y="44"/>
                    <a:pt x="64" y="44"/>
                    <a:pt x="58" y="47"/>
                  </a:cubicBezTo>
                  <a:cubicBezTo>
                    <a:pt x="54" y="49"/>
                    <a:pt x="53" y="55"/>
                    <a:pt x="52" y="59"/>
                  </a:cubicBezTo>
                  <a:cubicBezTo>
                    <a:pt x="55" y="59"/>
                    <a:pt x="59" y="59"/>
                    <a:pt x="63" y="60"/>
                  </a:cubicBezTo>
                  <a:cubicBezTo>
                    <a:pt x="58" y="63"/>
                    <a:pt x="53" y="65"/>
                    <a:pt x="48" y="68"/>
                  </a:cubicBezTo>
                  <a:cubicBezTo>
                    <a:pt x="35" y="77"/>
                    <a:pt x="28" y="91"/>
                    <a:pt x="16" y="101"/>
                  </a:cubicBezTo>
                  <a:cubicBezTo>
                    <a:pt x="13" y="105"/>
                    <a:pt x="6" y="104"/>
                    <a:pt x="4" y="99"/>
                  </a:cubicBezTo>
                  <a:cubicBezTo>
                    <a:pt x="1" y="91"/>
                    <a:pt x="6" y="84"/>
                    <a:pt x="6" y="76"/>
                  </a:cubicBezTo>
                  <a:cubicBezTo>
                    <a:pt x="2" y="83"/>
                    <a:pt x="0" y="91"/>
                    <a:pt x="0" y="99"/>
                  </a:cubicBezTo>
                  <a:cubicBezTo>
                    <a:pt x="0" y="105"/>
                    <a:pt x="4" y="111"/>
                    <a:pt x="10" y="111"/>
                  </a:cubicBezTo>
                  <a:cubicBezTo>
                    <a:pt x="16" y="111"/>
                    <a:pt x="21" y="106"/>
                    <a:pt x="25" y="102"/>
                  </a:cubicBezTo>
                  <a:cubicBezTo>
                    <a:pt x="31" y="94"/>
                    <a:pt x="38" y="86"/>
                    <a:pt x="46" y="79"/>
                  </a:cubicBezTo>
                  <a:cubicBezTo>
                    <a:pt x="52" y="73"/>
                    <a:pt x="61" y="71"/>
                    <a:pt x="68" y="68"/>
                  </a:cubicBezTo>
                  <a:cubicBezTo>
                    <a:pt x="72" y="71"/>
                    <a:pt x="75" y="75"/>
                    <a:pt x="80" y="77"/>
                  </a:cubicBezTo>
                  <a:cubicBezTo>
                    <a:pt x="84" y="78"/>
                    <a:pt x="90" y="77"/>
                    <a:pt x="92" y="72"/>
                  </a:cubicBezTo>
                  <a:cubicBezTo>
                    <a:pt x="95" y="66"/>
                    <a:pt x="95" y="59"/>
                    <a:pt x="94" y="53"/>
                  </a:cubicBezTo>
                  <a:cubicBezTo>
                    <a:pt x="93" y="43"/>
                    <a:pt x="93" y="34"/>
                    <a:pt x="92" y="24"/>
                  </a:cubicBezTo>
                  <a:cubicBezTo>
                    <a:pt x="91" y="20"/>
                    <a:pt x="94" y="17"/>
                    <a:pt x="96" y="13"/>
                  </a:cubicBezTo>
                  <a:cubicBezTo>
                    <a:pt x="93" y="11"/>
                    <a:pt x="91" y="9"/>
                    <a:pt x="89" y="8"/>
                  </a:cubicBezTo>
                  <a:cubicBezTo>
                    <a:pt x="90" y="5"/>
                    <a:pt x="90" y="3"/>
                    <a:pt x="91" y="0"/>
                  </a:cubicBezTo>
                  <a:cubicBezTo>
                    <a:pt x="87" y="4"/>
                    <a:pt x="84" y="9"/>
                    <a:pt x="82"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1" name="Freeform 26"/>
            <p:cNvSpPr>
              <a:spLocks/>
            </p:cNvSpPr>
            <p:nvPr/>
          </p:nvSpPr>
          <p:spPr bwMode="auto">
            <a:xfrm>
              <a:off x="10753725" y="420688"/>
              <a:ext cx="30162" cy="33338"/>
            </a:xfrm>
            <a:custGeom>
              <a:avLst/>
              <a:gdLst>
                <a:gd name="T0" fmla="*/ 6 w 14"/>
                <a:gd name="T1" fmla="*/ 0 h 15"/>
                <a:gd name="T2" fmla="*/ 0 w 14"/>
                <a:gd name="T3" fmla="*/ 8 h 15"/>
                <a:gd name="T4" fmla="*/ 8 w 14"/>
                <a:gd name="T5" fmla="*/ 15 h 15"/>
                <a:gd name="T6" fmla="*/ 14 w 14"/>
                <a:gd name="T7" fmla="*/ 7 h 15"/>
                <a:gd name="T8" fmla="*/ 6 w 14"/>
                <a:gd name="T9" fmla="*/ 0 h 15"/>
              </a:gdLst>
              <a:ahLst/>
              <a:cxnLst>
                <a:cxn ang="0">
                  <a:pos x="T0" y="T1"/>
                </a:cxn>
                <a:cxn ang="0">
                  <a:pos x="T2" y="T3"/>
                </a:cxn>
                <a:cxn ang="0">
                  <a:pos x="T4" y="T5"/>
                </a:cxn>
                <a:cxn ang="0">
                  <a:pos x="T6" y="T7"/>
                </a:cxn>
                <a:cxn ang="0">
                  <a:pos x="T8" y="T9"/>
                </a:cxn>
              </a:cxnLst>
              <a:rect l="0" t="0" r="r" b="b"/>
              <a:pathLst>
                <a:path w="14" h="15">
                  <a:moveTo>
                    <a:pt x="6" y="0"/>
                  </a:moveTo>
                  <a:cubicBezTo>
                    <a:pt x="4" y="2"/>
                    <a:pt x="2" y="5"/>
                    <a:pt x="0" y="8"/>
                  </a:cubicBezTo>
                  <a:cubicBezTo>
                    <a:pt x="3" y="10"/>
                    <a:pt x="6" y="13"/>
                    <a:pt x="8" y="15"/>
                  </a:cubicBezTo>
                  <a:cubicBezTo>
                    <a:pt x="10" y="12"/>
                    <a:pt x="13" y="10"/>
                    <a:pt x="14" y="7"/>
                  </a:cubicBezTo>
                  <a:cubicBezTo>
                    <a:pt x="12" y="5"/>
                    <a:pt x="9" y="2"/>
                    <a:pt x="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2" name="Freeform 27"/>
            <p:cNvSpPr>
              <a:spLocks/>
            </p:cNvSpPr>
            <p:nvPr/>
          </p:nvSpPr>
          <p:spPr bwMode="auto">
            <a:xfrm>
              <a:off x="10036175" y="425450"/>
              <a:ext cx="30162" cy="33338"/>
            </a:xfrm>
            <a:custGeom>
              <a:avLst/>
              <a:gdLst>
                <a:gd name="T0" fmla="*/ 0 w 14"/>
                <a:gd name="T1" fmla="*/ 8 h 15"/>
                <a:gd name="T2" fmla="*/ 8 w 14"/>
                <a:gd name="T3" fmla="*/ 15 h 15"/>
                <a:gd name="T4" fmla="*/ 14 w 14"/>
                <a:gd name="T5" fmla="*/ 8 h 15"/>
                <a:gd name="T6" fmla="*/ 6 w 14"/>
                <a:gd name="T7" fmla="*/ 0 h 15"/>
                <a:gd name="T8" fmla="*/ 0 w 14"/>
                <a:gd name="T9" fmla="*/ 8 h 15"/>
              </a:gdLst>
              <a:ahLst/>
              <a:cxnLst>
                <a:cxn ang="0">
                  <a:pos x="T0" y="T1"/>
                </a:cxn>
                <a:cxn ang="0">
                  <a:pos x="T2" y="T3"/>
                </a:cxn>
                <a:cxn ang="0">
                  <a:pos x="T4" y="T5"/>
                </a:cxn>
                <a:cxn ang="0">
                  <a:pos x="T6" y="T7"/>
                </a:cxn>
                <a:cxn ang="0">
                  <a:pos x="T8" y="T9"/>
                </a:cxn>
              </a:cxnLst>
              <a:rect l="0" t="0" r="r" b="b"/>
              <a:pathLst>
                <a:path w="14" h="15">
                  <a:moveTo>
                    <a:pt x="0" y="8"/>
                  </a:moveTo>
                  <a:cubicBezTo>
                    <a:pt x="3" y="10"/>
                    <a:pt x="5" y="13"/>
                    <a:pt x="8" y="15"/>
                  </a:cubicBezTo>
                  <a:cubicBezTo>
                    <a:pt x="10" y="13"/>
                    <a:pt x="13" y="11"/>
                    <a:pt x="14" y="8"/>
                  </a:cubicBezTo>
                  <a:cubicBezTo>
                    <a:pt x="13" y="5"/>
                    <a:pt x="9" y="3"/>
                    <a:pt x="6" y="0"/>
                  </a:cubicBezTo>
                  <a:cubicBezTo>
                    <a:pt x="4" y="3"/>
                    <a:pt x="2" y="5"/>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4" name="Freeform 29"/>
            <p:cNvSpPr>
              <a:spLocks/>
            </p:cNvSpPr>
            <p:nvPr/>
          </p:nvSpPr>
          <p:spPr bwMode="auto">
            <a:xfrm>
              <a:off x="10069513" y="425450"/>
              <a:ext cx="28575" cy="33338"/>
            </a:xfrm>
            <a:custGeom>
              <a:avLst/>
              <a:gdLst>
                <a:gd name="T0" fmla="*/ 0 w 13"/>
                <a:gd name="T1" fmla="*/ 8 h 15"/>
                <a:gd name="T2" fmla="*/ 7 w 13"/>
                <a:gd name="T3" fmla="*/ 15 h 15"/>
                <a:gd name="T4" fmla="*/ 13 w 13"/>
                <a:gd name="T5" fmla="*/ 8 h 15"/>
                <a:gd name="T6" fmla="*/ 5 w 13"/>
                <a:gd name="T7" fmla="*/ 0 h 15"/>
                <a:gd name="T8" fmla="*/ 0 w 13"/>
                <a:gd name="T9" fmla="*/ 8 h 15"/>
              </a:gdLst>
              <a:ahLst/>
              <a:cxnLst>
                <a:cxn ang="0">
                  <a:pos x="T0" y="T1"/>
                </a:cxn>
                <a:cxn ang="0">
                  <a:pos x="T2" y="T3"/>
                </a:cxn>
                <a:cxn ang="0">
                  <a:pos x="T4" y="T5"/>
                </a:cxn>
                <a:cxn ang="0">
                  <a:pos x="T6" y="T7"/>
                </a:cxn>
                <a:cxn ang="0">
                  <a:pos x="T8" y="T9"/>
                </a:cxn>
              </a:cxnLst>
              <a:rect l="0" t="0" r="r" b="b"/>
              <a:pathLst>
                <a:path w="13" h="15">
                  <a:moveTo>
                    <a:pt x="0" y="8"/>
                  </a:moveTo>
                  <a:cubicBezTo>
                    <a:pt x="1" y="11"/>
                    <a:pt x="4" y="13"/>
                    <a:pt x="7" y="15"/>
                  </a:cubicBezTo>
                  <a:cubicBezTo>
                    <a:pt x="9" y="13"/>
                    <a:pt x="11" y="10"/>
                    <a:pt x="13" y="8"/>
                  </a:cubicBezTo>
                  <a:cubicBezTo>
                    <a:pt x="10" y="5"/>
                    <a:pt x="8" y="2"/>
                    <a:pt x="5" y="0"/>
                  </a:cubicBezTo>
                  <a:cubicBezTo>
                    <a:pt x="3" y="3"/>
                    <a:pt x="0" y="5"/>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5" name="Freeform 30"/>
            <p:cNvSpPr>
              <a:spLocks/>
            </p:cNvSpPr>
            <p:nvPr/>
          </p:nvSpPr>
          <p:spPr bwMode="auto">
            <a:xfrm>
              <a:off x="11074400" y="295275"/>
              <a:ext cx="31750" cy="36513"/>
            </a:xfrm>
            <a:custGeom>
              <a:avLst/>
              <a:gdLst>
                <a:gd name="T0" fmla="*/ 0 w 14"/>
                <a:gd name="T1" fmla="*/ 9 h 16"/>
                <a:gd name="T2" fmla="*/ 9 w 14"/>
                <a:gd name="T3" fmla="*/ 16 h 16"/>
                <a:gd name="T4" fmla="*/ 14 w 14"/>
                <a:gd name="T5" fmla="*/ 8 h 16"/>
                <a:gd name="T6" fmla="*/ 7 w 14"/>
                <a:gd name="T7" fmla="*/ 0 h 16"/>
                <a:gd name="T8" fmla="*/ 0 w 14"/>
                <a:gd name="T9" fmla="*/ 9 h 16"/>
              </a:gdLst>
              <a:ahLst/>
              <a:cxnLst>
                <a:cxn ang="0">
                  <a:pos x="T0" y="T1"/>
                </a:cxn>
                <a:cxn ang="0">
                  <a:pos x="T2" y="T3"/>
                </a:cxn>
                <a:cxn ang="0">
                  <a:pos x="T4" y="T5"/>
                </a:cxn>
                <a:cxn ang="0">
                  <a:pos x="T6" y="T7"/>
                </a:cxn>
                <a:cxn ang="0">
                  <a:pos x="T8" y="T9"/>
                </a:cxn>
              </a:cxnLst>
              <a:rect l="0" t="0" r="r" b="b"/>
              <a:pathLst>
                <a:path w="14" h="16">
                  <a:moveTo>
                    <a:pt x="0" y="9"/>
                  </a:moveTo>
                  <a:cubicBezTo>
                    <a:pt x="3" y="11"/>
                    <a:pt x="6" y="13"/>
                    <a:pt x="9" y="16"/>
                  </a:cubicBezTo>
                  <a:cubicBezTo>
                    <a:pt x="11" y="13"/>
                    <a:pt x="13" y="11"/>
                    <a:pt x="14" y="8"/>
                  </a:cubicBezTo>
                  <a:cubicBezTo>
                    <a:pt x="12" y="5"/>
                    <a:pt x="9" y="3"/>
                    <a:pt x="7" y="0"/>
                  </a:cubicBezTo>
                  <a:cubicBezTo>
                    <a:pt x="4" y="3"/>
                    <a:pt x="2" y="6"/>
                    <a:pt x="0"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6" name="Freeform 31"/>
            <p:cNvSpPr>
              <a:spLocks/>
            </p:cNvSpPr>
            <p:nvPr/>
          </p:nvSpPr>
          <p:spPr bwMode="auto">
            <a:xfrm>
              <a:off x="11025188" y="249238"/>
              <a:ext cx="528637" cy="203200"/>
            </a:xfrm>
            <a:custGeom>
              <a:avLst/>
              <a:gdLst>
                <a:gd name="T0" fmla="*/ 214 w 237"/>
                <a:gd name="T1" fmla="*/ 12 h 91"/>
                <a:gd name="T2" fmla="*/ 220 w 237"/>
                <a:gd name="T3" fmla="*/ 50 h 91"/>
                <a:gd name="T4" fmla="*/ 208 w 237"/>
                <a:gd name="T5" fmla="*/ 71 h 91"/>
                <a:gd name="T6" fmla="*/ 191 w 237"/>
                <a:gd name="T7" fmla="*/ 74 h 91"/>
                <a:gd name="T8" fmla="*/ 188 w 237"/>
                <a:gd name="T9" fmla="*/ 63 h 91"/>
                <a:gd name="T10" fmla="*/ 182 w 237"/>
                <a:gd name="T11" fmla="*/ 7 h 91"/>
                <a:gd name="T12" fmla="*/ 178 w 237"/>
                <a:gd name="T13" fmla="*/ 15 h 91"/>
                <a:gd name="T14" fmla="*/ 182 w 237"/>
                <a:gd name="T15" fmla="*/ 61 h 91"/>
                <a:gd name="T16" fmla="*/ 177 w 237"/>
                <a:gd name="T17" fmla="*/ 75 h 91"/>
                <a:gd name="T18" fmla="*/ 165 w 237"/>
                <a:gd name="T19" fmla="*/ 73 h 91"/>
                <a:gd name="T20" fmla="*/ 173 w 237"/>
                <a:gd name="T21" fmla="*/ 61 h 91"/>
                <a:gd name="T22" fmla="*/ 164 w 237"/>
                <a:gd name="T23" fmla="*/ 48 h 91"/>
                <a:gd name="T24" fmla="*/ 147 w 237"/>
                <a:gd name="T25" fmla="*/ 46 h 91"/>
                <a:gd name="T26" fmla="*/ 92 w 237"/>
                <a:gd name="T27" fmla="*/ 49 h 91"/>
                <a:gd name="T28" fmla="*/ 68 w 237"/>
                <a:gd name="T29" fmla="*/ 46 h 91"/>
                <a:gd name="T30" fmla="*/ 93 w 237"/>
                <a:gd name="T31" fmla="*/ 30 h 91"/>
                <a:gd name="T32" fmla="*/ 110 w 237"/>
                <a:gd name="T33" fmla="*/ 26 h 91"/>
                <a:gd name="T34" fmla="*/ 116 w 237"/>
                <a:gd name="T35" fmla="*/ 18 h 91"/>
                <a:gd name="T36" fmla="*/ 106 w 237"/>
                <a:gd name="T37" fmla="*/ 17 h 91"/>
                <a:gd name="T38" fmla="*/ 85 w 237"/>
                <a:gd name="T39" fmla="*/ 26 h 91"/>
                <a:gd name="T40" fmla="*/ 66 w 237"/>
                <a:gd name="T41" fmla="*/ 42 h 91"/>
                <a:gd name="T42" fmla="*/ 65 w 237"/>
                <a:gd name="T43" fmla="*/ 55 h 91"/>
                <a:gd name="T44" fmla="*/ 75 w 237"/>
                <a:gd name="T45" fmla="*/ 58 h 91"/>
                <a:gd name="T46" fmla="*/ 139 w 237"/>
                <a:gd name="T47" fmla="*/ 54 h 91"/>
                <a:gd name="T48" fmla="*/ 167 w 237"/>
                <a:gd name="T49" fmla="*/ 63 h 91"/>
                <a:gd name="T50" fmla="*/ 81 w 237"/>
                <a:gd name="T51" fmla="*/ 67 h 91"/>
                <a:gd name="T52" fmla="*/ 49 w 237"/>
                <a:gd name="T53" fmla="*/ 64 h 91"/>
                <a:gd name="T54" fmla="*/ 36 w 237"/>
                <a:gd name="T55" fmla="*/ 50 h 91"/>
                <a:gd name="T56" fmla="*/ 32 w 237"/>
                <a:gd name="T57" fmla="*/ 49 h 91"/>
                <a:gd name="T58" fmla="*/ 16 w 237"/>
                <a:gd name="T59" fmla="*/ 82 h 91"/>
                <a:gd name="T60" fmla="*/ 0 w 237"/>
                <a:gd name="T61" fmla="*/ 58 h 91"/>
                <a:gd name="T62" fmla="*/ 7 w 237"/>
                <a:gd name="T63" fmla="*/ 82 h 91"/>
                <a:gd name="T64" fmla="*/ 15 w 237"/>
                <a:gd name="T65" fmla="*/ 90 h 91"/>
                <a:gd name="T66" fmla="*/ 20 w 237"/>
                <a:gd name="T67" fmla="*/ 87 h 91"/>
                <a:gd name="T68" fmla="*/ 31 w 237"/>
                <a:gd name="T69" fmla="*/ 62 h 91"/>
                <a:gd name="T70" fmla="*/ 35 w 237"/>
                <a:gd name="T71" fmla="*/ 60 h 91"/>
                <a:gd name="T72" fmla="*/ 45 w 237"/>
                <a:gd name="T73" fmla="*/ 71 h 91"/>
                <a:gd name="T74" fmla="*/ 68 w 237"/>
                <a:gd name="T75" fmla="*/ 76 h 91"/>
                <a:gd name="T76" fmla="*/ 161 w 237"/>
                <a:gd name="T77" fmla="*/ 72 h 91"/>
                <a:gd name="T78" fmla="*/ 171 w 237"/>
                <a:gd name="T79" fmla="*/ 86 h 91"/>
                <a:gd name="T80" fmla="*/ 185 w 237"/>
                <a:gd name="T81" fmla="*/ 74 h 91"/>
                <a:gd name="T82" fmla="*/ 191 w 237"/>
                <a:gd name="T83" fmla="*/ 83 h 91"/>
                <a:gd name="T84" fmla="*/ 210 w 237"/>
                <a:gd name="T85" fmla="*/ 80 h 91"/>
                <a:gd name="T86" fmla="*/ 223 w 237"/>
                <a:gd name="T87" fmla="*/ 87 h 91"/>
                <a:gd name="T88" fmla="*/ 226 w 237"/>
                <a:gd name="T89" fmla="*/ 78 h 91"/>
                <a:gd name="T90" fmla="*/ 215 w 237"/>
                <a:gd name="T91" fmla="*/ 68 h 91"/>
                <a:gd name="T92" fmla="*/ 217 w 237"/>
                <a:gd name="T93" fmla="*/ 60 h 91"/>
                <a:gd name="T94" fmla="*/ 235 w 237"/>
                <a:gd name="T95" fmla="*/ 67 h 91"/>
                <a:gd name="T96" fmla="*/ 237 w 237"/>
                <a:gd name="T97" fmla="*/ 58 h 91"/>
                <a:gd name="T98" fmla="*/ 225 w 237"/>
                <a:gd name="T99" fmla="*/ 45 h 91"/>
                <a:gd name="T100" fmla="*/ 223 w 237"/>
                <a:gd name="T101" fmla="*/ 24 h 91"/>
                <a:gd name="T102" fmla="*/ 227 w 237"/>
                <a:gd name="T103" fmla="*/ 13 h 91"/>
                <a:gd name="T104" fmla="*/ 221 w 237"/>
                <a:gd name="T105" fmla="*/ 7 h 91"/>
                <a:gd name="T106" fmla="*/ 222 w 237"/>
                <a:gd name="T107" fmla="*/ 0 h 91"/>
                <a:gd name="T108" fmla="*/ 214 w 237"/>
                <a:gd name="T109" fmla="*/ 1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91">
                  <a:moveTo>
                    <a:pt x="214" y="12"/>
                  </a:moveTo>
                  <a:cubicBezTo>
                    <a:pt x="219" y="24"/>
                    <a:pt x="218" y="37"/>
                    <a:pt x="220" y="50"/>
                  </a:cubicBezTo>
                  <a:cubicBezTo>
                    <a:pt x="212" y="54"/>
                    <a:pt x="208" y="63"/>
                    <a:pt x="208" y="71"/>
                  </a:cubicBezTo>
                  <a:cubicBezTo>
                    <a:pt x="202" y="73"/>
                    <a:pt x="197" y="76"/>
                    <a:pt x="191" y="74"/>
                  </a:cubicBezTo>
                  <a:cubicBezTo>
                    <a:pt x="188" y="71"/>
                    <a:pt x="188" y="67"/>
                    <a:pt x="188" y="63"/>
                  </a:cubicBezTo>
                  <a:cubicBezTo>
                    <a:pt x="186" y="44"/>
                    <a:pt x="185" y="25"/>
                    <a:pt x="182" y="7"/>
                  </a:cubicBezTo>
                  <a:cubicBezTo>
                    <a:pt x="181" y="9"/>
                    <a:pt x="179" y="12"/>
                    <a:pt x="178" y="15"/>
                  </a:cubicBezTo>
                  <a:cubicBezTo>
                    <a:pt x="180" y="30"/>
                    <a:pt x="181" y="46"/>
                    <a:pt x="182" y="61"/>
                  </a:cubicBezTo>
                  <a:cubicBezTo>
                    <a:pt x="183" y="66"/>
                    <a:pt x="182" y="72"/>
                    <a:pt x="177" y="75"/>
                  </a:cubicBezTo>
                  <a:cubicBezTo>
                    <a:pt x="173" y="76"/>
                    <a:pt x="169" y="74"/>
                    <a:pt x="165" y="73"/>
                  </a:cubicBezTo>
                  <a:cubicBezTo>
                    <a:pt x="168" y="69"/>
                    <a:pt x="171" y="65"/>
                    <a:pt x="173" y="61"/>
                  </a:cubicBezTo>
                  <a:cubicBezTo>
                    <a:pt x="173" y="55"/>
                    <a:pt x="169" y="50"/>
                    <a:pt x="164" y="48"/>
                  </a:cubicBezTo>
                  <a:cubicBezTo>
                    <a:pt x="158" y="46"/>
                    <a:pt x="152" y="46"/>
                    <a:pt x="147" y="46"/>
                  </a:cubicBezTo>
                  <a:cubicBezTo>
                    <a:pt x="128" y="46"/>
                    <a:pt x="110" y="48"/>
                    <a:pt x="92" y="49"/>
                  </a:cubicBezTo>
                  <a:cubicBezTo>
                    <a:pt x="84" y="49"/>
                    <a:pt x="75" y="49"/>
                    <a:pt x="68" y="46"/>
                  </a:cubicBezTo>
                  <a:cubicBezTo>
                    <a:pt x="74" y="38"/>
                    <a:pt x="84" y="34"/>
                    <a:pt x="93" y="30"/>
                  </a:cubicBezTo>
                  <a:cubicBezTo>
                    <a:pt x="98" y="28"/>
                    <a:pt x="104" y="25"/>
                    <a:pt x="110" y="26"/>
                  </a:cubicBezTo>
                  <a:cubicBezTo>
                    <a:pt x="112" y="24"/>
                    <a:pt x="114" y="21"/>
                    <a:pt x="116" y="18"/>
                  </a:cubicBezTo>
                  <a:cubicBezTo>
                    <a:pt x="113" y="17"/>
                    <a:pt x="110" y="16"/>
                    <a:pt x="106" y="17"/>
                  </a:cubicBezTo>
                  <a:cubicBezTo>
                    <a:pt x="99" y="19"/>
                    <a:pt x="92" y="23"/>
                    <a:pt x="85" y="26"/>
                  </a:cubicBezTo>
                  <a:cubicBezTo>
                    <a:pt x="78" y="30"/>
                    <a:pt x="70" y="35"/>
                    <a:pt x="66" y="42"/>
                  </a:cubicBezTo>
                  <a:cubicBezTo>
                    <a:pt x="63" y="46"/>
                    <a:pt x="62" y="51"/>
                    <a:pt x="65" y="55"/>
                  </a:cubicBezTo>
                  <a:cubicBezTo>
                    <a:pt x="67" y="59"/>
                    <a:pt x="71" y="58"/>
                    <a:pt x="75" y="58"/>
                  </a:cubicBezTo>
                  <a:cubicBezTo>
                    <a:pt x="96" y="57"/>
                    <a:pt x="118" y="56"/>
                    <a:pt x="139" y="54"/>
                  </a:cubicBezTo>
                  <a:cubicBezTo>
                    <a:pt x="149" y="54"/>
                    <a:pt x="160" y="54"/>
                    <a:pt x="167" y="63"/>
                  </a:cubicBezTo>
                  <a:cubicBezTo>
                    <a:pt x="138" y="65"/>
                    <a:pt x="109" y="66"/>
                    <a:pt x="81" y="67"/>
                  </a:cubicBezTo>
                  <a:cubicBezTo>
                    <a:pt x="70" y="67"/>
                    <a:pt x="59" y="69"/>
                    <a:pt x="49" y="64"/>
                  </a:cubicBezTo>
                  <a:cubicBezTo>
                    <a:pt x="43" y="61"/>
                    <a:pt x="40" y="55"/>
                    <a:pt x="36" y="50"/>
                  </a:cubicBezTo>
                  <a:cubicBezTo>
                    <a:pt x="35" y="48"/>
                    <a:pt x="33" y="48"/>
                    <a:pt x="32" y="49"/>
                  </a:cubicBezTo>
                  <a:cubicBezTo>
                    <a:pt x="23" y="59"/>
                    <a:pt x="22" y="71"/>
                    <a:pt x="16" y="82"/>
                  </a:cubicBezTo>
                  <a:cubicBezTo>
                    <a:pt x="8" y="76"/>
                    <a:pt x="5" y="66"/>
                    <a:pt x="0" y="58"/>
                  </a:cubicBezTo>
                  <a:cubicBezTo>
                    <a:pt x="0" y="66"/>
                    <a:pt x="3" y="74"/>
                    <a:pt x="7" y="82"/>
                  </a:cubicBezTo>
                  <a:cubicBezTo>
                    <a:pt x="9" y="85"/>
                    <a:pt x="11" y="88"/>
                    <a:pt x="15" y="90"/>
                  </a:cubicBezTo>
                  <a:cubicBezTo>
                    <a:pt x="17" y="91"/>
                    <a:pt x="19" y="89"/>
                    <a:pt x="20" y="87"/>
                  </a:cubicBezTo>
                  <a:cubicBezTo>
                    <a:pt x="24" y="79"/>
                    <a:pt x="26" y="70"/>
                    <a:pt x="31" y="62"/>
                  </a:cubicBezTo>
                  <a:cubicBezTo>
                    <a:pt x="32" y="60"/>
                    <a:pt x="33" y="60"/>
                    <a:pt x="35" y="60"/>
                  </a:cubicBezTo>
                  <a:cubicBezTo>
                    <a:pt x="38" y="63"/>
                    <a:pt x="41" y="68"/>
                    <a:pt x="45" y="71"/>
                  </a:cubicBezTo>
                  <a:cubicBezTo>
                    <a:pt x="51" y="76"/>
                    <a:pt x="60" y="77"/>
                    <a:pt x="68" y="76"/>
                  </a:cubicBezTo>
                  <a:cubicBezTo>
                    <a:pt x="99" y="76"/>
                    <a:pt x="130" y="74"/>
                    <a:pt x="161" y="72"/>
                  </a:cubicBezTo>
                  <a:cubicBezTo>
                    <a:pt x="163" y="77"/>
                    <a:pt x="165" y="83"/>
                    <a:pt x="171" y="86"/>
                  </a:cubicBezTo>
                  <a:cubicBezTo>
                    <a:pt x="178" y="86"/>
                    <a:pt x="182" y="79"/>
                    <a:pt x="185" y="74"/>
                  </a:cubicBezTo>
                  <a:cubicBezTo>
                    <a:pt x="186" y="77"/>
                    <a:pt x="187" y="82"/>
                    <a:pt x="191" y="83"/>
                  </a:cubicBezTo>
                  <a:cubicBezTo>
                    <a:pt x="198" y="85"/>
                    <a:pt x="203" y="80"/>
                    <a:pt x="210" y="80"/>
                  </a:cubicBezTo>
                  <a:cubicBezTo>
                    <a:pt x="214" y="81"/>
                    <a:pt x="218" y="85"/>
                    <a:pt x="223" y="87"/>
                  </a:cubicBezTo>
                  <a:cubicBezTo>
                    <a:pt x="224" y="84"/>
                    <a:pt x="225" y="81"/>
                    <a:pt x="226" y="78"/>
                  </a:cubicBezTo>
                  <a:cubicBezTo>
                    <a:pt x="222" y="75"/>
                    <a:pt x="216" y="74"/>
                    <a:pt x="215" y="68"/>
                  </a:cubicBezTo>
                  <a:cubicBezTo>
                    <a:pt x="215" y="66"/>
                    <a:pt x="214" y="61"/>
                    <a:pt x="217" y="60"/>
                  </a:cubicBezTo>
                  <a:cubicBezTo>
                    <a:pt x="224" y="59"/>
                    <a:pt x="230" y="64"/>
                    <a:pt x="235" y="67"/>
                  </a:cubicBezTo>
                  <a:cubicBezTo>
                    <a:pt x="236" y="64"/>
                    <a:pt x="237" y="61"/>
                    <a:pt x="237" y="58"/>
                  </a:cubicBezTo>
                  <a:cubicBezTo>
                    <a:pt x="233" y="54"/>
                    <a:pt x="226" y="52"/>
                    <a:pt x="225" y="45"/>
                  </a:cubicBezTo>
                  <a:cubicBezTo>
                    <a:pt x="224" y="38"/>
                    <a:pt x="224" y="31"/>
                    <a:pt x="223" y="24"/>
                  </a:cubicBezTo>
                  <a:cubicBezTo>
                    <a:pt x="223" y="20"/>
                    <a:pt x="226" y="16"/>
                    <a:pt x="227" y="13"/>
                  </a:cubicBezTo>
                  <a:cubicBezTo>
                    <a:pt x="225" y="11"/>
                    <a:pt x="223" y="9"/>
                    <a:pt x="221" y="7"/>
                  </a:cubicBezTo>
                  <a:cubicBezTo>
                    <a:pt x="221" y="5"/>
                    <a:pt x="222" y="3"/>
                    <a:pt x="222" y="0"/>
                  </a:cubicBezTo>
                  <a:cubicBezTo>
                    <a:pt x="219" y="4"/>
                    <a:pt x="215" y="8"/>
                    <a:pt x="214"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7" name="Freeform 32"/>
            <p:cNvSpPr>
              <a:spLocks/>
            </p:cNvSpPr>
            <p:nvPr/>
          </p:nvSpPr>
          <p:spPr bwMode="auto">
            <a:xfrm>
              <a:off x="11071225" y="260350"/>
              <a:ext cx="31750" cy="33338"/>
            </a:xfrm>
            <a:custGeom>
              <a:avLst/>
              <a:gdLst>
                <a:gd name="T0" fmla="*/ 0 w 14"/>
                <a:gd name="T1" fmla="*/ 8 h 15"/>
                <a:gd name="T2" fmla="*/ 8 w 14"/>
                <a:gd name="T3" fmla="*/ 15 h 15"/>
                <a:gd name="T4" fmla="*/ 14 w 14"/>
                <a:gd name="T5" fmla="*/ 7 h 15"/>
                <a:gd name="T6" fmla="*/ 6 w 14"/>
                <a:gd name="T7" fmla="*/ 0 h 15"/>
                <a:gd name="T8" fmla="*/ 0 w 14"/>
                <a:gd name="T9" fmla="*/ 8 h 15"/>
              </a:gdLst>
              <a:ahLst/>
              <a:cxnLst>
                <a:cxn ang="0">
                  <a:pos x="T0" y="T1"/>
                </a:cxn>
                <a:cxn ang="0">
                  <a:pos x="T2" y="T3"/>
                </a:cxn>
                <a:cxn ang="0">
                  <a:pos x="T4" y="T5"/>
                </a:cxn>
                <a:cxn ang="0">
                  <a:pos x="T6" y="T7"/>
                </a:cxn>
                <a:cxn ang="0">
                  <a:pos x="T8" y="T9"/>
                </a:cxn>
              </a:cxnLst>
              <a:rect l="0" t="0" r="r" b="b"/>
              <a:pathLst>
                <a:path w="14" h="15">
                  <a:moveTo>
                    <a:pt x="0" y="8"/>
                  </a:moveTo>
                  <a:cubicBezTo>
                    <a:pt x="3" y="10"/>
                    <a:pt x="5" y="13"/>
                    <a:pt x="8" y="15"/>
                  </a:cubicBezTo>
                  <a:cubicBezTo>
                    <a:pt x="10" y="13"/>
                    <a:pt x="12" y="10"/>
                    <a:pt x="14" y="7"/>
                  </a:cubicBezTo>
                  <a:cubicBezTo>
                    <a:pt x="12" y="5"/>
                    <a:pt x="9" y="2"/>
                    <a:pt x="6" y="0"/>
                  </a:cubicBezTo>
                  <a:cubicBezTo>
                    <a:pt x="4" y="3"/>
                    <a:pt x="2" y="5"/>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8" name="Freeform 33"/>
            <p:cNvSpPr>
              <a:spLocks/>
            </p:cNvSpPr>
            <p:nvPr/>
          </p:nvSpPr>
          <p:spPr bwMode="auto">
            <a:xfrm>
              <a:off x="10377488" y="288925"/>
              <a:ext cx="55562" cy="49213"/>
            </a:xfrm>
            <a:custGeom>
              <a:avLst/>
              <a:gdLst>
                <a:gd name="T0" fmla="*/ 21 w 25"/>
                <a:gd name="T1" fmla="*/ 0 h 22"/>
                <a:gd name="T2" fmla="*/ 20 w 25"/>
                <a:gd name="T3" fmla="*/ 4 h 22"/>
                <a:gd name="T4" fmla="*/ 21 w 25"/>
                <a:gd name="T5" fmla="*/ 11 h 22"/>
                <a:gd name="T6" fmla="*/ 14 w 25"/>
                <a:gd name="T7" fmla="*/ 4 h 22"/>
                <a:gd name="T8" fmla="*/ 12 w 25"/>
                <a:gd name="T9" fmla="*/ 11 h 22"/>
                <a:gd name="T10" fmla="*/ 5 w 25"/>
                <a:gd name="T11" fmla="*/ 13 h 22"/>
                <a:gd name="T12" fmla="*/ 5 w 25"/>
                <a:gd name="T13" fmla="*/ 3 h 22"/>
                <a:gd name="T14" fmla="*/ 3 w 25"/>
                <a:gd name="T15" fmla="*/ 4 h 22"/>
                <a:gd name="T16" fmla="*/ 4 w 25"/>
                <a:gd name="T17" fmla="*/ 19 h 22"/>
                <a:gd name="T18" fmla="*/ 14 w 25"/>
                <a:gd name="T19" fmla="*/ 14 h 22"/>
                <a:gd name="T20" fmla="*/ 21 w 25"/>
                <a:gd name="T21" fmla="*/ 16 h 22"/>
                <a:gd name="T22" fmla="*/ 21 w 2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2">
                  <a:moveTo>
                    <a:pt x="21" y="0"/>
                  </a:moveTo>
                  <a:cubicBezTo>
                    <a:pt x="21" y="1"/>
                    <a:pt x="20" y="3"/>
                    <a:pt x="20" y="4"/>
                  </a:cubicBezTo>
                  <a:cubicBezTo>
                    <a:pt x="20" y="7"/>
                    <a:pt x="21" y="9"/>
                    <a:pt x="21" y="11"/>
                  </a:cubicBezTo>
                  <a:cubicBezTo>
                    <a:pt x="17" y="10"/>
                    <a:pt x="15" y="7"/>
                    <a:pt x="14" y="4"/>
                  </a:cubicBezTo>
                  <a:cubicBezTo>
                    <a:pt x="13" y="6"/>
                    <a:pt x="13" y="9"/>
                    <a:pt x="12" y="11"/>
                  </a:cubicBezTo>
                  <a:cubicBezTo>
                    <a:pt x="10" y="13"/>
                    <a:pt x="7" y="15"/>
                    <a:pt x="5" y="13"/>
                  </a:cubicBezTo>
                  <a:cubicBezTo>
                    <a:pt x="3" y="10"/>
                    <a:pt x="4" y="6"/>
                    <a:pt x="5" y="3"/>
                  </a:cubicBezTo>
                  <a:cubicBezTo>
                    <a:pt x="4" y="3"/>
                    <a:pt x="3" y="4"/>
                    <a:pt x="3" y="4"/>
                  </a:cubicBezTo>
                  <a:cubicBezTo>
                    <a:pt x="2" y="9"/>
                    <a:pt x="0" y="15"/>
                    <a:pt x="4" y="19"/>
                  </a:cubicBezTo>
                  <a:cubicBezTo>
                    <a:pt x="8" y="22"/>
                    <a:pt x="12" y="17"/>
                    <a:pt x="14" y="14"/>
                  </a:cubicBezTo>
                  <a:cubicBezTo>
                    <a:pt x="16" y="15"/>
                    <a:pt x="19" y="18"/>
                    <a:pt x="21" y="16"/>
                  </a:cubicBezTo>
                  <a:cubicBezTo>
                    <a:pt x="25" y="12"/>
                    <a:pt x="24" y="5"/>
                    <a:pt x="2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9" name="Freeform 34"/>
            <p:cNvSpPr>
              <a:spLocks noEditPoints="1"/>
            </p:cNvSpPr>
            <p:nvPr/>
          </p:nvSpPr>
          <p:spPr bwMode="auto">
            <a:xfrm>
              <a:off x="10145713" y="250825"/>
              <a:ext cx="338137" cy="223838"/>
            </a:xfrm>
            <a:custGeom>
              <a:avLst/>
              <a:gdLst>
                <a:gd name="T0" fmla="*/ 139 w 152"/>
                <a:gd name="T1" fmla="*/ 13 h 100"/>
                <a:gd name="T2" fmla="*/ 141 w 152"/>
                <a:gd name="T3" fmla="*/ 19 h 100"/>
                <a:gd name="T4" fmla="*/ 145 w 152"/>
                <a:gd name="T5" fmla="*/ 63 h 100"/>
                <a:gd name="T6" fmla="*/ 133 w 152"/>
                <a:gd name="T7" fmla="*/ 59 h 100"/>
                <a:gd name="T8" fmla="*/ 133 w 152"/>
                <a:gd name="T9" fmla="*/ 52 h 100"/>
                <a:gd name="T10" fmla="*/ 127 w 152"/>
                <a:gd name="T11" fmla="*/ 64 h 100"/>
                <a:gd name="T12" fmla="*/ 121 w 152"/>
                <a:gd name="T13" fmla="*/ 61 h 100"/>
                <a:gd name="T14" fmla="*/ 123 w 152"/>
                <a:gd name="T15" fmla="*/ 53 h 100"/>
                <a:gd name="T16" fmla="*/ 114 w 152"/>
                <a:gd name="T17" fmla="*/ 64 h 100"/>
                <a:gd name="T18" fmla="*/ 104 w 152"/>
                <a:gd name="T19" fmla="*/ 61 h 100"/>
                <a:gd name="T20" fmla="*/ 106 w 152"/>
                <a:gd name="T21" fmla="*/ 54 h 100"/>
                <a:gd name="T22" fmla="*/ 95 w 152"/>
                <a:gd name="T23" fmla="*/ 64 h 100"/>
                <a:gd name="T24" fmla="*/ 81 w 152"/>
                <a:gd name="T25" fmla="*/ 60 h 100"/>
                <a:gd name="T26" fmla="*/ 86 w 152"/>
                <a:gd name="T27" fmla="*/ 48 h 100"/>
                <a:gd name="T28" fmla="*/ 68 w 152"/>
                <a:gd name="T29" fmla="*/ 43 h 100"/>
                <a:gd name="T30" fmla="*/ 56 w 152"/>
                <a:gd name="T31" fmla="*/ 56 h 100"/>
                <a:gd name="T32" fmla="*/ 69 w 152"/>
                <a:gd name="T33" fmla="*/ 58 h 100"/>
                <a:gd name="T34" fmla="*/ 54 w 152"/>
                <a:gd name="T35" fmla="*/ 65 h 100"/>
                <a:gd name="T36" fmla="*/ 41 w 152"/>
                <a:gd name="T37" fmla="*/ 49 h 100"/>
                <a:gd name="T38" fmla="*/ 32 w 152"/>
                <a:gd name="T39" fmla="*/ 69 h 100"/>
                <a:gd name="T40" fmla="*/ 45 w 152"/>
                <a:gd name="T41" fmla="*/ 76 h 100"/>
                <a:gd name="T42" fmla="*/ 28 w 152"/>
                <a:gd name="T43" fmla="*/ 90 h 100"/>
                <a:gd name="T44" fmla="*/ 0 w 152"/>
                <a:gd name="T45" fmla="*/ 89 h 100"/>
                <a:gd name="T46" fmla="*/ 25 w 152"/>
                <a:gd name="T47" fmla="*/ 100 h 100"/>
                <a:gd name="T48" fmla="*/ 52 w 152"/>
                <a:gd name="T49" fmla="*/ 76 h 100"/>
                <a:gd name="T50" fmla="*/ 73 w 152"/>
                <a:gd name="T51" fmla="*/ 66 h 100"/>
                <a:gd name="T52" fmla="*/ 85 w 152"/>
                <a:gd name="T53" fmla="*/ 74 h 100"/>
                <a:gd name="T54" fmla="*/ 99 w 152"/>
                <a:gd name="T55" fmla="*/ 69 h 100"/>
                <a:gd name="T56" fmla="*/ 104 w 152"/>
                <a:gd name="T57" fmla="*/ 73 h 100"/>
                <a:gd name="T58" fmla="*/ 117 w 152"/>
                <a:gd name="T59" fmla="*/ 70 h 100"/>
                <a:gd name="T60" fmla="*/ 125 w 152"/>
                <a:gd name="T61" fmla="*/ 74 h 100"/>
                <a:gd name="T62" fmla="*/ 129 w 152"/>
                <a:gd name="T63" fmla="*/ 68 h 100"/>
                <a:gd name="T64" fmla="*/ 141 w 152"/>
                <a:gd name="T65" fmla="*/ 72 h 100"/>
                <a:gd name="T66" fmla="*/ 151 w 152"/>
                <a:gd name="T67" fmla="*/ 59 h 100"/>
                <a:gd name="T68" fmla="*/ 148 w 152"/>
                <a:gd name="T69" fmla="*/ 24 h 100"/>
                <a:gd name="T70" fmla="*/ 152 w 152"/>
                <a:gd name="T71" fmla="*/ 13 h 100"/>
                <a:gd name="T72" fmla="*/ 146 w 152"/>
                <a:gd name="T73" fmla="*/ 8 h 100"/>
                <a:gd name="T74" fmla="*/ 147 w 152"/>
                <a:gd name="T75" fmla="*/ 0 h 100"/>
                <a:gd name="T76" fmla="*/ 139 w 152"/>
                <a:gd name="T77" fmla="*/ 13 h 100"/>
                <a:gd name="T78" fmla="*/ 38 w 152"/>
                <a:gd name="T79" fmla="*/ 59 h 100"/>
                <a:gd name="T80" fmla="*/ 47 w 152"/>
                <a:gd name="T81" fmla="*/ 65 h 100"/>
                <a:gd name="T82" fmla="*/ 36 w 152"/>
                <a:gd name="T83" fmla="*/ 63 h 100"/>
                <a:gd name="T84" fmla="*/ 38 w 152"/>
                <a:gd name="T85" fmla="*/ 5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00">
                  <a:moveTo>
                    <a:pt x="139" y="13"/>
                  </a:moveTo>
                  <a:cubicBezTo>
                    <a:pt x="139" y="15"/>
                    <a:pt x="140" y="17"/>
                    <a:pt x="141" y="19"/>
                  </a:cubicBezTo>
                  <a:cubicBezTo>
                    <a:pt x="143" y="33"/>
                    <a:pt x="144" y="48"/>
                    <a:pt x="145" y="63"/>
                  </a:cubicBezTo>
                  <a:cubicBezTo>
                    <a:pt x="141" y="63"/>
                    <a:pt x="136" y="62"/>
                    <a:pt x="133" y="59"/>
                  </a:cubicBezTo>
                  <a:cubicBezTo>
                    <a:pt x="133" y="57"/>
                    <a:pt x="133" y="54"/>
                    <a:pt x="133" y="52"/>
                  </a:cubicBezTo>
                  <a:cubicBezTo>
                    <a:pt x="130" y="56"/>
                    <a:pt x="128" y="60"/>
                    <a:pt x="127" y="64"/>
                  </a:cubicBezTo>
                  <a:cubicBezTo>
                    <a:pt x="125" y="63"/>
                    <a:pt x="123" y="62"/>
                    <a:pt x="121" y="61"/>
                  </a:cubicBezTo>
                  <a:cubicBezTo>
                    <a:pt x="122" y="58"/>
                    <a:pt x="122" y="56"/>
                    <a:pt x="123" y="53"/>
                  </a:cubicBezTo>
                  <a:cubicBezTo>
                    <a:pt x="120" y="56"/>
                    <a:pt x="118" y="61"/>
                    <a:pt x="114" y="64"/>
                  </a:cubicBezTo>
                  <a:cubicBezTo>
                    <a:pt x="110" y="65"/>
                    <a:pt x="107" y="63"/>
                    <a:pt x="104" y="61"/>
                  </a:cubicBezTo>
                  <a:cubicBezTo>
                    <a:pt x="105" y="59"/>
                    <a:pt x="106" y="56"/>
                    <a:pt x="106" y="54"/>
                  </a:cubicBezTo>
                  <a:cubicBezTo>
                    <a:pt x="102" y="57"/>
                    <a:pt x="100" y="62"/>
                    <a:pt x="95" y="64"/>
                  </a:cubicBezTo>
                  <a:cubicBezTo>
                    <a:pt x="90" y="66"/>
                    <a:pt x="85" y="63"/>
                    <a:pt x="81" y="60"/>
                  </a:cubicBezTo>
                  <a:cubicBezTo>
                    <a:pt x="84" y="57"/>
                    <a:pt x="88" y="53"/>
                    <a:pt x="86" y="48"/>
                  </a:cubicBezTo>
                  <a:cubicBezTo>
                    <a:pt x="82" y="42"/>
                    <a:pt x="74" y="43"/>
                    <a:pt x="68" y="43"/>
                  </a:cubicBezTo>
                  <a:cubicBezTo>
                    <a:pt x="60" y="43"/>
                    <a:pt x="58" y="51"/>
                    <a:pt x="56" y="56"/>
                  </a:cubicBezTo>
                  <a:cubicBezTo>
                    <a:pt x="60" y="56"/>
                    <a:pt x="65" y="56"/>
                    <a:pt x="69" y="58"/>
                  </a:cubicBezTo>
                  <a:cubicBezTo>
                    <a:pt x="64" y="61"/>
                    <a:pt x="59" y="64"/>
                    <a:pt x="54" y="65"/>
                  </a:cubicBezTo>
                  <a:cubicBezTo>
                    <a:pt x="51" y="59"/>
                    <a:pt x="48" y="51"/>
                    <a:pt x="41" y="49"/>
                  </a:cubicBezTo>
                  <a:cubicBezTo>
                    <a:pt x="34" y="53"/>
                    <a:pt x="31" y="61"/>
                    <a:pt x="32" y="69"/>
                  </a:cubicBezTo>
                  <a:cubicBezTo>
                    <a:pt x="34" y="74"/>
                    <a:pt x="40" y="74"/>
                    <a:pt x="45" y="76"/>
                  </a:cubicBezTo>
                  <a:cubicBezTo>
                    <a:pt x="40" y="81"/>
                    <a:pt x="35" y="87"/>
                    <a:pt x="28" y="90"/>
                  </a:cubicBezTo>
                  <a:cubicBezTo>
                    <a:pt x="19" y="93"/>
                    <a:pt x="9" y="90"/>
                    <a:pt x="0" y="89"/>
                  </a:cubicBezTo>
                  <a:cubicBezTo>
                    <a:pt x="7" y="94"/>
                    <a:pt x="16" y="99"/>
                    <a:pt x="25" y="100"/>
                  </a:cubicBezTo>
                  <a:cubicBezTo>
                    <a:pt x="38" y="98"/>
                    <a:pt x="45" y="86"/>
                    <a:pt x="52" y="76"/>
                  </a:cubicBezTo>
                  <a:cubicBezTo>
                    <a:pt x="59" y="72"/>
                    <a:pt x="66" y="69"/>
                    <a:pt x="73" y="66"/>
                  </a:cubicBezTo>
                  <a:cubicBezTo>
                    <a:pt x="77" y="69"/>
                    <a:pt x="81" y="73"/>
                    <a:pt x="85" y="74"/>
                  </a:cubicBezTo>
                  <a:cubicBezTo>
                    <a:pt x="90" y="75"/>
                    <a:pt x="95" y="72"/>
                    <a:pt x="99" y="69"/>
                  </a:cubicBezTo>
                  <a:cubicBezTo>
                    <a:pt x="100" y="70"/>
                    <a:pt x="102" y="72"/>
                    <a:pt x="104" y="73"/>
                  </a:cubicBezTo>
                  <a:cubicBezTo>
                    <a:pt x="108" y="74"/>
                    <a:pt x="113" y="72"/>
                    <a:pt x="117" y="70"/>
                  </a:cubicBezTo>
                  <a:cubicBezTo>
                    <a:pt x="119" y="72"/>
                    <a:pt x="122" y="74"/>
                    <a:pt x="125" y="74"/>
                  </a:cubicBezTo>
                  <a:cubicBezTo>
                    <a:pt x="127" y="72"/>
                    <a:pt x="128" y="70"/>
                    <a:pt x="129" y="68"/>
                  </a:cubicBezTo>
                  <a:cubicBezTo>
                    <a:pt x="133" y="70"/>
                    <a:pt x="137" y="73"/>
                    <a:pt x="141" y="72"/>
                  </a:cubicBezTo>
                  <a:cubicBezTo>
                    <a:pt x="147" y="71"/>
                    <a:pt x="151" y="65"/>
                    <a:pt x="151" y="59"/>
                  </a:cubicBezTo>
                  <a:cubicBezTo>
                    <a:pt x="151" y="47"/>
                    <a:pt x="149" y="36"/>
                    <a:pt x="148" y="24"/>
                  </a:cubicBezTo>
                  <a:cubicBezTo>
                    <a:pt x="147" y="20"/>
                    <a:pt x="150" y="17"/>
                    <a:pt x="152" y="13"/>
                  </a:cubicBezTo>
                  <a:cubicBezTo>
                    <a:pt x="150" y="11"/>
                    <a:pt x="148" y="10"/>
                    <a:pt x="146" y="8"/>
                  </a:cubicBezTo>
                  <a:cubicBezTo>
                    <a:pt x="146" y="5"/>
                    <a:pt x="147" y="3"/>
                    <a:pt x="147" y="0"/>
                  </a:cubicBezTo>
                  <a:cubicBezTo>
                    <a:pt x="144" y="4"/>
                    <a:pt x="140" y="8"/>
                    <a:pt x="139" y="13"/>
                  </a:cubicBezTo>
                  <a:close/>
                  <a:moveTo>
                    <a:pt x="38" y="59"/>
                  </a:moveTo>
                  <a:cubicBezTo>
                    <a:pt x="42" y="58"/>
                    <a:pt x="44" y="63"/>
                    <a:pt x="47" y="65"/>
                  </a:cubicBezTo>
                  <a:cubicBezTo>
                    <a:pt x="43" y="65"/>
                    <a:pt x="39" y="65"/>
                    <a:pt x="36" y="63"/>
                  </a:cubicBezTo>
                  <a:cubicBezTo>
                    <a:pt x="36" y="61"/>
                    <a:pt x="37" y="60"/>
                    <a:pt x="38" y="5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0" name="Freeform 35"/>
            <p:cNvSpPr>
              <a:spLocks/>
            </p:cNvSpPr>
            <p:nvPr/>
          </p:nvSpPr>
          <p:spPr bwMode="auto">
            <a:xfrm>
              <a:off x="10125075" y="331788"/>
              <a:ext cx="68262" cy="87313"/>
            </a:xfrm>
            <a:custGeom>
              <a:avLst/>
              <a:gdLst>
                <a:gd name="T0" fmla="*/ 17 w 31"/>
                <a:gd name="T1" fmla="*/ 0 h 39"/>
                <a:gd name="T2" fmla="*/ 16 w 31"/>
                <a:gd name="T3" fmla="*/ 12 h 39"/>
                <a:gd name="T4" fmla="*/ 24 w 31"/>
                <a:gd name="T5" fmla="*/ 26 h 39"/>
                <a:gd name="T6" fmla="*/ 5 w 31"/>
                <a:gd name="T7" fmla="*/ 29 h 39"/>
                <a:gd name="T8" fmla="*/ 2 w 31"/>
                <a:gd name="T9" fmla="*/ 24 h 39"/>
                <a:gd name="T10" fmla="*/ 5 w 31"/>
                <a:gd name="T11" fmla="*/ 37 h 39"/>
                <a:gd name="T12" fmla="*/ 25 w 31"/>
                <a:gd name="T13" fmla="*/ 35 h 39"/>
                <a:gd name="T14" fmla="*/ 17 w 31"/>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9">
                  <a:moveTo>
                    <a:pt x="17" y="0"/>
                  </a:moveTo>
                  <a:cubicBezTo>
                    <a:pt x="16" y="4"/>
                    <a:pt x="13" y="8"/>
                    <a:pt x="16" y="12"/>
                  </a:cubicBezTo>
                  <a:cubicBezTo>
                    <a:pt x="19" y="16"/>
                    <a:pt x="22" y="21"/>
                    <a:pt x="24" y="26"/>
                  </a:cubicBezTo>
                  <a:cubicBezTo>
                    <a:pt x="18" y="29"/>
                    <a:pt x="11" y="29"/>
                    <a:pt x="5" y="29"/>
                  </a:cubicBezTo>
                  <a:cubicBezTo>
                    <a:pt x="4" y="27"/>
                    <a:pt x="3" y="26"/>
                    <a:pt x="2" y="24"/>
                  </a:cubicBezTo>
                  <a:cubicBezTo>
                    <a:pt x="3" y="28"/>
                    <a:pt x="0" y="35"/>
                    <a:pt x="5" y="37"/>
                  </a:cubicBezTo>
                  <a:cubicBezTo>
                    <a:pt x="12" y="39"/>
                    <a:pt x="19" y="38"/>
                    <a:pt x="25" y="35"/>
                  </a:cubicBezTo>
                  <a:cubicBezTo>
                    <a:pt x="31" y="23"/>
                    <a:pt x="24" y="10"/>
                    <a:pt x="1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1" name="Freeform 36"/>
            <p:cNvSpPr>
              <a:spLocks/>
            </p:cNvSpPr>
            <p:nvPr/>
          </p:nvSpPr>
          <p:spPr bwMode="auto">
            <a:xfrm>
              <a:off x="11328400" y="584200"/>
              <a:ext cx="50800" cy="36513"/>
            </a:xfrm>
            <a:custGeom>
              <a:avLst/>
              <a:gdLst>
                <a:gd name="T0" fmla="*/ 9 w 23"/>
                <a:gd name="T1" fmla="*/ 0 h 16"/>
                <a:gd name="T2" fmla="*/ 0 w 23"/>
                <a:gd name="T3" fmla="*/ 9 h 16"/>
                <a:gd name="T4" fmla="*/ 15 w 23"/>
                <a:gd name="T5" fmla="*/ 16 h 16"/>
                <a:gd name="T6" fmla="*/ 23 w 23"/>
                <a:gd name="T7" fmla="*/ 7 h 16"/>
                <a:gd name="T8" fmla="*/ 9 w 23"/>
                <a:gd name="T9" fmla="*/ 0 h 16"/>
              </a:gdLst>
              <a:ahLst/>
              <a:cxnLst>
                <a:cxn ang="0">
                  <a:pos x="T0" y="T1"/>
                </a:cxn>
                <a:cxn ang="0">
                  <a:pos x="T2" y="T3"/>
                </a:cxn>
                <a:cxn ang="0">
                  <a:pos x="T4" y="T5"/>
                </a:cxn>
                <a:cxn ang="0">
                  <a:pos x="T6" y="T7"/>
                </a:cxn>
                <a:cxn ang="0">
                  <a:pos x="T8" y="T9"/>
                </a:cxn>
              </a:cxnLst>
              <a:rect l="0" t="0" r="r" b="b"/>
              <a:pathLst>
                <a:path w="23" h="16">
                  <a:moveTo>
                    <a:pt x="9" y="0"/>
                  </a:moveTo>
                  <a:cubicBezTo>
                    <a:pt x="6" y="3"/>
                    <a:pt x="3" y="6"/>
                    <a:pt x="0" y="9"/>
                  </a:cubicBezTo>
                  <a:cubicBezTo>
                    <a:pt x="5" y="12"/>
                    <a:pt x="10" y="14"/>
                    <a:pt x="15" y="16"/>
                  </a:cubicBezTo>
                  <a:cubicBezTo>
                    <a:pt x="18" y="13"/>
                    <a:pt x="21" y="10"/>
                    <a:pt x="23" y="7"/>
                  </a:cubicBezTo>
                  <a:cubicBezTo>
                    <a:pt x="19" y="4"/>
                    <a:pt x="14" y="2"/>
                    <a:pt x="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2" name="Freeform 37"/>
            <p:cNvSpPr>
              <a:spLocks/>
            </p:cNvSpPr>
            <p:nvPr/>
          </p:nvSpPr>
          <p:spPr bwMode="auto">
            <a:xfrm>
              <a:off x="11009313" y="576263"/>
              <a:ext cx="50800" cy="34925"/>
            </a:xfrm>
            <a:custGeom>
              <a:avLst/>
              <a:gdLst>
                <a:gd name="T0" fmla="*/ 0 w 23"/>
                <a:gd name="T1" fmla="*/ 10 h 16"/>
                <a:gd name="T2" fmla="*/ 15 w 23"/>
                <a:gd name="T3" fmla="*/ 16 h 16"/>
                <a:gd name="T4" fmla="*/ 23 w 23"/>
                <a:gd name="T5" fmla="*/ 7 h 16"/>
                <a:gd name="T6" fmla="*/ 9 w 23"/>
                <a:gd name="T7" fmla="*/ 0 h 16"/>
                <a:gd name="T8" fmla="*/ 0 w 23"/>
                <a:gd name="T9" fmla="*/ 10 h 16"/>
              </a:gdLst>
              <a:ahLst/>
              <a:cxnLst>
                <a:cxn ang="0">
                  <a:pos x="T0" y="T1"/>
                </a:cxn>
                <a:cxn ang="0">
                  <a:pos x="T2" y="T3"/>
                </a:cxn>
                <a:cxn ang="0">
                  <a:pos x="T4" y="T5"/>
                </a:cxn>
                <a:cxn ang="0">
                  <a:pos x="T6" y="T7"/>
                </a:cxn>
                <a:cxn ang="0">
                  <a:pos x="T8" y="T9"/>
                </a:cxn>
              </a:cxnLst>
              <a:rect l="0" t="0" r="r" b="b"/>
              <a:pathLst>
                <a:path w="23" h="16">
                  <a:moveTo>
                    <a:pt x="0" y="10"/>
                  </a:moveTo>
                  <a:cubicBezTo>
                    <a:pt x="5" y="12"/>
                    <a:pt x="10" y="14"/>
                    <a:pt x="15" y="16"/>
                  </a:cubicBezTo>
                  <a:cubicBezTo>
                    <a:pt x="18" y="13"/>
                    <a:pt x="21" y="10"/>
                    <a:pt x="23" y="7"/>
                  </a:cubicBezTo>
                  <a:cubicBezTo>
                    <a:pt x="18" y="5"/>
                    <a:pt x="14" y="3"/>
                    <a:pt x="9" y="0"/>
                  </a:cubicBezTo>
                  <a:cubicBezTo>
                    <a:pt x="6" y="3"/>
                    <a:pt x="3" y="7"/>
                    <a:pt x="0"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3" name="Freeform 38"/>
            <p:cNvSpPr>
              <a:spLocks/>
            </p:cNvSpPr>
            <p:nvPr/>
          </p:nvSpPr>
          <p:spPr bwMode="auto">
            <a:xfrm>
              <a:off x="11063288" y="573088"/>
              <a:ext cx="53975" cy="36513"/>
            </a:xfrm>
            <a:custGeom>
              <a:avLst/>
              <a:gdLst>
                <a:gd name="T0" fmla="*/ 0 w 24"/>
                <a:gd name="T1" fmla="*/ 9 h 16"/>
                <a:gd name="T2" fmla="*/ 16 w 24"/>
                <a:gd name="T3" fmla="*/ 16 h 16"/>
                <a:gd name="T4" fmla="*/ 24 w 24"/>
                <a:gd name="T5" fmla="*/ 7 h 16"/>
                <a:gd name="T6" fmla="*/ 9 w 24"/>
                <a:gd name="T7" fmla="*/ 0 h 16"/>
                <a:gd name="T8" fmla="*/ 0 w 24"/>
                <a:gd name="T9" fmla="*/ 9 h 16"/>
              </a:gdLst>
              <a:ahLst/>
              <a:cxnLst>
                <a:cxn ang="0">
                  <a:pos x="T0" y="T1"/>
                </a:cxn>
                <a:cxn ang="0">
                  <a:pos x="T2" y="T3"/>
                </a:cxn>
                <a:cxn ang="0">
                  <a:pos x="T4" y="T5"/>
                </a:cxn>
                <a:cxn ang="0">
                  <a:pos x="T6" y="T7"/>
                </a:cxn>
                <a:cxn ang="0">
                  <a:pos x="T8" y="T9"/>
                </a:cxn>
              </a:cxnLst>
              <a:rect l="0" t="0" r="r" b="b"/>
              <a:pathLst>
                <a:path w="24" h="16">
                  <a:moveTo>
                    <a:pt x="0" y="9"/>
                  </a:moveTo>
                  <a:cubicBezTo>
                    <a:pt x="5" y="12"/>
                    <a:pt x="10" y="14"/>
                    <a:pt x="16" y="16"/>
                  </a:cubicBezTo>
                  <a:cubicBezTo>
                    <a:pt x="18" y="13"/>
                    <a:pt x="21" y="10"/>
                    <a:pt x="24" y="7"/>
                  </a:cubicBezTo>
                  <a:cubicBezTo>
                    <a:pt x="19" y="4"/>
                    <a:pt x="14" y="2"/>
                    <a:pt x="9" y="0"/>
                  </a:cubicBezTo>
                  <a:cubicBezTo>
                    <a:pt x="6" y="3"/>
                    <a:pt x="3" y="6"/>
                    <a:pt x="0"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4" name="Freeform 39"/>
            <p:cNvSpPr>
              <a:spLocks/>
            </p:cNvSpPr>
            <p:nvPr/>
          </p:nvSpPr>
          <p:spPr bwMode="auto">
            <a:xfrm>
              <a:off x="10574338" y="295275"/>
              <a:ext cx="31750" cy="36513"/>
            </a:xfrm>
            <a:custGeom>
              <a:avLst/>
              <a:gdLst>
                <a:gd name="T0" fmla="*/ 0 w 14"/>
                <a:gd name="T1" fmla="*/ 9 h 16"/>
                <a:gd name="T2" fmla="*/ 8 w 14"/>
                <a:gd name="T3" fmla="*/ 16 h 16"/>
                <a:gd name="T4" fmla="*/ 14 w 14"/>
                <a:gd name="T5" fmla="*/ 8 h 16"/>
                <a:gd name="T6" fmla="*/ 6 w 14"/>
                <a:gd name="T7" fmla="*/ 0 h 16"/>
                <a:gd name="T8" fmla="*/ 0 w 14"/>
                <a:gd name="T9" fmla="*/ 9 h 16"/>
              </a:gdLst>
              <a:ahLst/>
              <a:cxnLst>
                <a:cxn ang="0">
                  <a:pos x="T0" y="T1"/>
                </a:cxn>
                <a:cxn ang="0">
                  <a:pos x="T2" y="T3"/>
                </a:cxn>
                <a:cxn ang="0">
                  <a:pos x="T4" y="T5"/>
                </a:cxn>
                <a:cxn ang="0">
                  <a:pos x="T6" y="T7"/>
                </a:cxn>
                <a:cxn ang="0">
                  <a:pos x="T8" y="T9"/>
                </a:cxn>
              </a:cxnLst>
              <a:rect l="0" t="0" r="r" b="b"/>
              <a:pathLst>
                <a:path w="14" h="16">
                  <a:moveTo>
                    <a:pt x="0" y="9"/>
                  </a:moveTo>
                  <a:cubicBezTo>
                    <a:pt x="3" y="11"/>
                    <a:pt x="6" y="13"/>
                    <a:pt x="8" y="16"/>
                  </a:cubicBezTo>
                  <a:cubicBezTo>
                    <a:pt x="10" y="13"/>
                    <a:pt x="13" y="11"/>
                    <a:pt x="14" y="8"/>
                  </a:cubicBezTo>
                  <a:cubicBezTo>
                    <a:pt x="12" y="5"/>
                    <a:pt x="9" y="3"/>
                    <a:pt x="6" y="0"/>
                  </a:cubicBezTo>
                  <a:cubicBezTo>
                    <a:pt x="4" y="3"/>
                    <a:pt x="2" y="6"/>
                    <a:pt x="0"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5" name="Freeform 40"/>
            <p:cNvSpPr>
              <a:spLocks/>
            </p:cNvSpPr>
            <p:nvPr/>
          </p:nvSpPr>
          <p:spPr bwMode="auto">
            <a:xfrm>
              <a:off x="9955213" y="298450"/>
              <a:ext cx="31750" cy="33338"/>
            </a:xfrm>
            <a:custGeom>
              <a:avLst/>
              <a:gdLst>
                <a:gd name="T0" fmla="*/ 0 w 14"/>
                <a:gd name="T1" fmla="*/ 8 h 15"/>
                <a:gd name="T2" fmla="*/ 8 w 14"/>
                <a:gd name="T3" fmla="*/ 15 h 15"/>
                <a:gd name="T4" fmla="*/ 14 w 14"/>
                <a:gd name="T5" fmla="*/ 7 h 15"/>
                <a:gd name="T6" fmla="*/ 6 w 14"/>
                <a:gd name="T7" fmla="*/ 0 h 15"/>
                <a:gd name="T8" fmla="*/ 0 w 14"/>
                <a:gd name="T9" fmla="*/ 8 h 15"/>
              </a:gdLst>
              <a:ahLst/>
              <a:cxnLst>
                <a:cxn ang="0">
                  <a:pos x="T0" y="T1"/>
                </a:cxn>
                <a:cxn ang="0">
                  <a:pos x="T2" y="T3"/>
                </a:cxn>
                <a:cxn ang="0">
                  <a:pos x="T4" y="T5"/>
                </a:cxn>
                <a:cxn ang="0">
                  <a:pos x="T6" y="T7"/>
                </a:cxn>
                <a:cxn ang="0">
                  <a:pos x="T8" y="T9"/>
                </a:cxn>
              </a:cxnLst>
              <a:rect l="0" t="0" r="r" b="b"/>
              <a:pathLst>
                <a:path w="14" h="15">
                  <a:moveTo>
                    <a:pt x="0" y="8"/>
                  </a:moveTo>
                  <a:cubicBezTo>
                    <a:pt x="3" y="10"/>
                    <a:pt x="5" y="12"/>
                    <a:pt x="8" y="15"/>
                  </a:cubicBezTo>
                  <a:cubicBezTo>
                    <a:pt x="10" y="12"/>
                    <a:pt x="12" y="10"/>
                    <a:pt x="14" y="7"/>
                  </a:cubicBezTo>
                  <a:cubicBezTo>
                    <a:pt x="12" y="4"/>
                    <a:pt x="9" y="2"/>
                    <a:pt x="6" y="0"/>
                  </a:cubicBezTo>
                  <a:cubicBezTo>
                    <a:pt x="4" y="2"/>
                    <a:pt x="2" y="5"/>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6" name="Freeform 41"/>
            <p:cNvSpPr>
              <a:spLocks/>
            </p:cNvSpPr>
            <p:nvPr/>
          </p:nvSpPr>
          <p:spPr bwMode="auto">
            <a:xfrm>
              <a:off x="10656888" y="290513"/>
              <a:ext cx="52387" cy="46038"/>
            </a:xfrm>
            <a:custGeom>
              <a:avLst/>
              <a:gdLst>
                <a:gd name="T0" fmla="*/ 19 w 23"/>
                <a:gd name="T1" fmla="*/ 1 h 20"/>
                <a:gd name="T2" fmla="*/ 20 w 23"/>
                <a:gd name="T3" fmla="*/ 11 h 20"/>
                <a:gd name="T4" fmla="*/ 13 w 23"/>
                <a:gd name="T5" fmla="*/ 3 h 20"/>
                <a:gd name="T6" fmla="*/ 11 w 23"/>
                <a:gd name="T7" fmla="*/ 11 h 20"/>
                <a:gd name="T8" fmla="*/ 4 w 23"/>
                <a:gd name="T9" fmla="*/ 11 h 20"/>
                <a:gd name="T10" fmla="*/ 4 w 23"/>
                <a:gd name="T11" fmla="*/ 2 h 20"/>
                <a:gd name="T12" fmla="*/ 1 w 23"/>
                <a:gd name="T13" fmla="*/ 12 h 20"/>
                <a:gd name="T14" fmla="*/ 6 w 23"/>
                <a:gd name="T15" fmla="*/ 20 h 20"/>
                <a:gd name="T16" fmla="*/ 13 w 23"/>
                <a:gd name="T17" fmla="*/ 14 h 20"/>
                <a:gd name="T18" fmla="*/ 20 w 23"/>
                <a:gd name="T19" fmla="*/ 16 h 20"/>
                <a:gd name="T20" fmla="*/ 22 w 23"/>
                <a:gd name="T21" fmla="*/ 5 h 20"/>
                <a:gd name="T22" fmla="*/ 19 w 23"/>
                <a:gd name="T2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
                  <a:moveTo>
                    <a:pt x="19" y="1"/>
                  </a:moveTo>
                  <a:cubicBezTo>
                    <a:pt x="19" y="4"/>
                    <a:pt x="20" y="7"/>
                    <a:pt x="20" y="11"/>
                  </a:cubicBezTo>
                  <a:cubicBezTo>
                    <a:pt x="16" y="10"/>
                    <a:pt x="14" y="7"/>
                    <a:pt x="13" y="3"/>
                  </a:cubicBezTo>
                  <a:cubicBezTo>
                    <a:pt x="12" y="6"/>
                    <a:pt x="12" y="9"/>
                    <a:pt x="11" y="11"/>
                  </a:cubicBezTo>
                  <a:cubicBezTo>
                    <a:pt x="9" y="13"/>
                    <a:pt x="5" y="15"/>
                    <a:pt x="4" y="11"/>
                  </a:cubicBezTo>
                  <a:cubicBezTo>
                    <a:pt x="3" y="8"/>
                    <a:pt x="4" y="5"/>
                    <a:pt x="4" y="2"/>
                  </a:cubicBezTo>
                  <a:cubicBezTo>
                    <a:pt x="2" y="5"/>
                    <a:pt x="0" y="8"/>
                    <a:pt x="1" y="12"/>
                  </a:cubicBezTo>
                  <a:cubicBezTo>
                    <a:pt x="1" y="15"/>
                    <a:pt x="2" y="20"/>
                    <a:pt x="6" y="20"/>
                  </a:cubicBezTo>
                  <a:cubicBezTo>
                    <a:pt x="9" y="20"/>
                    <a:pt x="11" y="16"/>
                    <a:pt x="13" y="14"/>
                  </a:cubicBezTo>
                  <a:cubicBezTo>
                    <a:pt x="15" y="15"/>
                    <a:pt x="17" y="17"/>
                    <a:pt x="20" y="16"/>
                  </a:cubicBezTo>
                  <a:cubicBezTo>
                    <a:pt x="23" y="14"/>
                    <a:pt x="23" y="9"/>
                    <a:pt x="22" y="5"/>
                  </a:cubicBezTo>
                  <a:cubicBezTo>
                    <a:pt x="22" y="3"/>
                    <a:pt x="22" y="0"/>
                    <a:pt x="19"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7" name="Freeform 42"/>
            <p:cNvSpPr>
              <a:spLocks/>
            </p:cNvSpPr>
            <p:nvPr/>
          </p:nvSpPr>
          <p:spPr bwMode="auto">
            <a:xfrm>
              <a:off x="10029825" y="287338"/>
              <a:ext cx="52387" cy="46038"/>
            </a:xfrm>
            <a:custGeom>
              <a:avLst/>
              <a:gdLst>
                <a:gd name="T0" fmla="*/ 21 w 24"/>
                <a:gd name="T1" fmla="*/ 0 h 21"/>
                <a:gd name="T2" fmla="*/ 19 w 24"/>
                <a:gd name="T3" fmla="*/ 5 h 21"/>
                <a:gd name="T4" fmla="*/ 21 w 24"/>
                <a:gd name="T5" fmla="*/ 11 h 21"/>
                <a:gd name="T6" fmla="*/ 13 w 24"/>
                <a:gd name="T7" fmla="*/ 4 h 21"/>
                <a:gd name="T8" fmla="*/ 6 w 24"/>
                <a:gd name="T9" fmla="*/ 14 h 21"/>
                <a:gd name="T10" fmla="*/ 3 w 24"/>
                <a:gd name="T11" fmla="*/ 3 h 21"/>
                <a:gd name="T12" fmla="*/ 1 w 24"/>
                <a:gd name="T13" fmla="*/ 16 h 21"/>
                <a:gd name="T14" fmla="*/ 5 w 24"/>
                <a:gd name="T15" fmla="*/ 20 h 21"/>
                <a:gd name="T16" fmla="*/ 13 w 24"/>
                <a:gd name="T17" fmla="*/ 14 h 21"/>
                <a:gd name="T18" fmla="*/ 21 w 24"/>
                <a:gd name="T19" fmla="*/ 16 h 21"/>
                <a:gd name="T20" fmla="*/ 21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1" y="0"/>
                  </a:moveTo>
                  <a:cubicBezTo>
                    <a:pt x="20" y="1"/>
                    <a:pt x="19" y="4"/>
                    <a:pt x="19" y="5"/>
                  </a:cubicBezTo>
                  <a:cubicBezTo>
                    <a:pt x="19" y="7"/>
                    <a:pt x="20" y="10"/>
                    <a:pt x="21" y="11"/>
                  </a:cubicBezTo>
                  <a:cubicBezTo>
                    <a:pt x="16" y="11"/>
                    <a:pt x="15" y="7"/>
                    <a:pt x="13" y="4"/>
                  </a:cubicBezTo>
                  <a:cubicBezTo>
                    <a:pt x="12" y="8"/>
                    <a:pt x="11" y="14"/>
                    <a:pt x="6" y="14"/>
                  </a:cubicBezTo>
                  <a:cubicBezTo>
                    <a:pt x="2" y="12"/>
                    <a:pt x="4" y="6"/>
                    <a:pt x="3" y="3"/>
                  </a:cubicBezTo>
                  <a:cubicBezTo>
                    <a:pt x="2" y="7"/>
                    <a:pt x="0" y="11"/>
                    <a:pt x="1" y="16"/>
                  </a:cubicBezTo>
                  <a:cubicBezTo>
                    <a:pt x="2" y="18"/>
                    <a:pt x="3" y="20"/>
                    <a:pt x="5" y="20"/>
                  </a:cubicBezTo>
                  <a:cubicBezTo>
                    <a:pt x="9" y="21"/>
                    <a:pt x="11" y="17"/>
                    <a:pt x="13" y="14"/>
                  </a:cubicBezTo>
                  <a:cubicBezTo>
                    <a:pt x="15" y="16"/>
                    <a:pt x="18" y="19"/>
                    <a:pt x="21" y="16"/>
                  </a:cubicBezTo>
                  <a:cubicBezTo>
                    <a:pt x="24" y="12"/>
                    <a:pt x="23" y="5"/>
                    <a:pt x="2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8" name="Freeform 43"/>
            <p:cNvSpPr>
              <a:spLocks/>
            </p:cNvSpPr>
            <p:nvPr/>
          </p:nvSpPr>
          <p:spPr bwMode="auto">
            <a:xfrm>
              <a:off x="11557000" y="260350"/>
              <a:ext cx="25400" cy="163513"/>
            </a:xfrm>
            <a:custGeom>
              <a:avLst/>
              <a:gdLst>
                <a:gd name="T0" fmla="*/ 3 w 11"/>
                <a:gd name="T1" fmla="*/ 30 h 73"/>
                <a:gd name="T2" fmla="*/ 7 w 11"/>
                <a:gd name="T3" fmla="*/ 73 h 73"/>
                <a:gd name="T4" fmla="*/ 10 w 11"/>
                <a:gd name="T5" fmla="*/ 59 h 73"/>
                <a:gd name="T6" fmla="*/ 6 w 11"/>
                <a:gd name="T7" fmla="*/ 0 h 73"/>
                <a:gd name="T8" fmla="*/ 3 w 11"/>
                <a:gd name="T9" fmla="*/ 30 h 73"/>
              </a:gdLst>
              <a:ahLst/>
              <a:cxnLst>
                <a:cxn ang="0">
                  <a:pos x="T0" y="T1"/>
                </a:cxn>
                <a:cxn ang="0">
                  <a:pos x="T2" y="T3"/>
                </a:cxn>
                <a:cxn ang="0">
                  <a:pos x="T4" y="T5"/>
                </a:cxn>
                <a:cxn ang="0">
                  <a:pos x="T6" y="T7"/>
                </a:cxn>
                <a:cxn ang="0">
                  <a:pos x="T8" y="T9"/>
                </a:cxn>
              </a:cxnLst>
              <a:rect l="0" t="0" r="r" b="b"/>
              <a:pathLst>
                <a:path w="11" h="73">
                  <a:moveTo>
                    <a:pt x="3" y="30"/>
                  </a:moveTo>
                  <a:cubicBezTo>
                    <a:pt x="4" y="45"/>
                    <a:pt x="5" y="59"/>
                    <a:pt x="7" y="73"/>
                  </a:cubicBezTo>
                  <a:cubicBezTo>
                    <a:pt x="9" y="69"/>
                    <a:pt x="11" y="64"/>
                    <a:pt x="10" y="59"/>
                  </a:cubicBezTo>
                  <a:cubicBezTo>
                    <a:pt x="10" y="39"/>
                    <a:pt x="9" y="19"/>
                    <a:pt x="6" y="0"/>
                  </a:cubicBezTo>
                  <a:cubicBezTo>
                    <a:pt x="0" y="9"/>
                    <a:pt x="2" y="20"/>
                    <a:pt x="3"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9" name="Freeform 44"/>
            <p:cNvSpPr>
              <a:spLocks/>
            </p:cNvSpPr>
            <p:nvPr/>
          </p:nvSpPr>
          <p:spPr bwMode="auto">
            <a:xfrm>
              <a:off x="10966450" y="260350"/>
              <a:ext cx="26987" cy="165100"/>
            </a:xfrm>
            <a:custGeom>
              <a:avLst/>
              <a:gdLst>
                <a:gd name="T0" fmla="*/ 1 w 12"/>
                <a:gd name="T1" fmla="*/ 16 h 74"/>
                <a:gd name="T2" fmla="*/ 6 w 12"/>
                <a:gd name="T3" fmla="*/ 74 h 74"/>
                <a:gd name="T4" fmla="*/ 9 w 12"/>
                <a:gd name="T5" fmla="*/ 43 h 74"/>
                <a:gd name="T6" fmla="*/ 5 w 12"/>
                <a:gd name="T7" fmla="*/ 0 h 74"/>
                <a:gd name="T8" fmla="*/ 1 w 12"/>
                <a:gd name="T9" fmla="*/ 16 h 74"/>
              </a:gdLst>
              <a:ahLst/>
              <a:cxnLst>
                <a:cxn ang="0">
                  <a:pos x="T0" y="T1"/>
                </a:cxn>
                <a:cxn ang="0">
                  <a:pos x="T2" y="T3"/>
                </a:cxn>
                <a:cxn ang="0">
                  <a:pos x="T4" y="T5"/>
                </a:cxn>
                <a:cxn ang="0">
                  <a:pos x="T6" y="T7"/>
                </a:cxn>
                <a:cxn ang="0">
                  <a:pos x="T8" y="T9"/>
                </a:cxn>
              </a:cxnLst>
              <a:rect l="0" t="0" r="r" b="b"/>
              <a:pathLst>
                <a:path w="12" h="74">
                  <a:moveTo>
                    <a:pt x="1" y="16"/>
                  </a:moveTo>
                  <a:cubicBezTo>
                    <a:pt x="2" y="35"/>
                    <a:pt x="5" y="54"/>
                    <a:pt x="6" y="74"/>
                  </a:cubicBezTo>
                  <a:cubicBezTo>
                    <a:pt x="12" y="65"/>
                    <a:pt x="9" y="53"/>
                    <a:pt x="9" y="43"/>
                  </a:cubicBezTo>
                  <a:cubicBezTo>
                    <a:pt x="8" y="29"/>
                    <a:pt x="7" y="14"/>
                    <a:pt x="5" y="0"/>
                  </a:cubicBezTo>
                  <a:cubicBezTo>
                    <a:pt x="2" y="5"/>
                    <a:pt x="0" y="10"/>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0" name="Freeform 45"/>
            <p:cNvSpPr>
              <a:spLocks/>
            </p:cNvSpPr>
            <p:nvPr/>
          </p:nvSpPr>
          <p:spPr bwMode="auto">
            <a:xfrm>
              <a:off x="10572750" y="260350"/>
              <a:ext cx="31750" cy="33338"/>
            </a:xfrm>
            <a:custGeom>
              <a:avLst/>
              <a:gdLst>
                <a:gd name="T0" fmla="*/ 6 w 14"/>
                <a:gd name="T1" fmla="*/ 0 h 15"/>
                <a:gd name="T2" fmla="*/ 0 w 14"/>
                <a:gd name="T3" fmla="*/ 8 h 15"/>
                <a:gd name="T4" fmla="*/ 8 w 14"/>
                <a:gd name="T5" fmla="*/ 15 h 15"/>
                <a:gd name="T6" fmla="*/ 14 w 14"/>
                <a:gd name="T7" fmla="*/ 7 h 15"/>
                <a:gd name="T8" fmla="*/ 6 w 14"/>
                <a:gd name="T9" fmla="*/ 0 h 15"/>
              </a:gdLst>
              <a:ahLst/>
              <a:cxnLst>
                <a:cxn ang="0">
                  <a:pos x="T0" y="T1"/>
                </a:cxn>
                <a:cxn ang="0">
                  <a:pos x="T2" y="T3"/>
                </a:cxn>
                <a:cxn ang="0">
                  <a:pos x="T4" y="T5"/>
                </a:cxn>
                <a:cxn ang="0">
                  <a:pos x="T6" y="T7"/>
                </a:cxn>
                <a:cxn ang="0">
                  <a:pos x="T8" y="T9"/>
                </a:cxn>
              </a:cxnLst>
              <a:rect l="0" t="0" r="r" b="b"/>
              <a:pathLst>
                <a:path w="14" h="15">
                  <a:moveTo>
                    <a:pt x="6" y="0"/>
                  </a:moveTo>
                  <a:cubicBezTo>
                    <a:pt x="4" y="3"/>
                    <a:pt x="2" y="5"/>
                    <a:pt x="0" y="8"/>
                  </a:cubicBezTo>
                  <a:cubicBezTo>
                    <a:pt x="3" y="10"/>
                    <a:pt x="5" y="13"/>
                    <a:pt x="8" y="15"/>
                  </a:cubicBezTo>
                  <a:cubicBezTo>
                    <a:pt x="10" y="13"/>
                    <a:pt x="12" y="10"/>
                    <a:pt x="14" y="7"/>
                  </a:cubicBezTo>
                  <a:cubicBezTo>
                    <a:pt x="11" y="5"/>
                    <a:pt x="9" y="2"/>
                    <a:pt x="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1" name="Freeform 46"/>
            <p:cNvSpPr>
              <a:spLocks/>
            </p:cNvSpPr>
            <p:nvPr/>
          </p:nvSpPr>
          <p:spPr bwMode="auto">
            <a:xfrm>
              <a:off x="10496550" y="257175"/>
              <a:ext cx="25400" cy="168275"/>
            </a:xfrm>
            <a:custGeom>
              <a:avLst/>
              <a:gdLst>
                <a:gd name="T0" fmla="*/ 1 w 11"/>
                <a:gd name="T1" fmla="*/ 16 h 75"/>
                <a:gd name="T2" fmla="*/ 5 w 11"/>
                <a:gd name="T3" fmla="*/ 75 h 75"/>
                <a:gd name="T4" fmla="*/ 9 w 11"/>
                <a:gd name="T5" fmla="*/ 47 h 75"/>
                <a:gd name="T6" fmla="*/ 5 w 11"/>
                <a:gd name="T7" fmla="*/ 0 h 75"/>
                <a:gd name="T8" fmla="*/ 1 w 11"/>
                <a:gd name="T9" fmla="*/ 16 h 75"/>
              </a:gdLst>
              <a:ahLst/>
              <a:cxnLst>
                <a:cxn ang="0">
                  <a:pos x="T0" y="T1"/>
                </a:cxn>
                <a:cxn ang="0">
                  <a:pos x="T2" y="T3"/>
                </a:cxn>
                <a:cxn ang="0">
                  <a:pos x="T4" y="T5"/>
                </a:cxn>
                <a:cxn ang="0">
                  <a:pos x="T6" y="T7"/>
                </a:cxn>
                <a:cxn ang="0">
                  <a:pos x="T8" y="T9"/>
                </a:cxn>
              </a:cxnLst>
              <a:rect l="0" t="0" r="r" b="b"/>
              <a:pathLst>
                <a:path w="11" h="75">
                  <a:moveTo>
                    <a:pt x="1" y="16"/>
                  </a:moveTo>
                  <a:cubicBezTo>
                    <a:pt x="2" y="35"/>
                    <a:pt x="5" y="55"/>
                    <a:pt x="5" y="75"/>
                  </a:cubicBezTo>
                  <a:cubicBezTo>
                    <a:pt x="11" y="67"/>
                    <a:pt x="9" y="56"/>
                    <a:pt x="9" y="47"/>
                  </a:cubicBezTo>
                  <a:cubicBezTo>
                    <a:pt x="8" y="32"/>
                    <a:pt x="7" y="16"/>
                    <a:pt x="5" y="0"/>
                  </a:cubicBezTo>
                  <a:cubicBezTo>
                    <a:pt x="3" y="5"/>
                    <a:pt x="0" y="10"/>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2" name="Freeform 47"/>
            <p:cNvSpPr>
              <a:spLocks/>
            </p:cNvSpPr>
            <p:nvPr/>
          </p:nvSpPr>
          <p:spPr bwMode="auto">
            <a:xfrm>
              <a:off x="9953625" y="260350"/>
              <a:ext cx="30162" cy="33338"/>
            </a:xfrm>
            <a:custGeom>
              <a:avLst/>
              <a:gdLst>
                <a:gd name="T0" fmla="*/ 0 w 14"/>
                <a:gd name="T1" fmla="*/ 8 h 15"/>
                <a:gd name="T2" fmla="*/ 8 w 14"/>
                <a:gd name="T3" fmla="*/ 15 h 15"/>
                <a:gd name="T4" fmla="*/ 14 w 14"/>
                <a:gd name="T5" fmla="*/ 7 h 15"/>
                <a:gd name="T6" fmla="*/ 6 w 14"/>
                <a:gd name="T7" fmla="*/ 0 h 15"/>
                <a:gd name="T8" fmla="*/ 0 w 14"/>
                <a:gd name="T9" fmla="*/ 8 h 15"/>
              </a:gdLst>
              <a:ahLst/>
              <a:cxnLst>
                <a:cxn ang="0">
                  <a:pos x="T0" y="T1"/>
                </a:cxn>
                <a:cxn ang="0">
                  <a:pos x="T2" y="T3"/>
                </a:cxn>
                <a:cxn ang="0">
                  <a:pos x="T4" y="T5"/>
                </a:cxn>
                <a:cxn ang="0">
                  <a:pos x="T6" y="T7"/>
                </a:cxn>
                <a:cxn ang="0">
                  <a:pos x="T8" y="T9"/>
                </a:cxn>
              </a:cxnLst>
              <a:rect l="0" t="0" r="r" b="b"/>
              <a:pathLst>
                <a:path w="14" h="15">
                  <a:moveTo>
                    <a:pt x="0" y="8"/>
                  </a:moveTo>
                  <a:cubicBezTo>
                    <a:pt x="2" y="10"/>
                    <a:pt x="5" y="13"/>
                    <a:pt x="8" y="15"/>
                  </a:cubicBezTo>
                  <a:cubicBezTo>
                    <a:pt x="10" y="13"/>
                    <a:pt x="12" y="10"/>
                    <a:pt x="14" y="7"/>
                  </a:cubicBezTo>
                  <a:cubicBezTo>
                    <a:pt x="11" y="5"/>
                    <a:pt x="9" y="2"/>
                    <a:pt x="6" y="0"/>
                  </a:cubicBezTo>
                  <a:cubicBezTo>
                    <a:pt x="4" y="3"/>
                    <a:pt x="2" y="5"/>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sp>
        <p:nvSpPr>
          <p:cNvPr id="55" name="مربع نص 54"/>
          <p:cNvSpPr txBox="1"/>
          <p:nvPr/>
        </p:nvSpPr>
        <p:spPr>
          <a:xfrm>
            <a:off x="9705181" y="969963"/>
            <a:ext cx="2279650" cy="923330"/>
          </a:xfrm>
          <a:prstGeom prst="rect">
            <a:avLst/>
          </a:prstGeom>
          <a:noFill/>
        </p:spPr>
        <p:txBody>
          <a:bodyPr wrap="square" rtlCol="1">
            <a:spAutoFit/>
          </a:bodyPr>
          <a:lstStyle/>
          <a:p>
            <a:r>
              <a:rPr lang="ar-EG" dirty="0" smtClean="0">
                <a:solidFill>
                  <a:schemeClr val="bg1"/>
                </a:solidFill>
              </a:rPr>
              <a:t>وكالة الوزارة للأداء التعليمي</a:t>
            </a:r>
          </a:p>
          <a:p>
            <a:r>
              <a:rPr lang="ar-EG" dirty="0" smtClean="0">
                <a:solidFill>
                  <a:schemeClr val="bg1"/>
                </a:solidFill>
              </a:rPr>
              <a:t>الإدارة العامة للتقويم والقبول</a:t>
            </a:r>
          </a:p>
          <a:p>
            <a:r>
              <a:rPr lang="ar-EG" dirty="0" smtClean="0">
                <a:solidFill>
                  <a:schemeClr val="bg1"/>
                </a:solidFill>
              </a:rPr>
              <a:t> </a:t>
            </a:r>
            <a:endParaRPr lang="ar-EG" dirty="0">
              <a:solidFill>
                <a:schemeClr val="bg1"/>
              </a:solidFill>
            </a:endParaRPr>
          </a:p>
        </p:txBody>
      </p:sp>
      <p:sp>
        <p:nvSpPr>
          <p:cNvPr id="56" name="مستطيل 55"/>
          <p:cNvSpPr/>
          <p:nvPr/>
        </p:nvSpPr>
        <p:spPr>
          <a:xfrm>
            <a:off x="0" y="5810250"/>
            <a:ext cx="12192000" cy="1089026"/>
          </a:xfrm>
          <a:prstGeom prst="rect">
            <a:avLst/>
          </a:prstGeom>
          <a:solidFill>
            <a:srgbClr val="2E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7" name="مستطيل 56"/>
          <p:cNvSpPr/>
          <p:nvPr/>
        </p:nvSpPr>
        <p:spPr>
          <a:xfrm>
            <a:off x="6915150" y="4641849"/>
            <a:ext cx="5276850" cy="1089026"/>
          </a:xfrm>
          <a:prstGeom prst="rect">
            <a:avLst/>
          </a:prstGeom>
          <a:solidFill>
            <a:srgbClr val="2EA871">
              <a:alpha val="76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8" name="مربع نص 57"/>
          <p:cNvSpPr txBox="1"/>
          <p:nvPr/>
        </p:nvSpPr>
        <p:spPr>
          <a:xfrm>
            <a:off x="1295400" y="4871491"/>
            <a:ext cx="5544130" cy="769441"/>
          </a:xfrm>
          <a:prstGeom prst="rect">
            <a:avLst/>
          </a:prstGeom>
          <a:noFill/>
        </p:spPr>
        <p:txBody>
          <a:bodyPr wrap="square" rtlCol="1">
            <a:spAutoFit/>
          </a:bodyPr>
          <a:lstStyle/>
          <a:p>
            <a:r>
              <a:rPr lang="ar-EG" sz="4400" b="1" dirty="0" smtClean="0"/>
              <a:t>الإطار العام لتجويد </a:t>
            </a:r>
            <a:r>
              <a:rPr lang="ar-EG" sz="4400" b="1" dirty="0" err="1" smtClean="0"/>
              <a:t>الإختبارات</a:t>
            </a:r>
            <a:r>
              <a:rPr lang="ar-EG" sz="4400" b="1" dirty="0" smtClean="0"/>
              <a:t> </a:t>
            </a:r>
            <a:endParaRPr lang="ar-EG" sz="4400" b="1" dirty="0"/>
          </a:p>
        </p:txBody>
      </p:sp>
      <p:sp>
        <p:nvSpPr>
          <p:cNvPr id="59" name="مربع نص 58"/>
          <p:cNvSpPr txBox="1"/>
          <p:nvPr/>
        </p:nvSpPr>
        <p:spPr>
          <a:xfrm>
            <a:off x="6768240" y="4864782"/>
            <a:ext cx="4802981" cy="707886"/>
          </a:xfrm>
          <a:prstGeom prst="rect">
            <a:avLst/>
          </a:prstGeom>
          <a:noFill/>
        </p:spPr>
        <p:txBody>
          <a:bodyPr wrap="square" rtlCol="1">
            <a:spAutoFit/>
          </a:bodyPr>
          <a:lstStyle/>
          <a:p>
            <a:r>
              <a:rPr lang="ar-EG" sz="4000" b="1" dirty="0" smtClean="0">
                <a:solidFill>
                  <a:schemeClr val="bg1"/>
                </a:solidFill>
              </a:rPr>
              <a:t>في المرحلة المتوسطة </a:t>
            </a:r>
            <a:endParaRPr lang="ar-EG" sz="4000" b="1" dirty="0">
              <a:solidFill>
                <a:schemeClr val="bg1"/>
              </a:solidFill>
            </a:endParaRPr>
          </a:p>
        </p:txBody>
      </p:sp>
      <p:sp>
        <p:nvSpPr>
          <p:cNvPr id="60" name="مربع نص 59"/>
          <p:cNvSpPr txBox="1"/>
          <p:nvPr/>
        </p:nvSpPr>
        <p:spPr>
          <a:xfrm>
            <a:off x="3091542" y="5810250"/>
            <a:ext cx="6574971" cy="923330"/>
          </a:xfrm>
          <a:prstGeom prst="rect">
            <a:avLst/>
          </a:prstGeom>
          <a:noFill/>
        </p:spPr>
        <p:txBody>
          <a:bodyPr wrap="square" rtlCol="1">
            <a:spAutoFit/>
          </a:bodyPr>
          <a:lstStyle/>
          <a:p>
            <a:pPr algn="ctr"/>
            <a:r>
              <a:rPr lang="ar-EG" b="1" dirty="0" smtClean="0">
                <a:solidFill>
                  <a:schemeClr val="bg1"/>
                </a:solidFill>
              </a:rPr>
              <a:t>إعداد</a:t>
            </a:r>
          </a:p>
          <a:p>
            <a:pPr algn="ctr"/>
            <a:r>
              <a:rPr lang="ar-EG" b="1" dirty="0" smtClean="0">
                <a:solidFill>
                  <a:schemeClr val="bg1"/>
                </a:solidFill>
              </a:rPr>
              <a:t>د. بدرية راشد ثامر القحطاني </a:t>
            </a:r>
          </a:p>
          <a:p>
            <a:pPr algn="ctr"/>
            <a:r>
              <a:rPr lang="ar-EG" b="1" dirty="0" smtClean="0">
                <a:solidFill>
                  <a:schemeClr val="bg1"/>
                </a:solidFill>
              </a:rPr>
              <a:t>مديرة إدارة الخطط والبرامج في اٌلإدارة العامة للتقويم والقبول</a:t>
            </a:r>
            <a:r>
              <a:rPr lang="en-US" b="1" dirty="0" smtClean="0">
                <a:solidFill>
                  <a:schemeClr val="bg1"/>
                </a:solidFill>
              </a:rPr>
              <a:t> </a:t>
            </a:r>
            <a:r>
              <a:rPr lang="ar-SA" b="1" dirty="0" smtClean="0">
                <a:solidFill>
                  <a:schemeClr val="bg1"/>
                </a:solidFill>
              </a:rPr>
              <a:t>في وزارة التعليم</a:t>
            </a:r>
            <a:r>
              <a:rPr lang="ar-EG" b="1" dirty="0" smtClean="0">
                <a:solidFill>
                  <a:schemeClr val="bg1"/>
                </a:solidFill>
              </a:rPr>
              <a:t> </a:t>
            </a:r>
            <a:endParaRPr lang="ar-EG" b="1" dirty="0">
              <a:solidFill>
                <a:schemeClr val="bg1"/>
              </a:solidFill>
            </a:endParaRPr>
          </a:p>
        </p:txBody>
      </p:sp>
      <p:pic>
        <p:nvPicPr>
          <p:cNvPr id="61" name="صورة 60"/>
          <p:cNvPicPr>
            <a:picLocks noChangeAspect="1"/>
          </p:cNvPicPr>
          <p:nvPr/>
        </p:nvPicPr>
        <p:blipFill>
          <a:blip r:embed="rId3" cstate="print"/>
          <a:stretch>
            <a:fillRect/>
          </a:stretch>
        </p:blipFill>
        <p:spPr>
          <a:xfrm>
            <a:off x="289619" y="6022638"/>
            <a:ext cx="1126629" cy="753149"/>
          </a:xfrm>
          <a:prstGeom prst="rect">
            <a:avLst/>
          </a:prstGeom>
        </p:spPr>
      </p:pic>
      <p:pic>
        <p:nvPicPr>
          <p:cNvPr id="62" name="صورة 61"/>
          <p:cNvPicPr>
            <a:picLocks noChangeAspect="1"/>
          </p:cNvPicPr>
          <p:nvPr/>
        </p:nvPicPr>
        <p:blipFill>
          <a:blip r:embed="rId4" cstate="print"/>
          <a:stretch>
            <a:fillRect/>
          </a:stretch>
        </p:blipFill>
        <p:spPr>
          <a:xfrm>
            <a:off x="1317228" y="775915"/>
            <a:ext cx="1969718" cy="1008647"/>
          </a:xfrm>
          <a:prstGeom prst="rect">
            <a:avLst/>
          </a:prstGeom>
        </p:spPr>
      </p:pic>
    </p:spTree>
    <p:extLst>
      <p:ext uri="{BB962C8B-B14F-4D97-AF65-F5344CB8AC3E}">
        <p14:creationId xmlns="" xmlns:p14="http://schemas.microsoft.com/office/powerpoint/2010/main" val="28860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22" presetClass="entr" presetSubtype="4"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anim calcmode="lin" valueType="num">
                                      <p:cBhvr>
                                        <p:cTn id="24" dur="1000" fill="hold"/>
                                        <p:tgtEl>
                                          <p:spTgt spid="59"/>
                                        </p:tgtEl>
                                        <p:attrNameLst>
                                          <p:attrName>ppt_x</p:attrName>
                                        </p:attrNameLst>
                                      </p:cBhvr>
                                      <p:tavLst>
                                        <p:tav tm="0">
                                          <p:val>
                                            <p:strVal val="#ppt_x"/>
                                          </p:val>
                                        </p:tav>
                                        <p:tav tm="100000">
                                          <p:val>
                                            <p:strVal val="#ppt_x"/>
                                          </p:val>
                                        </p:tav>
                                      </p:tavLst>
                                    </p:anim>
                                    <p:anim calcmode="lin" valueType="num">
                                      <p:cBhvr>
                                        <p:cTn id="25" dur="1000" fill="hold"/>
                                        <p:tgtEl>
                                          <p:spTgt spid="5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1000"/>
                                        <p:tgtEl>
                                          <p:spTgt spid="61"/>
                                        </p:tgtEl>
                                      </p:cBhvr>
                                    </p:animEffect>
                                    <p:anim calcmode="lin" valueType="num">
                                      <p:cBhvr>
                                        <p:cTn id="36" dur="1000" fill="hold"/>
                                        <p:tgtEl>
                                          <p:spTgt spid="61"/>
                                        </p:tgtEl>
                                        <p:attrNameLst>
                                          <p:attrName>ppt_x</p:attrName>
                                        </p:attrNameLst>
                                      </p:cBhvr>
                                      <p:tavLst>
                                        <p:tav tm="0">
                                          <p:val>
                                            <p:strVal val="#ppt_x"/>
                                          </p:val>
                                        </p:tav>
                                        <p:tav tm="100000">
                                          <p:val>
                                            <p:strVal val="#ppt_x"/>
                                          </p:val>
                                        </p:tav>
                                      </p:tavLst>
                                    </p:anim>
                                    <p:anim calcmode="lin" valueType="num">
                                      <p:cBhvr>
                                        <p:cTn id="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59"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7000" b="-77000"/>
          </a:stretch>
        </a:blip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5857875" y="849313"/>
            <a:ext cx="4927600" cy="882650"/>
          </a:xfrm>
          <a:prstGeom prst="rect">
            <a:avLst/>
          </a:prstGeom>
          <a:solidFill>
            <a:srgbClr val="FF007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8" name="Rectangle 6"/>
          <p:cNvSpPr>
            <a:spLocks noChangeArrowheads="1"/>
          </p:cNvSpPr>
          <p:nvPr/>
        </p:nvSpPr>
        <p:spPr bwMode="auto">
          <a:xfrm>
            <a:off x="5857875" y="849313"/>
            <a:ext cx="4927600" cy="88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pic>
        <p:nvPicPr>
          <p:cNvPr id="8199"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9463" y="828675"/>
            <a:ext cx="492125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6791325" y="274638"/>
            <a:ext cx="903288" cy="877887"/>
          </a:xfrm>
          <a:prstGeom prst="rect">
            <a:avLst/>
          </a:prstGeom>
          <a:solidFill>
            <a:srgbClr val="EAF2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0" name="Freeform 9"/>
          <p:cNvSpPr>
            <a:spLocks/>
          </p:cNvSpPr>
          <p:nvPr/>
        </p:nvSpPr>
        <p:spPr bwMode="auto">
          <a:xfrm>
            <a:off x="5857875" y="274638"/>
            <a:ext cx="933450" cy="1457325"/>
          </a:xfrm>
          <a:custGeom>
            <a:avLst/>
            <a:gdLst>
              <a:gd name="T0" fmla="*/ 588 w 588"/>
              <a:gd name="T1" fmla="*/ 553 h 918"/>
              <a:gd name="T2" fmla="*/ 0 w 588"/>
              <a:gd name="T3" fmla="*/ 918 h 918"/>
              <a:gd name="T4" fmla="*/ 0 w 588"/>
              <a:gd name="T5" fmla="*/ 362 h 918"/>
              <a:gd name="T6" fmla="*/ 588 w 588"/>
              <a:gd name="T7" fmla="*/ 0 h 918"/>
              <a:gd name="T8" fmla="*/ 588 w 588"/>
              <a:gd name="T9" fmla="*/ 553 h 918"/>
            </a:gdLst>
            <a:ahLst/>
            <a:cxnLst>
              <a:cxn ang="0">
                <a:pos x="T0" y="T1"/>
              </a:cxn>
              <a:cxn ang="0">
                <a:pos x="T2" y="T3"/>
              </a:cxn>
              <a:cxn ang="0">
                <a:pos x="T4" y="T5"/>
              </a:cxn>
              <a:cxn ang="0">
                <a:pos x="T6" y="T7"/>
              </a:cxn>
              <a:cxn ang="0">
                <a:pos x="T8" y="T9"/>
              </a:cxn>
            </a:cxnLst>
            <a:rect l="0" t="0" r="r" b="b"/>
            <a:pathLst>
              <a:path w="588" h="918">
                <a:moveTo>
                  <a:pt x="588" y="553"/>
                </a:moveTo>
                <a:lnTo>
                  <a:pt x="0" y="918"/>
                </a:lnTo>
                <a:lnTo>
                  <a:pt x="0" y="362"/>
                </a:lnTo>
                <a:lnTo>
                  <a:pt x="588" y="0"/>
                </a:lnTo>
                <a:lnTo>
                  <a:pt x="588" y="553"/>
                </a:lnTo>
                <a:close/>
              </a:path>
            </a:pathLst>
          </a:custGeom>
          <a:solidFill>
            <a:srgbClr val="FF007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1" name="Freeform 10"/>
          <p:cNvSpPr>
            <a:spLocks/>
          </p:cNvSpPr>
          <p:nvPr/>
        </p:nvSpPr>
        <p:spPr bwMode="auto">
          <a:xfrm>
            <a:off x="5857875" y="1152525"/>
            <a:ext cx="1836738" cy="579437"/>
          </a:xfrm>
          <a:custGeom>
            <a:avLst/>
            <a:gdLst>
              <a:gd name="T0" fmla="*/ 1157 w 1157"/>
              <a:gd name="T1" fmla="*/ 0 h 365"/>
              <a:gd name="T2" fmla="*/ 580 w 1157"/>
              <a:gd name="T3" fmla="*/ 365 h 365"/>
              <a:gd name="T4" fmla="*/ 0 w 1157"/>
              <a:gd name="T5" fmla="*/ 365 h 365"/>
              <a:gd name="T6" fmla="*/ 588 w 1157"/>
              <a:gd name="T7" fmla="*/ 0 h 365"/>
              <a:gd name="T8" fmla="*/ 1157 w 1157"/>
              <a:gd name="T9" fmla="*/ 0 h 365"/>
            </a:gdLst>
            <a:ahLst/>
            <a:cxnLst>
              <a:cxn ang="0">
                <a:pos x="T0" y="T1"/>
              </a:cxn>
              <a:cxn ang="0">
                <a:pos x="T2" y="T3"/>
              </a:cxn>
              <a:cxn ang="0">
                <a:pos x="T4" y="T5"/>
              </a:cxn>
              <a:cxn ang="0">
                <a:pos x="T6" y="T7"/>
              </a:cxn>
              <a:cxn ang="0">
                <a:pos x="T8" y="T9"/>
              </a:cxn>
            </a:cxnLst>
            <a:rect l="0" t="0" r="r" b="b"/>
            <a:pathLst>
              <a:path w="1157" h="365">
                <a:moveTo>
                  <a:pt x="1157" y="0"/>
                </a:moveTo>
                <a:lnTo>
                  <a:pt x="580" y="365"/>
                </a:lnTo>
                <a:lnTo>
                  <a:pt x="0" y="365"/>
                </a:lnTo>
                <a:lnTo>
                  <a:pt x="588" y="0"/>
                </a:lnTo>
                <a:lnTo>
                  <a:pt x="1157" y="0"/>
                </a:lnTo>
                <a:close/>
              </a:path>
            </a:pathLst>
          </a:custGeom>
          <a:solidFill>
            <a:srgbClr val="BD0B5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2" name="Freeform 11"/>
          <p:cNvSpPr>
            <a:spLocks noEditPoints="1"/>
          </p:cNvSpPr>
          <p:nvPr/>
        </p:nvSpPr>
        <p:spPr bwMode="auto">
          <a:xfrm>
            <a:off x="7024688" y="495300"/>
            <a:ext cx="220663" cy="366712"/>
          </a:xfrm>
          <a:custGeom>
            <a:avLst/>
            <a:gdLst>
              <a:gd name="T0" fmla="*/ 35 w 35"/>
              <a:gd name="T1" fmla="*/ 29 h 58"/>
              <a:gd name="T2" fmla="*/ 31 w 35"/>
              <a:gd name="T3" fmla="*/ 51 h 58"/>
              <a:gd name="T4" fmla="*/ 17 w 35"/>
              <a:gd name="T5" fmla="*/ 58 h 58"/>
              <a:gd name="T6" fmla="*/ 4 w 35"/>
              <a:gd name="T7" fmla="*/ 51 h 58"/>
              <a:gd name="T8" fmla="*/ 0 w 35"/>
              <a:gd name="T9" fmla="*/ 29 h 58"/>
              <a:gd name="T10" fmla="*/ 4 w 35"/>
              <a:gd name="T11" fmla="*/ 7 h 58"/>
              <a:gd name="T12" fmla="*/ 17 w 35"/>
              <a:gd name="T13" fmla="*/ 0 h 58"/>
              <a:gd name="T14" fmla="*/ 31 w 35"/>
              <a:gd name="T15" fmla="*/ 8 h 58"/>
              <a:gd name="T16" fmla="*/ 35 w 35"/>
              <a:gd name="T17" fmla="*/ 29 h 58"/>
              <a:gd name="T18" fmla="*/ 4 w 35"/>
              <a:gd name="T19" fmla="*/ 29 h 58"/>
              <a:gd name="T20" fmla="*/ 7 w 35"/>
              <a:gd name="T21" fmla="*/ 48 h 58"/>
              <a:gd name="T22" fmla="*/ 17 w 35"/>
              <a:gd name="T23" fmla="*/ 54 h 58"/>
              <a:gd name="T24" fmla="*/ 28 w 35"/>
              <a:gd name="T25" fmla="*/ 48 h 58"/>
              <a:gd name="T26" fmla="*/ 31 w 35"/>
              <a:gd name="T27" fmla="*/ 29 h 58"/>
              <a:gd name="T28" fmla="*/ 28 w 35"/>
              <a:gd name="T29" fmla="*/ 10 h 58"/>
              <a:gd name="T30" fmla="*/ 17 w 35"/>
              <a:gd name="T31" fmla="*/ 4 h 58"/>
              <a:gd name="T32" fmla="*/ 7 w 35"/>
              <a:gd name="T33" fmla="*/ 10 h 58"/>
              <a:gd name="T34" fmla="*/ 4 w 35"/>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8">
                <a:moveTo>
                  <a:pt x="35" y="29"/>
                </a:moveTo>
                <a:cubicBezTo>
                  <a:pt x="35" y="39"/>
                  <a:pt x="34" y="46"/>
                  <a:pt x="31" y="51"/>
                </a:cubicBezTo>
                <a:cubicBezTo>
                  <a:pt x="28" y="56"/>
                  <a:pt x="23" y="58"/>
                  <a:pt x="17" y="58"/>
                </a:cubicBezTo>
                <a:cubicBezTo>
                  <a:pt x="12" y="58"/>
                  <a:pt x="7" y="55"/>
                  <a:pt x="4" y="51"/>
                </a:cubicBezTo>
                <a:cubicBezTo>
                  <a:pt x="1" y="46"/>
                  <a:pt x="0" y="39"/>
                  <a:pt x="0" y="29"/>
                </a:cubicBezTo>
                <a:cubicBezTo>
                  <a:pt x="0" y="19"/>
                  <a:pt x="1" y="12"/>
                  <a:pt x="4" y="7"/>
                </a:cubicBezTo>
                <a:cubicBezTo>
                  <a:pt x="7" y="3"/>
                  <a:pt x="11" y="0"/>
                  <a:pt x="17" y="0"/>
                </a:cubicBezTo>
                <a:cubicBezTo>
                  <a:pt x="23" y="0"/>
                  <a:pt x="28" y="3"/>
                  <a:pt x="31" y="8"/>
                </a:cubicBezTo>
                <a:cubicBezTo>
                  <a:pt x="34" y="13"/>
                  <a:pt x="35" y="20"/>
                  <a:pt x="35" y="29"/>
                </a:cubicBezTo>
                <a:close/>
                <a:moveTo>
                  <a:pt x="4" y="29"/>
                </a:moveTo>
                <a:cubicBezTo>
                  <a:pt x="4" y="38"/>
                  <a:pt x="5" y="44"/>
                  <a:pt x="7" y="48"/>
                </a:cubicBezTo>
                <a:cubicBezTo>
                  <a:pt x="9" y="52"/>
                  <a:pt x="13" y="54"/>
                  <a:pt x="17" y="54"/>
                </a:cubicBezTo>
                <a:cubicBezTo>
                  <a:pt x="22" y="54"/>
                  <a:pt x="26" y="52"/>
                  <a:pt x="28" y="48"/>
                </a:cubicBezTo>
                <a:cubicBezTo>
                  <a:pt x="30" y="44"/>
                  <a:pt x="31" y="37"/>
                  <a:pt x="31" y="29"/>
                </a:cubicBezTo>
                <a:cubicBezTo>
                  <a:pt x="31" y="21"/>
                  <a:pt x="30" y="15"/>
                  <a:pt x="28" y="10"/>
                </a:cubicBezTo>
                <a:cubicBezTo>
                  <a:pt x="26" y="6"/>
                  <a:pt x="22" y="4"/>
                  <a:pt x="17" y="4"/>
                </a:cubicBezTo>
                <a:cubicBezTo>
                  <a:pt x="13" y="4"/>
                  <a:pt x="9" y="6"/>
                  <a:pt x="7" y="10"/>
                </a:cubicBezTo>
                <a:cubicBezTo>
                  <a:pt x="5" y="15"/>
                  <a:pt x="4" y="21"/>
                  <a:pt x="4" y="29"/>
                </a:cubicBezTo>
                <a:close/>
              </a:path>
            </a:pathLst>
          </a:custGeom>
          <a:solidFill>
            <a:srgbClr val="FF007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3" name="Freeform 12"/>
          <p:cNvSpPr>
            <a:spLocks/>
          </p:cNvSpPr>
          <p:nvPr/>
        </p:nvSpPr>
        <p:spPr bwMode="auto">
          <a:xfrm>
            <a:off x="7321550" y="501650"/>
            <a:ext cx="120650" cy="354012"/>
          </a:xfrm>
          <a:custGeom>
            <a:avLst/>
            <a:gdLst>
              <a:gd name="T0" fmla="*/ 19 w 19"/>
              <a:gd name="T1" fmla="*/ 56 h 56"/>
              <a:gd name="T2" fmla="*/ 15 w 19"/>
              <a:gd name="T3" fmla="*/ 56 h 56"/>
              <a:gd name="T4" fmla="*/ 15 w 19"/>
              <a:gd name="T5" fmla="*/ 15 h 56"/>
              <a:gd name="T6" fmla="*/ 16 w 19"/>
              <a:gd name="T7" fmla="*/ 4 h 56"/>
              <a:gd name="T8" fmla="*/ 14 w 19"/>
              <a:gd name="T9" fmla="*/ 5 h 56"/>
              <a:gd name="T10" fmla="*/ 3 w 19"/>
              <a:gd name="T11" fmla="*/ 14 h 56"/>
              <a:gd name="T12" fmla="*/ 0 w 19"/>
              <a:gd name="T13" fmla="*/ 12 h 56"/>
              <a:gd name="T14" fmla="*/ 16 w 19"/>
              <a:gd name="T15" fmla="*/ 0 h 56"/>
              <a:gd name="T16" fmla="*/ 19 w 19"/>
              <a:gd name="T17" fmla="*/ 0 h 56"/>
              <a:gd name="T18" fmla="*/ 19 w 19"/>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6">
                <a:moveTo>
                  <a:pt x="19" y="56"/>
                </a:moveTo>
                <a:cubicBezTo>
                  <a:pt x="15" y="56"/>
                  <a:pt x="15" y="56"/>
                  <a:pt x="15" y="56"/>
                </a:cubicBezTo>
                <a:cubicBezTo>
                  <a:pt x="15" y="15"/>
                  <a:pt x="15" y="15"/>
                  <a:pt x="15" y="15"/>
                </a:cubicBezTo>
                <a:cubicBezTo>
                  <a:pt x="15" y="12"/>
                  <a:pt x="15" y="8"/>
                  <a:pt x="16" y="4"/>
                </a:cubicBezTo>
                <a:cubicBezTo>
                  <a:pt x="15" y="4"/>
                  <a:pt x="15" y="5"/>
                  <a:pt x="14" y="5"/>
                </a:cubicBezTo>
                <a:cubicBezTo>
                  <a:pt x="14" y="5"/>
                  <a:pt x="10" y="8"/>
                  <a:pt x="3" y="14"/>
                </a:cubicBezTo>
                <a:cubicBezTo>
                  <a:pt x="0" y="12"/>
                  <a:pt x="0" y="12"/>
                  <a:pt x="0" y="12"/>
                </a:cubicBezTo>
                <a:cubicBezTo>
                  <a:pt x="16" y="0"/>
                  <a:pt x="16" y="0"/>
                  <a:pt x="16" y="0"/>
                </a:cubicBezTo>
                <a:cubicBezTo>
                  <a:pt x="19" y="0"/>
                  <a:pt x="19" y="0"/>
                  <a:pt x="19" y="0"/>
                </a:cubicBezTo>
                <a:lnTo>
                  <a:pt x="19" y="56"/>
                </a:lnTo>
                <a:close/>
              </a:path>
            </a:pathLst>
          </a:custGeom>
          <a:solidFill>
            <a:srgbClr val="FF007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4" name="Rectangle 13"/>
          <p:cNvSpPr>
            <a:spLocks noChangeArrowheads="1"/>
          </p:cNvSpPr>
          <p:nvPr/>
        </p:nvSpPr>
        <p:spPr bwMode="auto">
          <a:xfrm>
            <a:off x="5857875" y="2344738"/>
            <a:ext cx="4927600" cy="884237"/>
          </a:xfrm>
          <a:prstGeom prst="rect">
            <a:avLst/>
          </a:prstGeom>
          <a:solidFill>
            <a:srgbClr val="00DC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5" name="Rectangle 14"/>
          <p:cNvSpPr>
            <a:spLocks noChangeArrowheads="1"/>
          </p:cNvSpPr>
          <p:nvPr/>
        </p:nvSpPr>
        <p:spPr bwMode="auto">
          <a:xfrm>
            <a:off x="5857875" y="2344738"/>
            <a:ext cx="4927600" cy="88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pic>
        <p:nvPicPr>
          <p:cNvPr id="8207" name="Picture 1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59463" y="2324100"/>
            <a:ext cx="492125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6"/>
          <p:cNvSpPr>
            <a:spLocks noChangeArrowheads="1"/>
          </p:cNvSpPr>
          <p:nvPr/>
        </p:nvSpPr>
        <p:spPr bwMode="auto">
          <a:xfrm>
            <a:off x="6791325" y="1763713"/>
            <a:ext cx="903288" cy="884237"/>
          </a:xfrm>
          <a:prstGeom prst="rect">
            <a:avLst/>
          </a:prstGeom>
          <a:solidFill>
            <a:srgbClr val="EAF2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7" name="Freeform 17"/>
          <p:cNvSpPr>
            <a:spLocks/>
          </p:cNvSpPr>
          <p:nvPr/>
        </p:nvSpPr>
        <p:spPr bwMode="auto">
          <a:xfrm>
            <a:off x="5857875" y="1763713"/>
            <a:ext cx="933450" cy="1465262"/>
          </a:xfrm>
          <a:custGeom>
            <a:avLst/>
            <a:gdLst>
              <a:gd name="T0" fmla="*/ 588 w 588"/>
              <a:gd name="T1" fmla="*/ 557 h 923"/>
              <a:gd name="T2" fmla="*/ 0 w 588"/>
              <a:gd name="T3" fmla="*/ 923 h 923"/>
              <a:gd name="T4" fmla="*/ 0 w 588"/>
              <a:gd name="T5" fmla="*/ 366 h 923"/>
              <a:gd name="T6" fmla="*/ 588 w 588"/>
              <a:gd name="T7" fmla="*/ 0 h 923"/>
              <a:gd name="T8" fmla="*/ 588 w 588"/>
              <a:gd name="T9" fmla="*/ 557 h 923"/>
            </a:gdLst>
            <a:ahLst/>
            <a:cxnLst>
              <a:cxn ang="0">
                <a:pos x="T0" y="T1"/>
              </a:cxn>
              <a:cxn ang="0">
                <a:pos x="T2" y="T3"/>
              </a:cxn>
              <a:cxn ang="0">
                <a:pos x="T4" y="T5"/>
              </a:cxn>
              <a:cxn ang="0">
                <a:pos x="T6" y="T7"/>
              </a:cxn>
              <a:cxn ang="0">
                <a:pos x="T8" y="T9"/>
              </a:cxn>
            </a:cxnLst>
            <a:rect l="0" t="0" r="r" b="b"/>
            <a:pathLst>
              <a:path w="588" h="923">
                <a:moveTo>
                  <a:pt x="588" y="557"/>
                </a:moveTo>
                <a:lnTo>
                  <a:pt x="0" y="923"/>
                </a:lnTo>
                <a:lnTo>
                  <a:pt x="0" y="366"/>
                </a:lnTo>
                <a:lnTo>
                  <a:pt x="588" y="0"/>
                </a:lnTo>
                <a:lnTo>
                  <a:pt x="588" y="557"/>
                </a:lnTo>
                <a:close/>
              </a:path>
            </a:pathLst>
          </a:custGeom>
          <a:solidFill>
            <a:srgbClr val="00DC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8" name="Freeform 18"/>
          <p:cNvSpPr>
            <a:spLocks/>
          </p:cNvSpPr>
          <p:nvPr/>
        </p:nvSpPr>
        <p:spPr bwMode="auto">
          <a:xfrm>
            <a:off x="5857875" y="2647950"/>
            <a:ext cx="1836738" cy="581025"/>
          </a:xfrm>
          <a:custGeom>
            <a:avLst/>
            <a:gdLst>
              <a:gd name="T0" fmla="*/ 1157 w 1157"/>
              <a:gd name="T1" fmla="*/ 0 h 366"/>
              <a:gd name="T2" fmla="*/ 580 w 1157"/>
              <a:gd name="T3" fmla="*/ 366 h 366"/>
              <a:gd name="T4" fmla="*/ 0 w 1157"/>
              <a:gd name="T5" fmla="*/ 366 h 366"/>
              <a:gd name="T6" fmla="*/ 588 w 1157"/>
              <a:gd name="T7" fmla="*/ 0 h 366"/>
              <a:gd name="T8" fmla="*/ 1157 w 1157"/>
              <a:gd name="T9" fmla="*/ 0 h 366"/>
            </a:gdLst>
            <a:ahLst/>
            <a:cxnLst>
              <a:cxn ang="0">
                <a:pos x="T0" y="T1"/>
              </a:cxn>
              <a:cxn ang="0">
                <a:pos x="T2" y="T3"/>
              </a:cxn>
              <a:cxn ang="0">
                <a:pos x="T4" y="T5"/>
              </a:cxn>
              <a:cxn ang="0">
                <a:pos x="T6" y="T7"/>
              </a:cxn>
              <a:cxn ang="0">
                <a:pos x="T8" y="T9"/>
              </a:cxn>
            </a:cxnLst>
            <a:rect l="0" t="0" r="r" b="b"/>
            <a:pathLst>
              <a:path w="1157" h="366">
                <a:moveTo>
                  <a:pt x="1157" y="0"/>
                </a:moveTo>
                <a:lnTo>
                  <a:pt x="580" y="366"/>
                </a:lnTo>
                <a:lnTo>
                  <a:pt x="0" y="366"/>
                </a:lnTo>
                <a:lnTo>
                  <a:pt x="588" y="0"/>
                </a:lnTo>
                <a:lnTo>
                  <a:pt x="1157" y="0"/>
                </a:lnTo>
                <a:close/>
              </a:path>
            </a:pathLst>
          </a:custGeom>
          <a:solidFill>
            <a:srgbClr val="3A906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9" name="Freeform 19"/>
          <p:cNvSpPr>
            <a:spLocks noEditPoints="1"/>
          </p:cNvSpPr>
          <p:nvPr/>
        </p:nvSpPr>
        <p:spPr bwMode="auto">
          <a:xfrm>
            <a:off x="7024688" y="1990725"/>
            <a:ext cx="220663" cy="366712"/>
          </a:xfrm>
          <a:custGeom>
            <a:avLst/>
            <a:gdLst>
              <a:gd name="T0" fmla="*/ 35 w 35"/>
              <a:gd name="T1" fmla="*/ 29 h 58"/>
              <a:gd name="T2" fmla="*/ 31 w 35"/>
              <a:gd name="T3" fmla="*/ 51 h 58"/>
              <a:gd name="T4" fmla="*/ 17 w 35"/>
              <a:gd name="T5" fmla="*/ 58 h 58"/>
              <a:gd name="T6" fmla="*/ 4 w 35"/>
              <a:gd name="T7" fmla="*/ 51 h 58"/>
              <a:gd name="T8" fmla="*/ 0 w 35"/>
              <a:gd name="T9" fmla="*/ 29 h 58"/>
              <a:gd name="T10" fmla="*/ 4 w 35"/>
              <a:gd name="T11" fmla="*/ 7 h 58"/>
              <a:gd name="T12" fmla="*/ 17 w 35"/>
              <a:gd name="T13" fmla="*/ 0 h 58"/>
              <a:gd name="T14" fmla="*/ 31 w 35"/>
              <a:gd name="T15" fmla="*/ 8 h 58"/>
              <a:gd name="T16" fmla="*/ 35 w 35"/>
              <a:gd name="T17" fmla="*/ 29 h 58"/>
              <a:gd name="T18" fmla="*/ 4 w 35"/>
              <a:gd name="T19" fmla="*/ 29 h 58"/>
              <a:gd name="T20" fmla="*/ 7 w 35"/>
              <a:gd name="T21" fmla="*/ 48 h 58"/>
              <a:gd name="T22" fmla="*/ 17 w 35"/>
              <a:gd name="T23" fmla="*/ 54 h 58"/>
              <a:gd name="T24" fmla="*/ 28 w 35"/>
              <a:gd name="T25" fmla="*/ 48 h 58"/>
              <a:gd name="T26" fmla="*/ 31 w 35"/>
              <a:gd name="T27" fmla="*/ 29 h 58"/>
              <a:gd name="T28" fmla="*/ 28 w 35"/>
              <a:gd name="T29" fmla="*/ 10 h 58"/>
              <a:gd name="T30" fmla="*/ 17 w 35"/>
              <a:gd name="T31" fmla="*/ 4 h 58"/>
              <a:gd name="T32" fmla="*/ 7 w 35"/>
              <a:gd name="T33" fmla="*/ 10 h 58"/>
              <a:gd name="T34" fmla="*/ 4 w 35"/>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8">
                <a:moveTo>
                  <a:pt x="35" y="29"/>
                </a:moveTo>
                <a:cubicBezTo>
                  <a:pt x="35" y="39"/>
                  <a:pt x="34" y="46"/>
                  <a:pt x="31" y="51"/>
                </a:cubicBezTo>
                <a:cubicBezTo>
                  <a:pt x="28" y="55"/>
                  <a:pt x="23" y="58"/>
                  <a:pt x="17" y="58"/>
                </a:cubicBezTo>
                <a:cubicBezTo>
                  <a:pt x="12" y="58"/>
                  <a:pt x="7" y="55"/>
                  <a:pt x="4" y="51"/>
                </a:cubicBezTo>
                <a:cubicBezTo>
                  <a:pt x="1" y="46"/>
                  <a:pt x="0" y="38"/>
                  <a:pt x="0" y="29"/>
                </a:cubicBezTo>
                <a:cubicBezTo>
                  <a:pt x="0" y="19"/>
                  <a:pt x="1" y="12"/>
                  <a:pt x="4" y="7"/>
                </a:cubicBezTo>
                <a:cubicBezTo>
                  <a:pt x="7" y="3"/>
                  <a:pt x="11" y="0"/>
                  <a:pt x="17" y="0"/>
                </a:cubicBezTo>
                <a:cubicBezTo>
                  <a:pt x="23" y="0"/>
                  <a:pt x="28" y="3"/>
                  <a:pt x="31" y="8"/>
                </a:cubicBezTo>
                <a:cubicBezTo>
                  <a:pt x="34" y="12"/>
                  <a:pt x="35" y="20"/>
                  <a:pt x="35" y="29"/>
                </a:cubicBezTo>
                <a:close/>
                <a:moveTo>
                  <a:pt x="4" y="29"/>
                </a:moveTo>
                <a:cubicBezTo>
                  <a:pt x="4" y="38"/>
                  <a:pt x="5" y="44"/>
                  <a:pt x="7" y="48"/>
                </a:cubicBezTo>
                <a:cubicBezTo>
                  <a:pt x="9" y="52"/>
                  <a:pt x="13" y="54"/>
                  <a:pt x="17" y="54"/>
                </a:cubicBezTo>
                <a:cubicBezTo>
                  <a:pt x="22" y="54"/>
                  <a:pt x="26" y="52"/>
                  <a:pt x="28" y="48"/>
                </a:cubicBezTo>
                <a:cubicBezTo>
                  <a:pt x="30" y="44"/>
                  <a:pt x="31" y="37"/>
                  <a:pt x="31" y="29"/>
                </a:cubicBezTo>
                <a:cubicBezTo>
                  <a:pt x="31" y="21"/>
                  <a:pt x="30" y="14"/>
                  <a:pt x="28" y="10"/>
                </a:cubicBezTo>
                <a:cubicBezTo>
                  <a:pt x="26" y="6"/>
                  <a:pt x="22" y="4"/>
                  <a:pt x="17" y="4"/>
                </a:cubicBezTo>
                <a:cubicBezTo>
                  <a:pt x="13" y="4"/>
                  <a:pt x="9" y="6"/>
                  <a:pt x="7" y="10"/>
                </a:cubicBezTo>
                <a:cubicBezTo>
                  <a:pt x="5" y="14"/>
                  <a:pt x="4" y="21"/>
                  <a:pt x="4" y="29"/>
                </a:cubicBezTo>
                <a:close/>
              </a:path>
            </a:pathLst>
          </a:custGeom>
          <a:solidFill>
            <a:srgbClr val="00DC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0" name="Freeform 20"/>
          <p:cNvSpPr>
            <a:spLocks/>
          </p:cNvSpPr>
          <p:nvPr/>
        </p:nvSpPr>
        <p:spPr bwMode="auto">
          <a:xfrm>
            <a:off x="7302500" y="1990725"/>
            <a:ext cx="220663" cy="360362"/>
          </a:xfrm>
          <a:custGeom>
            <a:avLst/>
            <a:gdLst>
              <a:gd name="T0" fmla="*/ 35 w 35"/>
              <a:gd name="T1" fmla="*/ 57 h 57"/>
              <a:gd name="T2" fmla="*/ 0 w 35"/>
              <a:gd name="T3" fmla="*/ 57 h 57"/>
              <a:gd name="T4" fmla="*/ 0 w 35"/>
              <a:gd name="T5" fmla="*/ 54 h 57"/>
              <a:gd name="T6" fmla="*/ 15 w 35"/>
              <a:gd name="T7" fmla="*/ 38 h 57"/>
              <a:gd name="T8" fmla="*/ 24 w 35"/>
              <a:gd name="T9" fmla="*/ 28 h 57"/>
              <a:gd name="T10" fmla="*/ 28 w 35"/>
              <a:gd name="T11" fmla="*/ 22 h 57"/>
              <a:gd name="T12" fmla="*/ 29 w 35"/>
              <a:gd name="T13" fmla="*/ 15 h 57"/>
              <a:gd name="T14" fmla="*/ 25 w 35"/>
              <a:gd name="T15" fmla="*/ 7 h 57"/>
              <a:gd name="T16" fmla="*/ 17 w 35"/>
              <a:gd name="T17" fmla="*/ 4 h 57"/>
              <a:gd name="T18" fmla="*/ 4 w 35"/>
              <a:gd name="T19" fmla="*/ 9 h 57"/>
              <a:gd name="T20" fmla="*/ 1 w 35"/>
              <a:gd name="T21" fmla="*/ 6 h 57"/>
              <a:gd name="T22" fmla="*/ 17 w 35"/>
              <a:gd name="T23" fmla="*/ 0 h 57"/>
              <a:gd name="T24" fmla="*/ 28 w 35"/>
              <a:gd name="T25" fmla="*/ 4 h 57"/>
              <a:gd name="T26" fmla="*/ 33 w 35"/>
              <a:gd name="T27" fmla="*/ 15 h 57"/>
              <a:gd name="T28" fmla="*/ 30 w 35"/>
              <a:gd name="T29" fmla="*/ 26 h 57"/>
              <a:gd name="T30" fmla="*/ 20 w 35"/>
              <a:gd name="T31" fmla="*/ 39 h 57"/>
              <a:gd name="T32" fmla="*/ 5 w 35"/>
              <a:gd name="T33" fmla="*/ 53 h 57"/>
              <a:gd name="T34" fmla="*/ 5 w 35"/>
              <a:gd name="T35" fmla="*/ 53 h 57"/>
              <a:gd name="T36" fmla="*/ 35 w 35"/>
              <a:gd name="T37" fmla="*/ 53 h 57"/>
              <a:gd name="T38" fmla="*/ 35 w 35"/>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57">
                <a:moveTo>
                  <a:pt x="35" y="57"/>
                </a:moveTo>
                <a:cubicBezTo>
                  <a:pt x="0" y="57"/>
                  <a:pt x="0" y="57"/>
                  <a:pt x="0" y="57"/>
                </a:cubicBezTo>
                <a:cubicBezTo>
                  <a:pt x="0" y="54"/>
                  <a:pt x="0" y="54"/>
                  <a:pt x="0" y="54"/>
                </a:cubicBezTo>
                <a:cubicBezTo>
                  <a:pt x="15" y="38"/>
                  <a:pt x="15" y="38"/>
                  <a:pt x="15" y="38"/>
                </a:cubicBezTo>
                <a:cubicBezTo>
                  <a:pt x="19" y="34"/>
                  <a:pt x="22" y="31"/>
                  <a:pt x="24" y="28"/>
                </a:cubicBezTo>
                <a:cubicBezTo>
                  <a:pt x="26" y="26"/>
                  <a:pt x="27" y="24"/>
                  <a:pt x="28" y="22"/>
                </a:cubicBezTo>
                <a:cubicBezTo>
                  <a:pt x="28" y="20"/>
                  <a:pt x="29" y="17"/>
                  <a:pt x="29" y="15"/>
                </a:cubicBezTo>
                <a:cubicBezTo>
                  <a:pt x="29" y="12"/>
                  <a:pt x="28" y="9"/>
                  <a:pt x="25" y="7"/>
                </a:cubicBezTo>
                <a:cubicBezTo>
                  <a:pt x="23" y="5"/>
                  <a:pt x="20" y="4"/>
                  <a:pt x="17" y="4"/>
                </a:cubicBezTo>
                <a:cubicBezTo>
                  <a:pt x="12" y="4"/>
                  <a:pt x="8" y="5"/>
                  <a:pt x="4" y="9"/>
                </a:cubicBezTo>
                <a:cubicBezTo>
                  <a:pt x="1" y="6"/>
                  <a:pt x="1" y="6"/>
                  <a:pt x="1" y="6"/>
                </a:cubicBezTo>
                <a:cubicBezTo>
                  <a:pt x="6" y="2"/>
                  <a:pt x="11" y="0"/>
                  <a:pt x="17" y="0"/>
                </a:cubicBezTo>
                <a:cubicBezTo>
                  <a:pt x="22" y="0"/>
                  <a:pt x="26" y="2"/>
                  <a:pt x="28" y="4"/>
                </a:cubicBezTo>
                <a:cubicBezTo>
                  <a:pt x="31" y="7"/>
                  <a:pt x="33" y="10"/>
                  <a:pt x="33" y="15"/>
                </a:cubicBezTo>
                <a:cubicBezTo>
                  <a:pt x="33" y="19"/>
                  <a:pt x="32" y="22"/>
                  <a:pt x="30" y="26"/>
                </a:cubicBezTo>
                <a:cubicBezTo>
                  <a:pt x="28" y="29"/>
                  <a:pt x="25" y="33"/>
                  <a:pt x="20" y="39"/>
                </a:cubicBezTo>
                <a:cubicBezTo>
                  <a:pt x="5" y="53"/>
                  <a:pt x="5" y="53"/>
                  <a:pt x="5" y="53"/>
                </a:cubicBezTo>
                <a:cubicBezTo>
                  <a:pt x="5" y="53"/>
                  <a:pt x="5" y="53"/>
                  <a:pt x="5" y="53"/>
                </a:cubicBezTo>
                <a:cubicBezTo>
                  <a:pt x="35" y="53"/>
                  <a:pt x="35" y="53"/>
                  <a:pt x="35" y="53"/>
                </a:cubicBezTo>
                <a:lnTo>
                  <a:pt x="35" y="57"/>
                </a:lnTo>
                <a:close/>
              </a:path>
            </a:pathLst>
          </a:custGeom>
          <a:solidFill>
            <a:srgbClr val="00DC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1" name="Rectangle 21"/>
          <p:cNvSpPr>
            <a:spLocks noChangeArrowheads="1"/>
          </p:cNvSpPr>
          <p:nvPr/>
        </p:nvSpPr>
        <p:spPr bwMode="auto">
          <a:xfrm>
            <a:off x="5857875" y="3840163"/>
            <a:ext cx="4927600" cy="884237"/>
          </a:xfrm>
          <a:prstGeom prst="rect">
            <a:avLst/>
          </a:prstGeom>
          <a:solidFill>
            <a:srgbClr val="FFA90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2" name="Rectangle 22"/>
          <p:cNvSpPr>
            <a:spLocks noChangeArrowheads="1"/>
          </p:cNvSpPr>
          <p:nvPr/>
        </p:nvSpPr>
        <p:spPr bwMode="auto">
          <a:xfrm>
            <a:off x="5857875" y="3840163"/>
            <a:ext cx="4927600" cy="88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pic>
        <p:nvPicPr>
          <p:cNvPr id="8215" name="Picture 2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9463" y="3813175"/>
            <a:ext cx="49212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24"/>
          <p:cNvSpPr>
            <a:spLocks noChangeArrowheads="1"/>
          </p:cNvSpPr>
          <p:nvPr/>
        </p:nvSpPr>
        <p:spPr bwMode="auto">
          <a:xfrm>
            <a:off x="6791325" y="3260725"/>
            <a:ext cx="903288" cy="882650"/>
          </a:xfrm>
          <a:prstGeom prst="rect">
            <a:avLst/>
          </a:prstGeom>
          <a:solidFill>
            <a:srgbClr val="EAF2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4" name="Freeform 25"/>
          <p:cNvSpPr>
            <a:spLocks/>
          </p:cNvSpPr>
          <p:nvPr/>
        </p:nvSpPr>
        <p:spPr bwMode="auto">
          <a:xfrm>
            <a:off x="5857875" y="3260725"/>
            <a:ext cx="933450" cy="1463675"/>
          </a:xfrm>
          <a:custGeom>
            <a:avLst/>
            <a:gdLst>
              <a:gd name="T0" fmla="*/ 588 w 588"/>
              <a:gd name="T1" fmla="*/ 556 h 922"/>
              <a:gd name="T2" fmla="*/ 0 w 588"/>
              <a:gd name="T3" fmla="*/ 922 h 922"/>
              <a:gd name="T4" fmla="*/ 0 w 588"/>
              <a:gd name="T5" fmla="*/ 365 h 922"/>
              <a:gd name="T6" fmla="*/ 588 w 588"/>
              <a:gd name="T7" fmla="*/ 0 h 922"/>
              <a:gd name="T8" fmla="*/ 588 w 588"/>
              <a:gd name="T9" fmla="*/ 556 h 922"/>
            </a:gdLst>
            <a:ahLst/>
            <a:cxnLst>
              <a:cxn ang="0">
                <a:pos x="T0" y="T1"/>
              </a:cxn>
              <a:cxn ang="0">
                <a:pos x="T2" y="T3"/>
              </a:cxn>
              <a:cxn ang="0">
                <a:pos x="T4" y="T5"/>
              </a:cxn>
              <a:cxn ang="0">
                <a:pos x="T6" y="T7"/>
              </a:cxn>
              <a:cxn ang="0">
                <a:pos x="T8" y="T9"/>
              </a:cxn>
            </a:cxnLst>
            <a:rect l="0" t="0" r="r" b="b"/>
            <a:pathLst>
              <a:path w="588" h="922">
                <a:moveTo>
                  <a:pt x="588" y="556"/>
                </a:moveTo>
                <a:lnTo>
                  <a:pt x="0" y="922"/>
                </a:lnTo>
                <a:lnTo>
                  <a:pt x="0" y="365"/>
                </a:lnTo>
                <a:lnTo>
                  <a:pt x="588" y="0"/>
                </a:lnTo>
                <a:lnTo>
                  <a:pt x="588" y="556"/>
                </a:lnTo>
                <a:close/>
              </a:path>
            </a:pathLst>
          </a:custGeom>
          <a:solidFill>
            <a:srgbClr val="FFA90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5" name="Freeform 26"/>
          <p:cNvSpPr>
            <a:spLocks/>
          </p:cNvSpPr>
          <p:nvPr/>
        </p:nvSpPr>
        <p:spPr bwMode="auto">
          <a:xfrm>
            <a:off x="5857875" y="4143375"/>
            <a:ext cx="1836738" cy="581025"/>
          </a:xfrm>
          <a:custGeom>
            <a:avLst/>
            <a:gdLst>
              <a:gd name="T0" fmla="*/ 1157 w 1157"/>
              <a:gd name="T1" fmla="*/ 0 h 366"/>
              <a:gd name="T2" fmla="*/ 580 w 1157"/>
              <a:gd name="T3" fmla="*/ 366 h 366"/>
              <a:gd name="T4" fmla="*/ 0 w 1157"/>
              <a:gd name="T5" fmla="*/ 366 h 366"/>
              <a:gd name="T6" fmla="*/ 588 w 1157"/>
              <a:gd name="T7" fmla="*/ 0 h 366"/>
              <a:gd name="T8" fmla="*/ 1157 w 1157"/>
              <a:gd name="T9" fmla="*/ 0 h 366"/>
            </a:gdLst>
            <a:ahLst/>
            <a:cxnLst>
              <a:cxn ang="0">
                <a:pos x="T0" y="T1"/>
              </a:cxn>
              <a:cxn ang="0">
                <a:pos x="T2" y="T3"/>
              </a:cxn>
              <a:cxn ang="0">
                <a:pos x="T4" y="T5"/>
              </a:cxn>
              <a:cxn ang="0">
                <a:pos x="T6" y="T7"/>
              </a:cxn>
              <a:cxn ang="0">
                <a:pos x="T8" y="T9"/>
              </a:cxn>
            </a:cxnLst>
            <a:rect l="0" t="0" r="r" b="b"/>
            <a:pathLst>
              <a:path w="1157" h="366">
                <a:moveTo>
                  <a:pt x="1157" y="0"/>
                </a:moveTo>
                <a:lnTo>
                  <a:pt x="580" y="366"/>
                </a:lnTo>
                <a:lnTo>
                  <a:pt x="0" y="366"/>
                </a:lnTo>
                <a:lnTo>
                  <a:pt x="588" y="0"/>
                </a:lnTo>
                <a:lnTo>
                  <a:pt x="1157" y="0"/>
                </a:lnTo>
                <a:close/>
              </a:path>
            </a:pathLst>
          </a:custGeom>
          <a:solidFill>
            <a:srgbClr val="F686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6" name="Freeform 27"/>
          <p:cNvSpPr>
            <a:spLocks noEditPoints="1"/>
          </p:cNvSpPr>
          <p:nvPr/>
        </p:nvSpPr>
        <p:spPr bwMode="auto">
          <a:xfrm>
            <a:off x="7024688" y="3487738"/>
            <a:ext cx="220663" cy="365125"/>
          </a:xfrm>
          <a:custGeom>
            <a:avLst/>
            <a:gdLst>
              <a:gd name="T0" fmla="*/ 35 w 35"/>
              <a:gd name="T1" fmla="*/ 29 h 58"/>
              <a:gd name="T2" fmla="*/ 31 w 35"/>
              <a:gd name="T3" fmla="*/ 51 h 58"/>
              <a:gd name="T4" fmla="*/ 17 w 35"/>
              <a:gd name="T5" fmla="*/ 58 h 58"/>
              <a:gd name="T6" fmla="*/ 4 w 35"/>
              <a:gd name="T7" fmla="*/ 50 h 58"/>
              <a:gd name="T8" fmla="*/ 0 w 35"/>
              <a:gd name="T9" fmla="*/ 29 h 58"/>
              <a:gd name="T10" fmla="*/ 4 w 35"/>
              <a:gd name="T11" fmla="*/ 7 h 58"/>
              <a:gd name="T12" fmla="*/ 17 w 35"/>
              <a:gd name="T13" fmla="*/ 0 h 58"/>
              <a:gd name="T14" fmla="*/ 31 w 35"/>
              <a:gd name="T15" fmla="*/ 7 h 58"/>
              <a:gd name="T16" fmla="*/ 35 w 35"/>
              <a:gd name="T17" fmla="*/ 29 h 58"/>
              <a:gd name="T18" fmla="*/ 4 w 35"/>
              <a:gd name="T19" fmla="*/ 29 h 58"/>
              <a:gd name="T20" fmla="*/ 7 w 35"/>
              <a:gd name="T21" fmla="*/ 48 h 58"/>
              <a:gd name="T22" fmla="*/ 17 w 35"/>
              <a:gd name="T23" fmla="*/ 54 h 58"/>
              <a:gd name="T24" fmla="*/ 28 w 35"/>
              <a:gd name="T25" fmla="*/ 48 h 58"/>
              <a:gd name="T26" fmla="*/ 31 w 35"/>
              <a:gd name="T27" fmla="*/ 29 h 58"/>
              <a:gd name="T28" fmla="*/ 28 w 35"/>
              <a:gd name="T29" fmla="*/ 10 h 58"/>
              <a:gd name="T30" fmla="*/ 17 w 35"/>
              <a:gd name="T31" fmla="*/ 4 h 58"/>
              <a:gd name="T32" fmla="*/ 7 w 35"/>
              <a:gd name="T33" fmla="*/ 10 h 58"/>
              <a:gd name="T34" fmla="*/ 4 w 35"/>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8">
                <a:moveTo>
                  <a:pt x="35" y="29"/>
                </a:moveTo>
                <a:cubicBezTo>
                  <a:pt x="35" y="39"/>
                  <a:pt x="34" y="46"/>
                  <a:pt x="31" y="51"/>
                </a:cubicBezTo>
                <a:cubicBezTo>
                  <a:pt x="28" y="55"/>
                  <a:pt x="23" y="58"/>
                  <a:pt x="17" y="58"/>
                </a:cubicBezTo>
                <a:cubicBezTo>
                  <a:pt x="12" y="58"/>
                  <a:pt x="7" y="55"/>
                  <a:pt x="4" y="50"/>
                </a:cubicBezTo>
                <a:cubicBezTo>
                  <a:pt x="1" y="46"/>
                  <a:pt x="0" y="38"/>
                  <a:pt x="0" y="29"/>
                </a:cubicBezTo>
                <a:cubicBezTo>
                  <a:pt x="0" y="19"/>
                  <a:pt x="1" y="12"/>
                  <a:pt x="4" y="7"/>
                </a:cubicBezTo>
                <a:cubicBezTo>
                  <a:pt x="7" y="3"/>
                  <a:pt x="11" y="0"/>
                  <a:pt x="17" y="0"/>
                </a:cubicBezTo>
                <a:cubicBezTo>
                  <a:pt x="23" y="0"/>
                  <a:pt x="28" y="3"/>
                  <a:pt x="31" y="7"/>
                </a:cubicBezTo>
                <a:cubicBezTo>
                  <a:pt x="34" y="12"/>
                  <a:pt x="35" y="19"/>
                  <a:pt x="35" y="29"/>
                </a:cubicBezTo>
                <a:close/>
                <a:moveTo>
                  <a:pt x="4" y="29"/>
                </a:moveTo>
                <a:cubicBezTo>
                  <a:pt x="4" y="38"/>
                  <a:pt x="5" y="44"/>
                  <a:pt x="7" y="48"/>
                </a:cubicBezTo>
                <a:cubicBezTo>
                  <a:pt x="9" y="52"/>
                  <a:pt x="13" y="54"/>
                  <a:pt x="17" y="54"/>
                </a:cubicBezTo>
                <a:cubicBezTo>
                  <a:pt x="22" y="54"/>
                  <a:pt x="26" y="52"/>
                  <a:pt x="28" y="48"/>
                </a:cubicBezTo>
                <a:cubicBezTo>
                  <a:pt x="30" y="44"/>
                  <a:pt x="31" y="37"/>
                  <a:pt x="31" y="29"/>
                </a:cubicBezTo>
                <a:cubicBezTo>
                  <a:pt x="31" y="21"/>
                  <a:pt x="30" y="14"/>
                  <a:pt x="28" y="10"/>
                </a:cubicBezTo>
                <a:cubicBezTo>
                  <a:pt x="26" y="6"/>
                  <a:pt x="22" y="4"/>
                  <a:pt x="17" y="4"/>
                </a:cubicBezTo>
                <a:cubicBezTo>
                  <a:pt x="13" y="4"/>
                  <a:pt x="9" y="6"/>
                  <a:pt x="7" y="10"/>
                </a:cubicBezTo>
                <a:cubicBezTo>
                  <a:pt x="5" y="14"/>
                  <a:pt x="4" y="21"/>
                  <a:pt x="4" y="29"/>
                </a:cubicBezTo>
                <a:close/>
              </a:path>
            </a:pathLst>
          </a:custGeom>
          <a:solidFill>
            <a:srgbClr val="FFA90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7" name="Freeform 28"/>
          <p:cNvSpPr>
            <a:spLocks/>
          </p:cNvSpPr>
          <p:nvPr/>
        </p:nvSpPr>
        <p:spPr bwMode="auto">
          <a:xfrm>
            <a:off x="7296150" y="3487738"/>
            <a:ext cx="227013" cy="365125"/>
          </a:xfrm>
          <a:custGeom>
            <a:avLst/>
            <a:gdLst>
              <a:gd name="T0" fmla="*/ 34 w 36"/>
              <a:gd name="T1" fmla="*/ 14 h 58"/>
              <a:gd name="T2" fmla="*/ 31 w 36"/>
              <a:gd name="T3" fmla="*/ 23 h 58"/>
              <a:gd name="T4" fmla="*/ 22 w 36"/>
              <a:gd name="T5" fmla="*/ 28 h 58"/>
              <a:gd name="T6" fmla="*/ 22 w 36"/>
              <a:gd name="T7" fmla="*/ 28 h 58"/>
              <a:gd name="T8" fmla="*/ 32 w 36"/>
              <a:gd name="T9" fmla="*/ 32 h 58"/>
              <a:gd name="T10" fmla="*/ 36 w 36"/>
              <a:gd name="T11" fmla="*/ 41 h 58"/>
              <a:gd name="T12" fmla="*/ 31 w 36"/>
              <a:gd name="T13" fmla="*/ 53 h 58"/>
              <a:gd name="T14" fmla="*/ 15 w 36"/>
              <a:gd name="T15" fmla="*/ 58 h 58"/>
              <a:gd name="T16" fmla="*/ 0 w 36"/>
              <a:gd name="T17" fmla="*/ 55 h 58"/>
              <a:gd name="T18" fmla="*/ 0 w 36"/>
              <a:gd name="T19" fmla="*/ 51 h 58"/>
              <a:gd name="T20" fmla="*/ 8 w 36"/>
              <a:gd name="T21" fmla="*/ 53 h 58"/>
              <a:gd name="T22" fmla="*/ 15 w 36"/>
              <a:gd name="T23" fmla="*/ 54 h 58"/>
              <a:gd name="T24" fmla="*/ 28 w 36"/>
              <a:gd name="T25" fmla="*/ 51 h 58"/>
              <a:gd name="T26" fmla="*/ 32 w 36"/>
              <a:gd name="T27" fmla="*/ 41 h 58"/>
              <a:gd name="T28" fmla="*/ 28 w 36"/>
              <a:gd name="T29" fmla="*/ 33 h 58"/>
              <a:gd name="T30" fmla="*/ 15 w 36"/>
              <a:gd name="T31" fmla="*/ 30 h 58"/>
              <a:gd name="T32" fmla="*/ 9 w 36"/>
              <a:gd name="T33" fmla="*/ 30 h 58"/>
              <a:gd name="T34" fmla="*/ 9 w 36"/>
              <a:gd name="T35" fmla="*/ 26 h 58"/>
              <a:gd name="T36" fmla="*/ 15 w 36"/>
              <a:gd name="T37" fmla="*/ 26 h 58"/>
              <a:gd name="T38" fmla="*/ 26 w 36"/>
              <a:gd name="T39" fmla="*/ 23 h 58"/>
              <a:gd name="T40" fmla="*/ 30 w 36"/>
              <a:gd name="T41" fmla="*/ 14 h 58"/>
              <a:gd name="T42" fmla="*/ 27 w 36"/>
              <a:gd name="T43" fmla="*/ 6 h 58"/>
              <a:gd name="T44" fmla="*/ 18 w 36"/>
              <a:gd name="T45" fmla="*/ 4 h 58"/>
              <a:gd name="T46" fmla="*/ 11 w 36"/>
              <a:gd name="T47" fmla="*/ 5 h 58"/>
              <a:gd name="T48" fmla="*/ 3 w 36"/>
              <a:gd name="T49" fmla="*/ 9 h 58"/>
              <a:gd name="T50" fmla="*/ 1 w 36"/>
              <a:gd name="T51" fmla="*/ 6 h 58"/>
              <a:gd name="T52" fmla="*/ 9 w 36"/>
              <a:gd name="T53" fmla="*/ 2 h 58"/>
              <a:gd name="T54" fmla="*/ 18 w 36"/>
              <a:gd name="T55" fmla="*/ 0 h 58"/>
              <a:gd name="T56" fmla="*/ 30 w 36"/>
              <a:gd name="T57" fmla="*/ 4 h 58"/>
              <a:gd name="T58" fmla="*/ 34 w 36"/>
              <a:gd name="T59"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58">
                <a:moveTo>
                  <a:pt x="34" y="14"/>
                </a:moveTo>
                <a:cubicBezTo>
                  <a:pt x="34" y="18"/>
                  <a:pt x="33" y="21"/>
                  <a:pt x="31" y="23"/>
                </a:cubicBezTo>
                <a:cubicBezTo>
                  <a:pt x="29" y="25"/>
                  <a:pt x="26" y="27"/>
                  <a:pt x="22" y="28"/>
                </a:cubicBezTo>
                <a:cubicBezTo>
                  <a:pt x="22" y="28"/>
                  <a:pt x="22" y="28"/>
                  <a:pt x="22" y="28"/>
                </a:cubicBezTo>
                <a:cubicBezTo>
                  <a:pt x="27" y="28"/>
                  <a:pt x="30" y="30"/>
                  <a:pt x="32" y="32"/>
                </a:cubicBezTo>
                <a:cubicBezTo>
                  <a:pt x="35" y="34"/>
                  <a:pt x="36" y="37"/>
                  <a:pt x="36" y="41"/>
                </a:cubicBezTo>
                <a:cubicBezTo>
                  <a:pt x="36" y="47"/>
                  <a:pt x="34" y="51"/>
                  <a:pt x="31" y="53"/>
                </a:cubicBezTo>
                <a:cubicBezTo>
                  <a:pt x="27" y="56"/>
                  <a:pt x="22" y="58"/>
                  <a:pt x="15" y="58"/>
                </a:cubicBezTo>
                <a:cubicBezTo>
                  <a:pt x="10" y="58"/>
                  <a:pt x="5" y="57"/>
                  <a:pt x="0" y="55"/>
                </a:cubicBezTo>
                <a:cubicBezTo>
                  <a:pt x="0" y="51"/>
                  <a:pt x="0" y="51"/>
                  <a:pt x="0" y="51"/>
                </a:cubicBezTo>
                <a:cubicBezTo>
                  <a:pt x="3" y="52"/>
                  <a:pt x="5" y="53"/>
                  <a:pt x="8" y="53"/>
                </a:cubicBezTo>
                <a:cubicBezTo>
                  <a:pt x="10" y="54"/>
                  <a:pt x="13" y="54"/>
                  <a:pt x="15" y="54"/>
                </a:cubicBezTo>
                <a:cubicBezTo>
                  <a:pt x="21" y="54"/>
                  <a:pt x="25" y="53"/>
                  <a:pt x="28" y="51"/>
                </a:cubicBezTo>
                <a:cubicBezTo>
                  <a:pt x="31" y="49"/>
                  <a:pt x="32" y="45"/>
                  <a:pt x="32" y="41"/>
                </a:cubicBezTo>
                <a:cubicBezTo>
                  <a:pt x="32" y="38"/>
                  <a:pt x="31" y="35"/>
                  <a:pt x="28" y="33"/>
                </a:cubicBezTo>
                <a:cubicBezTo>
                  <a:pt x="25" y="31"/>
                  <a:pt x="21" y="30"/>
                  <a:pt x="15" y="30"/>
                </a:cubicBezTo>
                <a:cubicBezTo>
                  <a:pt x="9" y="30"/>
                  <a:pt x="9" y="30"/>
                  <a:pt x="9" y="30"/>
                </a:cubicBezTo>
                <a:cubicBezTo>
                  <a:pt x="9" y="26"/>
                  <a:pt x="9" y="26"/>
                  <a:pt x="9" y="26"/>
                </a:cubicBezTo>
                <a:cubicBezTo>
                  <a:pt x="15" y="26"/>
                  <a:pt x="15" y="26"/>
                  <a:pt x="15" y="26"/>
                </a:cubicBezTo>
                <a:cubicBezTo>
                  <a:pt x="20" y="26"/>
                  <a:pt x="23" y="25"/>
                  <a:pt x="26" y="23"/>
                </a:cubicBezTo>
                <a:cubicBezTo>
                  <a:pt x="29" y="21"/>
                  <a:pt x="30" y="18"/>
                  <a:pt x="30" y="14"/>
                </a:cubicBezTo>
                <a:cubicBezTo>
                  <a:pt x="30" y="11"/>
                  <a:pt x="29" y="8"/>
                  <a:pt x="27" y="6"/>
                </a:cubicBezTo>
                <a:cubicBezTo>
                  <a:pt x="25" y="5"/>
                  <a:pt x="22" y="4"/>
                  <a:pt x="18" y="4"/>
                </a:cubicBezTo>
                <a:cubicBezTo>
                  <a:pt x="15" y="4"/>
                  <a:pt x="13" y="4"/>
                  <a:pt x="11" y="5"/>
                </a:cubicBezTo>
                <a:cubicBezTo>
                  <a:pt x="8" y="6"/>
                  <a:pt x="6" y="7"/>
                  <a:pt x="3" y="9"/>
                </a:cubicBezTo>
                <a:cubicBezTo>
                  <a:pt x="1" y="6"/>
                  <a:pt x="1" y="6"/>
                  <a:pt x="1" y="6"/>
                </a:cubicBezTo>
                <a:cubicBezTo>
                  <a:pt x="3" y="4"/>
                  <a:pt x="6" y="3"/>
                  <a:pt x="9" y="2"/>
                </a:cubicBezTo>
                <a:cubicBezTo>
                  <a:pt x="12" y="1"/>
                  <a:pt x="15" y="0"/>
                  <a:pt x="18" y="0"/>
                </a:cubicBezTo>
                <a:cubicBezTo>
                  <a:pt x="23" y="0"/>
                  <a:pt x="27" y="1"/>
                  <a:pt x="30" y="4"/>
                </a:cubicBezTo>
                <a:cubicBezTo>
                  <a:pt x="33" y="6"/>
                  <a:pt x="34" y="10"/>
                  <a:pt x="34" y="14"/>
                </a:cubicBezTo>
                <a:close/>
              </a:path>
            </a:pathLst>
          </a:custGeom>
          <a:solidFill>
            <a:srgbClr val="FFA90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nvGrpSpPr>
          <p:cNvPr id="8195" name="مجموعة 8194"/>
          <p:cNvGrpSpPr/>
          <p:nvPr/>
        </p:nvGrpSpPr>
        <p:grpSpPr>
          <a:xfrm>
            <a:off x="8312150" y="1089025"/>
            <a:ext cx="2032000" cy="284163"/>
            <a:chOff x="8312150" y="1089025"/>
            <a:chExt cx="2032000" cy="284163"/>
          </a:xfrm>
        </p:grpSpPr>
        <p:sp>
          <p:nvSpPr>
            <p:cNvPr id="28" name="Freeform 29"/>
            <p:cNvSpPr>
              <a:spLocks noEditPoints="1"/>
            </p:cNvSpPr>
            <p:nvPr/>
          </p:nvSpPr>
          <p:spPr bwMode="auto">
            <a:xfrm>
              <a:off x="8312150" y="1089025"/>
              <a:ext cx="195263" cy="233362"/>
            </a:xfrm>
            <a:custGeom>
              <a:avLst/>
              <a:gdLst>
                <a:gd name="T0" fmla="*/ 31 w 31"/>
                <a:gd name="T1" fmla="*/ 37 h 37"/>
                <a:gd name="T2" fmla="*/ 24 w 31"/>
                <a:gd name="T3" fmla="*/ 37 h 37"/>
                <a:gd name="T4" fmla="*/ 16 w 31"/>
                <a:gd name="T5" fmla="*/ 31 h 37"/>
                <a:gd name="T6" fmla="*/ 9 w 31"/>
                <a:gd name="T7" fmla="*/ 34 h 37"/>
                <a:gd name="T8" fmla="*/ 0 w 31"/>
                <a:gd name="T9" fmla="*/ 22 h 37"/>
                <a:gd name="T10" fmla="*/ 10 w 31"/>
                <a:gd name="T11" fmla="*/ 10 h 37"/>
                <a:gd name="T12" fmla="*/ 23 w 31"/>
                <a:gd name="T13" fmla="*/ 10 h 37"/>
                <a:gd name="T14" fmla="*/ 23 w 31"/>
                <a:gd name="T15" fmla="*/ 25 h 37"/>
                <a:gd name="T16" fmla="*/ 28 w 31"/>
                <a:gd name="T17" fmla="*/ 30 h 37"/>
                <a:gd name="T18" fmla="*/ 31 w 31"/>
                <a:gd name="T19" fmla="*/ 30 h 37"/>
                <a:gd name="T20" fmla="*/ 31 w 31"/>
                <a:gd name="T21" fmla="*/ 37 h 37"/>
                <a:gd name="T22" fmla="*/ 11 w 31"/>
                <a:gd name="T23" fmla="*/ 6 h 37"/>
                <a:gd name="T24" fmla="*/ 5 w 31"/>
                <a:gd name="T25" fmla="*/ 6 h 37"/>
                <a:gd name="T26" fmla="*/ 5 w 31"/>
                <a:gd name="T27" fmla="*/ 0 h 37"/>
                <a:gd name="T28" fmla="*/ 11 w 31"/>
                <a:gd name="T29" fmla="*/ 0 h 37"/>
                <a:gd name="T30" fmla="*/ 11 w 31"/>
                <a:gd name="T31" fmla="*/ 6 h 37"/>
                <a:gd name="T32" fmla="*/ 16 w 31"/>
                <a:gd name="T33" fmla="*/ 21 h 37"/>
                <a:gd name="T34" fmla="*/ 16 w 31"/>
                <a:gd name="T35" fmla="*/ 15 h 37"/>
                <a:gd name="T36" fmla="*/ 11 w 31"/>
                <a:gd name="T37" fmla="*/ 15 h 37"/>
                <a:gd name="T38" fmla="*/ 7 w 31"/>
                <a:gd name="T39" fmla="*/ 22 h 37"/>
                <a:gd name="T40" fmla="*/ 11 w 31"/>
                <a:gd name="T41" fmla="*/ 28 h 37"/>
                <a:gd name="T42" fmla="*/ 16 w 31"/>
                <a:gd name="T43" fmla="*/ 21 h 37"/>
                <a:gd name="T44" fmla="*/ 20 w 31"/>
                <a:gd name="T45" fmla="*/ 6 h 37"/>
                <a:gd name="T46" fmla="*/ 14 w 31"/>
                <a:gd name="T47" fmla="*/ 6 h 37"/>
                <a:gd name="T48" fmla="*/ 14 w 31"/>
                <a:gd name="T49" fmla="*/ 0 h 37"/>
                <a:gd name="T50" fmla="*/ 20 w 31"/>
                <a:gd name="T51" fmla="*/ 0 h 37"/>
                <a:gd name="T52" fmla="*/ 20 w 31"/>
                <a:gd name="T53"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7">
                  <a:moveTo>
                    <a:pt x="31" y="37"/>
                  </a:moveTo>
                  <a:cubicBezTo>
                    <a:pt x="24" y="37"/>
                    <a:pt x="24" y="37"/>
                    <a:pt x="24" y="37"/>
                  </a:cubicBezTo>
                  <a:cubicBezTo>
                    <a:pt x="20" y="37"/>
                    <a:pt x="18" y="35"/>
                    <a:pt x="16" y="31"/>
                  </a:cubicBezTo>
                  <a:cubicBezTo>
                    <a:pt x="15" y="33"/>
                    <a:pt x="13" y="34"/>
                    <a:pt x="9" y="34"/>
                  </a:cubicBezTo>
                  <a:cubicBezTo>
                    <a:pt x="4" y="34"/>
                    <a:pt x="0" y="29"/>
                    <a:pt x="0" y="22"/>
                  </a:cubicBezTo>
                  <a:cubicBezTo>
                    <a:pt x="0" y="15"/>
                    <a:pt x="4" y="10"/>
                    <a:pt x="10" y="10"/>
                  </a:cubicBezTo>
                  <a:cubicBezTo>
                    <a:pt x="10" y="10"/>
                    <a:pt x="14" y="10"/>
                    <a:pt x="23" y="10"/>
                  </a:cubicBezTo>
                  <a:cubicBezTo>
                    <a:pt x="23" y="25"/>
                    <a:pt x="23" y="25"/>
                    <a:pt x="23" y="25"/>
                  </a:cubicBezTo>
                  <a:cubicBezTo>
                    <a:pt x="23" y="28"/>
                    <a:pt x="24" y="30"/>
                    <a:pt x="28" y="30"/>
                  </a:cubicBezTo>
                  <a:cubicBezTo>
                    <a:pt x="31" y="30"/>
                    <a:pt x="31" y="30"/>
                    <a:pt x="31" y="30"/>
                  </a:cubicBezTo>
                  <a:lnTo>
                    <a:pt x="31" y="37"/>
                  </a:lnTo>
                  <a:close/>
                  <a:moveTo>
                    <a:pt x="11" y="6"/>
                  </a:moveTo>
                  <a:cubicBezTo>
                    <a:pt x="5" y="6"/>
                    <a:pt x="5" y="6"/>
                    <a:pt x="5" y="6"/>
                  </a:cubicBezTo>
                  <a:cubicBezTo>
                    <a:pt x="5" y="0"/>
                    <a:pt x="5" y="0"/>
                    <a:pt x="5" y="0"/>
                  </a:cubicBezTo>
                  <a:cubicBezTo>
                    <a:pt x="11" y="0"/>
                    <a:pt x="11" y="0"/>
                    <a:pt x="11" y="0"/>
                  </a:cubicBezTo>
                  <a:lnTo>
                    <a:pt x="11" y="6"/>
                  </a:lnTo>
                  <a:close/>
                  <a:moveTo>
                    <a:pt x="16" y="21"/>
                  </a:moveTo>
                  <a:cubicBezTo>
                    <a:pt x="16" y="15"/>
                    <a:pt x="16" y="15"/>
                    <a:pt x="16" y="15"/>
                  </a:cubicBezTo>
                  <a:cubicBezTo>
                    <a:pt x="11" y="15"/>
                    <a:pt x="11" y="15"/>
                    <a:pt x="11" y="15"/>
                  </a:cubicBezTo>
                  <a:cubicBezTo>
                    <a:pt x="9" y="15"/>
                    <a:pt x="7" y="18"/>
                    <a:pt x="7" y="22"/>
                  </a:cubicBezTo>
                  <a:cubicBezTo>
                    <a:pt x="7" y="25"/>
                    <a:pt x="9" y="28"/>
                    <a:pt x="11" y="28"/>
                  </a:cubicBezTo>
                  <a:cubicBezTo>
                    <a:pt x="14" y="28"/>
                    <a:pt x="16" y="25"/>
                    <a:pt x="16" y="21"/>
                  </a:cubicBezTo>
                  <a:close/>
                  <a:moveTo>
                    <a:pt x="20" y="6"/>
                  </a:moveTo>
                  <a:cubicBezTo>
                    <a:pt x="14" y="6"/>
                    <a:pt x="14" y="6"/>
                    <a:pt x="14" y="6"/>
                  </a:cubicBezTo>
                  <a:cubicBezTo>
                    <a:pt x="14" y="0"/>
                    <a:pt x="14" y="0"/>
                    <a:pt x="14" y="0"/>
                  </a:cubicBezTo>
                  <a:cubicBezTo>
                    <a:pt x="20" y="0"/>
                    <a:pt x="20" y="0"/>
                    <a:pt x="20" y="0"/>
                  </a:cubicBezTo>
                  <a:lnTo>
                    <a:pt x="20"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9" name="Freeform 30"/>
            <p:cNvSpPr>
              <a:spLocks noEditPoints="1"/>
            </p:cNvSpPr>
            <p:nvPr/>
          </p:nvSpPr>
          <p:spPr bwMode="auto">
            <a:xfrm>
              <a:off x="8494713" y="1182688"/>
              <a:ext cx="139700" cy="190500"/>
            </a:xfrm>
            <a:custGeom>
              <a:avLst/>
              <a:gdLst>
                <a:gd name="T0" fmla="*/ 6 w 22"/>
                <a:gd name="T1" fmla="*/ 30 h 30"/>
                <a:gd name="T2" fmla="*/ 0 w 22"/>
                <a:gd name="T3" fmla="*/ 30 h 30"/>
                <a:gd name="T4" fmla="*/ 0 w 22"/>
                <a:gd name="T5" fmla="*/ 24 h 30"/>
                <a:gd name="T6" fmla="*/ 6 w 22"/>
                <a:gd name="T7" fmla="*/ 24 h 30"/>
                <a:gd name="T8" fmla="*/ 6 w 22"/>
                <a:gd name="T9" fmla="*/ 30 h 30"/>
                <a:gd name="T10" fmla="*/ 22 w 22"/>
                <a:gd name="T11" fmla="*/ 22 h 30"/>
                <a:gd name="T12" fmla="*/ 1 w 22"/>
                <a:gd name="T13" fmla="*/ 22 h 30"/>
                <a:gd name="T14" fmla="*/ 1 w 22"/>
                <a:gd name="T15" fmla="*/ 15 h 30"/>
                <a:gd name="T16" fmla="*/ 5 w 22"/>
                <a:gd name="T17" fmla="*/ 15 h 30"/>
                <a:gd name="T18" fmla="*/ 9 w 22"/>
                <a:gd name="T19" fmla="*/ 11 h 30"/>
                <a:gd name="T20" fmla="*/ 9 w 22"/>
                <a:gd name="T21" fmla="*/ 0 h 30"/>
                <a:gd name="T22" fmla="*/ 15 w 22"/>
                <a:gd name="T23" fmla="*/ 0 h 30"/>
                <a:gd name="T24" fmla="*/ 15 w 22"/>
                <a:gd name="T25" fmla="*/ 10 h 30"/>
                <a:gd name="T26" fmla="*/ 15 w 22"/>
                <a:gd name="T27" fmla="*/ 15 h 30"/>
                <a:gd name="T28" fmla="*/ 22 w 22"/>
                <a:gd name="T29" fmla="*/ 15 h 30"/>
                <a:gd name="T30" fmla="*/ 22 w 22"/>
                <a:gd name="T31" fmla="*/ 22 h 30"/>
                <a:gd name="T32" fmla="*/ 15 w 22"/>
                <a:gd name="T33" fmla="*/ 30 h 30"/>
                <a:gd name="T34" fmla="*/ 9 w 22"/>
                <a:gd name="T35" fmla="*/ 30 h 30"/>
                <a:gd name="T36" fmla="*/ 9 w 22"/>
                <a:gd name="T37" fmla="*/ 24 h 30"/>
                <a:gd name="T38" fmla="*/ 15 w 22"/>
                <a:gd name="T39" fmla="*/ 24 h 30"/>
                <a:gd name="T40" fmla="*/ 1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6" y="30"/>
                  </a:moveTo>
                  <a:cubicBezTo>
                    <a:pt x="0" y="30"/>
                    <a:pt x="0" y="30"/>
                    <a:pt x="0" y="30"/>
                  </a:cubicBezTo>
                  <a:cubicBezTo>
                    <a:pt x="0" y="24"/>
                    <a:pt x="0" y="24"/>
                    <a:pt x="0" y="24"/>
                  </a:cubicBezTo>
                  <a:cubicBezTo>
                    <a:pt x="6" y="24"/>
                    <a:pt x="6" y="24"/>
                    <a:pt x="6" y="24"/>
                  </a:cubicBezTo>
                  <a:lnTo>
                    <a:pt x="6" y="30"/>
                  </a:lnTo>
                  <a:close/>
                  <a:moveTo>
                    <a:pt x="22" y="22"/>
                  </a:moveTo>
                  <a:cubicBezTo>
                    <a:pt x="1" y="22"/>
                    <a:pt x="1" y="22"/>
                    <a:pt x="1" y="22"/>
                  </a:cubicBezTo>
                  <a:cubicBezTo>
                    <a:pt x="1" y="15"/>
                    <a:pt x="1" y="15"/>
                    <a:pt x="1" y="15"/>
                  </a:cubicBezTo>
                  <a:cubicBezTo>
                    <a:pt x="5" y="15"/>
                    <a:pt x="5" y="15"/>
                    <a:pt x="5" y="15"/>
                  </a:cubicBezTo>
                  <a:cubicBezTo>
                    <a:pt x="8" y="15"/>
                    <a:pt x="9" y="14"/>
                    <a:pt x="9" y="11"/>
                  </a:cubicBezTo>
                  <a:cubicBezTo>
                    <a:pt x="9" y="0"/>
                    <a:pt x="9" y="0"/>
                    <a:pt x="9" y="0"/>
                  </a:cubicBezTo>
                  <a:cubicBezTo>
                    <a:pt x="15" y="0"/>
                    <a:pt x="15" y="0"/>
                    <a:pt x="15" y="0"/>
                  </a:cubicBezTo>
                  <a:cubicBezTo>
                    <a:pt x="15" y="10"/>
                    <a:pt x="15" y="10"/>
                    <a:pt x="15" y="10"/>
                  </a:cubicBezTo>
                  <a:cubicBezTo>
                    <a:pt x="15" y="12"/>
                    <a:pt x="15" y="14"/>
                    <a:pt x="15" y="15"/>
                  </a:cubicBezTo>
                  <a:cubicBezTo>
                    <a:pt x="22" y="15"/>
                    <a:pt x="22" y="15"/>
                    <a:pt x="22" y="15"/>
                  </a:cubicBezTo>
                  <a:lnTo>
                    <a:pt x="22" y="22"/>
                  </a:lnTo>
                  <a:close/>
                  <a:moveTo>
                    <a:pt x="15" y="30"/>
                  </a:moveTo>
                  <a:cubicBezTo>
                    <a:pt x="9" y="30"/>
                    <a:pt x="9" y="30"/>
                    <a:pt x="9" y="30"/>
                  </a:cubicBezTo>
                  <a:cubicBezTo>
                    <a:pt x="9" y="24"/>
                    <a:pt x="9" y="24"/>
                    <a:pt x="9" y="24"/>
                  </a:cubicBezTo>
                  <a:cubicBezTo>
                    <a:pt x="15" y="24"/>
                    <a:pt x="15" y="24"/>
                    <a:pt x="15" y="24"/>
                  </a:cubicBezTo>
                  <a:lnTo>
                    <a:pt x="15"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0" name="Freeform 31"/>
            <p:cNvSpPr>
              <a:spLocks noEditPoints="1"/>
            </p:cNvSpPr>
            <p:nvPr/>
          </p:nvSpPr>
          <p:spPr bwMode="auto">
            <a:xfrm>
              <a:off x="8628063" y="1114425"/>
              <a:ext cx="93663" cy="207962"/>
            </a:xfrm>
            <a:custGeom>
              <a:avLst/>
              <a:gdLst>
                <a:gd name="T0" fmla="*/ 15 w 15"/>
                <a:gd name="T1" fmla="*/ 23 h 33"/>
                <a:gd name="T2" fmla="*/ 12 w 15"/>
                <a:gd name="T3" fmla="*/ 30 h 33"/>
                <a:gd name="T4" fmla="*/ 6 w 15"/>
                <a:gd name="T5" fmla="*/ 33 h 33"/>
                <a:gd name="T6" fmla="*/ 0 w 15"/>
                <a:gd name="T7" fmla="*/ 33 h 33"/>
                <a:gd name="T8" fmla="*/ 0 w 15"/>
                <a:gd name="T9" fmla="*/ 26 h 33"/>
                <a:gd name="T10" fmla="*/ 4 w 15"/>
                <a:gd name="T11" fmla="*/ 26 h 33"/>
                <a:gd name="T12" fmla="*/ 7 w 15"/>
                <a:gd name="T13" fmla="*/ 25 h 33"/>
                <a:gd name="T14" fmla="*/ 8 w 15"/>
                <a:gd name="T15" fmla="*/ 21 h 33"/>
                <a:gd name="T16" fmla="*/ 8 w 15"/>
                <a:gd name="T17" fmla="*/ 13 h 33"/>
                <a:gd name="T18" fmla="*/ 15 w 15"/>
                <a:gd name="T19" fmla="*/ 13 h 33"/>
                <a:gd name="T20" fmla="*/ 15 w 15"/>
                <a:gd name="T21" fmla="*/ 23 h 33"/>
                <a:gd name="T22" fmla="*/ 15 w 15"/>
                <a:gd name="T23" fmla="*/ 11 h 33"/>
                <a:gd name="T24" fmla="*/ 2 w 15"/>
                <a:gd name="T25" fmla="*/ 11 h 33"/>
                <a:gd name="T26" fmla="*/ 2 w 15"/>
                <a:gd name="T27" fmla="*/ 7 h 33"/>
                <a:gd name="T28" fmla="*/ 5 w 15"/>
                <a:gd name="T29" fmla="*/ 7 h 33"/>
                <a:gd name="T30" fmla="*/ 4 w 15"/>
                <a:gd name="T31" fmla="*/ 5 h 33"/>
                <a:gd name="T32" fmla="*/ 10 w 15"/>
                <a:gd name="T33" fmla="*/ 0 h 33"/>
                <a:gd name="T34" fmla="*/ 15 w 15"/>
                <a:gd name="T35" fmla="*/ 3 h 33"/>
                <a:gd name="T36" fmla="*/ 11 w 15"/>
                <a:gd name="T37" fmla="*/ 5 h 33"/>
                <a:gd name="T38" fmla="*/ 10 w 15"/>
                <a:gd name="T39" fmla="*/ 3 h 33"/>
                <a:gd name="T40" fmla="*/ 8 w 15"/>
                <a:gd name="T41" fmla="*/ 5 h 33"/>
                <a:gd name="T42" fmla="*/ 9 w 15"/>
                <a:gd name="T43" fmla="*/ 7 h 33"/>
                <a:gd name="T44" fmla="*/ 15 w 15"/>
                <a:gd name="T45" fmla="*/ 7 h 33"/>
                <a:gd name="T46" fmla="*/ 15 w 15"/>
                <a:gd name="T47"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33">
                  <a:moveTo>
                    <a:pt x="15" y="23"/>
                  </a:moveTo>
                  <a:cubicBezTo>
                    <a:pt x="15" y="26"/>
                    <a:pt x="14" y="28"/>
                    <a:pt x="12" y="30"/>
                  </a:cubicBezTo>
                  <a:cubicBezTo>
                    <a:pt x="11" y="32"/>
                    <a:pt x="9" y="33"/>
                    <a:pt x="6" y="33"/>
                  </a:cubicBezTo>
                  <a:cubicBezTo>
                    <a:pt x="0" y="33"/>
                    <a:pt x="0" y="33"/>
                    <a:pt x="0" y="33"/>
                  </a:cubicBezTo>
                  <a:cubicBezTo>
                    <a:pt x="0" y="26"/>
                    <a:pt x="0" y="26"/>
                    <a:pt x="0" y="26"/>
                  </a:cubicBezTo>
                  <a:cubicBezTo>
                    <a:pt x="4" y="26"/>
                    <a:pt x="4" y="26"/>
                    <a:pt x="4" y="26"/>
                  </a:cubicBezTo>
                  <a:cubicBezTo>
                    <a:pt x="6" y="26"/>
                    <a:pt x="7" y="26"/>
                    <a:pt x="7" y="25"/>
                  </a:cubicBezTo>
                  <a:cubicBezTo>
                    <a:pt x="8" y="24"/>
                    <a:pt x="8" y="23"/>
                    <a:pt x="8" y="21"/>
                  </a:cubicBezTo>
                  <a:cubicBezTo>
                    <a:pt x="8" y="13"/>
                    <a:pt x="8" y="13"/>
                    <a:pt x="8" y="13"/>
                  </a:cubicBezTo>
                  <a:cubicBezTo>
                    <a:pt x="15" y="13"/>
                    <a:pt x="15" y="13"/>
                    <a:pt x="15" y="13"/>
                  </a:cubicBezTo>
                  <a:lnTo>
                    <a:pt x="15" y="23"/>
                  </a:lnTo>
                  <a:close/>
                  <a:moveTo>
                    <a:pt x="15" y="11"/>
                  </a:moveTo>
                  <a:cubicBezTo>
                    <a:pt x="2" y="11"/>
                    <a:pt x="2" y="11"/>
                    <a:pt x="2" y="11"/>
                  </a:cubicBezTo>
                  <a:cubicBezTo>
                    <a:pt x="2" y="7"/>
                    <a:pt x="2" y="7"/>
                    <a:pt x="2" y="7"/>
                  </a:cubicBezTo>
                  <a:cubicBezTo>
                    <a:pt x="5" y="7"/>
                    <a:pt x="5" y="7"/>
                    <a:pt x="5" y="7"/>
                  </a:cubicBezTo>
                  <a:cubicBezTo>
                    <a:pt x="5" y="7"/>
                    <a:pt x="4" y="6"/>
                    <a:pt x="4" y="5"/>
                  </a:cubicBezTo>
                  <a:cubicBezTo>
                    <a:pt x="4" y="2"/>
                    <a:pt x="7" y="0"/>
                    <a:pt x="10" y="0"/>
                  </a:cubicBezTo>
                  <a:cubicBezTo>
                    <a:pt x="12" y="0"/>
                    <a:pt x="14" y="1"/>
                    <a:pt x="15" y="3"/>
                  </a:cubicBezTo>
                  <a:cubicBezTo>
                    <a:pt x="11" y="5"/>
                    <a:pt x="11" y="5"/>
                    <a:pt x="11" y="5"/>
                  </a:cubicBezTo>
                  <a:cubicBezTo>
                    <a:pt x="11" y="4"/>
                    <a:pt x="10" y="3"/>
                    <a:pt x="10" y="3"/>
                  </a:cubicBezTo>
                  <a:cubicBezTo>
                    <a:pt x="9" y="3"/>
                    <a:pt x="8" y="4"/>
                    <a:pt x="8" y="5"/>
                  </a:cubicBezTo>
                  <a:cubicBezTo>
                    <a:pt x="8" y="6"/>
                    <a:pt x="8" y="7"/>
                    <a:pt x="9" y="7"/>
                  </a:cubicBezTo>
                  <a:cubicBezTo>
                    <a:pt x="15" y="7"/>
                    <a:pt x="15" y="7"/>
                    <a:pt x="15" y="7"/>
                  </a:cubicBezTo>
                  <a:lnTo>
                    <a:pt x="15"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1" name="Freeform 32"/>
            <p:cNvSpPr>
              <a:spLocks/>
            </p:cNvSpPr>
            <p:nvPr/>
          </p:nvSpPr>
          <p:spPr bwMode="auto">
            <a:xfrm>
              <a:off x="8747125" y="1127125"/>
              <a:ext cx="95250" cy="195262"/>
            </a:xfrm>
            <a:custGeom>
              <a:avLst/>
              <a:gdLst>
                <a:gd name="T0" fmla="*/ 15 w 15"/>
                <a:gd name="T1" fmla="*/ 31 h 31"/>
                <a:gd name="T2" fmla="*/ 9 w 15"/>
                <a:gd name="T3" fmla="*/ 31 h 31"/>
                <a:gd name="T4" fmla="*/ 0 w 15"/>
                <a:gd name="T5" fmla="*/ 23 h 31"/>
                <a:gd name="T6" fmla="*/ 0 w 15"/>
                <a:gd name="T7" fmla="*/ 0 h 31"/>
                <a:gd name="T8" fmla="*/ 7 w 15"/>
                <a:gd name="T9" fmla="*/ 0 h 31"/>
                <a:gd name="T10" fmla="*/ 7 w 15"/>
                <a:gd name="T11" fmla="*/ 19 h 31"/>
                <a:gd name="T12" fmla="*/ 13 w 15"/>
                <a:gd name="T13" fmla="*/ 24 h 31"/>
                <a:gd name="T14" fmla="*/ 15 w 15"/>
                <a:gd name="T15" fmla="*/ 24 h 31"/>
                <a:gd name="T16" fmla="*/ 15 w 1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1">
                  <a:moveTo>
                    <a:pt x="15" y="31"/>
                  </a:moveTo>
                  <a:cubicBezTo>
                    <a:pt x="9" y="31"/>
                    <a:pt x="9" y="31"/>
                    <a:pt x="9" y="31"/>
                  </a:cubicBezTo>
                  <a:cubicBezTo>
                    <a:pt x="3" y="31"/>
                    <a:pt x="0" y="28"/>
                    <a:pt x="0" y="23"/>
                  </a:cubicBezTo>
                  <a:cubicBezTo>
                    <a:pt x="0" y="0"/>
                    <a:pt x="0" y="0"/>
                    <a:pt x="0" y="0"/>
                  </a:cubicBezTo>
                  <a:cubicBezTo>
                    <a:pt x="7" y="0"/>
                    <a:pt x="7" y="0"/>
                    <a:pt x="7" y="0"/>
                  </a:cubicBezTo>
                  <a:cubicBezTo>
                    <a:pt x="7" y="19"/>
                    <a:pt x="7" y="19"/>
                    <a:pt x="7" y="19"/>
                  </a:cubicBezTo>
                  <a:cubicBezTo>
                    <a:pt x="7" y="22"/>
                    <a:pt x="8" y="24"/>
                    <a:pt x="13" y="24"/>
                  </a:cubicBezTo>
                  <a:cubicBezTo>
                    <a:pt x="15" y="24"/>
                    <a:pt x="15" y="24"/>
                    <a:pt x="15" y="24"/>
                  </a:cubicBezTo>
                  <a:lnTo>
                    <a:pt x="15"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2" name="Freeform 33"/>
            <p:cNvSpPr>
              <a:spLocks noEditPoints="1"/>
            </p:cNvSpPr>
            <p:nvPr/>
          </p:nvSpPr>
          <p:spPr bwMode="auto">
            <a:xfrm>
              <a:off x="8836025" y="1127125"/>
              <a:ext cx="131763" cy="195262"/>
            </a:xfrm>
            <a:custGeom>
              <a:avLst/>
              <a:gdLst>
                <a:gd name="T0" fmla="*/ 21 w 21"/>
                <a:gd name="T1" fmla="*/ 31 h 31"/>
                <a:gd name="T2" fmla="*/ 0 w 21"/>
                <a:gd name="T3" fmla="*/ 31 h 31"/>
                <a:gd name="T4" fmla="*/ 0 w 21"/>
                <a:gd name="T5" fmla="*/ 24 h 31"/>
                <a:gd name="T6" fmla="*/ 4 w 21"/>
                <a:gd name="T7" fmla="*/ 24 h 31"/>
                <a:gd name="T8" fmla="*/ 8 w 21"/>
                <a:gd name="T9" fmla="*/ 20 h 31"/>
                <a:gd name="T10" fmla="*/ 8 w 21"/>
                <a:gd name="T11" fmla="*/ 9 h 31"/>
                <a:gd name="T12" fmla="*/ 14 w 21"/>
                <a:gd name="T13" fmla="*/ 9 h 31"/>
                <a:gd name="T14" fmla="*/ 14 w 21"/>
                <a:gd name="T15" fmla="*/ 19 h 31"/>
                <a:gd name="T16" fmla="*/ 14 w 21"/>
                <a:gd name="T17" fmla="*/ 24 h 31"/>
                <a:gd name="T18" fmla="*/ 21 w 21"/>
                <a:gd name="T19" fmla="*/ 24 h 31"/>
                <a:gd name="T20" fmla="*/ 21 w 21"/>
                <a:gd name="T21" fmla="*/ 31 h 31"/>
                <a:gd name="T22" fmla="*/ 14 w 21"/>
                <a:gd name="T23" fmla="*/ 5 h 31"/>
                <a:gd name="T24" fmla="*/ 8 w 21"/>
                <a:gd name="T25" fmla="*/ 5 h 31"/>
                <a:gd name="T26" fmla="*/ 8 w 21"/>
                <a:gd name="T27" fmla="*/ 0 h 31"/>
                <a:gd name="T28" fmla="*/ 14 w 21"/>
                <a:gd name="T29" fmla="*/ 0 h 31"/>
                <a:gd name="T30" fmla="*/ 14 w 21"/>
                <a:gd name="T31"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1">
                  <a:moveTo>
                    <a:pt x="21" y="31"/>
                  </a:moveTo>
                  <a:cubicBezTo>
                    <a:pt x="0" y="31"/>
                    <a:pt x="0" y="31"/>
                    <a:pt x="0" y="31"/>
                  </a:cubicBezTo>
                  <a:cubicBezTo>
                    <a:pt x="0" y="24"/>
                    <a:pt x="0" y="24"/>
                    <a:pt x="0" y="24"/>
                  </a:cubicBezTo>
                  <a:cubicBezTo>
                    <a:pt x="4" y="24"/>
                    <a:pt x="4" y="24"/>
                    <a:pt x="4" y="24"/>
                  </a:cubicBezTo>
                  <a:cubicBezTo>
                    <a:pt x="7" y="24"/>
                    <a:pt x="8" y="23"/>
                    <a:pt x="8" y="20"/>
                  </a:cubicBezTo>
                  <a:cubicBezTo>
                    <a:pt x="8" y="9"/>
                    <a:pt x="8" y="9"/>
                    <a:pt x="8" y="9"/>
                  </a:cubicBezTo>
                  <a:cubicBezTo>
                    <a:pt x="14" y="9"/>
                    <a:pt x="14" y="9"/>
                    <a:pt x="14" y="9"/>
                  </a:cubicBezTo>
                  <a:cubicBezTo>
                    <a:pt x="14" y="19"/>
                    <a:pt x="14" y="19"/>
                    <a:pt x="14" y="19"/>
                  </a:cubicBezTo>
                  <a:cubicBezTo>
                    <a:pt x="14" y="21"/>
                    <a:pt x="14" y="23"/>
                    <a:pt x="14" y="24"/>
                  </a:cubicBezTo>
                  <a:cubicBezTo>
                    <a:pt x="21" y="24"/>
                    <a:pt x="21" y="24"/>
                    <a:pt x="21" y="24"/>
                  </a:cubicBezTo>
                  <a:lnTo>
                    <a:pt x="21" y="31"/>
                  </a:lnTo>
                  <a:close/>
                  <a:moveTo>
                    <a:pt x="14" y="5"/>
                  </a:moveTo>
                  <a:cubicBezTo>
                    <a:pt x="8" y="5"/>
                    <a:pt x="8" y="5"/>
                    <a:pt x="8" y="5"/>
                  </a:cubicBezTo>
                  <a:cubicBezTo>
                    <a:pt x="8" y="0"/>
                    <a:pt x="8" y="0"/>
                    <a:pt x="8" y="0"/>
                  </a:cubicBezTo>
                  <a:cubicBezTo>
                    <a:pt x="14" y="0"/>
                    <a:pt x="14" y="0"/>
                    <a:pt x="14" y="0"/>
                  </a:cubicBezTo>
                  <a:lnTo>
                    <a:pt x="14"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3" name="Freeform 34"/>
            <p:cNvSpPr>
              <a:spLocks/>
            </p:cNvSpPr>
            <p:nvPr/>
          </p:nvSpPr>
          <p:spPr bwMode="auto">
            <a:xfrm>
              <a:off x="8955088" y="1127125"/>
              <a:ext cx="101600" cy="195262"/>
            </a:xfrm>
            <a:custGeom>
              <a:avLst/>
              <a:gdLst>
                <a:gd name="T0" fmla="*/ 16 w 16"/>
                <a:gd name="T1" fmla="*/ 21 h 31"/>
                <a:gd name="T2" fmla="*/ 13 w 16"/>
                <a:gd name="T3" fmla="*/ 28 h 31"/>
                <a:gd name="T4" fmla="*/ 7 w 16"/>
                <a:gd name="T5" fmla="*/ 31 h 31"/>
                <a:gd name="T6" fmla="*/ 0 w 16"/>
                <a:gd name="T7" fmla="*/ 31 h 31"/>
                <a:gd name="T8" fmla="*/ 0 w 16"/>
                <a:gd name="T9" fmla="*/ 24 h 31"/>
                <a:gd name="T10" fmla="*/ 5 w 16"/>
                <a:gd name="T11" fmla="*/ 24 h 31"/>
                <a:gd name="T12" fmla="*/ 9 w 16"/>
                <a:gd name="T13" fmla="*/ 19 h 31"/>
                <a:gd name="T14" fmla="*/ 9 w 16"/>
                <a:gd name="T15" fmla="*/ 0 h 31"/>
                <a:gd name="T16" fmla="*/ 16 w 16"/>
                <a:gd name="T17" fmla="*/ 0 h 31"/>
                <a:gd name="T18" fmla="*/ 16 w 16"/>
                <a:gd name="T1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1">
                  <a:moveTo>
                    <a:pt x="16" y="21"/>
                  </a:moveTo>
                  <a:cubicBezTo>
                    <a:pt x="16" y="24"/>
                    <a:pt x="15" y="26"/>
                    <a:pt x="13" y="28"/>
                  </a:cubicBezTo>
                  <a:cubicBezTo>
                    <a:pt x="12" y="30"/>
                    <a:pt x="10" y="31"/>
                    <a:pt x="7" y="31"/>
                  </a:cubicBezTo>
                  <a:cubicBezTo>
                    <a:pt x="0" y="31"/>
                    <a:pt x="0" y="31"/>
                    <a:pt x="0" y="31"/>
                  </a:cubicBezTo>
                  <a:cubicBezTo>
                    <a:pt x="0" y="24"/>
                    <a:pt x="0" y="24"/>
                    <a:pt x="0" y="24"/>
                  </a:cubicBezTo>
                  <a:cubicBezTo>
                    <a:pt x="5" y="24"/>
                    <a:pt x="5" y="24"/>
                    <a:pt x="5" y="24"/>
                  </a:cubicBezTo>
                  <a:cubicBezTo>
                    <a:pt x="8" y="24"/>
                    <a:pt x="9" y="23"/>
                    <a:pt x="9" y="19"/>
                  </a:cubicBezTo>
                  <a:cubicBezTo>
                    <a:pt x="9" y="0"/>
                    <a:pt x="9" y="0"/>
                    <a:pt x="9" y="0"/>
                  </a:cubicBezTo>
                  <a:cubicBezTo>
                    <a:pt x="16" y="0"/>
                    <a:pt x="16" y="0"/>
                    <a:pt x="16" y="0"/>
                  </a:cubicBezTo>
                  <a:lnTo>
                    <a:pt x="16"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4" name="Rectangle 35"/>
            <p:cNvSpPr>
              <a:spLocks noChangeArrowheads="1"/>
            </p:cNvSpPr>
            <p:nvPr/>
          </p:nvSpPr>
          <p:spPr bwMode="auto">
            <a:xfrm>
              <a:off x="9082088" y="1127125"/>
              <a:ext cx="44450" cy="1952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5" name="Freeform 36"/>
            <p:cNvSpPr>
              <a:spLocks/>
            </p:cNvSpPr>
            <p:nvPr/>
          </p:nvSpPr>
          <p:spPr bwMode="auto">
            <a:xfrm>
              <a:off x="9213850" y="1182688"/>
              <a:ext cx="360363" cy="190500"/>
            </a:xfrm>
            <a:custGeom>
              <a:avLst/>
              <a:gdLst>
                <a:gd name="T0" fmla="*/ 57 w 57"/>
                <a:gd name="T1" fmla="*/ 10 h 30"/>
                <a:gd name="T2" fmla="*/ 47 w 57"/>
                <a:gd name="T3" fmla="*/ 22 h 30"/>
                <a:gd name="T4" fmla="*/ 28 w 57"/>
                <a:gd name="T5" fmla="*/ 22 h 30"/>
                <a:gd name="T6" fmla="*/ 15 w 57"/>
                <a:gd name="T7" fmla="*/ 30 h 30"/>
                <a:gd name="T8" fmla="*/ 0 w 57"/>
                <a:gd name="T9" fmla="*/ 13 h 30"/>
                <a:gd name="T10" fmla="*/ 0 w 57"/>
                <a:gd name="T11" fmla="*/ 0 h 30"/>
                <a:gd name="T12" fmla="*/ 7 w 57"/>
                <a:gd name="T13" fmla="*/ 0 h 30"/>
                <a:gd name="T14" fmla="*/ 7 w 57"/>
                <a:gd name="T15" fmla="*/ 13 h 30"/>
                <a:gd name="T16" fmla="*/ 15 w 57"/>
                <a:gd name="T17" fmla="*/ 23 h 30"/>
                <a:gd name="T18" fmla="*/ 23 w 57"/>
                <a:gd name="T19" fmla="*/ 13 h 30"/>
                <a:gd name="T20" fmla="*/ 23 w 57"/>
                <a:gd name="T21" fmla="*/ 0 h 30"/>
                <a:gd name="T22" fmla="*/ 30 w 57"/>
                <a:gd name="T23" fmla="*/ 0 h 30"/>
                <a:gd name="T24" fmla="*/ 30 w 57"/>
                <a:gd name="T25" fmla="*/ 13 h 30"/>
                <a:gd name="T26" fmla="*/ 30 w 57"/>
                <a:gd name="T27" fmla="*/ 15 h 30"/>
                <a:gd name="T28" fmla="*/ 34 w 57"/>
                <a:gd name="T29" fmla="*/ 15 h 30"/>
                <a:gd name="T30" fmla="*/ 37 w 57"/>
                <a:gd name="T31" fmla="*/ 11 h 30"/>
                <a:gd name="T32" fmla="*/ 37 w 57"/>
                <a:gd name="T33" fmla="*/ 0 h 30"/>
                <a:gd name="T34" fmla="*/ 44 w 57"/>
                <a:gd name="T35" fmla="*/ 0 h 30"/>
                <a:gd name="T36" fmla="*/ 44 w 57"/>
                <a:gd name="T37" fmla="*/ 10 h 30"/>
                <a:gd name="T38" fmla="*/ 43 w 57"/>
                <a:gd name="T39" fmla="*/ 15 h 30"/>
                <a:gd name="T40" fmla="*/ 47 w 57"/>
                <a:gd name="T41" fmla="*/ 15 h 30"/>
                <a:gd name="T42" fmla="*/ 51 w 57"/>
                <a:gd name="T43" fmla="*/ 11 h 30"/>
                <a:gd name="T44" fmla="*/ 51 w 57"/>
                <a:gd name="T45" fmla="*/ 0 h 30"/>
                <a:gd name="T46" fmla="*/ 57 w 57"/>
                <a:gd name="T47" fmla="*/ 0 h 30"/>
                <a:gd name="T48" fmla="*/ 57 w 57"/>
                <a:gd name="T49"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0">
                  <a:moveTo>
                    <a:pt x="57" y="10"/>
                  </a:moveTo>
                  <a:cubicBezTo>
                    <a:pt x="57" y="17"/>
                    <a:pt x="53" y="22"/>
                    <a:pt x="47" y="22"/>
                  </a:cubicBezTo>
                  <a:cubicBezTo>
                    <a:pt x="28" y="22"/>
                    <a:pt x="28" y="22"/>
                    <a:pt x="28" y="22"/>
                  </a:cubicBezTo>
                  <a:cubicBezTo>
                    <a:pt x="25" y="27"/>
                    <a:pt x="21" y="30"/>
                    <a:pt x="15" y="30"/>
                  </a:cubicBezTo>
                  <a:cubicBezTo>
                    <a:pt x="7" y="30"/>
                    <a:pt x="0" y="22"/>
                    <a:pt x="0" y="13"/>
                  </a:cubicBezTo>
                  <a:cubicBezTo>
                    <a:pt x="0" y="0"/>
                    <a:pt x="0" y="0"/>
                    <a:pt x="0" y="0"/>
                  </a:cubicBezTo>
                  <a:cubicBezTo>
                    <a:pt x="7" y="0"/>
                    <a:pt x="7" y="0"/>
                    <a:pt x="7" y="0"/>
                  </a:cubicBezTo>
                  <a:cubicBezTo>
                    <a:pt x="7" y="13"/>
                    <a:pt x="7" y="13"/>
                    <a:pt x="7" y="13"/>
                  </a:cubicBezTo>
                  <a:cubicBezTo>
                    <a:pt x="7" y="19"/>
                    <a:pt x="10" y="23"/>
                    <a:pt x="15" y="23"/>
                  </a:cubicBezTo>
                  <a:cubicBezTo>
                    <a:pt x="20" y="23"/>
                    <a:pt x="23" y="19"/>
                    <a:pt x="23" y="13"/>
                  </a:cubicBezTo>
                  <a:cubicBezTo>
                    <a:pt x="23" y="0"/>
                    <a:pt x="23" y="0"/>
                    <a:pt x="23" y="0"/>
                  </a:cubicBezTo>
                  <a:cubicBezTo>
                    <a:pt x="30" y="0"/>
                    <a:pt x="30" y="0"/>
                    <a:pt x="30" y="0"/>
                  </a:cubicBezTo>
                  <a:cubicBezTo>
                    <a:pt x="30" y="13"/>
                    <a:pt x="30" y="13"/>
                    <a:pt x="30" y="13"/>
                  </a:cubicBezTo>
                  <a:cubicBezTo>
                    <a:pt x="30" y="14"/>
                    <a:pt x="30" y="15"/>
                    <a:pt x="30" y="15"/>
                  </a:cubicBezTo>
                  <a:cubicBezTo>
                    <a:pt x="34" y="15"/>
                    <a:pt x="34" y="15"/>
                    <a:pt x="34" y="15"/>
                  </a:cubicBezTo>
                  <a:cubicBezTo>
                    <a:pt x="36" y="15"/>
                    <a:pt x="37" y="14"/>
                    <a:pt x="37" y="11"/>
                  </a:cubicBezTo>
                  <a:cubicBezTo>
                    <a:pt x="37" y="0"/>
                    <a:pt x="37" y="0"/>
                    <a:pt x="37" y="0"/>
                  </a:cubicBezTo>
                  <a:cubicBezTo>
                    <a:pt x="44" y="0"/>
                    <a:pt x="44" y="0"/>
                    <a:pt x="44" y="0"/>
                  </a:cubicBezTo>
                  <a:cubicBezTo>
                    <a:pt x="44" y="10"/>
                    <a:pt x="44" y="10"/>
                    <a:pt x="44" y="10"/>
                  </a:cubicBezTo>
                  <a:cubicBezTo>
                    <a:pt x="44" y="12"/>
                    <a:pt x="43" y="14"/>
                    <a:pt x="43" y="15"/>
                  </a:cubicBezTo>
                  <a:cubicBezTo>
                    <a:pt x="47" y="15"/>
                    <a:pt x="47" y="15"/>
                    <a:pt x="47" y="15"/>
                  </a:cubicBezTo>
                  <a:cubicBezTo>
                    <a:pt x="49" y="15"/>
                    <a:pt x="51" y="14"/>
                    <a:pt x="51" y="11"/>
                  </a:cubicBezTo>
                  <a:cubicBezTo>
                    <a:pt x="51" y="0"/>
                    <a:pt x="51" y="0"/>
                    <a:pt x="51" y="0"/>
                  </a:cubicBezTo>
                  <a:cubicBezTo>
                    <a:pt x="57" y="0"/>
                    <a:pt x="57" y="0"/>
                    <a:pt x="57" y="0"/>
                  </a:cubicBezTo>
                  <a:lnTo>
                    <a:pt x="57"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6" name="Freeform 37"/>
            <p:cNvSpPr>
              <a:spLocks/>
            </p:cNvSpPr>
            <p:nvPr/>
          </p:nvSpPr>
          <p:spPr bwMode="auto">
            <a:xfrm>
              <a:off x="9605963" y="1182688"/>
              <a:ext cx="80963" cy="184150"/>
            </a:xfrm>
            <a:custGeom>
              <a:avLst/>
              <a:gdLst>
                <a:gd name="T0" fmla="*/ 13 w 13"/>
                <a:gd name="T1" fmla="*/ 17 h 29"/>
                <a:gd name="T2" fmla="*/ 10 w 13"/>
                <a:gd name="T3" fmla="*/ 27 h 29"/>
                <a:gd name="T4" fmla="*/ 0 w 13"/>
                <a:gd name="T5" fmla="*/ 29 h 29"/>
                <a:gd name="T6" fmla="*/ 0 w 13"/>
                <a:gd name="T7" fmla="*/ 24 h 29"/>
                <a:gd name="T8" fmla="*/ 6 w 13"/>
                <a:gd name="T9" fmla="*/ 18 h 29"/>
                <a:gd name="T10" fmla="*/ 6 w 13"/>
                <a:gd name="T11" fmla="*/ 0 h 29"/>
                <a:gd name="T12" fmla="*/ 13 w 13"/>
                <a:gd name="T13" fmla="*/ 0 h 29"/>
                <a:gd name="T14" fmla="*/ 13 w 13"/>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9">
                  <a:moveTo>
                    <a:pt x="13" y="17"/>
                  </a:moveTo>
                  <a:cubicBezTo>
                    <a:pt x="13" y="22"/>
                    <a:pt x="12" y="25"/>
                    <a:pt x="10" y="27"/>
                  </a:cubicBezTo>
                  <a:cubicBezTo>
                    <a:pt x="8" y="29"/>
                    <a:pt x="4" y="29"/>
                    <a:pt x="0" y="29"/>
                  </a:cubicBezTo>
                  <a:cubicBezTo>
                    <a:pt x="0" y="24"/>
                    <a:pt x="0" y="24"/>
                    <a:pt x="0" y="24"/>
                  </a:cubicBezTo>
                  <a:cubicBezTo>
                    <a:pt x="4" y="24"/>
                    <a:pt x="6" y="22"/>
                    <a:pt x="6" y="18"/>
                  </a:cubicBezTo>
                  <a:cubicBezTo>
                    <a:pt x="6" y="0"/>
                    <a:pt x="6" y="0"/>
                    <a:pt x="6" y="0"/>
                  </a:cubicBezTo>
                  <a:cubicBezTo>
                    <a:pt x="13" y="0"/>
                    <a:pt x="13" y="0"/>
                    <a:pt x="13" y="0"/>
                  </a:cubicBezTo>
                  <a:lnTo>
                    <a:pt x="13" y="1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7" name="Rectangle 38"/>
            <p:cNvSpPr>
              <a:spLocks noChangeArrowheads="1"/>
            </p:cNvSpPr>
            <p:nvPr/>
          </p:nvSpPr>
          <p:spPr bwMode="auto">
            <a:xfrm>
              <a:off x="9718675" y="1127125"/>
              <a:ext cx="44450" cy="1952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8" name="Freeform 39"/>
            <p:cNvSpPr>
              <a:spLocks/>
            </p:cNvSpPr>
            <p:nvPr/>
          </p:nvSpPr>
          <p:spPr bwMode="auto">
            <a:xfrm>
              <a:off x="9794875" y="1182688"/>
              <a:ext cx="195263" cy="139700"/>
            </a:xfrm>
            <a:custGeom>
              <a:avLst/>
              <a:gdLst>
                <a:gd name="T0" fmla="*/ 31 w 31"/>
                <a:gd name="T1" fmla="*/ 22 h 22"/>
                <a:gd name="T2" fmla="*/ 0 w 31"/>
                <a:gd name="T3" fmla="*/ 22 h 22"/>
                <a:gd name="T4" fmla="*/ 0 w 31"/>
                <a:gd name="T5" fmla="*/ 15 h 22"/>
                <a:gd name="T6" fmla="*/ 17 w 31"/>
                <a:gd name="T7" fmla="*/ 15 h 22"/>
                <a:gd name="T8" fmla="*/ 5 w 31"/>
                <a:gd name="T9" fmla="*/ 5 h 22"/>
                <a:gd name="T10" fmla="*/ 5 w 31"/>
                <a:gd name="T11" fmla="*/ 0 h 22"/>
                <a:gd name="T12" fmla="*/ 14 w 31"/>
                <a:gd name="T13" fmla="*/ 1 h 22"/>
                <a:gd name="T14" fmla="*/ 24 w 31"/>
                <a:gd name="T15" fmla="*/ 15 h 22"/>
                <a:gd name="T16" fmla="*/ 31 w 31"/>
                <a:gd name="T17" fmla="*/ 15 h 22"/>
                <a:gd name="T18" fmla="*/ 31 w 31"/>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31" y="22"/>
                  </a:moveTo>
                  <a:cubicBezTo>
                    <a:pt x="0" y="22"/>
                    <a:pt x="0" y="22"/>
                    <a:pt x="0" y="22"/>
                  </a:cubicBezTo>
                  <a:cubicBezTo>
                    <a:pt x="0" y="15"/>
                    <a:pt x="0" y="15"/>
                    <a:pt x="0" y="15"/>
                  </a:cubicBezTo>
                  <a:cubicBezTo>
                    <a:pt x="17" y="15"/>
                    <a:pt x="17" y="15"/>
                    <a:pt x="17" y="15"/>
                  </a:cubicBezTo>
                  <a:cubicBezTo>
                    <a:pt x="17" y="8"/>
                    <a:pt x="14" y="5"/>
                    <a:pt x="5" y="5"/>
                  </a:cubicBezTo>
                  <a:cubicBezTo>
                    <a:pt x="5" y="0"/>
                    <a:pt x="5" y="0"/>
                    <a:pt x="5" y="0"/>
                  </a:cubicBezTo>
                  <a:cubicBezTo>
                    <a:pt x="9" y="0"/>
                    <a:pt x="12" y="0"/>
                    <a:pt x="14" y="1"/>
                  </a:cubicBezTo>
                  <a:cubicBezTo>
                    <a:pt x="21" y="3"/>
                    <a:pt x="24" y="8"/>
                    <a:pt x="24" y="15"/>
                  </a:cubicBezTo>
                  <a:cubicBezTo>
                    <a:pt x="31" y="15"/>
                    <a:pt x="31" y="15"/>
                    <a:pt x="31" y="15"/>
                  </a:cubicBezTo>
                  <a:lnTo>
                    <a:pt x="31"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9" name="Freeform 40"/>
            <p:cNvSpPr>
              <a:spLocks noEditPoints="1"/>
            </p:cNvSpPr>
            <p:nvPr/>
          </p:nvSpPr>
          <p:spPr bwMode="auto">
            <a:xfrm>
              <a:off x="9977438" y="1208088"/>
              <a:ext cx="207963" cy="139700"/>
            </a:xfrm>
            <a:custGeom>
              <a:avLst/>
              <a:gdLst>
                <a:gd name="T0" fmla="*/ 33 w 33"/>
                <a:gd name="T1" fmla="*/ 18 h 22"/>
                <a:gd name="T2" fmla="*/ 26 w 33"/>
                <a:gd name="T3" fmla="*/ 18 h 22"/>
                <a:gd name="T4" fmla="*/ 17 w 33"/>
                <a:gd name="T5" fmla="*/ 22 h 22"/>
                <a:gd name="T6" fmla="*/ 8 w 33"/>
                <a:gd name="T7" fmla="*/ 18 h 22"/>
                <a:gd name="T8" fmla="*/ 0 w 33"/>
                <a:gd name="T9" fmla="*/ 18 h 22"/>
                <a:gd name="T10" fmla="*/ 0 w 33"/>
                <a:gd name="T11" fmla="*/ 11 h 22"/>
                <a:gd name="T12" fmla="*/ 6 w 33"/>
                <a:gd name="T13" fmla="*/ 11 h 22"/>
                <a:gd name="T14" fmla="*/ 17 w 33"/>
                <a:gd name="T15" fmla="*/ 0 h 22"/>
                <a:gd name="T16" fmla="*/ 28 w 33"/>
                <a:gd name="T17" fmla="*/ 11 h 22"/>
                <a:gd name="T18" fmla="*/ 33 w 33"/>
                <a:gd name="T19" fmla="*/ 11 h 22"/>
                <a:gd name="T20" fmla="*/ 33 w 33"/>
                <a:gd name="T21" fmla="*/ 18 h 22"/>
                <a:gd name="T22" fmla="*/ 21 w 33"/>
                <a:gd name="T23" fmla="*/ 11 h 22"/>
                <a:gd name="T24" fmla="*/ 17 w 33"/>
                <a:gd name="T25" fmla="*/ 5 h 22"/>
                <a:gd name="T26" fmla="*/ 16 w 33"/>
                <a:gd name="T27" fmla="*/ 5 h 22"/>
                <a:gd name="T28" fmla="*/ 12 w 33"/>
                <a:gd name="T29" fmla="*/ 11 h 22"/>
                <a:gd name="T30" fmla="*/ 17 w 33"/>
                <a:gd name="T31" fmla="*/ 16 h 22"/>
                <a:gd name="T32" fmla="*/ 21 w 33"/>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2">
                  <a:moveTo>
                    <a:pt x="33" y="18"/>
                  </a:moveTo>
                  <a:cubicBezTo>
                    <a:pt x="26" y="18"/>
                    <a:pt x="26" y="18"/>
                    <a:pt x="26" y="18"/>
                  </a:cubicBezTo>
                  <a:cubicBezTo>
                    <a:pt x="24" y="20"/>
                    <a:pt x="21" y="22"/>
                    <a:pt x="17" y="22"/>
                  </a:cubicBezTo>
                  <a:cubicBezTo>
                    <a:pt x="13" y="22"/>
                    <a:pt x="10" y="20"/>
                    <a:pt x="8" y="18"/>
                  </a:cubicBezTo>
                  <a:cubicBezTo>
                    <a:pt x="0" y="18"/>
                    <a:pt x="0" y="18"/>
                    <a:pt x="0" y="18"/>
                  </a:cubicBezTo>
                  <a:cubicBezTo>
                    <a:pt x="0" y="11"/>
                    <a:pt x="0" y="11"/>
                    <a:pt x="0" y="11"/>
                  </a:cubicBezTo>
                  <a:cubicBezTo>
                    <a:pt x="6" y="11"/>
                    <a:pt x="6" y="11"/>
                    <a:pt x="6" y="11"/>
                  </a:cubicBezTo>
                  <a:cubicBezTo>
                    <a:pt x="6" y="4"/>
                    <a:pt x="10" y="0"/>
                    <a:pt x="17" y="0"/>
                  </a:cubicBezTo>
                  <a:cubicBezTo>
                    <a:pt x="24" y="0"/>
                    <a:pt x="28" y="4"/>
                    <a:pt x="28" y="11"/>
                  </a:cubicBezTo>
                  <a:cubicBezTo>
                    <a:pt x="33" y="11"/>
                    <a:pt x="33" y="11"/>
                    <a:pt x="33" y="11"/>
                  </a:cubicBezTo>
                  <a:lnTo>
                    <a:pt x="33" y="18"/>
                  </a:lnTo>
                  <a:close/>
                  <a:moveTo>
                    <a:pt x="21" y="11"/>
                  </a:moveTo>
                  <a:cubicBezTo>
                    <a:pt x="21" y="7"/>
                    <a:pt x="20" y="5"/>
                    <a:pt x="17" y="5"/>
                  </a:cubicBezTo>
                  <a:cubicBezTo>
                    <a:pt x="16" y="5"/>
                    <a:pt x="16" y="5"/>
                    <a:pt x="16" y="5"/>
                  </a:cubicBezTo>
                  <a:cubicBezTo>
                    <a:pt x="14" y="5"/>
                    <a:pt x="12" y="8"/>
                    <a:pt x="12" y="11"/>
                  </a:cubicBezTo>
                  <a:cubicBezTo>
                    <a:pt x="12" y="14"/>
                    <a:pt x="14" y="16"/>
                    <a:pt x="17" y="16"/>
                  </a:cubicBezTo>
                  <a:cubicBezTo>
                    <a:pt x="19" y="16"/>
                    <a:pt x="21" y="14"/>
                    <a:pt x="21"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0" name="Freeform 41"/>
            <p:cNvSpPr>
              <a:spLocks/>
            </p:cNvSpPr>
            <p:nvPr/>
          </p:nvSpPr>
          <p:spPr bwMode="auto">
            <a:xfrm>
              <a:off x="10174288" y="1127125"/>
              <a:ext cx="93663" cy="195262"/>
            </a:xfrm>
            <a:custGeom>
              <a:avLst/>
              <a:gdLst>
                <a:gd name="T0" fmla="*/ 15 w 15"/>
                <a:gd name="T1" fmla="*/ 21 h 31"/>
                <a:gd name="T2" fmla="*/ 13 w 15"/>
                <a:gd name="T3" fmla="*/ 28 h 31"/>
                <a:gd name="T4" fmla="*/ 6 w 15"/>
                <a:gd name="T5" fmla="*/ 31 h 31"/>
                <a:gd name="T6" fmla="*/ 0 w 15"/>
                <a:gd name="T7" fmla="*/ 31 h 31"/>
                <a:gd name="T8" fmla="*/ 0 w 15"/>
                <a:gd name="T9" fmla="*/ 24 h 31"/>
                <a:gd name="T10" fmla="*/ 5 w 15"/>
                <a:gd name="T11" fmla="*/ 24 h 31"/>
                <a:gd name="T12" fmla="*/ 8 w 15"/>
                <a:gd name="T13" fmla="*/ 19 h 31"/>
                <a:gd name="T14" fmla="*/ 8 w 15"/>
                <a:gd name="T15" fmla="*/ 0 h 31"/>
                <a:gd name="T16" fmla="*/ 15 w 15"/>
                <a:gd name="T17" fmla="*/ 0 h 31"/>
                <a:gd name="T18" fmla="*/ 15 w 15"/>
                <a:gd name="T1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1">
                  <a:moveTo>
                    <a:pt x="15" y="21"/>
                  </a:moveTo>
                  <a:cubicBezTo>
                    <a:pt x="15" y="24"/>
                    <a:pt x="14" y="26"/>
                    <a:pt x="13" y="28"/>
                  </a:cubicBezTo>
                  <a:cubicBezTo>
                    <a:pt x="11" y="30"/>
                    <a:pt x="9" y="31"/>
                    <a:pt x="6" y="31"/>
                  </a:cubicBezTo>
                  <a:cubicBezTo>
                    <a:pt x="0" y="31"/>
                    <a:pt x="0" y="31"/>
                    <a:pt x="0" y="31"/>
                  </a:cubicBezTo>
                  <a:cubicBezTo>
                    <a:pt x="0" y="24"/>
                    <a:pt x="0" y="24"/>
                    <a:pt x="0" y="24"/>
                  </a:cubicBezTo>
                  <a:cubicBezTo>
                    <a:pt x="5" y="24"/>
                    <a:pt x="5" y="24"/>
                    <a:pt x="5" y="24"/>
                  </a:cubicBezTo>
                  <a:cubicBezTo>
                    <a:pt x="7" y="24"/>
                    <a:pt x="8" y="23"/>
                    <a:pt x="8" y="19"/>
                  </a:cubicBezTo>
                  <a:cubicBezTo>
                    <a:pt x="8" y="0"/>
                    <a:pt x="8" y="0"/>
                    <a:pt x="8" y="0"/>
                  </a:cubicBezTo>
                  <a:cubicBezTo>
                    <a:pt x="15" y="0"/>
                    <a:pt x="15" y="0"/>
                    <a:pt x="15" y="0"/>
                  </a:cubicBezTo>
                  <a:lnTo>
                    <a:pt x="15"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1" name="Rectangle 42"/>
            <p:cNvSpPr>
              <a:spLocks noChangeArrowheads="1"/>
            </p:cNvSpPr>
            <p:nvPr/>
          </p:nvSpPr>
          <p:spPr bwMode="auto">
            <a:xfrm>
              <a:off x="10299700" y="1127125"/>
              <a:ext cx="44450" cy="1952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grpSp>
        <p:nvGrpSpPr>
          <p:cNvPr id="8196" name="مجموعة 8195"/>
          <p:cNvGrpSpPr/>
          <p:nvPr/>
        </p:nvGrpSpPr>
        <p:grpSpPr>
          <a:xfrm>
            <a:off x="8401050" y="2578100"/>
            <a:ext cx="1860551" cy="290512"/>
            <a:chOff x="8401050" y="2578100"/>
            <a:chExt cx="1860551" cy="290512"/>
          </a:xfrm>
        </p:grpSpPr>
        <p:sp>
          <p:nvSpPr>
            <p:cNvPr id="42" name="Freeform 43"/>
            <p:cNvSpPr>
              <a:spLocks noEditPoints="1"/>
            </p:cNvSpPr>
            <p:nvPr/>
          </p:nvSpPr>
          <p:spPr bwMode="auto">
            <a:xfrm>
              <a:off x="8401050" y="2590800"/>
              <a:ext cx="195263" cy="227012"/>
            </a:xfrm>
            <a:custGeom>
              <a:avLst/>
              <a:gdLst>
                <a:gd name="T0" fmla="*/ 31 w 31"/>
                <a:gd name="T1" fmla="*/ 36 h 36"/>
                <a:gd name="T2" fmla="*/ 24 w 31"/>
                <a:gd name="T3" fmla="*/ 36 h 36"/>
                <a:gd name="T4" fmla="*/ 16 w 31"/>
                <a:gd name="T5" fmla="*/ 31 h 36"/>
                <a:gd name="T6" fmla="*/ 9 w 31"/>
                <a:gd name="T7" fmla="*/ 33 h 36"/>
                <a:gd name="T8" fmla="*/ 0 w 31"/>
                <a:gd name="T9" fmla="*/ 22 h 36"/>
                <a:gd name="T10" fmla="*/ 9 w 31"/>
                <a:gd name="T11" fmla="*/ 10 h 36"/>
                <a:gd name="T12" fmla="*/ 22 w 31"/>
                <a:gd name="T13" fmla="*/ 10 h 36"/>
                <a:gd name="T14" fmla="*/ 22 w 31"/>
                <a:gd name="T15" fmla="*/ 25 h 36"/>
                <a:gd name="T16" fmla="*/ 27 w 31"/>
                <a:gd name="T17" fmla="*/ 30 h 36"/>
                <a:gd name="T18" fmla="*/ 31 w 31"/>
                <a:gd name="T19" fmla="*/ 30 h 36"/>
                <a:gd name="T20" fmla="*/ 31 w 31"/>
                <a:gd name="T21" fmla="*/ 36 h 36"/>
                <a:gd name="T22" fmla="*/ 11 w 31"/>
                <a:gd name="T23" fmla="*/ 6 h 36"/>
                <a:gd name="T24" fmla="*/ 5 w 31"/>
                <a:gd name="T25" fmla="*/ 6 h 36"/>
                <a:gd name="T26" fmla="*/ 5 w 31"/>
                <a:gd name="T27" fmla="*/ 0 h 36"/>
                <a:gd name="T28" fmla="*/ 11 w 31"/>
                <a:gd name="T29" fmla="*/ 0 h 36"/>
                <a:gd name="T30" fmla="*/ 11 w 31"/>
                <a:gd name="T31" fmla="*/ 6 h 36"/>
                <a:gd name="T32" fmla="*/ 15 w 31"/>
                <a:gd name="T33" fmla="*/ 21 h 36"/>
                <a:gd name="T34" fmla="*/ 15 w 31"/>
                <a:gd name="T35" fmla="*/ 15 h 36"/>
                <a:gd name="T36" fmla="*/ 11 w 31"/>
                <a:gd name="T37" fmla="*/ 15 h 36"/>
                <a:gd name="T38" fmla="*/ 6 w 31"/>
                <a:gd name="T39" fmla="*/ 22 h 36"/>
                <a:gd name="T40" fmla="*/ 11 w 31"/>
                <a:gd name="T41" fmla="*/ 28 h 36"/>
                <a:gd name="T42" fmla="*/ 15 w 31"/>
                <a:gd name="T43" fmla="*/ 21 h 36"/>
                <a:gd name="T44" fmla="*/ 20 w 31"/>
                <a:gd name="T45" fmla="*/ 6 h 36"/>
                <a:gd name="T46" fmla="*/ 14 w 31"/>
                <a:gd name="T47" fmla="*/ 6 h 36"/>
                <a:gd name="T48" fmla="*/ 14 w 31"/>
                <a:gd name="T49" fmla="*/ 0 h 36"/>
                <a:gd name="T50" fmla="*/ 20 w 31"/>
                <a:gd name="T51" fmla="*/ 0 h 36"/>
                <a:gd name="T52" fmla="*/ 20 w 31"/>
                <a:gd name="T5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31" y="36"/>
                  </a:moveTo>
                  <a:cubicBezTo>
                    <a:pt x="24" y="36"/>
                    <a:pt x="24" y="36"/>
                    <a:pt x="24" y="36"/>
                  </a:cubicBezTo>
                  <a:cubicBezTo>
                    <a:pt x="20" y="36"/>
                    <a:pt x="17" y="34"/>
                    <a:pt x="16" y="31"/>
                  </a:cubicBezTo>
                  <a:cubicBezTo>
                    <a:pt x="15" y="32"/>
                    <a:pt x="12" y="33"/>
                    <a:pt x="9" y="33"/>
                  </a:cubicBezTo>
                  <a:cubicBezTo>
                    <a:pt x="3" y="33"/>
                    <a:pt x="0" y="28"/>
                    <a:pt x="0" y="22"/>
                  </a:cubicBezTo>
                  <a:cubicBezTo>
                    <a:pt x="0" y="15"/>
                    <a:pt x="3" y="10"/>
                    <a:pt x="9" y="10"/>
                  </a:cubicBezTo>
                  <a:cubicBezTo>
                    <a:pt x="9" y="10"/>
                    <a:pt x="14" y="10"/>
                    <a:pt x="22" y="10"/>
                  </a:cubicBezTo>
                  <a:cubicBezTo>
                    <a:pt x="22" y="25"/>
                    <a:pt x="22" y="25"/>
                    <a:pt x="22" y="25"/>
                  </a:cubicBezTo>
                  <a:cubicBezTo>
                    <a:pt x="22" y="28"/>
                    <a:pt x="24" y="30"/>
                    <a:pt x="27" y="30"/>
                  </a:cubicBezTo>
                  <a:cubicBezTo>
                    <a:pt x="31" y="30"/>
                    <a:pt x="31" y="30"/>
                    <a:pt x="31" y="30"/>
                  </a:cubicBezTo>
                  <a:lnTo>
                    <a:pt x="31" y="36"/>
                  </a:lnTo>
                  <a:close/>
                  <a:moveTo>
                    <a:pt x="11" y="6"/>
                  </a:moveTo>
                  <a:cubicBezTo>
                    <a:pt x="5" y="6"/>
                    <a:pt x="5" y="6"/>
                    <a:pt x="5" y="6"/>
                  </a:cubicBezTo>
                  <a:cubicBezTo>
                    <a:pt x="5" y="0"/>
                    <a:pt x="5" y="0"/>
                    <a:pt x="5" y="0"/>
                  </a:cubicBezTo>
                  <a:cubicBezTo>
                    <a:pt x="11" y="0"/>
                    <a:pt x="11" y="0"/>
                    <a:pt x="11" y="0"/>
                  </a:cubicBezTo>
                  <a:lnTo>
                    <a:pt x="11" y="6"/>
                  </a:lnTo>
                  <a:close/>
                  <a:moveTo>
                    <a:pt x="15" y="21"/>
                  </a:moveTo>
                  <a:cubicBezTo>
                    <a:pt x="15" y="15"/>
                    <a:pt x="15" y="15"/>
                    <a:pt x="15" y="15"/>
                  </a:cubicBezTo>
                  <a:cubicBezTo>
                    <a:pt x="11" y="15"/>
                    <a:pt x="11" y="15"/>
                    <a:pt x="11" y="15"/>
                  </a:cubicBezTo>
                  <a:cubicBezTo>
                    <a:pt x="8" y="15"/>
                    <a:pt x="6" y="18"/>
                    <a:pt x="6" y="22"/>
                  </a:cubicBezTo>
                  <a:cubicBezTo>
                    <a:pt x="6" y="25"/>
                    <a:pt x="8" y="28"/>
                    <a:pt x="11" y="28"/>
                  </a:cubicBezTo>
                  <a:cubicBezTo>
                    <a:pt x="14" y="28"/>
                    <a:pt x="15" y="25"/>
                    <a:pt x="15" y="21"/>
                  </a:cubicBezTo>
                  <a:close/>
                  <a:moveTo>
                    <a:pt x="20" y="6"/>
                  </a:moveTo>
                  <a:cubicBezTo>
                    <a:pt x="14" y="6"/>
                    <a:pt x="14" y="6"/>
                    <a:pt x="14" y="6"/>
                  </a:cubicBezTo>
                  <a:cubicBezTo>
                    <a:pt x="14" y="0"/>
                    <a:pt x="14" y="0"/>
                    <a:pt x="14" y="0"/>
                  </a:cubicBezTo>
                  <a:cubicBezTo>
                    <a:pt x="20" y="0"/>
                    <a:pt x="20" y="0"/>
                    <a:pt x="20" y="0"/>
                  </a:cubicBezTo>
                  <a:lnTo>
                    <a:pt x="20"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3" name="Freeform 44"/>
            <p:cNvSpPr>
              <a:spLocks/>
            </p:cNvSpPr>
            <p:nvPr/>
          </p:nvSpPr>
          <p:spPr bwMode="auto">
            <a:xfrm>
              <a:off x="8583613" y="2628900"/>
              <a:ext cx="138113" cy="188912"/>
            </a:xfrm>
            <a:custGeom>
              <a:avLst/>
              <a:gdLst>
                <a:gd name="T0" fmla="*/ 22 w 22"/>
                <a:gd name="T1" fmla="*/ 30 h 30"/>
                <a:gd name="T2" fmla="*/ 0 w 22"/>
                <a:gd name="T3" fmla="*/ 30 h 30"/>
                <a:gd name="T4" fmla="*/ 0 w 22"/>
                <a:gd name="T5" fmla="*/ 24 h 30"/>
                <a:gd name="T6" fmla="*/ 5 w 22"/>
                <a:gd name="T7" fmla="*/ 24 h 30"/>
                <a:gd name="T8" fmla="*/ 8 w 22"/>
                <a:gd name="T9" fmla="*/ 19 h 30"/>
                <a:gd name="T10" fmla="*/ 8 w 22"/>
                <a:gd name="T11" fmla="*/ 0 h 30"/>
                <a:gd name="T12" fmla="*/ 15 w 22"/>
                <a:gd name="T13" fmla="*/ 0 h 30"/>
                <a:gd name="T14" fmla="*/ 15 w 22"/>
                <a:gd name="T15" fmla="*/ 19 h 30"/>
                <a:gd name="T16" fmla="*/ 14 w 22"/>
                <a:gd name="T17" fmla="*/ 24 h 30"/>
                <a:gd name="T18" fmla="*/ 22 w 22"/>
                <a:gd name="T19" fmla="*/ 24 h 30"/>
                <a:gd name="T20" fmla="*/ 22 w 2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0">
                  <a:moveTo>
                    <a:pt x="22" y="30"/>
                  </a:moveTo>
                  <a:cubicBezTo>
                    <a:pt x="0" y="30"/>
                    <a:pt x="0" y="30"/>
                    <a:pt x="0" y="30"/>
                  </a:cubicBezTo>
                  <a:cubicBezTo>
                    <a:pt x="0" y="24"/>
                    <a:pt x="0" y="24"/>
                    <a:pt x="0" y="24"/>
                  </a:cubicBezTo>
                  <a:cubicBezTo>
                    <a:pt x="5" y="24"/>
                    <a:pt x="5" y="24"/>
                    <a:pt x="5" y="24"/>
                  </a:cubicBezTo>
                  <a:cubicBezTo>
                    <a:pt x="7" y="24"/>
                    <a:pt x="8" y="22"/>
                    <a:pt x="8" y="19"/>
                  </a:cubicBezTo>
                  <a:cubicBezTo>
                    <a:pt x="8" y="0"/>
                    <a:pt x="8" y="0"/>
                    <a:pt x="8" y="0"/>
                  </a:cubicBezTo>
                  <a:cubicBezTo>
                    <a:pt x="15" y="0"/>
                    <a:pt x="15" y="0"/>
                    <a:pt x="15" y="0"/>
                  </a:cubicBezTo>
                  <a:cubicBezTo>
                    <a:pt x="15" y="19"/>
                    <a:pt x="15" y="19"/>
                    <a:pt x="15" y="19"/>
                  </a:cubicBezTo>
                  <a:cubicBezTo>
                    <a:pt x="15" y="21"/>
                    <a:pt x="15" y="22"/>
                    <a:pt x="14" y="24"/>
                  </a:cubicBezTo>
                  <a:cubicBezTo>
                    <a:pt x="22" y="24"/>
                    <a:pt x="22" y="24"/>
                    <a:pt x="22" y="24"/>
                  </a:cubicBezTo>
                  <a:lnTo>
                    <a:pt x="2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4" name="Freeform 45"/>
            <p:cNvSpPr>
              <a:spLocks noEditPoints="1"/>
            </p:cNvSpPr>
            <p:nvPr/>
          </p:nvSpPr>
          <p:spPr bwMode="auto">
            <a:xfrm>
              <a:off x="8715375" y="2616200"/>
              <a:ext cx="139700" cy="201612"/>
            </a:xfrm>
            <a:custGeom>
              <a:avLst/>
              <a:gdLst>
                <a:gd name="T0" fmla="*/ 22 w 22"/>
                <a:gd name="T1" fmla="*/ 32 h 32"/>
                <a:gd name="T2" fmla="*/ 0 w 22"/>
                <a:gd name="T3" fmla="*/ 32 h 32"/>
                <a:gd name="T4" fmla="*/ 0 w 22"/>
                <a:gd name="T5" fmla="*/ 26 h 32"/>
                <a:gd name="T6" fmla="*/ 4 w 22"/>
                <a:gd name="T7" fmla="*/ 26 h 32"/>
                <a:gd name="T8" fmla="*/ 8 w 22"/>
                <a:gd name="T9" fmla="*/ 21 h 32"/>
                <a:gd name="T10" fmla="*/ 8 w 22"/>
                <a:gd name="T11" fmla="*/ 13 h 32"/>
                <a:gd name="T12" fmla="*/ 14 w 22"/>
                <a:gd name="T13" fmla="*/ 13 h 32"/>
                <a:gd name="T14" fmla="*/ 14 w 22"/>
                <a:gd name="T15" fmla="*/ 21 h 32"/>
                <a:gd name="T16" fmla="*/ 14 w 22"/>
                <a:gd name="T17" fmla="*/ 26 h 32"/>
                <a:gd name="T18" fmla="*/ 22 w 22"/>
                <a:gd name="T19" fmla="*/ 26 h 32"/>
                <a:gd name="T20" fmla="*/ 22 w 22"/>
                <a:gd name="T21" fmla="*/ 32 h 32"/>
                <a:gd name="T22" fmla="*/ 15 w 22"/>
                <a:gd name="T23" fmla="*/ 11 h 32"/>
                <a:gd name="T24" fmla="*/ 2 w 22"/>
                <a:gd name="T25" fmla="*/ 11 h 32"/>
                <a:gd name="T26" fmla="*/ 2 w 22"/>
                <a:gd name="T27" fmla="*/ 7 h 32"/>
                <a:gd name="T28" fmla="*/ 5 w 22"/>
                <a:gd name="T29" fmla="*/ 7 h 32"/>
                <a:gd name="T30" fmla="*/ 5 w 22"/>
                <a:gd name="T31" fmla="*/ 5 h 32"/>
                <a:gd name="T32" fmla="*/ 10 w 22"/>
                <a:gd name="T33" fmla="*/ 0 h 32"/>
                <a:gd name="T34" fmla="*/ 15 w 22"/>
                <a:gd name="T35" fmla="*/ 3 h 32"/>
                <a:gd name="T36" fmla="*/ 11 w 22"/>
                <a:gd name="T37" fmla="*/ 4 h 32"/>
                <a:gd name="T38" fmla="*/ 10 w 22"/>
                <a:gd name="T39" fmla="*/ 3 h 32"/>
                <a:gd name="T40" fmla="*/ 8 w 22"/>
                <a:gd name="T41" fmla="*/ 5 h 32"/>
                <a:gd name="T42" fmla="*/ 9 w 22"/>
                <a:gd name="T43" fmla="*/ 7 h 32"/>
                <a:gd name="T44" fmla="*/ 15 w 22"/>
                <a:gd name="T45" fmla="*/ 7 h 32"/>
                <a:gd name="T46" fmla="*/ 15 w 22"/>
                <a:gd name="T4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2">
                  <a:moveTo>
                    <a:pt x="22" y="32"/>
                  </a:moveTo>
                  <a:cubicBezTo>
                    <a:pt x="0" y="32"/>
                    <a:pt x="0" y="32"/>
                    <a:pt x="0" y="32"/>
                  </a:cubicBezTo>
                  <a:cubicBezTo>
                    <a:pt x="0" y="26"/>
                    <a:pt x="0" y="26"/>
                    <a:pt x="0" y="26"/>
                  </a:cubicBezTo>
                  <a:cubicBezTo>
                    <a:pt x="4" y="26"/>
                    <a:pt x="4" y="26"/>
                    <a:pt x="4" y="26"/>
                  </a:cubicBezTo>
                  <a:cubicBezTo>
                    <a:pt x="7" y="26"/>
                    <a:pt x="8" y="24"/>
                    <a:pt x="8" y="21"/>
                  </a:cubicBezTo>
                  <a:cubicBezTo>
                    <a:pt x="8" y="13"/>
                    <a:pt x="8" y="13"/>
                    <a:pt x="8" y="13"/>
                  </a:cubicBezTo>
                  <a:cubicBezTo>
                    <a:pt x="14" y="13"/>
                    <a:pt x="14" y="13"/>
                    <a:pt x="14" y="13"/>
                  </a:cubicBezTo>
                  <a:cubicBezTo>
                    <a:pt x="14" y="21"/>
                    <a:pt x="14" y="21"/>
                    <a:pt x="14" y="21"/>
                  </a:cubicBezTo>
                  <a:cubicBezTo>
                    <a:pt x="14" y="23"/>
                    <a:pt x="14" y="24"/>
                    <a:pt x="14" y="26"/>
                  </a:cubicBezTo>
                  <a:cubicBezTo>
                    <a:pt x="22" y="26"/>
                    <a:pt x="22" y="26"/>
                    <a:pt x="22" y="26"/>
                  </a:cubicBezTo>
                  <a:lnTo>
                    <a:pt x="22" y="32"/>
                  </a:lnTo>
                  <a:close/>
                  <a:moveTo>
                    <a:pt x="15" y="11"/>
                  </a:moveTo>
                  <a:cubicBezTo>
                    <a:pt x="2" y="11"/>
                    <a:pt x="2" y="11"/>
                    <a:pt x="2" y="11"/>
                  </a:cubicBezTo>
                  <a:cubicBezTo>
                    <a:pt x="2" y="7"/>
                    <a:pt x="2" y="7"/>
                    <a:pt x="2" y="7"/>
                  </a:cubicBezTo>
                  <a:cubicBezTo>
                    <a:pt x="5" y="7"/>
                    <a:pt x="5" y="7"/>
                    <a:pt x="5" y="7"/>
                  </a:cubicBezTo>
                  <a:cubicBezTo>
                    <a:pt x="5" y="6"/>
                    <a:pt x="5" y="6"/>
                    <a:pt x="5" y="5"/>
                  </a:cubicBezTo>
                  <a:cubicBezTo>
                    <a:pt x="5" y="2"/>
                    <a:pt x="7" y="0"/>
                    <a:pt x="10" y="0"/>
                  </a:cubicBezTo>
                  <a:cubicBezTo>
                    <a:pt x="12" y="0"/>
                    <a:pt x="14" y="1"/>
                    <a:pt x="15" y="3"/>
                  </a:cubicBezTo>
                  <a:cubicBezTo>
                    <a:pt x="11" y="4"/>
                    <a:pt x="11" y="4"/>
                    <a:pt x="11" y="4"/>
                  </a:cubicBezTo>
                  <a:cubicBezTo>
                    <a:pt x="11" y="3"/>
                    <a:pt x="11" y="3"/>
                    <a:pt x="10" y="3"/>
                  </a:cubicBezTo>
                  <a:cubicBezTo>
                    <a:pt x="9" y="3"/>
                    <a:pt x="8" y="4"/>
                    <a:pt x="8" y="5"/>
                  </a:cubicBezTo>
                  <a:cubicBezTo>
                    <a:pt x="8" y="6"/>
                    <a:pt x="9" y="7"/>
                    <a:pt x="9" y="7"/>
                  </a:cubicBezTo>
                  <a:cubicBezTo>
                    <a:pt x="15" y="7"/>
                    <a:pt x="15" y="7"/>
                    <a:pt x="15" y="7"/>
                  </a:cubicBezTo>
                  <a:lnTo>
                    <a:pt x="15"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5" name="Freeform 46"/>
            <p:cNvSpPr>
              <a:spLocks/>
            </p:cNvSpPr>
            <p:nvPr/>
          </p:nvSpPr>
          <p:spPr bwMode="auto">
            <a:xfrm>
              <a:off x="8842375" y="2686050"/>
              <a:ext cx="271463" cy="131762"/>
            </a:xfrm>
            <a:custGeom>
              <a:avLst/>
              <a:gdLst>
                <a:gd name="T0" fmla="*/ 0 w 43"/>
                <a:gd name="T1" fmla="*/ 21 h 21"/>
                <a:gd name="T2" fmla="*/ 0 w 43"/>
                <a:gd name="T3" fmla="*/ 15 h 21"/>
                <a:gd name="T4" fmla="*/ 6 w 43"/>
                <a:gd name="T5" fmla="*/ 15 h 21"/>
                <a:gd name="T6" fmla="*/ 9 w 43"/>
                <a:gd name="T7" fmla="*/ 13 h 21"/>
                <a:gd name="T8" fmla="*/ 9 w 43"/>
                <a:gd name="T9" fmla="*/ 10 h 21"/>
                <a:gd name="T10" fmla="*/ 9 w 43"/>
                <a:gd name="T11" fmla="*/ 0 h 21"/>
                <a:gd name="T12" fmla="*/ 16 w 43"/>
                <a:gd name="T13" fmla="*/ 0 h 21"/>
                <a:gd name="T14" fmla="*/ 16 w 43"/>
                <a:gd name="T15" fmla="*/ 10 h 21"/>
                <a:gd name="T16" fmla="*/ 15 w 43"/>
                <a:gd name="T17" fmla="*/ 15 h 21"/>
                <a:gd name="T18" fmla="*/ 19 w 43"/>
                <a:gd name="T19" fmla="*/ 15 h 21"/>
                <a:gd name="T20" fmla="*/ 23 w 43"/>
                <a:gd name="T21" fmla="*/ 11 h 21"/>
                <a:gd name="T22" fmla="*/ 23 w 43"/>
                <a:gd name="T23" fmla="*/ 0 h 21"/>
                <a:gd name="T24" fmla="*/ 29 w 43"/>
                <a:gd name="T25" fmla="*/ 0 h 21"/>
                <a:gd name="T26" fmla="*/ 29 w 43"/>
                <a:gd name="T27" fmla="*/ 10 h 21"/>
                <a:gd name="T28" fmla="*/ 29 w 43"/>
                <a:gd name="T29" fmla="*/ 15 h 21"/>
                <a:gd name="T30" fmla="*/ 33 w 43"/>
                <a:gd name="T31" fmla="*/ 15 h 21"/>
                <a:gd name="T32" fmla="*/ 36 w 43"/>
                <a:gd name="T33" fmla="*/ 11 h 21"/>
                <a:gd name="T34" fmla="*/ 36 w 43"/>
                <a:gd name="T35" fmla="*/ 0 h 21"/>
                <a:gd name="T36" fmla="*/ 43 w 43"/>
                <a:gd name="T37" fmla="*/ 0 h 21"/>
                <a:gd name="T38" fmla="*/ 43 w 43"/>
                <a:gd name="T39" fmla="*/ 10 h 21"/>
                <a:gd name="T40" fmla="*/ 39 w 43"/>
                <a:gd name="T41" fmla="*/ 19 h 21"/>
                <a:gd name="T42" fmla="*/ 33 w 43"/>
                <a:gd name="T43" fmla="*/ 21 h 21"/>
                <a:gd name="T44" fmla="*/ 0 w 43"/>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21">
                  <a:moveTo>
                    <a:pt x="0" y="21"/>
                  </a:moveTo>
                  <a:cubicBezTo>
                    <a:pt x="0" y="15"/>
                    <a:pt x="0" y="15"/>
                    <a:pt x="0" y="15"/>
                  </a:cubicBezTo>
                  <a:cubicBezTo>
                    <a:pt x="6" y="15"/>
                    <a:pt x="6" y="15"/>
                    <a:pt x="6" y="15"/>
                  </a:cubicBezTo>
                  <a:cubicBezTo>
                    <a:pt x="7" y="15"/>
                    <a:pt x="8" y="14"/>
                    <a:pt x="9" y="13"/>
                  </a:cubicBezTo>
                  <a:cubicBezTo>
                    <a:pt x="9" y="12"/>
                    <a:pt x="9" y="12"/>
                    <a:pt x="9" y="10"/>
                  </a:cubicBezTo>
                  <a:cubicBezTo>
                    <a:pt x="9" y="0"/>
                    <a:pt x="9" y="0"/>
                    <a:pt x="9" y="0"/>
                  </a:cubicBezTo>
                  <a:cubicBezTo>
                    <a:pt x="16" y="0"/>
                    <a:pt x="16" y="0"/>
                    <a:pt x="16" y="0"/>
                  </a:cubicBezTo>
                  <a:cubicBezTo>
                    <a:pt x="16" y="10"/>
                    <a:pt x="16" y="10"/>
                    <a:pt x="16" y="10"/>
                  </a:cubicBezTo>
                  <a:cubicBezTo>
                    <a:pt x="16" y="12"/>
                    <a:pt x="15" y="14"/>
                    <a:pt x="15" y="15"/>
                  </a:cubicBezTo>
                  <a:cubicBezTo>
                    <a:pt x="19" y="15"/>
                    <a:pt x="19" y="15"/>
                    <a:pt x="19" y="15"/>
                  </a:cubicBezTo>
                  <a:cubicBezTo>
                    <a:pt x="21" y="15"/>
                    <a:pt x="23" y="14"/>
                    <a:pt x="23" y="11"/>
                  </a:cubicBezTo>
                  <a:cubicBezTo>
                    <a:pt x="23" y="0"/>
                    <a:pt x="23" y="0"/>
                    <a:pt x="23" y="0"/>
                  </a:cubicBezTo>
                  <a:cubicBezTo>
                    <a:pt x="29" y="0"/>
                    <a:pt x="29" y="0"/>
                    <a:pt x="29" y="0"/>
                  </a:cubicBezTo>
                  <a:cubicBezTo>
                    <a:pt x="29" y="10"/>
                    <a:pt x="29" y="10"/>
                    <a:pt x="29" y="10"/>
                  </a:cubicBezTo>
                  <a:cubicBezTo>
                    <a:pt x="29" y="12"/>
                    <a:pt x="29" y="14"/>
                    <a:pt x="29" y="15"/>
                  </a:cubicBezTo>
                  <a:cubicBezTo>
                    <a:pt x="33" y="15"/>
                    <a:pt x="33" y="15"/>
                    <a:pt x="33" y="15"/>
                  </a:cubicBezTo>
                  <a:cubicBezTo>
                    <a:pt x="35" y="15"/>
                    <a:pt x="36" y="14"/>
                    <a:pt x="36" y="11"/>
                  </a:cubicBezTo>
                  <a:cubicBezTo>
                    <a:pt x="36" y="0"/>
                    <a:pt x="36" y="0"/>
                    <a:pt x="36" y="0"/>
                  </a:cubicBezTo>
                  <a:cubicBezTo>
                    <a:pt x="43" y="0"/>
                    <a:pt x="43" y="0"/>
                    <a:pt x="43" y="0"/>
                  </a:cubicBezTo>
                  <a:cubicBezTo>
                    <a:pt x="43" y="10"/>
                    <a:pt x="43" y="10"/>
                    <a:pt x="43" y="10"/>
                  </a:cubicBezTo>
                  <a:cubicBezTo>
                    <a:pt x="43" y="14"/>
                    <a:pt x="42" y="17"/>
                    <a:pt x="39" y="19"/>
                  </a:cubicBezTo>
                  <a:cubicBezTo>
                    <a:pt x="38" y="21"/>
                    <a:pt x="35" y="21"/>
                    <a:pt x="33" y="21"/>
                  </a:cubicBezTo>
                  <a:lnTo>
                    <a:pt x="0"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6" name="Freeform 47"/>
            <p:cNvSpPr>
              <a:spLocks noEditPoints="1"/>
            </p:cNvSpPr>
            <p:nvPr/>
          </p:nvSpPr>
          <p:spPr bwMode="auto">
            <a:xfrm>
              <a:off x="9145588" y="2578100"/>
              <a:ext cx="157163" cy="239712"/>
            </a:xfrm>
            <a:custGeom>
              <a:avLst/>
              <a:gdLst>
                <a:gd name="T0" fmla="*/ 9 w 25"/>
                <a:gd name="T1" fmla="*/ 8 h 38"/>
                <a:gd name="T2" fmla="*/ 0 w 25"/>
                <a:gd name="T3" fmla="*/ 8 h 38"/>
                <a:gd name="T4" fmla="*/ 0 w 25"/>
                <a:gd name="T5" fmla="*/ 5 h 38"/>
                <a:gd name="T6" fmla="*/ 2 w 25"/>
                <a:gd name="T7" fmla="*/ 5 h 38"/>
                <a:gd name="T8" fmla="*/ 2 w 25"/>
                <a:gd name="T9" fmla="*/ 4 h 38"/>
                <a:gd name="T10" fmla="*/ 6 w 25"/>
                <a:gd name="T11" fmla="*/ 0 h 38"/>
                <a:gd name="T12" fmla="*/ 9 w 25"/>
                <a:gd name="T13" fmla="*/ 3 h 38"/>
                <a:gd name="T14" fmla="*/ 7 w 25"/>
                <a:gd name="T15" fmla="*/ 4 h 38"/>
                <a:gd name="T16" fmla="*/ 6 w 25"/>
                <a:gd name="T17" fmla="*/ 3 h 38"/>
                <a:gd name="T18" fmla="*/ 5 w 25"/>
                <a:gd name="T19" fmla="*/ 4 h 38"/>
                <a:gd name="T20" fmla="*/ 5 w 25"/>
                <a:gd name="T21" fmla="*/ 5 h 38"/>
                <a:gd name="T22" fmla="*/ 9 w 25"/>
                <a:gd name="T23" fmla="*/ 5 h 38"/>
                <a:gd name="T24" fmla="*/ 9 w 25"/>
                <a:gd name="T25" fmla="*/ 8 h 38"/>
                <a:gd name="T26" fmla="*/ 25 w 25"/>
                <a:gd name="T27" fmla="*/ 31 h 38"/>
                <a:gd name="T28" fmla="*/ 22 w 25"/>
                <a:gd name="T29" fmla="*/ 36 h 38"/>
                <a:gd name="T30" fmla="*/ 16 w 25"/>
                <a:gd name="T31" fmla="*/ 38 h 38"/>
                <a:gd name="T32" fmla="*/ 0 w 25"/>
                <a:gd name="T33" fmla="*/ 38 h 38"/>
                <a:gd name="T34" fmla="*/ 0 w 25"/>
                <a:gd name="T35" fmla="*/ 32 h 38"/>
                <a:gd name="T36" fmla="*/ 8 w 25"/>
                <a:gd name="T37" fmla="*/ 32 h 38"/>
                <a:gd name="T38" fmla="*/ 2 w 25"/>
                <a:gd name="T39" fmla="*/ 11 h 38"/>
                <a:gd name="T40" fmla="*/ 9 w 25"/>
                <a:gd name="T41" fmla="*/ 11 h 38"/>
                <a:gd name="T42" fmla="*/ 15 w 25"/>
                <a:gd name="T43" fmla="*/ 32 h 38"/>
                <a:gd name="T44" fmla="*/ 18 w 25"/>
                <a:gd name="T45" fmla="*/ 27 h 38"/>
                <a:gd name="T46" fmla="*/ 18 w 25"/>
                <a:gd name="T47" fmla="*/ 8 h 38"/>
                <a:gd name="T48" fmla="*/ 25 w 25"/>
                <a:gd name="T49" fmla="*/ 8 h 38"/>
                <a:gd name="T50" fmla="*/ 25 w 25"/>
                <a:gd name="T51"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8">
                  <a:moveTo>
                    <a:pt x="9" y="8"/>
                  </a:moveTo>
                  <a:cubicBezTo>
                    <a:pt x="0" y="8"/>
                    <a:pt x="0" y="8"/>
                    <a:pt x="0" y="8"/>
                  </a:cubicBezTo>
                  <a:cubicBezTo>
                    <a:pt x="0" y="5"/>
                    <a:pt x="0" y="5"/>
                    <a:pt x="0" y="5"/>
                  </a:cubicBezTo>
                  <a:cubicBezTo>
                    <a:pt x="2" y="5"/>
                    <a:pt x="2" y="5"/>
                    <a:pt x="2" y="5"/>
                  </a:cubicBezTo>
                  <a:cubicBezTo>
                    <a:pt x="2" y="5"/>
                    <a:pt x="2" y="5"/>
                    <a:pt x="2" y="4"/>
                  </a:cubicBezTo>
                  <a:cubicBezTo>
                    <a:pt x="2" y="2"/>
                    <a:pt x="4" y="0"/>
                    <a:pt x="6" y="0"/>
                  </a:cubicBezTo>
                  <a:cubicBezTo>
                    <a:pt x="7" y="0"/>
                    <a:pt x="8" y="1"/>
                    <a:pt x="9" y="3"/>
                  </a:cubicBezTo>
                  <a:cubicBezTo>
                    <a:pt x="7" y="4"/>
                    <a:pt x="7" y="4"/>
                    <a:pt x="7" y="4"/>
                  </a:cubicBezTo>
                  <a:cubicBezTo>
                    <a:pt x="6" y="3"/>
                    <a:pt x="6" y="3"/>
                    <a:pt x="6" y="3"/>
                  </a:cubicBezTo>
                  <a:cubicBezTo>
                    <a:pt x="5" y="3"/>
                    <a:pt x="5" y="3"/>
                    <a:pt x="5" y="4"/>
                  </a:cubicBezTo>
                  <a:cubicBezTo>
                    <a:pt x="5" y="5"/>
                    <a:pt x="5" y="5"/>
                    <a:pt x="5" y="5"/>
                  </a:cubicBezTo>
                  <a:cubicBezTo>
                    <a:pt x="9" y="5"/>
                    <a:pt x="9" y="5"/>
                    <a:pt x="9" y="5"/>
                  </a:cubicBezTo>
                  <a:lnTo>
                    <a:pt x="9" y="8"/>
                  </a:lnTo>
                  <a:close/>
                  <a:moveTo>
                    <a:pt x="25" y="31"/>
                  </a:moveTo>
                  <a:cubicBezTo>
                    <a:pt x="25" y="33"/>
                    <a:pt x="24" y="35"/>
                    <a:pt x="22" y="36"/>
                  </a:cubicBezTo>
                  <a:cubicBezTo>
                    <a:pt x="21" y="38"/>
                    <a:pt x="19" y="38"/>
                    <a:pt x="16" y="38"/>
                  </a:cubicBezTo>
                  <a:cubicBezTo>
                    <a:pt x="0" y="38"/>
                    <a:pt x="0" y="38"/>
                    <a:pt x="0" y="38"/>
                  </a:cubicBezTo>
                  <a:cubicBezTo>
                    <a:pt x="0" y="32"/>
                    <a:pt x="0" y="32"/>
                    <a:pt x="0" y="32"/>
                  </a:cubicBezTo>
                  <a:cubicBezTo>
                    <a:pt x="8" y="32"/>
                    <a:pt x="8" y="32"/>
                    <a:pt x="8" y="32"/>
                  </a:cubicBezTo>
                  <a:cubicBezTo>
                    <a:pt x="2" y="11"/>
                    <a:pt x="2" y="11"/>
                    <a:pt x="2" y="11"/>
                  </a:cubicBezTo>
                  <a:cubicBezTo>
                    <a:pt x="9" y="11"/>
                    <a:pt x="9" y="11"/>
                    <a:pt x="9" y="11"/>
                  </a:cubicBezTo>
                  <a:cubicBezTo>
                    <a:pt x="15" y="32"/>
                    <a:pt x="15" y="32"/>
                    <a:pt x="15" y="32"/>
                  </a:cubicBezTo>
                  <a:cubicBezTo>
                    <a:pt x="17" y="32"/>
                    <a:pt x="18" y="30"/>
                    <a:pt x="18" y="27"/>
                  </a:cubicBezTo>
                  <a:cubicBezTo>
                    <a:pt x="18" y="8"/>
                    <a:pt x="18" y="8"/>
                    <a:pt x="18" y="8"/>
                  </a:cubicBezTo>
                  <a:cubicBezTo>
                    <a:pt x="25" y="8"/>
                    <a:pt x="25" y="8"/>
                    <a:pt x="25" y="8"/>
                  </a:cubicBezTo>
                  <a:lnTo>
                    <a:pt x="25"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7" name="Rectangle 48"/>
            <p:cNvSpPr>
              <a:spLocks noChangeArrowheads="1"/>
            </p:cNvSpPr>
            <p:nvPr/>
          </p:nvSpPr>
          <p:spPr bwMode="auto">
            <a:xfrm>
              <a:off x="9328150" y="2622550"/>
              <a:ext cx="44450" cy="1952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8" name="Freeform 49"/>
            <p:cNvSpPr>
              <a:spLocks noEditPoints="1"/>
            </p:cNvSpPr>
            <p:nvPr/>
          </p:nvSpPr>
          <p:spPr bwMode="auto">
            <a:xfrm>
              <a:off x="9459913" y="2686050"/>
              <a:ext cx="258763" cy="182562"/>
            </a:xfrm>
            <a:custGeom>
              <a:avLst/>
              <a:gdLst>
                <a:gd name="T0" fmla="*/ 41 w 41"/>
                <a:gd name="T1" fmla="*/ 13 h 29"/>
                <a:gd name="T2" fmla="*/ 33 w 41"/>
                <a:gd name="T3" fmla="*/ 21 h 29"/>
                <a:gd name="T4" fmla="*/ 16 w 41"/>
                <a:gd name="T5" fmla="*/ 21 h 29"/>
                <a:gd name="T6" fmla="*/ 0 w 41"/>
                <a:gd name="T7" fmla="*/ 8 h 29"/>
                <a:gd name="T8" fmla="*/ 0 w 41"/>
                <a:gd name="T9" fmla="*/ 0 h 29"/>
                <a:gd name="T10" fmla="*/ 6 w 41"/>
                <a:gd name="T11" fmla="*/ 0 h 29"/>
                <a:gd name="T12" fmla="*/ 6 w 41"/>
                <a:gd name="T13" fmla="*/ 8 h 29"/>
                <a:gd name="T14" fmla="*/ 9 w 41"/>
                <a:gd name="T15" fmla="*/ 14 h 29"/>
                <a:gd name="T16" fmla="*/ 16 w 41"/>
                <a:gd name="T17" fmla="*/ 15 h 29"/>
                <a:gd name="T18" fmla="*/ 28 w 41"/>
                <a:gd name="T19" fmla="*/ 15 h 29"/>
                <a:gd name="T20" fmla="*/ 32 w 41"/>
                <a:gd name="T21" fmla="*/ 14 h 29"/>
                <a:gd name="T22" fmla="*/ 35 w 41"/>
                <a:gd name="T23" fmla="*/ 10 h 29"/>
                <a:gd name="T24" fmla="*/ 35 w 41"/>
                <a:gd name="T25" fmla="*/ 0 h 29"/>
                <a:gd name="T26" fmla="*/ 41 w 41"/>
                <a:gd name="T27" fmla="*/ 0 h 29"/>
                <a:gd name="T28" fmla="*/ 41 w 41"/>
                <a:gd name="T29" fmla="*/ 13 h 29"/>
                <a:gd name="T30" fmla="*/ 24 w 41"/>
                <a:gd name="T31" fmla="*/ 29 h 29"/>
                <a:gd name="T32" fmla="*/ 18 w 41"/>
                <a:gd name="T33" fmla="*/ 29 h 29"/>
                <a:gd name="T34" fmla="*/ 18 w 41"/>
                <a:gd name="T35" fmla="*/ 24 h 29"/>
                <a:gd name="T36" fmla="*/ 24 w 41"/>
                <a:gd name="T37" fmla="*/ 24 h 29"/>
                <a:gd name="T38" fmla="*/ 24 w 41"/>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9">
                  <a:moveTo>
                    <a:pt x="41" y="13"/>
                  </a:moveTo>
                  <a:cubicBezTo>
                    <a:pt x="41" y="18"/>
                    <a:pt x="38" y="21"/>
                    <a:pt x="33" y="21"/>
                  </a:cubicBezTo>
                  <a:cubicBezTo>
                    <a:pt x="16" y="21"/>
                    <a:pt x="16" y="21"/>
                    <a:pt x="16" y="21"/>
                  </a:cubicBezTo>
                  <a:cubicBezTo>
                    <a:pt x="5" y="21"/>
                    <a:pt x="0" y="17"/>
                    <a:pt x="0" y="8"/>
                  </a:cubicBezTo>
                  <a:cubicBezTo>
                    <a:pt x="0" y="0"/>
                    <a:pt x="0" y="0"/>
                    <a:pt x="0" y="0"/>
                  </a:cubicBezTo>
                  <a:cubicBezTo>
                    <a:pt x="6" y="0"/>
                    <a:pt x="6" y="0"/>
                    <a:pt x="6" y="0"/>
                  </a:cubicBezTo>
                  <a:cubicBezTo>
                    <a:pt x="6" y="8"/>
                    <a:pt x="6" y="8"/>
                    <a:pt x="6" y="8"/>
                  </a:cubicBezTo>
                  <a:cubicBezTo>
                    <a:pt x="6" y="11"/>
                    <a:pt x="7" y="13"/>
                    <a:pt x="9" y="14"/>
                  </a:cubicBezTo>
                  <a:cubicBezTo>
                    <a:pt x="10" y="15"/>
                    <a:pt x="13" y="15"/>
                    <a:pt x="16" y="15"/>
                  </a:cubicBezTo>
                  <a:cubicBezTo>
                    <a:pt x="28" y="15"/>
                    <a:pt x="28" y="15"/>
                    <a:pt x="28" y="15"/>
                  </a:cubicBezTo>
                  <a:cubicBezTo>
                    <a:pt x="30" y="15"/>
                    <a:pt x="31" y="15"/>
                    <a:pt x="32" y="14"/>
                  </a:cubicBezTo>
                  <a:cubicBezTo>
                    <a:pt x="34" y="14"/>
                    <a:pt x="35" y="12"/>
                    <a:pt x="35" y="10"/>
                  </a:cubicBezTo>
                  <a:cubicBezTo>
                    <a:pt x="35" y="0"/>
                    <a:pt x="35" y="0"/>
                    <a:pt x="35" y="0"/>
                  </a:cubicBezTo>
                  <a:cubicBezTo>
                    <a:pt x="41" y="0"/>
                    <a:pt x="41" y="0"/>
                    <a:pt x="41" y="0"/>
                  </a:cubicBezTo>
                  <a:lnTo>
                    <a:pt x="41" y="13"/>
                  </a:lnTo>
                  <a:close/>
                  <a:moveTo>
                    <a:pt x="24" y="29"/>
                  </a:moveTo>
                  <a:cubicBezTo>
                    <a:pt x="18" y="29"/>
                    <a:pt x="18" y="29"/>
                    <a:pt x="18" y="29"/>
                  </a:cubicBezTo>
                  <a:cubicBezTo>
                    <a:pt x="18" y="24"/>
                    <a:pt x="18" y="24"/>
                    <a:pt x="18" y="24"/>
                  </a:cubicBezTo>
                  <a:cubicBezTo>
                    <a:pt x="24" y="24"/>
                    <a:pt x="24" y="24"/>
                    <a:pt x="24" y="24"/>
                  </a:cubicBezTo>
                  <a:lnTo>
                    <a:pt x="24"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9" name="Freeform 50"/>
            <p:cNvSpPr>
              <a:spLocks/>
            </p:cNvSpPr>
            <p:nvPr/>
          </p:nvSpPr>
          <p:spPr bwMode="auto">
            <a:xfrm>
              <a:off x="9744075" y="2686050"/>
              <a:ext cx="133350" cy="182562"/>
            </a:xfrm>
            <a:custGeom>
              <a:avLst/>
              <a:gdLst>
                <a:gd name="T0" fmla="*/ 21 w 21"/>
                <a:gd name="T1" fmla="*/ 21 h 29"/>
                <a:gd name="T2" fmla="*/ 13 w 21"/>
                <a:gd name="T3" fmla="*/ 21 h 29"/>
                <a:gd name="T4" fmla="*/ 0 w 21"/>
                <a:gd name="T5" fmla="*/ 29 h 29"/>
                <a:gd name="T6" fmla="*/ 0 w 21"/>
                <a:gd name="T7" fmla="*/ 24 h 29"/>
                <a:gd name="T8" fmla="*/ 7 w 21"/>
                <a:gd name="T9" fmla="*/ 18 h 29"/>
                <a:gd name="T10" fmla="*/ 7 w 21"/>
                <a:gd name="T11" fmla="*/ 0 h 29"/>
                <a:gd name="T12" fmla="*/ 14 w 21"/>
                <a:gd name="T13" fmla="*/ 0 h 29"/>
                <a:gd name="T14" fmla="*/ 14 w 21"/>
                <a:gd name="T15" fmla="*/ 15 h 29"/>
                <a:gd name="T16" fmla="*/ 21 w 21"/>
                <a:gd name="T17" fmla="*/ 15 h 29"/>
                <a:gd name="T18" fmla="*/ 21 w 21"/>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9">
                  <a:moveTo>
                    <a:pt x="21" y="21"/>
                  </a:moveTo>
                  <a:cubicBezTo>
                    <a:pt x="13" y="21"/>
                    <a:pt x="13" y="21"/>
                    <a:pt x="13" y="21"/>
                  </a:cubicBezTo>
                  <a:cubicBezTo>
                    <a:pt x="12" y="27"/>
                    <a:pt x="8" y="29"/>
                    <a:pt x="0" y="29"/>
                  </a:cubicBezTo>
                  <a:cubicBezTo>
                    <a:pt x="0" y="24"/>
                    <a:pt x="0" y="24"/>
                    <a:pt x="0" y="24"/>
                  </a:cubicBezTo>
                  <a:cubicBezTo>
                    <a:pt x="5" y="24"/>
                    <a:pt x="7" y="22"/>
                    <a:pt x="7" y="18"/>
                  </a:cubicBezTo>
                  <a:cubicBezTo>
                    <a:pt x="7" y="0"/>
                    <a:pt x="7" y="0"/>
                    <a:pt x="7" y="0"/>
                  </a:cubicBezTo>
                  <a:cubicBezTo>
                    <a:pt x="14" y="0"/>
                    <a:pt x="14" y="0"/>
                    <a:pt x="14" y="0"/>
                  </a:cubicBezTo>
                  <a:cubicBezTo>
                    <a:pt x="14" y="15"/>
                    <a:pt x="14" y="15"/>
                    <a:pt x="14" y="15"/>
                  </a:cubicBezTo>
                  <a:cubicBezTo>
                    <a:pt x="21" y="15"/>
                    <a:pt x="21" y="15"/>
                    <a:pt x="21" y="15"/>
                  </a:cubicBezTo>
                  <a:lnTo>
                    <a:pt x="21"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0" name="Freeform 51"/>
            <p:cNvSpPr>
              <a:spLocks/>
            </p:cNvSpPr>
            <p:nvPr/>
          </p:nvSpPr>
          <p:spPr bwMode="auto">
            <a:xfrm>
              <a:off x="9864725" y="2686050"/>
              <a:ext cx="309563" cy="131762"/>
            </a:xfrm>
            <a:custGeom>
              <a:avLst/>
              <a:gdLst>
                <a:gd name="T0" fmla="*/ 49 w 49"/>
                <a:gd name="T1" fmla="*/ 21 h 21"/>
                <a:gd name="T2" fmla="*/ 0 w 49"/>
                <a:gd name="T3" fmla="*/ 21 h 21"/>
                <a:gd name="T4" fmla="*/ 0 w 49"/>
                <a:gd name="T5" fmla="*/ 15 h 21"/>
                <a:gd name="T6" fmla="*/ 5 w 49"/>
                <a:gd name="T7" fmla="*/ 15 h 21"/>
                <a:gd name="T8" fmla="*/ 9 w 49"/>
                <a:gd name="T9" fmla="*/ 10 h 21"/>
                <a:gd name="T10" fmla="*/ 9 w 49"/>
                <a:gd name="T11" fmla="*/ 0 h 21"/>
                <a:gd name="T12" fmla="*/ 15 w 49"/>
                <a:gd name="T13" fmla="*/ 0 h 21"/>
                <a:gd name="T14" fmla="*/ 15 w 49"/>
                <a:gd name="T15" fmla="*/ 10 h 21"/>
                <a:gd name="T16" fmla="*/ 15 w 49"/>
                <a:gd name="T17" fmla="*/ 15 h 21"/>
                <a:gd name="T18" fmla="*/ 19 w 49"/>
                <a:gd name="T19" fmla="*/ 15 h 21"/>
                <a:gd name="T20" fmla="*/ 22 w 49"/>
                <a:gd name="T21" fmla="*/ 11 h 21"/>
                <a:gd name="T22" fmla="*/ 22 w 49"/>
                <a:gd name="T23" fmla="*/ 0 h 21"/>
                <a:gd name="T24" fmla="*/ 29 w 49"/>
                <a:gd name="T25" fmla="*/ 0 h 21"/>
                <a:gd name="T26" fmla="*/ 29 w 49"/>
                <a:gd name="T27" fmla="*/ 10 h 21"/>
                <a:gd name="T28" fmla="*/ 28 w 49"/>
                <a:gd name="T29" fmla="*/ 15 h 21"/>
                <a:gd name="T30" fmla="*/ 32 w 49"/>
                <a:gd name="T31" fmla="*/ 15 h 21"/>
                <a:gd name="T32" fmla="*/ 36 w 49"/>
                <a:gd name="T33" fmla="*/ 11 h 21"/>
                <a:gd name="T34" fmla="*/ 36 w 49"/>
                <a:gd name="T35" fmla="*/ 0 h 21"/>
                <a:gd name="T36" fmla="*/ 43 w 49"/>
                <a:gd name="T37" fmla="*/ 0 h 21"/>
                <a:gd name="T38" fmla="*/ 43 w 49"/>
                <a:gd name="T39" fmla="*/ 10 h 21"/>
                <a:gd name="T40" fmla="*/ 42 w 49"/>
                <a:gd name="T41" fmla="*/ 15 h 21"/>
                <a:gd name="T42" fmla="*/ 49 w 49"/>
                <a:gd name="T43" fmla="*/ 15 h 21"/>
                <a:gd name="T44" fmla="*/ 49 w 49"/>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1">
                  <a:moveTo>
                    <a:pt x="49" y="21"/>
                  </a:moveTo>
                  <a:cubicBezTo>
                    <a:pt x="0" y="21"/>
                    <a:pt x="0" y="21"/>
                    <a:pt x="0" y="21"/>
                  </a:cubicBezTo>
                  <a:cubicBezTo>
                    <a:pt x="0" y="15"/>
                    <a:pt x="0" y="15"/>
                    <a:pt x="0" y="15"/>
                  </a:cubicBezTo>
                  <a:cubicBezTo>
                    <a:pt x="5" y="15"/>
                    <a:pt x="5" y="15"/>
                    <a:pt x="5" y="15"/>
                  </a:cubicBezTo>
                  <a:cubicBezTo>
                    <a:pt x="7" y="15"/>
                    <a:pt x="9" y="14"/>
                    <a:pt x="9" y="10"/>
                  </a:cubicBezTo>
                  <a:cubicBezTo>
                    <a:pt x="9" y="0"/>
                    <a:pt x="9" y="0"/>
                    <a:pt x="9" y="0"/>
                  </a:cubicBezTo>
                  <a:cubicBezTo>
                    <a:pt x="15" y="0"/>
                    <a:pt x="15" y="0"/>
                    <a:pt x="15" y="0"/>
                  </a:cubicBezTo>
                  <a:cubicBezTo>
                    <a:pt x="15" y="10"/>
                    <a:pt x="15" y="10"/>
                    <a:pt x="15" y="10"/>
                  </a:cubicBezTo>
                  <a:cubicBezTo>
                    <a:pt x="15" y="12"/>
                    <a:pt x="15" y="14"/>
                    <a:pt x="15" y="15"/>
                  </a:cubicBezTo>
                  <a:cubicBezTo>
                    <a:pt x="19" y="15"/>
                    <a:pt x="19" y="15"/>
                    <a:pt x="19" y="15"/>
                  </a:cubicBezTo>
                  <a:cubicBezTo>
                    <a:pt x="21" y="15"/>
                    <a:pt x="22" y="14"/>
                    <a:pt x="22" y="11"/>
                  </a:cubicBezTo>
                  <a:cubicBezTo>
                    <a:pt x="22" y="0"/>
                    <a:pt x="22" y="0"/>
                    <a:pt x="22" y="0"/>
                  </a:cubicBezTo>
                  <a:cubicBezTo>
                    <a:pt x="29" y="0"/>
                    <a:pt x="29" y="0"/>
                    <a:pt x="29" y="0"/>
                  </a:cubicBezTo>
                  <a:cubicBezTo>
                    <a:pt x="29" y="10"/>
                    <a:pt x="29" y="10"/>
                    <a:pt x="29" y="10"/>
                  </a:cubicBezTo>
                  <a:cubicBezTo>
                    <a:pt x="29" y="12"/>
                    <a:pt x="29" y="14"/>
                    <a:pt x="28" y="15"/>
                  </a:cubicBezTo>
                  <a:cubicBezTo>
                    <a:pt x="32" y="15"/>
                    <a:pt x="32" y="15"/>
                    <a:pt x="32" y="15"/>
                  </a:cubicBezTo>
                  <a:cubicBezTo>
                    <a:pt x="35" y="15"/>
                    <a:pt x="36" y="14"/>
                    <a:pt x="36" y="11"/>
                  </a:cubicBezTo>
                  <a:cubicBezTo>
                    <a:pt x="36" y="0"/>
                    <a:pt x="36" y="0"/>
                    <a:pt x="36" y="0"/>
                  </a:cubicBezTo>
                  <a:cubicBezTo>
                    <a:pt x="43" y="0"/>
                    <a:pt x="43" y="0"/>
                    <a:pt x="43" y="0"/>
                  </a:cubicBezTo>
                  <a:cubicBezTo>
                    <a:pt x="43" y="10"/>
                    <a:pt x="43" y="10"/>
                    <a:pt x="43" y="10"/>
                  </a:cubicBezTo>
                  <a:cubicBezTo>
                    <a:pt x="43" y="12"/>
                    <a:pt x="42" y="13"/>
                    <a:pt x="42" y="15"/>
                  </a:cubicBezTo>
                  <a:cubicBezTo>
                    <a:pt x="49" y="15"/>
                    <a:pt x="49" y="15"/>
                    <a:pt x="49" y="15"/>
                  </a:cubicBezTo>
                  <a:lnTo>
                    <a:pt x="49"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1" name="Freeform 52"/>
            <p:cNvSpPr>
              <a:spLocks noEditPoints="1"/>
            </p:cNvSpPr>
            <p:nvPr/>
          </p:nvSpPr>
          <p:spPr bwMode="auto">
            <a:xfrm>
              <a:off x="10161588" y="2628900"/>
              <a:ext cx="100013" cy="188912"/>
            </a:xfrm>
            <a:custGeom>
              <a:avLst/>
              <a:gdLst>
                <a:gd name="T0" fmla="*/ 6 w 16"/>
                <a:gd name="T1" fmla="*/ 5 h 30"/>
                <a:gd name="T2" fmla="*/ 0 w 16"/>
                <a:gd name="T3" fmla="*/ 5 h 30"/>
                <a:gd name="T4" fmla="*/ 0 w 16"/>
                <a:gd name="T5" fmla="*/ 0 h 30"/>
                <a:gd name="T6" fmla="*/ 6 w 16"/>
                <a:gd name="T7" fmla="*/ 0 h 30"/>
                <a:gd name="T8" fmla="*/ 6 w 16"/>
                <a:gd name="T9" fmla="*/ 5 h 30"/>
                <a:gd name="T10" fmla="*/ 16 w 16"/>
                <a:gd name="T11" fmla="*/ 21 h 30"/>
                <a:gd name="T12" fmla="*/ 14 w 16"/>
                <a:gd name="T13" fmla="*/ 27 h 30"/>
                <a:gd name="T14" fmla="*/ 7 w 16"/>
                <a:gd name="T15" fmla="*/ 30 h 30"/>
                <a:gd name="T16" fmla="*/ 1 w 16"/>
                <a:gd name="T17" fmla="*/ 30 h 30"/>
                <a:gd name="T18" fmla="*/ 1 w 16"/>
                <a:gd name="T19" fmla="*/ 24 h 30"/>
                <a:gd name="T20" fmla="*/ 6 w 16"/>
                <a:gd name="T21" fmla="*/ 24 h 30"/>
                <a:gd name="T22" fmla="*/ 9 w 16"/>
                <a:gd name="T23" fmla="*/ 19 h 30"/>
                <a:gd name="T24" fmla="*/ 9 w 16"/>
                <a:gd name="T25" fmla="*/ 9 h 30"/>
                <a:gd name="T26" fmla="*/ 16 w 16"/>
                <a:gd name="T27" fmla="*/ 9 h 30"/>
                <a:gd name="T28" fmla="*/ 16 w 16"/>
                <a:gd name="T29" fmla="*/ 21 h 30"/>
                <a:gd name="T30" fmla="*/ 15 w 16"/>
                <a:gd name="T31" fmla="*/ 5 h 30"/>
                <a:gd name="T32" fmla="*/ 9 w 16"/>
                <a:gd name="T33" fmla="*/ 5 h 30"/>
                <a:gd name="T34" fmla="*/ 9 w 16"/>
                <a:gd name="T35" fmla="*/ 0 h 30"/>
                <a:gd name="T36" fmla="*/ 15 w 16"/>
                <a:gd name="T37" fmla="*/ 0 h 30"/>
                <a:gd name="T38" fmla="*/ 15 w 16"/>
                <a:gd name="T3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0">
                  <a:moveTo>
                    <a:pt x="6" y="5"/>
                  </a:moveTo>
                  <a:cubicBezTo>
                    <a:pt x="0" y="5"/>
                    <a:pt x="0" y="5"/>
                    <a:pt x="0" y="5"/>
                  </a:cubicBezTo>
                  <a:cubicBezTo>
                    <a:pt x="0" y="0"/>
                    <a:pt x="0" y="0"/>
                    <a:pt x="0" y="0"/>
                  </a:cubicBezTo>
                  <a:cubicBezTo>
                    <a:pt x="6" y="0"/>
                    <a:pt x="6" y="0"/>
                    <a:pt x="6" y="0"/>
                  </a:cubicBezTo>
                  <a:lnTo>
                    <a:pt x="6" y="5"/>
                  </a:lnTo>
                  <a:close/>
                  <a:moveTo>
                    <a:pt x="16" y="21"/>
                  </a:moveTo>
                  <a:cubicBezTo>
                    <a:pt x="16" y="24"/>
                    <a:pt x="15" y="26"/>
                    <a:pt x="14" y="27"/>
                  </a:cubicBezTo>
                  <a:cubicBezTo>
                    <a:pt x="12" y="29"/>
                    <a:pt x="10" y="30"/>
                    <a:pt x="7" y="30"/>
                  </a:cubicBezTo>
                  <a:cubicBezTo>
                    <a:pt x="1" y="30"/>
                    <a:pt x="1" y="30"/>
                    <a:pt x="1" y="30"/>
                  </a:cubicBezTo>
                  <a:cubicBezTo>
                    <a:pt x="1" y="24"/>
                    <a:pt x="1" y="24"/>
                    <a:pt x="1" y="24"/>
                  </a:cubicBezTo>
                  <a:cubicBezTo>
                    <a:pt x="6" y="24"/>
                    <a:pt x="6" y="24"/>
                    <a:pt x="6" y="24"/>
                  </a:cubicBezTo>
                  <a:cubicBezTo>
                    <a:pt x="8" y="24"/>
                    <a:pt x="9" y="22"/>
                    <a:pt x="9" y="19"/>
                  </a:cubicBezTo>
                  <a:cubicBezTo>
                    <a:pt x="9" y="9"/>
                    <a:pt x="9" y="9"/>
                    <a:pt x="9" y="9"/>
                  </a:cubicBezTo>
                  <a:cubicBezTo>
                    <a:pt x="16" y="9"/>
                    <a:pt x="16" y="9"/>
                    <a:pt x="16" y="9"/>
                  </a:cubicBezTo>
                  <a:lnTo>
                    <a:pt x="16" y="21"/>
                  </a:lnTo>
                  <a:close/>
                  <a:moveTo>
                    <a:pt x="15" y="5"/>
                  </a:moveTo>
                  <a:cubicBezTo>
                    <a:pt x="9" y="5"/>
                    <a:pt x="9" y="5"/>
                    <a:pt x="9" y="5"/>
                  </a:cubicBezTo>
                  <a:cubicBezTo>
                    <a:pt x="9" y="0"/>
                    <a:pt x="9" y="0"/>
                    <a:pt x="9" y="0"/>
                  </a:cubicBezTo>
                  <a:cubicBezTo>
                    <a:pt x="15" y="0"/>
                    <a:pt x="15" y="0"/>
                    <a:pt x="15" y="0"/>
                  </a:cubicBezTo>
                  <a:lnTo>
                    <a:pt x="15"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grpSp>
        <p:nvGrpSpPr>
          <p:cNvPr id="8197" name="مجموعة 8196"/>
          <p:cNvGrpSpPr/>
          <p:nvPr/>
        </p:nvGrpSpPr>
        <p:grpSpPr>
          <a:xfrm>
            <a:off x="8015288" y="4087813"/>
            <a:ext cx="2146300" cy="276224"/>
            <a:chOff x="8015288" y="4087813"/>
            <a:chExt cx="2146300" cy="276224"/>
          </a:xfrm>
        </p:grpSpPr>
        <p:sp>
          <p:nvSpPr>
            <p:cNvPr id="52" name="Freeform 53"/>
            <p:cNvSpPr>
              <a:spLocks noEditPoints="1"/>
            </p:cNvSpPr>
            <p:nvPr/>
          </p:nvSpPr>
          <p:spPr bwMode="auto">
            <a:xfrm>
              <a:off x="8015288" y="4087813"/>
              <a:ext cx="195263" cy="227012"/>
            </a:xfrm>
            <a:custGeom>
              <a:avLst/>
              <a:gdLst>
                <a:gd name="T0" fmla="*/ 31 w 31"/>
                <a:gd name="T1" fmla="*/ 36 h 36"/>
                <a:gd name="T2" fmla="*/ 25 w 31"/>
                <a:gd name="T3" fmla="*/ 36 h 36"/>
                <a:gd name="T4" fmla="*/ 16 w 31"/>
                <a:gd name="T5" fmla="*/ 30 h 36"/>
                <a:gd name="T6" fmla="*/ 10 w 31"/>
                <a:gd name="T7" fmla="*/ 33 h 36"/>
                <a:gd name="T8" fmla="*/ 0 w 31"/>
                <a:gd name="T9" fmla="*/ 22 h 36"/>
                <a:gd name="T10" fmla="*/ 10 w 31"/>
                <a:gd name="T11" fmla="*/ 10 h 36"/>
                <a:gd name="T12" fmla="*/ 23 w 31"/>
                <a:gd name="T13" fmla="*/ 10 h 36"/>
                <a:gd name="T14" fmla="*/ 23 w 31"/>
                <a:gd name="T15" fmla="*/ 25 h 36"/>
                <a:gd name="T16" fmla="*/ 28 w 31"/>
                <a:gd name="T17" fmla="*/ 30 h 36"/>
                <a:gd name="T18" fmla="*/ 31 w 31"/>
                <a:gd name="T19" fmla="*/ 30 h 36"/>
                <a:gd name="T20" fmla="*/ 31 w 31"/>
                <a:gd name="T21" fmla="*/ 36 h 36"/>
                <a:gd name="T22" fmla="*/ 12 w 31"/>
                <a:gd name="T23" fmla="*/ 5 h 36"/>
                <a:gd name="T24" fmla="*/ 6 w 31"/>
                <a:gd name="T25" fmla="*/ 5 h 36"/>
                <a:gd name="T26" fmla="*/ 6 w 31"/>
                <a:gd name="T27" fmla="*/ 0 h 36"/>
                <a:gd name="T28" fmla="*/ 12 w 31"/>
                <a:gd name="T29" fmla="*/ 0 h 36"/>
                <a:gd name="T30" fmla="*/ 12 w 31"/>
                <a:gd name="T31" fmla="*/ 5 h 36"/>
                <a:gd name="T32" fmla="*/ 16 w 31"/>
                <a:gd name="T33" fmla="*/ 21 h 36"/>
                <a:gd name="T34" fmla="*/ 16 w 31"/>
                <a:gd name="T35" fmla="*/ 15 h 36"/>
                <a:gd name="T36" fmla="*/ 12 w 31"/>
                <a:gd name="T37" fmla="*/ 15 h 36"/>
                <a:gd name="T38" fmla="*/ 7 w 31"/>
                <a:gd name="T39" fmla="*/ 22 h 36"/>
                <a:gd name="T40" fmla="*/ 11 w 31"/>
                <a:gd name="T41" fmla="*/ 28 h 36"/>
                <a:gd name="T42" fmla="*/ 16 w 31"/>
                <a:gd name="T43" fmla="*/ 21 h 36"/>
                <a:gd name="T44" fmla="*/ 21 w 31"/>
                <a:gd name="T45" fmla="*/ 5 h 36"/>
                <a:gd name="T46" fmla="*/ 15 w 31"/>
                <a:gd name="T47" fmla="*/ 5 h 36"/>
                <a:gd name="T48" fmla="*/ 15 w 31"/>
                <a:gd name="T49" fmla="*/ 0 h 36"/>
                <a:gd name="T50" fmla="*/ 21 w 31"/>
                <a:gd name="T51" fmla="*/ 0 h 36"/>
                <a:gd name="T52" fmla="*/ 21 w 31"/>
                <a:gd name="T5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31" y="36"/>
                  </a:moveTo>
                  <a:cubicBezTo>
                    <a:pt x="25" y="36"/>
                    <a:pt x="25" y="36"/>
                    <a:pt x="25" y="36"/>
                  </a:cubicBezTo>
                  <a:cubicBezTo>
                    <a:pt x="21" y="36"/>
                    <a:pt x="18" y="34"/>
                    <a:pt x="16" y="30"/>
                  </a:cubicBezTo>
                  <a:cubicBezTo>
                    <a:pt x="15" y="32"/>
                    <a:pt x="13" y="33"/>
                    <a:pt x="10" y="33"/>
                  </a:cubicBezTo>
                  <a:cubicBezTo>
                    <a:pt x="4" y="33"/>
                    <a:pt x="0" y="28"/>
                    <a:pt x="0" y="22"/>
                  </a:cubicBezTo>
                  <a:cubicBezTo>
                    <a:pt x="0" y="15"/>
                    <a:pt x="4" y="10"/>
                    <a:pt x="10" y="10"/>
                  </a:cubicBezTo>
                  <a:cubicBezTo>
                    <a:pt x="10" y="10"/>
                    <a:pt x="14" y="10"/>
                    <a:pt x="23" y="10"/>
                  </a:cubicBezTo>
                  <a:cubicBezTo>
                    <a:pt x="23" y="25"/>
                    <a:pt x="23" y="25"/>
                    <a:pt x="23" y="25"/>
                  </a:cubicBezTo>
                  <a:cubicBezTo>
                    <a:pt x="23" y="28"/>
                    <a:pt x="25" y="30"/>
                    <a:pt x="28" y="30"/>
                  </a:cubicBezTo>
                  <a:cubicBezTo>
                    <a:pt x="31" y="30"/>
                    <a:pt x="31" y="30"/>
                    <a:pt x="31" y="30"/>
                  </a:cubicBezTo>
                  <a:lnTo>
                    <a:pt x="31" y="36"/>
                  </a:lnTo>
                  <a:close/>
                  <a:moveTo>
                    <a:pt x="12" y="5"/>
                  </a:moveTo>
                  <a:cubicBezTo>
                    <a:pt x="6" y="5"/>
                    <a:pt x="6" y="5"/>
                    <a:pt x="6" y="5"/>
                  </a:cubicBezTo>
                  <a:cubicBezTo>
                    <a:pt x="6" y="0"/>
                    <a:pt x="6" y="0"/>
                    <a:pt x="6" y="0"/>
                  </a:cubicBezTo>
                  <a:cubicBezTo>
                    <a:pt x="12" y="0"/>
                    <a:pt x="12" y="0"/>
                    <a:pt x="12" y="0"/>
                  </a:cubicBezTo>
                  <a:lnTo>
                    <a:pt x="12" y="5"/>
                  </a:lnTo>
                  <a:close/>
                  <a:moveTo>
                    <a:pt x="16" y="21"/>
                  </a:moveTo>
                  <a:cubicBezTo>
                    <a:pt x="16" y="15"/>
                    <a:pt x="16" y="15"/>
                    <a:pt x="16" y="15"/>
                  </a:cubicBezTo>
                  <a:cubicBezTo>
                    <a:pt x="12" y="15"/>
                    <a:pt x="12" y="15"/>
                    <a:pt x="12" y="15"/>
                  </a:cubicBezTo>
                  <a:cubicBezTo>
                    <a:pt x="9" y="15"/>
                    <a:pt x="7" y="18"/>
                    <a:pt x="7" y="22"/>
                  </a:cubicBezTo>
                  <a:cubicBezTo>
                    <a:pt x="7" y="25"/>
                    <a:pt x="9" y="28"/>
                    <a:pt x="11" y="28"/>
                  </a:cubicBezTo>
                  <a:cubicBezTo>
                    <a:pt x="14" y="28"/>
                    <a:pt x="16" y="25"/>
                    <a:pt x="16" y="21"/>
                  </a:cubicBezTo>
                  <a:close/>
                  <a:moveTo>
                    <a:pt x="21" y="5"/>
                  </a:moveTo>
                  <a:cubicBezTo>
                    <a:pt x="15" y="5"/>
                    <a:pt x="15" y="5"/>
                    <a:pt x="15" y="5"/>
                  </a:cubicBezTo>
                  <a:cubicBezTo>
                    <a:pt x="15" y="0"/>
                    <a:pt x="15" y="0"/>
                    <a:pt x="15" y="0"/>
                  </a:cubicBezTo>
                  <a:cubicBezTo>
                    <a:pt x="21" y="0"/>
                    <a:pt x="21" y="0"/>
                    <a:pt x="21" y="0"/>
                  </a:cubicBezTo>
                  <a:lnTo>
                    <a:pt x="21"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3" name="Freeform 54"/>
            <p:cNvSpPr>
              <a:spLocks noEditPoints="1"/>
            </p:cNvSpPr>
            <p:nvPr/>
          </p:nvSpPr>
          <p:spPr bwMode="auto">
            <a:xfrm>
              <a:off x="8197850" y="4181475"/>
              <a:ext cx="146050" cy="182562"/>
            </a:xfrm>
            <a:custGeom>
              <a:avLst/>
              <a:gdLst>
                <a:gd name="T0" fmla="*/ 6 w 23"/>
                <a:gd name="T1" fmla="*/ 29 h 29"/>
                <a:gd name="T2" fmla="*/ 0 w 23"/>
                <a:gd name="T3" fmla="*/ 29 h 29"/>
                <a:gd name="T4" fmla="*/ 0 w 23"/>
                <a:gd name="T5" fmla="*/ 24 h 29"/>
                <a:gd name="T6" fmla="*/ 6 w 23"/>
                <a:gd name="T7" fmla="*/ 24 h 29"/>
                <a:gd name="T8" fmla="*/ 6 w 23"/>
                <a:gd name="T9" fmla="*/ 29 h 29"/>
                <a:gd name="T10" fmla="*/ 23 w 23"/>
                <a:gd name="T11" fmla="*/ 21 h 29"/>
                <a:gd name="T12" fmla="*/ 1 w 23"/>
                <a:gd name="T13" fmla="*/ 21 h 29"/>
                <a:gd name="T14" fmla="*/ 1 w 23"/>
                <a:gd name="T15" fmla="*/ 15 h 29"/>
                <a:gd name="T16" fmla="*/ 6 w 23"/>
                <a:gd name="T17" fmla="*/ 15 h 29"/>
                <a:gd name="T18" fmla="*/ 9 w 23"/>
                <a:gd name="T19" fmla="*/ 10 h 29"/>
                <a:gd name="T20" fmla="*/ 9 w 23"/>
                <a:gd name="T21" fmla="*/ 0 h 29"/>
                <a:gd name="T22" fmla="*/ 16 w 23"/>
                <a:gd name="T23" fmla="*/ 0 h 29"/>
                <a:gd name="T24" fmla="*/ 16 w 23"/>
                <a:gd name="T25" fmla="*/ 10 h 29"/>
                <a:gd name="T26" fmla="*/ 15 w 23"/>
                <a:gd name="T27" fmla="*/ 15 h 29"/>
                <a:gd name="T28" fmla="*/ 23 w 23"/>
                <a:gd name="T29" fmla="*/ 15 h 29"/>
                <a:gd name="T30" fmla="*/ 23 w 23"/>
                <a:gd name="T31" fmla="*/ 21 h 29"/>
                <a:gd name="T32" fmla="*/ 15 w 23"/>
                <a:gd name="T33" fmla="*/ 29 h 29"/>
                <a:gd name="T34" fmla="*/ 9 w 23"/>
                <a:gd name="T35" fmla="*/ 29 h 29"/>
                <a:gd name="T36" fmla="*/ 9 w 23"/>
                <a:gd name="T37" fmla="*/ 24 h 29"/>
                <a:gd name="T38" fmla="*/ 15 w 23"/>
                <a:gd name="T39" fmla="*/ 24 h 29"/>
                <a:gd name="T40" fmla="*/ 15 w 23"/>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9">
                  <a:moveTo>
                    <a:pt x="6" y="29"/>
                  </a:moveTo>
                  <a:cubicBezTo>
                    <a:pt x="0" y="29"/>
                    <a:pt x="0" y="29"/>
                    <a:pt x="0" y="29"/>
                  </a:cubicBezTo>
                  <a:cubicBezTo>
                    <a:pt x="0" y="24"/>
                    <a:pt x="0" y="24"/>
                    <a:pt x="0" y="24"/>
                  </a:cubicBezTo>
                  <a:cubicBezTo>
                    <a:pt x="6" y="24"/>
                    <a:pt x="6" y="24"/>
                    <a:pt x="6" y="24"/>
                  </a:cubicBezTo>
                  <a:lnTo>
                    <a:pt x="6" y="29"/>
                  </a:lnTo>
                  <a:close/>
                  <a:moveTo>
                    <a:pt x="23" y="21"/>
                  </a:moveTo>
                  <a:cubicBezTo>
                    <a:pt x="1" y="21"/>
                    <a:pt x="1" y="21"/>
                    <a:pt x="1" y="21"/>
                  </a:cubicBezTo>
                  <a:cubicBezTo>
                    <a:pt x="1" y="15"/>
                    <a:pt x="1" y="15"/>
                    <a:pt x="1" y="15"/>
                  </a:cubicBezTo>
                  <a:cubicBezTo>
                    <a:pt x="6" y="15"/>
                    <a:pt x="6" y="15"/>
                    <a:pt x="6" y="15"/>
                  </a:cubicBezTo>
                  <a:cubicBezTo>
                    <a:pt x="8" y="15"/>
                    <a:pt x="9" y="13"/>
                    <a:pt x="9" y="10"/>
                  </a:cubicBezTo>
                  <a:cubicBezTo>
                    <a:pt x="9" y="0"/>
                    <a:pt x="9" y="0"/>
                    <a:pt x="9" y="0"/>
                  </a:cubicBezTo>
                  <a:cubicBezTo>
                    <a:pt x="16" y="0"/>
                    <a:pt x="16" y="0"/>
                    <a:pt x="16" y="0"/>
                  </a:cubicBezTo>
                  <a:cubicBezTo>
                    <a:pt x="16" y="10"/>
                    <a:pt x="16" y="10"/>
                    <a:pt x="16" y="10"/>
                  </a:cubicBezTo>
                  <a:cubicBezTo>
                    <a:pt x="16" y="12"/>
                    <a:pt x="15" y="13"/>
                    <a:pt x="15" y="15"/>
                  </a:cubicBezTo>
                  <a:cubicBezTo>
                    <a:pt x="23" y="15"/>
                    <a:pt x="23" y="15"/>
                    <a:pt x="23" y="15"/>
                  </a:cubicBezTo>
                  <a:lnTo>
                    <a:pt x="23" y="21"/>
                  </a:lnTo>
                  <a:close/>
                  <a:moveTo>
                    <a:pt x="15" y="29"/>
                  </a:moveTo>
                  <a:cubicBezTo>
                    <a:pt x="9" y="29"/>
                    <a:pt x="9" y="29"/>
                    <a:pt x="9" y="29"/>
                  </a:cubicBezTo>
                  <a:cubicBezTo>
                    <a:pt x="9" y="24"/>
                    <a:pt x="9" y="24"/>
                    <a:pt x="9" y="24"/>
                  </a:cubicBezTo>
                  <a:cubicBezTo>
                    <a:pt x="15" y="24"/>
                    <a:pt x="15" y="24"/>
                    <a:pt x="15" y="24"/>
                  </a:cubicBezTo>
                  <a:lnTo>
                    <a:pt x="15"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4" name="Freeform 55"/>
            <p:cNvSpPr>
              <a:spLocks/>
            </p:cNvSpPr>
            <p:nvPr/>
          </p:nvSpPr>
          <p:spPr bwMode="auto">
            <a:xfrm>
              <a:off x="8331200" y="4117975"/>
              <a:ext cx="95250" cy="196850"/>
            </a:xfrm>
            <a:custGeom>
              <a:avLst/>
              <a:gdLst>
                <a:gd name="T0" fmla="*/ 15 w 15"/>
                <a:gd name="T1" fmla="*/ 22 h 31"/>
                <a:gd name="T2" fmla="*/ 13 w 15"/>
                <a:gd name="T3" fmla="*/ 28 h 31"/>
                <a:gd name="T4" fmla="*/ 6 w 15"/>
                <a:gd name="T5" fmla="*/ 31 h 31"/>
                <a:gd name="T6" fmla="*/ 0 w 15"/>
                <a:gd name="T7" fmla="*/ 31 h 31"/>
                <a:gd name="T8" fmla="*/ 0 w 15"/>
                <a:gd name="T9" fmla="*/ 25 h 31"/>
                <a:gd name="T10" fmla="*/ 5 w 15"/>
                <a:gd name="T11" fmla="*/ 25 h 31"/>
                <a:gd name="T12" fmla="*/ 8 w 15"/>
                <a:gd name="T13" fmla="*/ 20 h 31"/>
                <a:gd name="T14" fmla="*/ 8 w 15"/>
                <a:gd name="T15" fmla="*/ 0 h 31"/>
                <a:gd name="T16" fmla="*/ 15 w 15"/>
                <a:gd name="T17" fmla="*/ 0 h 31"/>
                <a:gd name="T18" fmla="*/ 15 w 15"/>
                <a:gd name="T1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1">
                  <a:moveTo>
                    <a:pt x="15" y="22"/>
                  </a:moveTo>
                  <a:cubicBezTo>
                    <a:pt x="15" y="25"/>
                    <a:pt x="14" y="27"/>
                    <a:pt x="13" y="28"/>
                  </a:cubicBezTo>
                  <a:cubicBezTo>
                    <a:pt x="11" y="30"/>
                    <a:pt x="9" y="31"/>
                    <a:pt x="6" y="31"/>
                  </a:cubicBezTo>
                  <a:cubicBezTo>
                    <a:pt x="0" y="31"/>
                    <a:pt x="0" y="31"/>
                    <a:pt x="0" y="31"/>
                  </a:cubicBezTo>
                  <a:cubicBezTo>
                    <a:pt x="0" y="25"/>
                    <a:pt x="0" y="25"/>
                    <a:pt x="0" y="25"/>
                  </a:cubicBezTo>
                  <a:cubicBezTo>
                    <a:pt x="5" y="25"/>
                    <a:pt x="5" y="25"/>
                    <a:pt x="5" y="25"/>
                  </a:cubicBezTo>
                  <a:cubicBezTo>
                    <a:pt x="7" y="25"/>
                    <a:pt x="8" y="23"/>
                    <a:pt x="8" y="20"/>
                  </a:cubicBezTo>
                  <a:cubicBezTo>
                    <a:pt x="8" y="0"/>
                    <a:pt x="8" y="0"/>
                    <a:pt x="8" y="0"/>
                  </a:cubicBezTo>
                  <a:cubicBezTo>
                    <a:pt x="15" y="0"/>
                    <a:pt x="15" y="0"/>
                    <a:pt x="15" y="0"/>
                  </a:cubicBezTo>
                  <a:lnTo>
                    <a:pt x="15"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5" name="Freeform 56"/>
            <p:cNvSpPr>
              <a:spLocks/>
            </p:cNvSpPr>
            <p:nvPr/>
          </p:nvSpPr>
          <p:spPr bwMode="auto">
            <a:xfrm>
              <a:off x="8456613" y="4117975"/>
              <a:ext cx="88900" cy="196850"/>
            </a:xfrm>
            <a:custGeom>
              <a:avLst/>
              <a:gdLst>
                <a:gd name="T0" fmla="*/ 14 w 14"/>
                <a:gd name="T1" fmla="*/ 31 h 31"/>
                <a:gd name="T2" fmla="*/ 8 w 14"/>
                <a:gd name="T3" fmla="*/ 31 h 31"/>
                <a:gd name="T4" fmla="*/ 0 w 14"/>
                <a:gd name="T5" fmla="*/ 23 h 31"/>
                <a:gd name="T6" fmla="*/ 0 w 14"/>
                <a:gd name="T7" fmla="*/ 0 h 31"/>
                <a:gd name="T8" fmla="*/ 6 w 14"/>
                <a:gd name="T9" fmla="*/ 0 h 31"/>
                <a:gd name="T10" fmla="*/ 6 w 14"/>
                <a:gd name="T11" fmla="*/ 20 h 31"/>
                <a:gd name="T12" fmla="*/ 12 w 14"/>
                <a:gd name="T13" fmla="*/ 25 h 31"/>
                <a:gd name="T14" fmla="*/ 14 w 14"/>
                <a:gd name="T15" fmla="*/ 25 h 31"/>
                <a:gd name="T16" fmla="*/ 14 w 1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1">
                  <a:moveTo>
                    <a:pt x="14" y="31"/>
                  </a:moveTo>
                  <a:cubicBezTo>
                    <a:pt x="8" y="31"/>
                    <a:pt x="8" y="31"/>
                    <a:pt x="8" y="31"/>
                  </a:cubicBezTo>
                  <a:cubicBezTo>
                    <a:pt x="3" y="31"/>
                    <a:pt x="0" y="28"/>
                    <a:pt x="0" y="23"/>
                  </a:cubicBezTo>
                  <a:cubicBezTo>
                    <a:pt x="0" y="0"/>
                    <a:pt x="0" y="0"/>
                    <a:pt x="0" y="0"/>
                  </a:cubicBezTo>
                  <a:cubicBezTo>
                    <a:pt x="6" y="0"/>
                    <a:pt x="6" y="0"/>
                    <a:pt x="6" y="0"/>
                  </a:cubicBezTo>
                  <a:cubicBezTo>
                    <a:pt x="6" y="20"/>
                    <a:pt x="6" y="20"/>
                    <a:pt x="6" y="20"/>
                  </a:cubicBezTo>
                  <a:cubicBezTo>
                    <a:pt x="6" y="23"/>
                    <a:pt x="7" y="25"/>
                    <a:pt x="12" y="25"/>
                  </a:cubicBezTo>
                  <a:cubicBezTo>
                    <a:pt x="14" y="25"/>
                    <a:pt x="14" y="25"/>
                    <a:pt x="14" y="25"/>
                  </a:cubicBez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6" name="Freeform 57"/>
            <p:cNvSpPr>
              <a:spLocks noEditPoints="1"/>
            </p:cNvSpPr>
            <p:nvPr/>
          </p:nvSpPr>
          <p:spPr bwMode="auto">
            <a:xfrm>
              <a:off x="8539163" y="4206875"/>
              <a:ext cx="207963" cy="133350"/>
            </a:xfrm>
            <a:custGeom>
              <a:avLst/>
              <a:gdLst>
                <a:gd name="T0" fmla="*/ 33 w 33"/>
                <a:gd name="T1" fmla="*/ 17 h 21"/>
                <a:gd name="T2" fmla="*/ 25 w 33"/>
                <a:gd name="T3" fmla="*/ 17 h 21"/>
                <a:gd name="T4" fmla="*/ 16 w 33"/>
                <a:gd name="T5" fmla="*/ 21 h 21"/>
                <a:gd name="T6" fmla="*/ 7 w 33"/>
                <a:gd name="T7" fmla="*/ 17 h 21"/>
                <a:gd name="T8" fmla="*/ 0 w 33"/>
                <a:gd name="T9" fmla="*/ 17 h 21"/>
                <a:gd name="T10" fmla="*/ 0 w 33"/>
                <a:gd name="T11" fmla="*/ 11 h 21"/>
                <a:gd name="T12" fmla="*/ 5 w 33"/>
                <a:gd name="T13" fmla="*/ 11 h 21"/>
                <a:gd name="T14" fmla="*/ 16 w 33"/>
                <a:gd name="T15" fmla="*/ 0 h 21"/>
                <a:gd name="T16" fmla="*/ 27 w 33"/>
                <a:gd name="T17" fmla="*/ 11 h 21"/>
                <a:gd name="T18" fmla="*/ 33 w 33"/>
                <a:gd name="T19" fmla="*/ 11 h 21"/>
                <a:gd name="T20" fmla="*/ 33 w 33"/>
                <a:gd name="T21" fmla="*/ 17 h 21"/>
                <a:gd name="T22" fmla="*/ 21 w 33"/>
                <a:gd name="T23" fmla="*/ 11 h 21"/>
                <a:gd name="T24" fmla="*/ 16 w 33"/>
                <a:gd name="T25" fmla="*/ 5 h 21"/>
                <a:gd name="T26" fmla="*/ 16 w 33"/>
                <a:gd name="T27" fmla="*/ 5 h 21"/>
                <a:gd name="T28" fmla="*/ 12 w 33"/>
                <a:gd name="T29" fmla="*/ 10 h 21"/>
                <a:gd name="T30" fmla="*/ 16 w 33"/>
                <a:gd name="T31" fmla="*/ 16 h 21"/>
                <a:gd name="T32" fmla="*/ 21 w 33"/>
                <a:gd name="T3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1">
                  <a:moveTo>
                    <a:pt x="33" y="17"/>
                  </a:moveTo>
                  <a:cubicBezTo>
                    <a:pt x="25" y="17"/>
                    <a:pt x="25" y="17"/>
                    <a:pt x="25" y="17"/>
                  </a:cubicBezTo>
                  <a:cubicBezTo>
                    <a:pt x="23" y="20"/>
                    <a:pt x="20" y="21"/>
                    <a:pt x="16" y="21"/>
                  </a:cubicBezTo>
                  <a:cubicBezTo>
                    <a:pt x="12" y="21"/>
                    <a:pt x="9" y="20"/>
                    <a:pt x="7" y="17"/>
                  </a:cubicBezTo>
                  <a:cubicBezTo>
                    <a:pt x="0" y="17"/>
                    <a:pt x="0" y="17"/>
                    <a:pt x="0" y="17"/>
                  </a:cubicBezTo>
                  <a:cubicBezTo>
                    <a:pt x="0" y="11"/>
                    <a:pt x="0" y="11"/>
                    <a:pt x="0" y="11"/>
                  </a:cubicBezTo>
                  <a:cubicBezTo>
                    <a:pt x="5" y="11"/>
                    <a:pt x="5" y="11"/>
                    <a:pt x="5" y="11"/>
                  </a:cubicBezTo>
                  <a:cubicBezTo>
                    <a:pt x="5" y="4"/>
                    <a:pt x="9" y="0"/>
                    <a:pt x="16" y="0"/>
                  </a:cubicBezTo>
                  <a:cubicBezTo>
                    <a:pt x="23" y="0"/>
                    <a:pt x="27" y="4"/>
                    <a:pt x="27" y="11"/>
                  </a:cubicBezTo>
                  <a:cubicBezTo>
                    <a:pt x="33" y="11"/>
                    <a:pt x="33" y="11"/>
                    <a:pt x="33" y="11"/>
                  </a:cubicBezTo>
                  <a:lnTo>
                    <a:pt x="33" y="17"/>
                  </a:lnTo>
                  <a:close/>
                  <a:moveTo>
                    <a:pt x="21" y="11"/>
                  </a:moveTo>
                  <a:cubicBezTo>
                    <a:pt x="21" y="7"/>
                    <a:pt x="19" y="5"/>
                    <a:pt x="16" y="5"/>
                  </a:cubicBezTo>
                  <a:cubicBezTo>
                    <a:pt x="16" y="5"/>
                    <a:pt x="16" y="5"/>
                    <a:pt x="16" y="5"/>
                  </a:cubicBezTo>
                  <a:cubicBezTo>
                    <a:pt x="13" y="5"/>
                    <a:pt x="12" y="7"/>
                    <a:pt x="12" y="10"/>
                  </a:cubicBezTo>
                  <a:cubicBezTo>
                    <a:pt x="12" y="14"/>
                    <a:pt x="13" y="16"/>
                    <a:pt x="16" y="16"/>
                  </a:cubicBezTo>
                  <a:cubicBezTo>
                    <a:pt x="19" y="16"/>
                    <a:pt x="21" y="14"/>
                    <a:pt x="21"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7" name="Freeform 58"/>
            <p:cNvSpPr>
              <a:spLocks/>
            </p:cNvSpPr>
            <p:nvPr/>
          </p:nvSpPr>
          <p:spPr bwMode="auto">
            <a:xfrm>
              <a:off x="8728075" y="4117975"/>
              <a:ext cx="95250" cy="196850"/>
            </a:xfrm>
            <a:custGeom>
              <a:avLst/>
              <a:gdLst>
                <a:gd name="T0" fmla="*/ 15 w 15"/>
                <a:gd name="T1" fmla="*/ 22 h 31"/>
                <a:gd name="T2" fmla="*/ 13 w 15"/>
                <a:gd name="T3" fmla="*/ 28 h 31"/>
                <a:gd name="T4" fmla="*/ 7 w 15"/>
                <a:gd name="T5" fmla="*/ 31 h 31"/>
                <a:gd name="T6" fmla="*/ 0 w 15"/>
                <a:gd name="T7" fmla="*/ 31 h 31"/>
                <a:gd name="T8" fmla="*/ 0 w 15"/>
                <a:gd name="T9" fmla="*/ 25 h 31"/>
                <a:gd name="T10" fmla="*/ 5 w 15"/>
                <a:gd name="T11" fmla="*/ 25 h 31"/>
                <a:gd name="T12" fmla="*/ 9 w 15"/>
                <a:gd name="T13" fmla="*/ 20 h 31"/>
                <a:gd name="T14" fmla="*/ 9 w 15"/>
                <a:gd name="T15" fmla="*/ 0 h 31"/>
                <a:gd name="T16" fmla="*/ 15 w 15"/>
                <a:gd name="T17" fmla="*/ 0 h 31"/>
                <a:gd name="T18" fmla="*/ 15 w 15"/>
                <a:gd name="T1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1">
                  <a:moveTo>
                    <a:pt x="15" y="22"/>
                  </a:moveTo>
                  <a:cubicBezTo>
                    <a:pt x="15" y="25"/>
                    <a:pt x="15" y="27"/>
                    <a:pt x="13" y="28"/>
                  </a:cubicBezTo>
                  <a:cubicBezTo>
                    <a:pt x="12" y="30"/>
                    <a:pt x="10" y="31"/>
                    <a:pt x="7" y="31"/>
                  </a:cubicBezTo>
                  <a:cubicBezTo>
                    <a:pt x="0" y="31"/>
                    <a:pt x="0" y="31"/>
                    <a:pt x="0" y="31"/>
                  </a:cubicBezTo>
                  <a:cubicBezTo>
                    <a:pt x="0" y="25"/>
                    <a:pt x="0" y="25"/>
                    <a:pt x="0" y="25"/>
                  </a:cubicBezTo>
                  <a:cubicBezTo>
                    <a:pt x="5" y="25"/>
                    <a:pt x="5" y="25"/>
                    <a:pt x="5" y="25"/>
                  </a:cubicBezTo>
                  <a:cubicBezTo>
                    <a:pt x="8" y="25"/>
                    <a:pt x="9" y="23"/>
                    <a:pt x="9" y="20"/>
                  </a:cubicBezTo>
                  <a:cubicBezTo>
                    <a:pt x="9" y="0"/>
                    <a:pt x="9" y="0"/>
                    <a:pt x="9" y="0"/>
                  </a:cubicBezTo>
                  <a:cubicBezTo>
                    <a:pt x="15" y="0"/>
                    <a:pt x="15" y="0"/>
                    <a:pt x="15" y="0"/>
                  </a:cubicBezTo>
                  <a:lnTo>
                    <a:pt x="15"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8" name="Rectangle 59"/>
            <p:cNvSpPr>
              <a:spLocks noChangeArrowheads="1"/>
            </p:cNvSpPr>
            <p:nvPr/>
          </p:nvSpPr>
          <p:spPr bwMode="auto">
            <a:xfrm>
              <a:off x="8855075" y="4117975"/>
              <a:ext cx="44450" cy="1968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9" name="Freeform 60"/>
            <p:cNvSpPr>
              <a:spLocks noEditPoints="1"/>
            </p:cNvSpPr>
            <p:nvPr/>
          </p:nvSpPr>
          <p:spPr bwMode="auto">
            <a:xfrm>
              <a:off x="8986838" y="4092575"/>
              <a:ext cx="309563" cy="222250"/>
            </a:xfrm>
            <a:custGeom>
              <a:avLst/>
              <a:gdLst>
                <a:gd name="T0" fmla="*/ 49 w 49"/>
                <a:gd name="T1" fmla="*/ 35 h 35"/>
                <a:gd name="T2" fmla="*/ 46 w 49"/>
                <a:gd name="T3" fmla="*/ 35 h 35"/>
                <a:gd name="T4" fmla="*/ 34 w 49"/>
                <a:gd name="T5" fmla="*/ 34 h 35"/>
                <a:gd name="T6" fmla="*/ 22 w 49"/>
                <a:gd name="T7" fmla="*/ 35 h 35"/>
                <a:gd name="T8" fmla="*/ 15 w 49"/>
                <a:gd name="T9" fmla="*/ 35 h 35"/>
                <a:gd name="T10" fmla="*/ 0 w 49"/>
                <a:gd name="T11" fmla="*/ 22 h 35"/>
                <a:gd name="T12" fmla="*/ 0 w 49"/>
                <a:gd name="T13" fmla="*/ 14 h 35"/>
                <a:gd name="T14" fmla="*/ 6 w 49"/>
                <a:gd name="T15" fmla="*/ 14 h 35"/>
                <a:gd name="T16" fmla="*/ 6 w 49"/>
                <a:gd name="T17" fmla="*/ 22 h 35"/>
                <a:gd name="T18" fmla="*/ 9 w 49"/>
                <a:gd name="T19" fmla="*/ 28 h 35"/>
                <a:gd name="T20" fmla="*/ 16 w 49"/>
                <a:gd name="T21" fmla="*/ 29 h 35"/>
                <a:gd name="T22" fmla="*/ 22 w 49"/>
                <a:gd name="T23" fmla="*/ 29 h 35"/>
                <a:gd name="T24" fmla="*/ 26 w 49"/>
                <a:gd name="T25" fmla="*/ 29 h 35"/>
                <a:gd name="T26" fmla="*/ 23 w 49"/>
                <a:gd name="T27" fmla="*/ 21 h 35"/>
                <a:gd name="T28" fmla="*/ 23 w 49"/>
                <a:gd name="T29" fmla="*/ 17 h 35"/>
                <a:gd name="T30" fmla="*/ 34 w 49"/>
                <a:gd name="T31" fmla="*/ 9 h 35"/>
                <a:gd name="T32" fmla="*/ 44 w 49"/>
                <a:gd name="T33" fmla="*/ 17 h 35"/>
                <a:gd name="T34" fmla="*/ 45 w 49"/>
                <a:gd name="T35" fmla="*/ 21 h 35"/>
                <a:gd name="T36" fmla="*/ 42 w 49"/>
                <a:gd name="T37" fmla="*/ 29 h 35"/>
                <a:gd name="T38" fmla="*/ 46 w 49"/>
                <a:gd name="T39" fmla="*/ 29 h 35"/>
                <a:gd name="T40" fmla="*/ 49 w 49"/>
                <a:gd name="T41" fmla="*/ 29 h 35"/>
                <a:gd name="T42" fmla="*/ 49 w 49"/>
                <a:gd name="T43" fmla="*/ 35 h 35"/>
                <a:gd name="T44" fmla="*/ 36 w 49"/>
                <a:gd name="T45" fmla="*/ 26 h 35"/>
                <a:gd name="T46" fmla="*/ 39 w 49"/>
                <a:gd name="T47" fmla="*/ 20 h 35"/>
                <a:gd name="T48" fmla="*/ 34 w 49"/>
                <a:gd name="T49" fmla="*/ 15 h 35"/>
                <a:gd name="T50" fmla="*/ 29 w 49"/>
                <a:gd name="T51" fmla="*/ 20 h 35"/>
                <a:gd name="T52" fmla="*/ 32 w 49"/>
                <a:gd name="T53" fmla="*/ 26 h 35"/>
                <a:gd name="T54" fmla="*/ 34 w 49"/>
                <a:gd name="T55" fmla="*/ 27 h 35"/>
                <a:gd name="T56" fmla="*/ 36 w 49"/>
                <a:gd name="T57" fmla="*/ 26 h 35"/>
                <a:gd name="T58" fmla="*/ 37 w 49"/>
                <a:gd name="T59" fmla="*/ 5 h 35"/>
                <a:gd name="T60" fmla="*/ 31 w 49"/>
                <a:gd name="T61" fmla="*/ 5 h 35"/>
                <a:gd name="T62" fmla="*/ 31 w 49"/>
                <a:gd name="T63" fmla="*/ 0 h 35"/>
                <a:gd name="T64" fmla="*/ 37 w 49"/>
                <a:gd name="T65" fmla="*/ 0 h 35"/>
                <a:gd name="T66" fmla="*/ 37 w 49"/>
                <a:gd name="T6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35">
                  <a:moveTo>
                    <a:pt x="49" y="35"/>
                  </a:moveTo>
                  <a:cubicBezTo>
                    <a:pt x="46" y="35"/>
                    <a:pt x="46" y="35"/>
                    <a:pt x="46" y="35"/>
                  </a:cubicBezTo>
                  <a:cubicBezTo>
                    <a:pt x="40" y="35"/>
                    <a:pt x="36" y="35"/>
                    <a:pt x="34" y="34"/>
                  </a:cubicBezTo>
                  <a:cubicBezTo>
                    <a:pt x="31" y="35"/>
                    <a:pt x="27" y="35"/>
                    <a:pt x="22" y="35"/>
                  </a:cubicBezTo>
                  <a:cubicBezTo>
                    <a:pt x="15" y="35"/>
                    <a:pt x="15" y="35"/>
                    <a:pt x="15" y="35"/>
                  </a:cubicBezTo>
                  <a:cubicBezTo>
                    <a:pt x="5" y="35"/>
                    <a:pt x="0" y="31"/>
                    <a:pt x="0" y="22"/>
                  </a:cubicBezTo>
                  <a:cubicBezTo>
                    <a:pt x="0" y="14"/>
                    <a:pt x="0" y="14"/>
                    <a:pt x="0" y="14"/>
                  </a:cubicBezTo>
                  <a:cubicBezTo>
                    <a:pt x="6" y="14"/>
                    <a:pt x="6" y="14"/>
                    <a:pt x="6" y="14"/>
                  </a:cubicBezTo>
                  <a:cubicBezTo>
                    <a:pt x="6" y="22"/>
                    <a:pt x="6" y="22"/>
                    <a:pt x="6" y="22"/>
                  </a:cubicBezTo>
                  <a:cubicBezTo>
                    <a:pt x="6" y="25"/>
                    <a:pt x="7" y="27"/>
                    <a:pt x="9" y="28"/>
                  </a:cubicBezTo>
                  <a:cubicBezTo>
                    <a:pt x="10" y="29"/>
                    <a:pt x="13" y="29"/>
                    <a:pt x="16" y="29"/>
                  </a:cubicBezTo>
                  <a:cubicBezTo>
                    <a:pt x="22" y="29"/>
                    <a:pt x="22" y="29"/>
                    <a:pt x="22" y="29"/>
                  </a:cubicBezTo>
                  <a:cubicBezTo>
                    <a:pt x="24" y="29"/>
                    <a:pt x="25" y="29"/>
                    <a:pt x="26" y="29"/>
                  </a:cubicBezTo>
                  <a:cubicBezTo>
                    <a:pt x="24" y="26"/>
                    <a:pt x="23" y="24"/>
                    <a:pt x="23" y="21"/>
                  </a:cubicBezTo>
                  <a:cubicBezTo>
                    <a:pt x="23" y="19"/>
                    <a:pt x="23" y="18"/>
                    <a:pt x="23" y="17"/>
                  </a:cubicBezTo>
                  <a:cubicBezTo>
                    <a:pt x="25" y="12"/>
                    <a:pt x="29" y="9"/>
                    <a:pt x="34" y="9"/>
                  </a:cubicBezTo>
                  <a:cubicBezTo>
                    <a:pt x="39" y="9"/>
                    <a:pt x="43" y="12"/>
                    <a:pt x="44" y="17"/>
                  </a:cubicBezTo>
                  <a:cubicBezTo>
                    <a:pt x="45" y="18"/>
                    <a:pt x="45" y="19"/>
                    <a:pt x="45" y="21"/>
                  </a:cubicBezTo>
                  <a:cubicBezTo>
                    <a:pt x="45" y="24"/>
                    <a:pt x="44" y="26"/>
                    <a:pt x="42" y="29"/>
                  </a:cubicBezTo>
                  <a:cubicBezTo>
                    <a:pt x="43" y="29"/>
                    <a:pt x="44" y="29"/>
                    <a:pt x="46" y="29"/>
                  </a:cubicBezTo>
                  <a:cubicBezTo>
                    <a:pt x="49" y="29"/>
                    <a:pt x="49" y="29"/>
                    <a:pt x="49" y="29"/>
                  </a:cubicBezTo>
                  <a:lnTo>
                    <a:pt x="49" y="35"/>
                  </a:lnTo>
                  <a:close/>
                  <a:moveTo>
                    <a:pt x="36" y="26"/>
                  </a:moveTo>
                  <a:cubicBezTo>
                    <a:pt x="38" y="24"/>
                    <a:pt x="39" y="23"/>
                    <a:pt x="39" y="20"/>
                  </a:cubicBezTo>
                  <a:cubicBezTo>
                    <a:pt x="39" y="17"/>
                    <a:pt x="37" y="15"/>
                    <a:pt x="34" y="15"/>
                  </a:cubicBezTo>
                  <a:cubicBezTo>
                    <a:pt x="31" y="15"/>
                    <a:pt x="29" y="17"/>
                    <a:pt x="29" y="20"/>
                  </a:cubicBezTo>
                  <a:cubicBezTo>
                    <a:pt x="29" y="23"/>
                    <a:pt x="30" y="24"/>
                    <a:pt x="32" y="26"/>
                  </a:cubicBezTo>
                  <a:cubicBezTo>
                    <a:pt x="32" y="26"/>
                    <a:pt x="33" y="27"/>
                    <a:pt x="34" y="27"/>
                  </a:cubicBezTo>
                  <a:cubicBezTo>
                    <a:pt x="35" y="27"/>
                    <a:pt x="35" y="26"/>
                    <a:pt x="36" y="26"/>
                  </a:cubicBezTo>
                  <a:close/>
                  <a:moveTo>
                    <a:pt x="37" y="5"/>
                  </a:moveTo>
                  <a:cubicBezTo>
                    <a:pt x="31" y="5"/>
                    <a:pt x="31" y="5"/>
                    <a:pt x="31" y="5"/>
                  </a:cubicBezTo>
                  <a:cubicBezTo>
                    <a:pt x="31" y="0"/>
                    <a:pt x="31" y="0"/>
                    <a:pt x="31" y="0"/>
                  </a:cubicBezTo>
                  <a:cubicBezTo>
                    <a:pt x="37" y="0"/>
                    <a:pt x="37" y="0"/>
                    <a:pt x="37" y="0"/>
                  </a:cubicBezTo>
                  <a:lnTo>
                    <a:pt x="37"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0" name="Freeform 61"/>
            <p:cNvSpPr>
              <a:spLocks noEditPoints="1"/>
            </p:cNvSpPr>
            <p:nvPr/>
          </p:nvSpPr>
          <p:spPr bwMode="auto">
            <a:xfrm>
              <a:off x="9283700" y="4181475"/>
              <a:ext cx="146050" cy="182562"/>
            </a:xfrm>
            <a:custGeom>
              <a:avLst/>
              <a:gdLst>
                <a:gd name="T0" fmla="*/ 6 w 23"/>
                <a:gd name="T1" fmla="*/ 29 h 29"/>
                <a:gd name="T2" fmla="*/ 0 w 23"/>
                <a:gd name="T3" fmla="*/ 29 h 29"/>
                <a:gd name="T4" fmla="*/ 0 w 23"/>
                <a:gd name="T5" fmla="*/ 24 h 29"/>
                <a:gd name="T6" fmla="*/ 6 w 23"/>
                <a:gd name="T7" fmla="*/ 24 h 29"/>
                <a:gd name="T8" fmla="*/ 6 w 23"/>
                <a:gd name="T9" fmla="*/ 29 h 29"/>
                <a:gd name="T10" fmla="*/ 23 w 23"/>
                <a:gd name="T11" fmla="*/ 21 h 29"/>
                <a:gd name="T12" fmla="*/ 1 w 23"/>
                <a:gd name="T13" fmla="*/ 21 h 29"/>
                <a:gd name="T14" fmla="*/ 1 w 23"/>
                <a:gd name="T15" fmla="*/ 15 h 29"/>
                <a:gd name="T16" fmla="*/ 6 w 23"/>
                <a:gd name="T17" fmla="*/ 15 h 29"/>
                <a:gd name="T18" fmla="*/ 9 w 23"/>
                <a:gd name="T19" fmla="*/ 10 h 29"/>
                <a:gd name="T20" fmla="*/ 9 w 23"/>
                <a:gd name="T21" fmla="*/ 0 h 29"/>
                <a:gd name="T22" fmla="*/ 16 w 23"/>
                <a:gd name="T23" fmla="*/ 0 h 29"/>
                <a:gd name="T24" fmla="*/ 16 w 23"/>
                <a:gd name="T25" fmla="*/ 10 h 29"/>
                <a:gd name="T26" fmla="*/ 15 w 23"/>
                <a:gd name="T27" fmla="*/ 15 h 29"/>
                <a:gd name="T28" fmla="*/ 23 w 23"/>
                <a:gd name="T29" fmla="*/ 15 h 29"/>
                <a:gd name="T30" fmla="*/ 23 w 23"/>
                <a:gd name="T31" fmla="*/ 21 h 29"/>
                <a:gd name="T32" fmla="*/ 15 w 23"/>
                <a:gd name="T33" fmla="*/ 29 h 29"/>
                <a:gd name="T34" fmla="*/ 9 w 23"/>
                <a:gd name="T35" fmla="*/ 29 h 29"/>
                <a:gd name="T36" fmla="*/ 9 w 23"/>
                <a:gd name="T37" fmla="*/ 24 h 29"/>
                <a:gd name="T38" fmla="*/ 15 w 23"/>
                <a:gd name="T39" fmla="*/ 24 h 29"/>
                <a:gd name="T40" fmla="*/ 15 w 23"/>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9">
                  <a:moveTo>
                    <a:pt x="6" y="29"/>
                  </a:moveTo>
                  <a:cubicBezTo>
                    <a:pt x="0" y="29"/>
                    <a:pt x="0" y="29"/>
                    <a:pt x="0" y="29"/>
                  </a:cubicBezTo>
                  <a:cubicBezTo>
                    <a:pt x="0" y="24"/>
                    <a:pt x="0" y="24"/>
                    <a:pt x="0" y="24"/>
                  </a:cubicBezTo>
                  <a:cubicBezTo>
                    <a:pt x="6" y="24"/>
                    <a:pt x="6" y="24"/>
                    <a:pt x="6" y="24"/>
                  </a:cubicBezTo>
                  <a:lnTo>
                    <a:pt x="6" y="29"/>
                  </a:lnTo>
                  <a:close/>
                  <a:moveTo>
                    <a:pt x="23" y="21"/>
                  </a:moveTo>
                  <a:cubicBezTo>
                    <a:pt x="1" y="21"/>
                    <a:pt x="1" y="21"/>
                    <a:pt x="1" y="21"/>
                  </a:cubicBezTo>
                  <a:cubicBezTo>
                    <a:pt x="1" y="15"/>
                    <a:pt x="1" y="15"/>
                    <a:pt x="1" y="15"/>
                  </a:cubicBezTo>
                  <a:cubicBezTo>
                    <a:pt x="6" y="15"/>
                    <a:pt x="6" y="15"/>
                    <a:pt x="6" y="15"/>
                  </a:cubicBezTo>
                  <a:cubicBezTo>
                    <a:pt x="8" y="15"/>
                    <a:pt x="9" y="13"/>
                    <a:pt x="9" y="10"/>
                  </a:cubicBezTo>
                  <a:cubicBezTo>
                    <a:pt x="9" y="0"/>
                    <a:pt x="9" y="0"/>
                    <a:pt x="9" y="0"/>
                  </a:cubicBezTo>
                  <a:cubicBezTo>
                    <a:pt x="16" y="0"/>
                    <a:pt x="16" y="0"/>
                    <a:pt x="16" y="0"/>
                  </a:cubicBezTo>
                  <a:cubicBezTo>
                    <a:pt x="16" y="10"/>
                    <a:pt x="16" y="10"/>
                    <a:pt x="16" y="10"/>
                  </a:cubicBezTo>
                  <a:cubicBezTo>
                    <a:pt x="16" y="12"/>
                    <a:pt x="16" y="13"/>
                    <a:pt x="15" y="15"/>
                  </a:cubicBezTo>
                  <a:cubicBezTo>
                    <a:pt x="23" y="15"/>
                    <a:pt x="23" y="15"/>
                    <a:pt x="23" y="15"/>
                  </a:cubicBezTo>
                  <a:lnTo>
                    <a:pt x="23" y="21"/>
                  </a:lnTo>
                  <a:close/>
                  <a:moveTo>
                    <a:pt x="15" y="29"/>
                  </a:moveTo>
                  <a:cubicBezTo>
                    <a:pt x="9" y="29"/>
                    <a:pt x="9" y="29"/>
                    <a:pt x="9" y="29"/>
                  </a:cubicBezTo>
                  <a:cubicBezTo>
                    <a:pt x="9" y="24"/>
                    <a:pt x="9" y="24"/>
                    <a:pt x="9" y="24"/>
                  </a:cubicBezTo>
                  <a:cubicBezTo>
                    <a:pt x="15" y="24"/>
                    <a:pt x="15" y="24"/>
                    <a:pt x="15" y="24"/>
                  </a:cubicBezTo>
                  <a:lnTo>
                    <a:pt x="15"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1" name="Freeform 62"/>
            <p:cNvSpPr>
              <a:spLocks/>
            </p:cNvSpPr>
            <p:nvPr/>
          </p:nvSpPr>
          <p:spPr bwMode="auto">
            <a:xfrm>
              <a:off x="9417050" y="4117975"/>
              <a:ext cx="93663" cy="196850"/>
            </a:xfrm>
            <a:custGeom>
              <a:avLst/>
              <a:gdLst>
                <a:gd name="T0" fmla="*/ 15 w 15"/>
                <a:gd name="T1" fmla="*/ 22 h 31"/>
                <a:gd name="T2" fmla="*/ 13 w 15"/>
                <a:gd name="T3" fmla="*/ 28 h 31"/>
                <a:gd name="T4" fmla="*/ 6 w 15"/>
                <a:gd name="T5" fmla="*/ 31 h 31"/>
                <a:gd name="T6" fmla="*/ 0 w 15"/>
                <a:gd name="T7" fmla="*/ 31 h 31"/>
                <a:gd name="T8" fmla="*/ 0 w 15"/>
                <a:gd name="T9" fmla="*/ 25 h 31"/>
                <a:gd name="T10" fmla="*/ 5 w 15"/>
                <a:gd name="T11" fmla="*/ 25 h 31"/>
                <a:gd name="T12" fmla="*/ 8 w 15"/>
                <a:gd name="T13" fmla="*/ 20 h 31"/>
                <a:gd name="T14" fmla="*/ 8 w 15"/>
                <a:gd name="T15" fmla="*/ 0 h 31"/>
                <a:gd name="T16" fmla="*/ 15 w 15"/>
                <a:gd name="T17" fmla="*/ 0 h 31"/>
                <a:gd name="T18" fmla="*/ 15 w 15"/>
                <a:gd name="T1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1">
                  <a:moveTo>
                    <a:pt x="15" y="22"/>
                  </a:moveTo>
                  <a:cubicBezTo>
                    <a:pt x="15" y="25"/>
                    <a:pt x="14" y="27"/>
                    <a:pt x="13" y="28"/>
                  </a:cubicBezTo>
                  <a:cubicBezTo>
                    <a:pt x="11" y="30"/>
                    <a:pt x="9" y="31"/>
                    <a:pt x="6" y="31"/>
                  </a:cubicBezTo>
                  <a:cubicBezTo>
                    <a:pt x="0" y="31"/>
                    <a:pt x="0" y="31"/>
                    <a:pt x="0" y="31"/>
                  </a:cubicBezTo>
                  <a:cubicBezTo>
                    <a:pt x="0" y="25"/>
                    <a:pt x="0" y="25"/>
                    <a:pt x="0" y="25"/>
                  </a:cubicBezTo>
                  <a:cubicBezTo>
                    <a:pt x="5" y="25"/>
                    <a:pt x="5" y="25"/>
                    <a:pt x="5" y="25"/>
                  </a:cubicBezTo>
                  <a:cubicBezTo>
                    <a:pt x="7" y="25"/>
                    <a:pt x="8" y="23"/>
                    <a:pt x="8" y="20"/>
                  </a:cubicBezTo>
                  <a:cubicBezTo>
                    <a:pt x="8" y="0"/>
                    <a:pt x="8" y="0"/>
                    <a:pt x="8" y="0"/>
                  </a:cubicBezTo>
                  <a:cubicBezTo>
                    <a:pt x="15" y="0"/>
                    <a:pt x="15" y="0"/>
                    <a:pt x="15" y="0"/>
                  </a:cubicBezTo>
                  <a:lnTo>
                    <a:pt x="15"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2" name="Freeform 63"/>
            <p:cNvSpPr>
              <a:spLocks/>
            </p:cNvSpPr>
            <p:nvPr/>
          </p:nvSpPr>
          <p:spPr bwMode="auto">
            <a:xfrm>
              <a:off x="9542463" y="4117975"/>
              <a:ext cx="88900" cy="196850"/>
            </a:xfrm>
            <a:custGeom>
              <a:avLst/>
              <a:gdLst>
                <a:gd name="T0" fmla="*/ 14 w 14"/>
                <a:gd name="T1" fmla="*/ 31 h 31"/>
                <a:gd name="T2" fmla="*/ 8 w 14"/>
                <a:gd name="T3" fmla="*/ 31 h 31"/>
                <a:gd name="T4" fmla="*/ 0 w 14"/>
                <a:gd name="T5" fmla="*/ 23 h 31"/>
                <a:gd name="T6" fmla="*/ 0 w 14"/>
                <a:gd name="T7" fmla="*/ 0 h 31"/>
                <a:gd name="T8" fmla="*/ 7 w 14"/>
                <a:gd name="T9" fmla="*/ 0 h 31"/>
                <a:gd name="T10" fmla="*/ 7 w 14"/>
                <a:gd name="T11" fmla="*/ 20 h 31"/>
                <a:gd name="T12" fmla="*/ 12 w 14"/>
                <a:gd name="T13" fmla="*/ 25 h 31"/>
                <a:gd name="T14" fmla="*/ 14 w 14"/>
                <a:gd name="T15" fmla="*/ 25 h 31"/>
                <a:gd name="T16" fmla="*/ 14 w 1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1">
                  <a:moveTo>
                    <a:pt x="14" y="31"/>
                  </a:moveTo>
                  <a:cubicBezTo>
                    <a:pt x="8" y="31"/>
                    <a:pt x="8" y="31"/>
                    <a:pt x="8" y="31"/>
                  </a:cubicBezTo>
                  <a:cubicBezTo>
                    <a:pt x="3" y="31"/>
                    <a:pt x="0" y="28"/>
                    <a:pt x="0" y="23"/>
                  </a:cubicBezTo>
                  <a:cubicBezTo>
                    <a:pt x="0" y="0"/>
                    <a:pt x="0" y="0"/>
                    <a:pt x="0" y="0"/>
                  </a:cubicBezTo>
                  <a:cubicBezTo>
                    <a:pt x="7" y="0"/>
                    <a:pt x="7" y="0"/>
                    <a:pt x="7" y="0"/>
                  </a:cubicBezTo>
                  <a:cubicBezTo>
                    <a:pt x="7" y="20"/>
                    <a:pt x="7" y="20"/>
                    <a:pt x="7" y="20"/>
                  </a:cubicBezTo>
                  <a:cubicBezTo>
                    <a:pt x="7" y="23"/>
                    <a:pt x="7" y="25"/>
                    <a:pt x="12" y="25"/>
                  </a:cubicBezTo>
                  <a:cubicBezTo>
                    <a:pt x="14" y="25"/>
                    <a:pt x="14" y="25"/>
                    <a:pt x="14" y="25"/>
                  </a:cubicBezTo>
                  <a:lnTo>
                    <a:pt x="1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3" name="Freeform 64"/>
            <p:cNvSpPr>
              <a:spLocks/>
            </p:cNvSpPr>
            <p:nvPr/>
          </p:nvSpPr>
          <p:spPr bwMode="auto">
            <a:xfrm>
              <a:off x="9625013" y="4117975"/>
              <a:ext cx="252413" cy="196850"/>
            </a:xfrm>
            <a:custGeom>
              <a:avLst/>
              <a:gdLst>
                <a:gd name="T0" fmla="*/ 40 w 40"/>
                <a:gd name="T1" fmla="*/ 31 h 31"/>
                <a:gd name="T2" fmla="*/ 0 w 40"/>
                <a:gd name="T3" fmla="*/ 31 h 31"/>
                <a:gd name="T4" fmla="*/ 0 w 40"/>
                <a:gd name="T5" fmla="*/ 25 h 31"/>
                <a:gd name="T6" fmla="*/ 27 w 40"/>
                <a:gd name="T7" fmla="*/ 25 h 31"/>
                <a:gd name="T8" fmla="*/ 24 w 40"/>
                <a:gd name="T9" fmla="*/ 18 h 31"/>
                <a:gd name="T10" fmla="*/ 17 w 40"/>
                <a:gd name="T11" fmla="*/ 16 h 31"/>
                <a:gd name="T12" fmla="*/ 5 w 40"/>
                <a:gd name="T13" fmla="*/ 16 h 31"/>
                <a:gd name="T14" fmla="*/ 14 w 40"/>
                <a:gd name="T15" fmla="*/ 0 h 31"/>
                <a:gd name="T16" fmla="*/ 22 w 40"/>
                <a:gd name="T17" fmla="*/ 0 h 31"/>
                <a:gd name="T18" fmla="*/ 16 w 40"/>
                <a:gd name="T19" fmla="*/ 10 h 31"/>
                <a:gd name="T20" fmla="*/ 20 w 40"/>
                <a:gd name="T21" fmla="*/ 10 h 31"/>
                <a:gd name="T22" fmla="*/ 26 w 40"/>
                <a:gd name="T23" fmla="*/ 11 h 31"/>
                <a:gd name="T24" fmla="*/ 34 w 40"/>
                <a:gd name="T25" fmla="*/ 25 h 31"/>
                <a:gd name="T26" fmla="*/ 40 w 40"/>
                <a:gd name="T27" fmla="*/ 25 h 31"/>
                <a:gd name="T28" fmla="*/ 40 w 40"/>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1">
                  <a:moveTo>
                    <a:pt x="40" y="31"/>
                  </a:moveTo>
                  <a:cubicBezTo>
                    <a:pt x="0" y="31"/>
                    <a:pt x="0" y="31"/>
                    <a:pt x="0" y="31"/>
                  </a:cubicBezTo>
                  <a:cubicBezTo>
                    <a:pt x="0" y="25"/>
                    <a:pt x="0" y="25"/>
                    <a:pt x="0" y="25"/>
                  </a:cubicBezTo>
                  <a:cubicBezTo>
                    <a:pt x="27" y="25"/>
                    <a:pt x="27" y="25"/>
                    <a:pt x="27" y="25"/>
                  </a:cubicBezTo>
                  <a:cubicBezTo>
                    <a:pt x="26" y="22"/>
                    <a:pt x="25" y="20"/>
                    <a:pt x="24" y="18"/>
                  </a:cubicBezTo>
                  <a:cubicBezTo>
                    <a:pt x="22" y="17"/>
                    <a:pt x="20" y="16"/>
                    <a:pt x="17" y="16"/>
                  </a:cubicBezTo>
                  <a:cubicBezTo>
                    <a:pt x="5" y="16"/>
                    <a:pt x="5" y="16"/>
                    <a:pt x="5" y="16"/>
                  </a:cubicBezTo>
                  <a:cubicBezTo>
                    <a:pt x="14" y="0"/>
                    <a:pt x="14" y="0"/>
                    <a:pt x="14" y="0"/>
                  </a:cubicBezTo>
                  <a:cubicBezTo>
                    <a:pt x="22" y="0"/>
                    <a:pt x="22" y="0"/>
                    <a:pt x="22" y="0"/>
                  </a:cubicBezTo>
                  <a:cubicBezTo>
                    <a:pt x="16" y="10"/>
                    <a:pt x="16" y="10"/>
                    <a:pt x="16" y="10"/>
                  </a:cubicBezTo>
                  <a:cubicBezTo>
                    <a:pt x="20" y="10"/>
                    <a:pt x="20" y="10"/>
                    <a:pt x="20" y="10"/>
                  </a:cubicBezTo>
                  <a:cubicBezTo>
                    <a:pt x="22" y="10"/>
                    <a:pt x="25" y="10"/>
                    <a:pt x="26" y="11"/>
                  </a:cubicBezTo>
                  <a:cubicBezTo>
                    <a:pt x="31" y="14"/>
                    <a:pt x="33" y="18"/>
                    <a:pt x="34" y="25"/>
                  </a:cubicBezTo>
                  <a:cubicBezTo>
                    <a:pt x="40" y="25"/>
                    <a:pt x="40" y="25"/>
                    <a:pt x="40" y="25"/>
                  </a:cubicBezTo>
                  <a:lnTo>
                    <a:pt x="40"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8192" name="Freeform 65"/>
            <p:cNvSpPr>
              <a:spLocks noEditPoints="1"/>
            </p:cNvSpPr>
            <p:nvPr/>
          </p:nvSpPr>
          <p:spPr bwMode="auto">
            <a:xfrm>
              <a:off x="9864725" y="4117975"/>
              <a:ext cx="138113" cy="196850"/>
            </a:xfrm>
            <a:custGeom>
              <a:avLst/>
              <a:gdLst>
                <a:gd name="T0" fmla="*/ 6 w 22"/>
                <a:gd name="T1" fmla="*/ 6 h 31"/>
                <a:gd name="T2" fmla="*/ 0 w 22"/>
                <a:gd name="T3" fmla="*/ 6 h 31"/>
                <a:gd name="T4" fmla="*/ 0 w 22"/>
                <a:gd name="T5" fmla="*/ 0 h 31"/>
                <a:gd name="T6" fmla="*/ 6 w 22"/>
                <a:gd name="T7" fmla="*/ 0 h 31"/>
                <a:gd name="T8" fmla="*/ 6 w 22"/>
                <a:gd name="T9" fmla="*/ 6 h 31"/>
                <a:gd name="T10" fmla="*/ 22 w 22"/>
                <a:gd name="T11" fmla="*/ 31 h 31"/>
                <a:gd name="T12" fmla="*/ 1 w 22"/>
                <a:gd name="T13" fmla="*/ 31 h 31"/>
                <a:gd name="T14" fmla="*/ 1 w 22"/>
                <a:gd name="T15" fmla="*/ 25 h 31"/>
                <a:gd name="T16" fmla="*/ 5 w 22"/>
                <a:gd name="T17" fmla="*/ 25 h 31"/>
                <a:gd name="T18" fmla="*/ 8 w 22"/>
                <a:gd name="T19" fmla="*/ 20 h 31"/>
                <a:gd name="T20" fmla="*/ 8 w 22"/>
                <a:gd name="T21" fmla="*/ 10 h 31"/>
                <a:gd name="T22" fmla="*/ 15 w 22"/>
                <a:gd name="T23" fmla="*/ 10 h 31"/>
                <a:gd name="T24" fmla="*/ 15 w 22"/>
                <a:gd name="T25" fmla="*/ 20 h 31"/>
                <a:gd name="T26" fmla="*/ 14 w 22"/>
                <a:gd name="T27" fmla="*/ 25 h 31"/>
                <a:gd name="T28" fmla="*/ 22 w 22"/>
                <a:gd name="T29" fmla="*/ 25 h 31"/>
                <a:gd name="T30" fmla="*/ 22 w 22"/>
                <a:gd name="T31" fmla="*/ 31 h 31"/>
                <a:gd name="T32" fmla="*/ 15 w 22"/>
                <a:gd name="T33" fmla="*/ 6 h 31"/>
                <a:gd name="T34" fmla="*/ 9 w 22"/>
                <a:gd name="T35" fmla="*/ 6 h 31"/>
                <a:gd name="T36" fmla="*/ 9 w 22"/>
                <a:gd name="T37" fmla="*/ 0 h 31"/>
                <a:gd name="T38" fmla="*/ 15 w 22"/>
                <a:gd name="T39" fmla="*/ 0 h 31"/>
                <a:gd name="T40" fmla="*/ 15 w 22"/>
                <a:gd name="T4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1">
                  <a:moveTo>
                    <a:pt x="6" y="6"/>
                  </a:moveTo>
                  <a:cubicBezTo>
                    <a:pt x="0" y="6"/>
                    <a:pt x="0" y="6"/>
                    <a:pt x="0" y="6"/>
                  </a:cubicBezTo>
                  <a:cubicBezTo>
                    <a:pt x="0" y="0"/>
                    <a:pt x="0" y="0"/>
                    <a:pt x="0" y="0"/>
                  </a:cubicBezTo>
                  <a:cubicBezTo>
                    <a:pt x="6" y="0"/>
                    <a:pt x="6" y="0"/>
                    <a:pt x="6" y="0"/>
                  </a:cubicBezTo>
                  <a:lnTo>
                    <a:pt x="6" y="6"/>
                  </a:lnTo>
                  <a:close/>
                  <a:moveTo>
                    <a:pt x="22" y="31"/>
                  </a:moveTo>
                  <a:cubicBezTo>
                    <a:pt x="1" y="31"/>
                    <a:pt x="1" y="31"/>
                    <a:pt x="1" y="31"/>
                  </a:cubicBezTo>
                  <a:cubicBezTo>
                    <a:pt x="1" y="25"/>
                    <a:pt x="1" y="25"/>
                    <a:pt x="1" y="25"/>
                  </a:cubicBezTo>
                  <a:cubicBezTo>
                    <a:pt x="5" y="25"/>
                    <a:pt x="5" y="25"/>
                    <a:pt x="5" y="25"/>
                  </a:cubicBezTo>
                  <a:cubicBezTo>
                    <a:pt x="7" y="25"/>
                    <a:pt x="8" y="23"/>
                    <a:pt x="8" y="20"/>
                  </a:cubicBezTo>
                  <a:cubicBezTo>
                    <a:pt x="8" y="10"/>
                    <a:pt x="8" y="10"/>
                    <a:pt x="8" y="10"/>
                  </a:cubicBezTo>
                  <a:cubicBezTo>
                    <a:pt x="15" y="10"/>
                    <a:pt x="15" y="10"/>
                    <a:pt x="15" y="10"/>
                  </a:cubicBezTo>
                  <a:cubicBezTo>
                    <a:pt x="15" y="20"/>
                    <a:pt x="15" y="20"/>
                    <a:pt x="15" y="20"/>
                  </a:cubicBezTo>
                  <a:cubicBezTo>
                    <a:pt x="15" y="22"/>
                    <a:pt x="15" y="23"/>
                    <a:pt x="14" y="25"/>
                  </a:cubicBezTo>
                  <a:cubicBezTo>
                    <a:pt x="22" y="25"/>
                    <a:pt x="22" y="25"/>
                    <a:pt x="22" y="25"/>
                  </a:cubicBezTo>
                  <a:lnTo>
                    <a:pt x="22" y="31"/>
                  </a:lnTo>
                  <a:close/>
                  <a:moveTo>
                    <a:pt x="15" y="6"/>
                  </a:moveTo>
                  <a:cubicBezTo>
                    <a:pt x="9" y="6"/>
                    <a:pt x="9" y="6"/>
                    <a:pt x="9" y="6"/>
                  </a:cubicBezTo>
                  <a:cubicBezTo>
                    <a:pt x="9" y="0"/>
                    <a:pt x="9" y="0"/>
                    <a:pt x="9" y="0"/>
                  </a:cubicBezTo>
                  <a:cubicBezTo>
                    <a:pt x="15" y="0"/>
                    <a:pt x="15" y="0"/>
                    <a:pt x="15" y="0"/>
                  </a:cubicBezTo>
                  <a:lnTo>
                    <a:pt x="15"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8193" name="Freeform 66"/>
            <p:cNvSpPr>
              <a:spLocks/>
            </p:cNvSpPr>
            <p:nvPr/>
          </p:nvSpPr>
          <p:spPr bwMode="auto">
            <a:xfrm>
              <a:off x="9990138" y="4117975"/>
              <a:ext cx="95250" cy="196850"/>
            </a:xfrm>
            <a:custGeom>
              <a:avLst/>
              <a:gdLst>
                <a:gd name="T0" fmla="*/ 15 w 15"/>
                <a:gd name="T1" fmla="*/ 22 h 31"/>
                <a:gd name="T2" fmla="*/ 13 w 15"/>
                <a:gd name="T3" fmla="*/ 28 h 31"/>
                <a:gd name="T4" fmla="*/ 7 w 15"/>
                <a:gd name="T5" fmla="*/ 31 h 31"/>
                <a:gd name="T6" fmla="*/ 0 w 15"/>
                <a:gd name="T7" fmla="*/ 31 h 31"/>
                <a:gd name="T8" fmla="*/ 0 w 15"/>
                <a:gd name="T9" fmla="*/ 25 h 31"/>
                <a:gd name="T10" fmla="*/ 5 w 15"/>
                <a:gd name="T11" fmla="*/ 25 h 31"/>
                <a:gd name="T12" fmla="*/ 9 w 15"/>
                <a:gd name="T13" fmla="*/ 20 h 31"/>
                <a:gd name="T14" fmla="*/ 9 w 15"/>
                <a:gd name="T15" fmla="*/ 0 h 31"/>
                <a:gd name="T16" fmla="*/ 15 w 15"/>
                <a:gd name="T17" fmla="*/ 0 h 31"/>
                <a:gd name="T18" fmla="*/ 15 w 15"/>
                <a:gd name="T1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1">
                  <a:moveTo>
                    <a:pt x="15" y="22"/>
                  </a:moveTo>
                  <a:cubicBezTo>
                    <a:pt x="15" y="25"/>
                    <a:pt x="15" y="27"/>
                    <a:pt x="13" y="28"/>
                  </a:cubicBezTo>
                  <a:cubicBezTo>
                    <a:pt x="12" y="30"/>
                    <a:pt x="9" y="31"/>
                    <a:pt x="7" y="31"/>
                  </a:cubicBezTo>
                  <a:cubicBezTo>
                    <a:pt x="0" y="31"/>
                    <a:pt x="0" y="31"/>
                    <a:pt x="0" y="31"/>
                  </a:cubicBezTo>
                  <a:cubicBezTo>
                    <a:pt x="0" y="25"/>
                    <a:pt x="0" y="25"/>
                    <a:pt x="0" y="25"/>
                  </a:cubicBezTo>
                  <a:cubicBezTo>
                    <a:pt x="5" y="25"/>
                    <a:pt x="5" y="25"/>
                    <a:pt x="5" y="25"/>
                  </a:cubicBezTo>
                  <a:cubicBezTo>
                    <a:pt x="7" y="25"/>
                    <a:pt x="9" y="23"/>
                    <a:pt x="9" y="20"/>
                  </a:cubicBezTo>
                  <a:cubicBezTo>
                    <a:pt x="9" y="0"/>
                    <a:pt x="9" y="0"/>
                    <a:pt x="9" y="0"/>
                  </a:cubicBezTo>
                  <a:cubicBezTo>
                    <a:pt x="15" y="0"/>
                    <a:pt x="15" y="0"/>
                    <a:pt x="15" y="0"/>
                  </a:cubicBezTo>
                  <a:lnTo>
                    <a:pt x="15"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8194" name="Rectangle 67"/>
            <p:cNvSpPr>
              <a:spLocks noChangeArrowheads="1"/>
            </p:cNvSpPr>
            <p:nvPr/>
          </p:nvSpPr>
          <p:spPr bwMode="auto">
            <a:xfrm>
              <a:off x="10117138" y="4117975"/>
              <a:ext cx="44450" cy="1968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sp>
        <p:nvSpPr>
          <p:cNvPr id="8198" name="مستطيل مستدير الزوايا 8197"/>
          <p:cNvSpPr/>
          <p:nvPr/>
        </p:nvSpPr>
        <p:spPr>
          <a:xfrm>
            <a:off x="1136016" y="1630362"/>
            <a:ext cx="4130040" cy="123825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smtClean="0">
                <a:latin typeface="GE SS Two Bold" panose="020A0503020102020204" pitchFamily="18" charset="-78"/>
                <a:ea typeface="GE SS Two Bold" panose="020A0503020102020204" pitchFamily="18" charset="-78"/>
                <a:cs typeface="GE SS Two Bold" panose="020A0503020102020204" pitchFamily="18" charset="-78"/>
              </a:rPr>
              <a:t>التحديات والمعوقات </a:t>
            </a:r>
            <a:endParaRPr lang="ar-EG" sz="4000" b="1"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5" name="مستطيل مستدير الزوايا 74"/>
          <p:cNvSpPr/>
          <p:nvPr/>
        </p:nvSpPr>
        <p:spPr>
          <a:xfrm>
            <a:off x="8271986" y="4887594"/>
            <a:ext cx="3495039" cy="64992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smtClean="0">
                <a:latin typeface="GE SS Two Bold" panose="020A0503020102020204" pitchFamily="18" charset="-78"/>
                <a:ea typeface="GE SS Two Bold" panose="020A0503020102020204" pitchFamily="18" charset="-78"/>
                <a:cs typeface="GE SS Two Bold" panose="020A0503020102020204" pitchFamily="18" charset="-78"/>
              </a:rPr>
              <a:t>المقترحات</a:t>
            </a:r>
            <a:r>
              <a:rPr lang="ar-EG" sz="2400" dirty="0" smtClean="0">
                <a:latin typeface="GE SS Two Bold" panose="020A0503020102020204" pitchFamily="18" charset="-78"/>
                <a:ea typeface="GE SS Two Bold" panose="020A0503020102020204" pitchFamily="18" charset="-78"/>
                <a:cs typeface="GE SS Two Bold" panose="020A0503020102020204" pitchFamily="18" charset="-78"/>
              </a:rPr>
              <a:t> </a:t>
            </a:r>
            <a:endParaRPr lang="ar-EG" sz="2400"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201" name="مربع نص 8200"/>
          <p:cNvSpPr txBox="1"/>
          <p:nvPr/>
        </p:nvSpPr>
        <p:spPr>
          <a:xfrm>
            <a:off x="195943" y="5075852"/>
            <a:ext cx="7985715" cy="984885"/>
          </a:xfrm>
          <a:prstGeom prst="rect">
            <a:avLst/>
          </a:prstGeom>
          <a:noFill/>
        </p:spPr>
        <p:txBody>
          <a:bodyPr wrap="square" rtlCol="1">
            <a:spAutoFit/>
          </a:bodyPr>
          <a:lstStyle/>
          <a:p>
            <a:r>
              <a:rPr lang="ar-EG" sz="2000" b="1" dirty="0" smtClean="0"/>
              <a:t>1.تطوير </a:t>
            </a:r>
            <a:r>
              <a:rPr lang="ar-EG" sz="2000" b="1" dirty="0" smtClean="0"/>
              <a:t>نظام للتقويم الشامل لتقليص الفجوة بين مستوى الطلاب و والأداء المستهدف.</a:t>
            </a:r>
          </a:p>
          <a:p>
            <a:r>
              <a:rPr lang="ar-EG" sz="2000" b="1" dirty="0" smtClean="0"/>
              <a:t>2.بث </a:t>
            </a:r>
            <a:r>
              <a:rPr lang="ar-EG" sz="2000" b="1" dirty="0" smtClean="0"/>
              <a:t>الروح التنافسية بعد اعلان التكريم على مستوى الادارة</a:t>
            </a:r>
          </a:p>
          <a:p>
            <a:endParaRPr lang="ar-EG" b="1" dirty="0"/>
          </a:p>
        </p:txBody>
      </p:sp>
    </p:spTree>
    <p:extLst>
      <p:ext uri="{BB962C8B-B14F-4D97-AF65-F5344CB8AC3E}">
        <p14:creationId xmlns="" xmlns:p14="http://schemas.microsoft.com/office/powerpoint/2010/main" val="29792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wipe(right)">
                                      <p:cBhvr>
                                        <p:cTn id="7" dur="500"/>
                                        <p:tgtEl>
                                          <p:spTgt spid="819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wipe(up)">
                                      <p:cBhvr>
                                        <p:cTn id="19" dur="300"/>
                                        <p:tgtEl>
                                          <p:spTgt spid="8199"/>
                                        </p:tgtEl>
                                      </p:cBhvr>
                                    </p:animEffect>
                                  </p:childTnLst>
                                </p:cTn>
                              </p:par>
                            </p:childTnLst>
                          </p:cTn>
                        </p:par>
                        <p:par>
                          <p:cTn id="20" fill="hold">
                            <p:stCondLst>
                              <p:cond delay="18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300"/>
                                        <p:tgtEl>
                                          <p:spTgt spid="9"/>
                                        </p:tgtEl>
                                      </p:cBhvr>
                                    </p:animEffect>
                                  </p:childTnLst>
                                </p:cTn>
                              </p:par>
                            </p:childTnLst>
                          </p:cTn>
                        </p:par>
                        <p:par>
                          <p:cTn id="24" fill="hold">
                            <p:stCondLst>
                              <p:cond delay="21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300"/>
                                        <p:tgtEl>
                                          <p:spTgt spid="10"/>
                                        </p:tgtEl>
                                      </p:cBhvr>
                                    </p:animEffect>
                                  </p:childTnLst>
                                </p:cTn>
                              </p:par>
                            </p:childTnLst>
                          </p:cTn>
                        </p:par>
                        <p:par>
                          <p:cTn id="28" fill="hold">
                            <p:stCondLst>
                              <p:cond delay="24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300"/>
                                        <p:tgtEl>
                                          <p:spTgt spid="11"/>
                                        </p:tgtEl>
                                      </p:cBhvr>
                                    </p:animEffect>
                                  </p:childTnLst>
                                </p:cTn>
                              </p:par>
                            </p:childTnLst>
                          </p:cTn>
                        </p:par>
                        <p:par>
                          <p:cTn id="32" fill="hold">
                            <p:stCondLst>
                              <p:cond delay="27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300"/>
                                        <p:tgtEl>
                                          <p:spTgt spid="12"/>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300"/>
                                        <p:tgtEl>
                                          <p:spTgt spid="13"/>
                                        </p:tgtEl>
                                      </p:cBhvr>
                                    </p:animEffect>
                                  </p:childTnLst>
                                </p:cTn>
                              </p:par>
                            </p:childTnLst>
                          </p:cTn>
                        </p:par>
                        <p:par>
                          <p:cTn id="40" fill="hold">
                            <p:stCondLst>
                              <p:cond delay="3300"/>
                            </p:stCondLst>
                            <p:childTnLst>
                              <p:par>
                                <p:cTn id="41" presetID="2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3800"/>
                            </p:stCondLst>
                            <p:childTnLst>
                              <p:par>
                                <p:cTn id="45" presetID="22" presetClass="entr" presetSubtype="1" fill="hold" grpId="0" nodeType="afterEffect" nodePh="1">
                                  <p:stCondLst>
                                    <p:cond delay="0"/>
                                  </p:stCondLst>
                                  <p:endCondLst>
                                    <p:cond evt="begin" delay="0">
                                      <p:tn val="45"/>
                                    </p:cond>
                                  </p:end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4300"/>
                            </p:stCondLst>
                            <p:childTnLst>
                              <p:par>
                                <p:cTn id="49" presetID="22" presetClass="entr" presetSubtype="1" fill="hold" nodeType="afterEffect">
                                  <p:stCondLst>
                                    <p:cond delay="0"/>
                                  </p:stCondLst>
                                  <p:childTnLst>
                                    <p:set>
                                      <p:cBhvr>
                                        <p:cTn id="50" dur="1" fill="hold">
                                          <p:stCondLst>
                                            <p:cond delay="0"/>
                                          </p:stCondLst>
                                        </p:cTn>
                                        <p:tgtEl>
                                          <p:spTgt spid="8207"/>
                                        </p:tgtEl>
                                        <p:attrNameLst>
                                          <p:attrName>style.visibility</p:attrName>
                                        </p:attrNameLst>
                                      </p:cBhvr>
                                      <p:to>
                                        <p:strVal val="visible"/>
                                      </p:to>
                                    </p:set>
                                    <p:animEffect transition="in" filter="wipe(up)">
                                      <p:cBhvr>
                                        <p:cTn id="51" dur="300"/>
                                        <p:tgtEl>
                                          <p:spTgt spid="8207"/>
                                        </p:tgtEl>
                                      </p:cBhvr>
                                    </p:animEffect>
                                  </p:childTnLst>
                                </p:cTn>
                              </p:par>
                            </p:childTnLst>
                          </p:cTn>
                        </p:par>
                        <p:par>
                          <p:cTn id="52" fill="hold">
                            <p:stCondLst>
                              <p:cond delay="46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300"/>
                                        <p:tgtEl>
                                          <p:spTgt spid="16"/>
                                        </p:tgtEl>
                                      </p:cBhvr>
                                    </p:animEffect>
                                  </p:childTnLst>
                                </p:cTn>
                              </p:par>
                            </p:childTnLst>
                          </p:cTn>
                        </p:par>
                        <p:par>
                          <p:cTn id="56" fill="hold">
                            <p:stCondLst>
                              <p:cond delay="4900"/>
                            </p:stCondLst>
                            <p:childTnLst>
                              <p:par>
                                <p:cTn id="57" presetID="22"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300"/>
                                        <p:tgtEl>
                                          <p:spTgt spid="17"/>
                                        </p:tgtEl>
                                      </p:cBhvr>
                                    </p:animEffect>
                                  </p:childTnLst>
                                </p:cTn>
                              </p:par>
                            </p:childTnLst>
                          </p:cTn>
                        </p:par>
                        <p:par>
                          <p:cTn id="60" fill="hold">
                            <p:stCondLst>
                              <p:cond delay="52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300"/>
                                        <p:tgtEl>
                                          <p:spTgt spid="1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300"/>
                                        <p:tgtEl>
                                          <p:spTgt spid="19"/>
                                        </p:tgtEl>
                                      </p:cBhvr>
                                    </p:animEffect>
                                  </p:childTnLst>
                                </p:cTn>
                              </p:par>
                            </p:childTnLst>
                          </p:cTn>
                        </p:par>
                        <p:par>
                          <p:cTn id="68" fill="hold">
                            <p:stCondLst>
                              <p:cond delay="5800"/>
                            </p:stCondLst>
                            <p:childTnLst>
                              <p:par>
                                <p:cTn id="69" presetID="22"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up)">
                                      <p:cBhvr>
                                        <p:cTn id="71" dur="300"/>
                                        <p:tgtEl>
                                          <p:spTgt spid="20"/>
                                        </p:tgtEl>
                                      </p:cBhvr>
                                    </p:animEffect>
                                  </p:childTnLst>
                                </p:cTn>
                              </p:par>
                            </p:childTnLst>
                          </p:cTn>
                        </p:par>
                        <p:par>
                          <p:cTn id="72" fill="hold">
                            <p:stCondLst>
                              <p:cond delay="61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6600"/>
                            </p:stCondLst>
                            <p:childTnLst>
                              <p:par>
                                <p:cTn id="77" presetID="22" presetClass="entr" presetSubtype="1" fill="hold" grpId="0" nodeType="afterEffect" nodePh="1">
                                  <p:stCondLst>
                                    <p:cond delay="0"/>
                                  </p:stCondLst>
                                  <p:endCondLst>
                                    <p:cond evt="begin" delay="0">
                                      <p:tn val="77"/>
                                    </p:cond>
                                  </p:endCondLst>
                                  <p:childTnLst>
                                    <p:set>
                                      <p:cBhvr>
                                        <p:cTn id="78" dur="1" fill="hold">
                                          <p:stCondLst>
                                            <p:cond delay="0"/>
                                          </p:stCondLst>
                                        </p:cTn>
                                        <p:tgtEl>
                                          <p:spTgt spid="22"/>
                                        </p:tgtEl>
                                        <p:attrNameLst>
                                          <p:attrName>style.visibility</p:attrName>
                                        </p:attrNameLst>
                                      </p:cBhvr>
                                      <p:to>
                                        <p:strVal val="visible"/>
                                      </p:to>
                                    </p:set>
                                    <p:animEffect transition="in" filter="wipe(up)">
                                      <p:cBhvr>
                                        <p:cTn id="79" dur="500"/>
                                        <p:tgtEl>
                                          <p:spTgt spid="22"/>
                                        </p:tgtEl>
                                      </p:cBhvr>
                                    </p:animEffect>
                                  </p:childTnLst>
                                </p:cTn>
                              </p:par>
                            </p:childTnLst>
                          </p:cTn>
                        </p:par>
                        <p:par>
                          <p:cTn id="80" fill="hold">
                            <p:stCondLst>
                              <p:cond delay="7100"/>
                            </p:stCondLst>
                            <p:childTnLst>
                              <p:par>
                                <p:cTn id="81" presetID="22" presetClass="entr" presetSubtype="1" fill="hold" nodeType="afterEffect">
                                  <p:stCondLst>
                                    <p:cond delay="0"/>
                                  </p:stCondLst>
                                  <p:childTnLst>
                                    <p:set>
                                      <p:cBhvr>
                                        <p:cTn id="82" dur="1" fill="hold">
                                          <p:stCondLst>
                                            <p:cond delay="0"/>
                                          </p:stCondLst>
                                        </p:cTn>
                                        <p:tgtEl>
                                          <p:spTgt spid="8215"/>
                                        </p:tgtEl>
                                        <p:attrNameLst>
                                          <p:attrName>style.visibility</p:attrName>
                                        </p:attrNameLst>
                                      </p:cBhvr>
                                      <p:to>
                                        <p:strVal val="visible"/>
                                      </p:to>
                                    </p:set>
                                    <p:animEffect transition="in" filter="wipe(up)">
                                      <p:cBhvr>
                                        <p:cTn id="83" dur="300"/>
                                        <p:tgtEl>
                                          <p:spTgt spid="8215"/>
                                        </p:tgtEl>
                                      </p:cBhvr>
                                    </p:animEffect>
                                  </p:childTnLst>
                                </p:cTn>
                              </p:par>
                            </p:childTnLst>
                          </p:cTn>
                        </p:par>
                        <p:par>
                          <p:cTn id="84" fill="hold">
                            <p:stCondLst>
                              <p:cond delay="7400"/>
                            </p:stCondLst>
                            <p:childTnLst>
                              <p:par>
                                <p:cTn id="85" presetID="22" presetClass="entr" presetSubtype="1"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300"/>
                                        <p:tgtEl>
                                          <p:spTgt spid="23"/>
                                        </p:tgtEl>
                                      </p:cBhvr>
                                    </p:animEffect>
                                  </p:childTnLst>
                                </p:cTn>
                              </p:par>
                            </p:childTnLst>
                          </p:cTn>
                        </p:par>
                        <p:par>
                          <p:cTn id="88" fill="hold">
                            <p:stCondLst>
                              <p:cond delay="7700"/>
                            </p:stCondLst>
                            <p:childTnLst>
                              <p:par>
                                <p:cTn id="89" presetID="22" presetClass="entr" presetSubtype="1"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up)">
                                      <p:cBhvr>
                                        <p:cTn id="91" dur="300"/>
                                        <p:tgtEl>
                                          <p:spTgt spid="24"/>
                                        </p:tgtEl>
                                      </p:cBhvr>
                                    </p:animEffect>
                                  </p:childTnLst>
                                </p:cTn>
                              </p:par>
                            </p:childTnLst>
                          </p:cTn>
                        </p:par>
                        <p:par>
                          <p:cTn id="92" fill="hold">
                            <p:stCondLst>
                              <p:cond delay="8000"/>
                            </p:stCondLst>
                            <p:childTnLst>
                              <p:par>
                                <p:cTn id="93" presetID="22" presetClass="entr" presetSubtype="1"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up)">
                                      <p:cBhvr>
                                        <p:cTn id="95" dur="300"/>
                                        <p:tgtEl>
                                          <p:spTgt spid="25"/>
                                        </p:tgtEl>
                                      </p:cBhvr>
                                    </p:animEffect>
                                  </p:childTnLst>
                                </p:cTn>
                              </p:par>
                            </p:childTnLst>
                          </p:cTn>
                        </p:par>
                        <p:par>
                          <p:cTn id="96" fill="hold">
                            <p:stCondLst>
                              <p:cond delay="8300"/>
                            </p:stCondLst>
                            <p:childTnLst>
                              <p:par>
                                <p:cTn id="97" presetID="22" presetClass="entr" presetSubtype="1"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up)">
                                      <p:cBhvr>
                                        <p:cTn id="99" dur="300"/>
                                        <p:tgtEl>
                                          <p:spTgt spid="26"/>
                                        </p:tgtEl>
                                      </p:cBhvr>
                                    </p:animEffect>
                                  </p:childTnLst>
                                </p:cTn>
                              </p:par>
                            </p:childTnLst>
                          </p:cTn>
                        </p:par>
                        <p:par>
                          <p:cTn id="100" fill="hold">
                            <p:stCondLst>
                              <p:cond delay="8600"/>
                            </p:stCondLst>
                            <p:childTnLst>
                              <p:par>
                                <p:cTn id="101" presetID="22" presetClass="entr" presetSubtype="1"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up)">
                                      <p:cBhvr>
                                        <p:cTn id="103" dur="300"/>
                                        <p:tgtEl>
                                          <p:spTgt spid="27"/>
                                        </p:tgtEl>
                                      </p:cBhvr>
                                    </p:animEffect>
                                  </p:childTnLst>
                                </p:cTn>
                              </p:par>
                            </p:childTnLst>
                          </p:cTn>
                        </p:par>
                        <p:par>
                          <p:cTn id="104" fill="hold">
                            <p:stCondLst>
                              <p:cond delay="8900"/>
                            </p:stCondLst>
                            <p:childTnLst>
                              <p:par>
                                <p:cTn id="105" presetID="22" presetClass="entr" presetSubtype="2" fill="hold" nodeType="afterEffect">
                                  <p:stCondLst>
                                    <p:cond delay="0"/>
                                  </p:stCondLst>
                                  <p:childTnLst>
                                    <p:set>
                                      <p:cBhvr>
                                        <p:cTn id="106" dur="1" fill="hold">
                                          <p:stCondLst>
                                            <p:cond delay="0"/>
                                          </p:stCondLst>
                                        </p:cTn>
                                        <p:tgtEl>
                                          <p:spTgt spid="8195"/>
                                        </p:tgtEl>
                                        <p:attrNameLst>
                                          <p:attrName>style.visibility</p:attrName>
                                        </p:attrNameLst>
                                      </p:cBhvr>
                                      <p:to>
                                        <p:strVal val="visible"/>
                                      </p:to>
                                    </p:set>
                                    <p:animEffect transition="in" filter="wipe(right)">
                                      <p:cBhvr>
                                        <p:cTn id="107" dur="300"/>
                                        <p:tgtEl>
                                          <p:spTgt spid="8195"/>
                                        </p:tgtEl>
                                      </p:cBhvr>
                                    </p:animEffect>
                                  </p:childTnLst>
                                </p:cTn>
                              </p:par>
                            </p:childTnLst>
                          </p:cTn>
                        </p:par>
                        <p:par>
                          <p:cTn id="108" fill="hold">
                            <p:stCondLst>
                              <p:cond delay="9200"/>
                            </p:stCondLst>
                            <p:childTnLst>
                              <p:par>
                                <p:cTn id="109" presetID="22" presetClass="entr" presetSubtype="2" fill="hold" nodeType="afterEffect">
                                  <p:stCondLst>
                                    <p:cond delay="0"/>
                                  </p:stCondLst>
                                  <p:childTnLst>
                                    <p:set>
                                      <p:cBhvr>
                                        <p:cTn id="110" dur="1" fill="hold">
                                          <p:stCondLst>
                                            <p:cond delay="0"/>
                                          </p:stCondLst>
                                        </p:cTn>
                                        <p:tgtEl>
                                          <p:spTgt spid="8196"/>
                                        </p:tgtEl>
                                        <p:attrNameLst>
                                          <p:attrName>style.visibility</p:attrName>
                                        </p:attrNameLst>
                                      </p:cBhvr>
                                      <p:to>
                                        <p:strVal val="visible"/>
                                      </p:to>
                                    </p:set>
                                    <p:animEffect transition="in" filter="wipe(right)">
                                      <p:cBhvr>
                                        <p:cTn id="111" dur="300"/>
                                        <p:tgtEl>
                                          <p:spTgt spid="8196"/>
                                        </p:tgtEl>
                                      </p:cBhvr>
                                    </p:animEffect>
                                  </p:childTnLst>
                                </p:cTn>
                              </p:par>
                            </p:childTnLst>
                          </p:cTn>
                        </p:par>
                        <p:par>
                          <p:cTn id="112" fill="hold">
                            <p:stCondLst>
                              <p:cond delay="9500"/>
                            </p:stCondLst>
                            <p:childTnLst>
                              <p:par>
                                <p:cTn id="113" presetID="22" presetClass="entr" presetSubtype="2" fill="hold" nodeType="afterEffect">
                                  <p:stCondLst>
                                    <p:cond delay="0"/>
                                  </p:stCondLst>
                                  <p:childTnLst>
                                    <p:set>
                                      <p:cBhvr>
                                        <p:cTn id="114" dur="1" fill="hold">
                                          <p:stCondLst>
                                            <p:cond delay="0"/>
                                          </p:stCondLst>
                                        </p:cTn>
                                        <p:tgtEl>
                                          <p:spTgt spid="8197"/>
                                        </p:tgtEl>
                                        <p:attrNameLst>
                                          <p:attrName>style.visibility</p:attrName>
                                        </p:attrNameLst>
                                      </p:cBhvr>
                                      <p:to>
                                        <p:strVal val="visible"/>
                                      </p:to>
                                    </p:set>
                                    <p:animEffect transition="in" filter="wipe(right)">
                                      <p:cBhvr>
                                        <p:cTn id="115" dur="300"/>
                                        <p:tgtEl>
                                          <p:spTgt spid="8197"/>
                                        </p:tgtEl>
                                      </p:cBhvr>
                                    </p:animEffect>
                                  </p:childTnLst>
                                </p:cTn>
                              </p:par>
                            </p:childTnLst>
                          </p:cTn>
                        </p:par>
                        <p:par>
                          <p:cTn id="116" fill="hold">
                            <p:stCondLst>
                              <p:cond delay="9800"/>
                            </p:stCondLst>
                            <p:childTnLst>
                              <p:par>
                                <p:cTn id="117" presetID="22" presetClass="entr" presetSubtype="2" fill="hold" grpId="0" nodeType="afterEffect">
                                  <p:stCondLst>
                                    <p:cond delay="0"/>
                                  </p:stCondLst>
                                  <p:childTnLst>
                                    <p:set>
                                      <p:cBhvr>
                                        <p:cTn id="118" dur="1" fill="hold">
                                          <p:stCondLst>
                                            <p:cond delay="0"/>
                                          </p:stCondLst>
                                        </p:cTn>
                                        <p:tgtEl>
                                          <p:spTgt spid="75"/>
                                        </p:tgtEl>
                                        <p:attrNameLst>
                                          <p:attrName>style.visibility</p:attrName>
                                        </p:attrNameLst>
                                      </p:cBhvr>
                                      <p:to>
                                        <p:strVal val="visible"/>
                                      </p:to>
                                    </p:set>
                                    <p:animEffect transition="in" filter="wipe(right)">
                                      <p:cBhvr>
                                        <p:cTn id="119" dur="500"/>
                                        <p:tgtEl>
                                          <p:spTgt spid="75"/>
                                        </p:tgtEl>
                                      </p:cBhvr>
                                    </p:animEffect>
                                  </p:childTnLst>
                                </p:cTn>
                              </p:par>
                            </p:childTnLst>
                          </p:cTn>
                        </p:par>
                        <p:par>
                          <p:cTn id="120" fill="hold">
                            <p:stCondLst>
                              <p:cond delay="10300"/>
                            </p:stCondLst>
                            <p:childTnLst>
                              <p:par>
                                <p:cTn id="121" presetID="22" presetClass="entr" presetSubtype="4" fill="hold" grpId="0" nodeType="afterEffect">
                                  <p:stCondLst>
                                    <p:cond delay="0"/>
                                  </p:stCondLst>
                                  <p:childTnLst>
                                    <p:set>
                                      <p:cBhvr>
                                        <p:cTn id="122" dur="1" fill="hold">
                                          <p:stCondLst>
                                            <p:cond delay="0"/>
                                          </p:stCondLst>
                                        </p:cTn>
                                        <p:tgtEl>
                                          <p:spTgt spid="8201">
                                            <p:txEl>
                                              <p:pRg st="0" end="0"/>
                                            </p:txEl>
                                          </p:spTgt>
                                        </p:tgtEl>
                                        <p:attrNameLst>
                                          <p:attrName>style.visibility</p:attrName>
                                        </p:attrNameLst>
                                      </p:cBhvr>
                                      <p:to>
                                        <p:strVal val="visible"/>
                                      </p:to>
                                    </p:set>
                                    <p:animEffect transition="in" filter="wipe(down)">
                                      <p:cBhvr>
                                        <p:cTn id="123" dur="500"/>
                                        <p:tgtEl>
                                          <p:spTgt spid="8201">
                                            <p:txEl>
                                              <p:pRg st="0" end="0"/>
                                            </p:txEl>
                                          </p:spTgt>
                                        </p:tgtEl>
                                      </p:cBhvr>
                                    </p:animEffect>
                                  </p:childTnLst>
                                </p:cTn>
                              </p:par>
                            </p:childTnLst>
                          </p:cTn>
                        </p:par>
                        <p:par>
                          <p:cTn id="124" fill="hold">
                            <p:stCondLst>
                              <p:cond delay="10800"/>
                            </p:stCondLst>
                            <p:childTnLst>
                              <p:par>
                                <p:cTn id="125" presetID="22" presetClass="entr" presetSubtype="4" fill="hold" grpId="0" nodeType="afterEffect">
                                  <p:stCondLst>
                                    <p:cond delay="0"/>
                                  </p:stCondLst>
                                  <p:childTnLst>
                                    <p:set>
                                      <p:cBhvr>
                                        <p:cTn id="126" dur="1" fill="hold">
                                          <p:stCondLst>
                                            <p:cond delay="0"/>
                                          </p:stCondLst>
                                        </p:cTn>
                                        <p:tgtEl>
                                          <p:spTgt spid="8201">
                                            <p:txEl>
                                              <p:pRg st="1" end="1"/>
                                            </p:txEl>
                                          </p:spTgt>
                                        </p:tgtEl>
                                        <p:attrNameLst>
                                          <p:attrName>style.visibility</p:attrName>
                                        </p:attrNameLst>
                                      </p:cBhvr>
                                      <p:to>
                                        <p:strVal val="visible"/>
                                      </p:to>
                                    </p:set>
                                    <p:animEffect transition="in" filter="wipe(down)">
                                      <p:cBhvr>
                                        <p:cTn id="127" dur="500"/>
                                        <p:tgtEl>
                                          <p:spTgt spid="82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animBg="1"/>
      <p:bldP spid="8198" grpId="0" animBg="1"/>
      <p:bldP spid="75" grpId="0" animBg="1"/>
      <p:bldP spid="820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7000" b="-77000"/>
          </a:stretch>
        </a:blipFill>
        <a:effectLst/>
      </p:bgPr>
    </p:bg>
    <p:spTree>
      <p:nvGrpSpPr>
        <p:cNvPr id="1" name=""/>
        <p:cNvGrpSpPr/>
        <p:nvPr/>
      </p:nvGrpSpPr>
      <p:grpSpPr>
        <a:xfrm>
          <a:off x="0" y="0"/>
          <a:ext cx="0" cy="0"/>
          <a:chOff x="0" y="0"/>
          <a:chExt cx="0" cy="0"/>
        </a:xfrm>
      </p:grpSpPr>
      <p:pic>
        <p:nvPicPr>
          <p:cNvPr id="2282" name="صورة 2281"/>
          <p:cNvPicPr>
            <a:picLocks noChangeAspect="1"/>
          </p:cNvPicPr>
          <p:nvPr/>
        </p:nvPicPr>
        <p:blipFill>
          <a:blip r:embed="rId4" cstate="print"/>
          <a:stretch>
            <a:fillRect/>
          </a:stretch>
        </p:blipFill>
        <p:spPr>
          <a:xfrm>
            <a:off x="4316088" y="1009670"/>
            <a:ext cx="2968632" cy="4662447"/>
          </a:xfrm>
          <a:prstGeom prst="rect">
            <a:avLst/>
          </a:prstGeom>
        </p:spPr>
      </p:pic>
      <p:pic>
        <p:nvPicPr>
          <p:cNvPr id="2318" name="صورة 2317"/>
          <p:cNvPicPr>
            <a:picLocks noChangeAspect="1"/>
          </p:cNvPicPr>
          <p:nvPr/>
        </p:nvPicPr>
        <p:blipFill>
          <a:blip r:embed="rId5" cstate="print"/>
          <a:stretch>
            <a:fillRect/>
          </a:stretch>
        </p:blipFill>
        <p:spPr>
          <a:xfrm>
            <a:off x="4587241" y="3340893"/>
            <a:ext cx="701040" cy="1113980"/>
          </a:xfrm>
          <a:prstGeom prst="rect">
            <a:avLst/>
          </a:prstGeom>
        </p:spPr>
      </p:pic>
      <p:pic>
        <p:nvPicPr>
          <p:cNvPr id="2319" name="صورة 2318"/>
          <p:cNvPicPr>
            <a:picLocks noChangeAspect="1"/>
          </p:cNvPicPr>
          <p:nvPr/>
        </p:nvPicPr>
        <p:blipFill>
          <a:blip r:embed="rId6" cstate="print"/>
          <a:stretch>
            <a:fillRect/>
          </a:stretch>
        </p:blipFill>
        <p:spPr>
          <a:xfrm rot="10800000" flipH="1" flipV="1">
            <a:off x="3309257" y="3407430"/>
            <a:ext cx="2764474" cy="1170133"/>
          </a:xfrm>
          <a:prstGeom prst="rect">
            <a:avLst/>
          </a:prstGeom>
        </p:spPr>
      </p:pic>
      <p:sp>
        <p:nvSpPr>
          <p:cNvPr id="2320" name="مربع نص 2319"/>
          <p:cNvSpPr txBox="1"/>
          <p:nvPr/>
        </p:nvSpPr>
        <p:spPr>
          <a:xfrm>
            <a:off x="1847203" y="4270207"/>
            <a:ext cx="2244414" cy="646331"/>
          </a:xfrm>
          <a:prstGeom prst="rect">
            <a:avLst/>
          </a:prstGeom>
          <a:noFill/>
        </p:spPr>
        <p:txBody>
          <a:bodyPr wrap="square" rtlCol="1">
            <a:spAutoFit/>
          </a:bodyPr>
          <a:lstStyle/>
          <a:p>
            <a:r>
              <a:rPr lang="ar-SA" b="1" dirty="0" smtClean="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rPr>
              <a:t>ا</a:t>
            </a:r>
            <a:r>
              <a:rPr lang="ar-EG" b="1" dirty="0" smtClean="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rPr>
              <a:t>لأهداف </a:t>
            </a:r>
            <a:r>
              <a:rPr lang="ar-EG" b="1" dirty="0" smtClean="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rPr>
              <a:t>التفصيلية</a:t>
            </a:r>
          </a:p>
          <a:p>
            <a:r>
              <a:rPr lang="ar-EG" b="1" dirty="0" smtClean="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ar-EG" b="1" dirty="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321" name="مربع نص 2320"/>
          <p:cNvSpPr txBox="1"/>
          <p:nvPr/>
        </p:nvSpPr>
        <p:spPr>
          <a:xfrm>
            <a:off x="430682" y="4687644"/>
            <a:ext cx="4379914" cy="1754326"/>
          </a:xfrm>
          <a:prstGeom prst="rect">
            <a:avLst/>
          </a:prstGeom>
          <a:noFill/>
        </p:spPr>
        <p:txBody>
          <a:bodyPr wrap="square" rtlCol="1">
            <a:spAutoFit/>
          </a:bodyPr>
          <a:lstStyle/>
          <a:p>
            <a:r>
              <a:rPr lang="ar-EG" b="1" dirty="0" smtClean="0"/>
              <a:t>-1  دعم تكامل الأدوار للجهات الاشرافية والتنفيذية.في تحسين الأداء التعليمي </a:t>
            </a:r>
            <a:r>
              <a:rPr lang="ar-EG" b="1" dirty="0" err="1" smtClean="0"/>
              <a:t>لهم .</a:t>
            </a:r>
            <a:endParaRPr lang="en-US" dirty="0" smtClean="0"/>
          </a:p>
          <a:p>
            <a:r>
              <a:rPr lang="ar-EG" b="1" dirty="0" smtClean="0"/>
              <a:t>-2 الإسهام في تحسين مخرجات التحصيل الدراسي في التعليم العام.</a:t>
            </a:r>
            <a:endParaRPr lang="en-US" dirty="0" smtClean="0"/>
          </a:p>
          <a:p>
            <a:r>
              <a:rPr lang="ar-EG" b="1" dirty="0" smtClean="0"/>
              <a:t>-3 معالجة بعض الممارسات الخاطئة مثل: الملخصات أو التقليص من المقرر من خلال الاستفادة من بنك الأسئلة </a:t>
            </a:r>
            <a:endParaRPr lang="en-US" dirty="0"/>
          </a:p>
        </p:txBody>
      </p:sp>
      <p:pic>
        <p:nvPicPr>
          <p:cNvPr id="2322" name="صورة 2321"/>
          <p:cNvPicPr>
            <a:picLocks noChangeAspect="1"/>
          </p:cNvPicPr>
          <p:nvPr/>
        </p:nvPicPr>
        <p:blipFill>
          <a:blip r:embed="rId7" cstate="print"/>
          <a:stretch>
            <a:fillRect/>
          </a:stretch>
        </p:blipFill>
        <p:spPr>
          <a:xfrm>
            <a:off x="4234636" y="2183921"/>
            <a:ext cx="1406250" cy="1012500"/>
          </a:xfrm>
          <a:prstGeom prst="rect">
            <a:avLst/>
          </a:prstGeom>
        </p:spPr>
      </p:pic>
      <p:sp>
        <p:nvSpPr>
          <p:cNvPr id="2324" name="مربع نص 2323"/>
          <p:cNvSpPr txBox="1"/>
          <p:nvPr/>
        </p:nvSpPr>
        <p:spPr>
          <a:xfrm>
            <a:off x="4031896" y="1552982"/>
            <a:ext cx="461665" cy="1165667"/>
          </a:xfrm>
          <a:prstGeom prst="rect">
            <a:avLst/>
          </a:prstGeom>
          <a:noFill/>
        </p:spPr>
        <p:txBody>
          <a:bodyPr vert="vert270" wrap="square" rtlCol="1">
            <a:spAutoFit/>
          </a:bodyPr>
          <a:lstStyle/>
          <a:p>
            <a:r>
              <a:rPr lang="ar-EG" b="1" dirty="0" smtClean="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rPr>
              <a:t>المفهوم </a:t>
            </a:r>
            <a:endParaRPr lang="ar-EG" b="1" dirty="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325" name="مربع نص 2324"/>
          <p:cNvSpPr txBox="1"/>
          <p:nvPr/>
        </p:nvSpPr>
        <p:spPr>
          <a:xfrm>
            <a:off x="142096" y="1479691"/>
            <a:ext cx="4031896" cy="1754326"/>
          </a:xfrm>
          <a:prstGeom prst="rect">
            <a:avLst/>
          </a:prstGeom>
          <a:noFill/>
        </p:spPr>
        <p:txBody>
          <a:bodyPr wrap="square" rtlCol="1">
            <a:spAutoFit/>
          </a:bodyPr>
          <a:lstStyle/>
          <a:p>
            <a:r>
              <a:rPr lang="ar-EG" b="1" dirty="0" smtClean="0"/>
              <a:t>مجموعة من الإجراءات التي تسهم في تجويد عمليات </a:t>
            </a:r>
            <a:r>
              <a:rPr lang="ar-EG" b="1" dirty="0" smtClean="0"/>
              <a:t>التعليم </a:t>
            </a:r>
            <a:r>
              <a:rPr lang="ar-EG" b="1" dirty="0" smtClean="0"/>
              <a:t>والتعلم من خلال تطبيق اسئلة مركزية من إدارة التعليم لمادة واحدة من مجموع المواد الدراسية ، في إحدى المواد بما يعزز أدوار ذوي العلاقة في تكامل وتغطية كامل وحدات المقرر الدراسي وبمتابعة الإدارات المعنية كل فيما يخصه</a:t>
            </a:r>
            <a:endParaRPr lang="ar-EG" b="1" dirty="0"/>
          </a:p>
        </p:txBody>
      </p:sp>
      <p:pic>
        <p:nvPicPr>
          <p:cNvPr id="2326" name="صورة 2325"/>
          <p:cNvPicPr>
            <a:picLocks noChangeAspect="1"/>
          </p:cNvPicPr>
          <p:nvPr/>
        </p:nvPicPr>
        <p:blipFill>
          <a:blip r:embed="rId8" cstate="print"/>
          <a:stretch>
            <a:fillRect/>
          </a:stretch>
        </p:blipFill>
        <p:spPr>
          <a:xfrm>
            <a:off x="5904208" y="2097482"/>
            <a:ext cx="2745000" cy="1305000"/>
          </a:xfrm>
          <a:prstGeom prst="rect">
            <a:avLst/>
          </a:prstGeom>
        </p:spPr>
      </p:pic>
      <p:sp>
        <p:nvSpPr>
          <p:cNvPr id="283" name="مربع نص 282"/>
          <p:cNvSpPr txBox="1"/>
          <p:nvPr/>
        </p:nvSpPr>
        <p:spPr>
          <a:xfrm>
            <a:off x="7985680" y="3156227"/>
            <a:ext cx="2244414" cy="369332"/>
          </a:xfrm>
          <a:prstGeom prst="rect">
            <a:avLst/>
          </a:prstGeom>
          <a:noFill/>
        </p:spPr>
        <p:txBody>
          <a:bodyPr wrap="square" rtlCol="1">
            <a:spAutoFit/>
          </a:bodyPr>
          <a:lstStyle/>
          <a:p>
            <a:r>
              <a:rPr lang="ar-EG" b="1" dirty="0" smtClean="0">
                <a:solidFill>
                  <a:srgbClr val="B07BD7"/>
                </a:solidFill>
                <a:latin typeface="GE SS Two Bold" panose="020A0503020102020204" pitchFamily="18" charset="-78"/>
                <a:ea typeface="GE SS Two Bold" panose="020A0503020102020204" pitchFamily="18" charset="-78"/>
                <a:cs typeface="GE SS Two Bold" panose="020A0503020102020204" pitchFamily="18" charset="-78"/>
              </a:rPr>
              <a:t>الهدف العام </a:t>
            </a:r>
            <a:endParaRPr lang="ar-EG" b="1" dirty="0">
              <a:solidFill>
                <a:srgbClr val="B07BD7"/>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327" name="مربع نص 2326"/>
          <p:cNvSpPr txBox="1"/>
          <p:nvPr/>
        </p:nvSpPr>
        <p:spPr>
          <a:xfrm>
            <a:off x="7284720" y="3535180"/>
            <a:ext cx="3646334" cy="923330"/>
          </a:xfrm>
          <a:prstGeom prst="rect">
            <a:avLst/>
          </a:prstGeom>
          <a:noFill/>
        </p:spPr>
        <p:txBody>
          <a:bodyPr wrap="square" rtlCol="1">
            <a:spAutoFit/>
          </a:bodyPr>
          <a:lstStyle/>
          <a:p>
            <a:r>
              <a:rPr lang="ar-EG" b="1" dirty="0" smtClean="0"/>
              <a:t>يهدف المشروع لتحسين مخرجات التعليم في مجال التحصيل الدراسي  ، وكشف فاعلية التعلم لوحدات المنهج الدراسي كاملة .</a:t>
            </a:r>
            <a:endParaRPr lang="ar-EG" b="1" dirty="0"/>
          </a:p>
        </p:txBody>
      </p:sp>
      <p:pic>
        <p:nvPicPr>
          <p:cNvPr id="2328" name="صورة 2327"/>
          <p:cNvPicPr>
            <a:picLocks noChangeAspect="1"/>
          </p:cNvPicPr>
          <p:nvPr/>
        </p:nvPicPr>
        <p:blipFill>
          <a:blip r:embed="rId9" cstate="print"/>
          <a:stretch>
            <a:fillRect/>
          </a:stretch>
        </p:blipFill>
        <p:spPr>
          <a:xfrm>
            <a:off x="6181766" y="1103857"/>
            <a:ext cx="2753602" cy="789142"/>
          </a:xfrm>
          <a:prstGeom prst="rect">
            <a:avLst/>
          </a:prstGeom>
        </p:spPr>
      </p:pic>
      <p:sp>
        <p:nvSpPr>
          <p:cNvPr id="286" name="مربع نص 285"/>
          <p:cNvSpPr txBox="1"/>
          <p:nvPr/>
        </p:nvSpPr>
        <p:spPr>
          <a:xfrm>
            <a:off x="6860772" y="886534"/>
            <a:ext cx="2244414" cy="646331"/>
          </a:xfrm>
          <a:prstGeom prst="rect">
            <a:avLst/>
          </a:prstGeom>
          <a:noFill/>
        </p:spPr>
        <p:txBody>
          <a:bodyPr wrap="square" rtlCol="1">
            <a:spAutoFit/>
          </a:bodyPr>
          <a:lstStyle/>
          <a:p>
            <a:r>
              <a:rPr lang="ar-EG" b="1" dirty="0" smtClean="0">
                <a:solidFill>
                  <a:srgbClr val="7030A0"/>
                </a:solidFill>
                <a:latin typeface="GE SS Two Bold" panose="020A0503020102020204" pitchFamily="18" charset="-78"/>
                <a:ea typeface="GE SS Two Bold" panose="020A0503020102020204" pitchFamily="18" charset="-78"/>
                <a:cs typeface="GE SS Two Bold" panose="020A0503020102020204" pitchFamily="18" charset="-78"/>
              </a:rPr>
              <a:t>فكرة </a:t>
            </a:r>
            <a:r>
              <a:rPr lang="ar-EG" b="1" dirty="0" smtClean="0">
                <a:solidFill>
                  <a:srgbClr val="7030A0"/>
                </a:solidFill>
                <a:latin typeface="GE SS Two Bold" panose="020A0503020102020204" pitchFamily="18" charset="-78"/>
                <a:ea typeface="GE SS Two Bold" panose="020A0503020102020204" pitchFamily="18" charset="-78"/>
                <a:cs typeface="GE SS Two Bold" panose="020A0503020102020204" pitchFamily="18" charset="-78"/>
              </a:rPr>
              <a:t>المشروع </a:t>
            </a:r>
            <a:endParaRPr lang="en-US" b="1" dirty="0" smtClean="0">
              <a:solidFill>
                <a:srgbClr val="7030A0"/>
              </a:solidFill>
              <a:latin typeface="GE SS Two Bold" panose="020A0503020102020204" pitchFamily="18" charset="-78"/>
              <a:ea typeface="GE SS Two Bold" panose="020A0503020102020204" pitchFamily="18" charset="-78"/>
              <a:cs typeface="GE SS Two Bold" panose="020A0503020102020204" pitchFamily="18" charset="-78"/>
            </a:endParaRPr>
          </a:p>
          <a:p>
            <a:endParaRPr lang="ar-EG" b="1" dirty="0">
              <a:solidFill>
                <a:srgbClr val="7030A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329" name="مربع نص 2328"/>
          <p:cNvSpPr txBox="1"/>
          <p:nvPr/>
        </p:nvSpPr>
        <p:spPr>
          <a:xfrm>
            <a:off x="7265200" y="1265487"/>
            <a:ext cx="4353704" cy="2031325"/>
          </a:xfrm>
          <a:prstGeom prst="rect">
            <a:avLst/>
          </a:prstGeom>
          <a:noFill/>
        </p:spPr>
        <p:txBody>
          <a:bodyPr wrap="square" rtlCol="1">
            <a:spAutoFit/>
          </a:bodyPr>
          <a:lstStyle/>
          <a:p>
            <a:r>
              <a:rPr lang="ar-EG" b="1" dirty="0" smtClean="0"/>
              <a:t>يأتي </a:t>
            </a:r>
            <a:r>
              <a:rPr lang="ar-EG" b="1" dirty="0" smtClean="0"/>
              <a:t>مشروع </a:t>
            </a:r>
            <a:r>
              <a:rPr lang="ar-EG" b="1" dirty="0" smtClean="0"/>
              <a:t>الإطار العام لتجويد </a:t>
            </a:r>
            <a:r>
              <a:rPr lang="ar-EG" b="1" dirty="0" smtClean="0"/>
              <a:t>الاختبارات لتطبيق أسئلة </a:t>
            </a:r>
            <a:r>
              <a:rPr lang="ar-EG" b="1" dirty="0" smtClean="0"/>
              <a:t>مركزية من إدارة التعليم  بعد أن شعر   القائمون حاجة الميدان التربوي إلى أهمية تحسين عمليات التعليم والتعلم، وبذلك يعتبر من أهم الأساليب العلمية لقياس كفاءة التحصيل الدراسي لدى الطلاب والطالبات والاعتماد على مؤشراتها في تحديد نقاط الضعف والقوة في عمليات التعلم</a:t>
            </a:r>
            <a:endParaRPr lang="ar-EG" b="1" dirty="0"/>
          </a:p>
        </p:txBody>
      </p:sp>
      <p:pic>
        <p:nvPicPr>
          <p:cNvPr id="2330" name="صورة 2329"/>
          <p:cNvPicPr>
            <a:picLocks noChangeAspect="1"/>
          </p:cNvPicPr>
          <p:nvPr/>
        </p:nvPicPr>
        <p:blipFill>
          <a:blip r:embed="rId10" cstate="print"/>
          <a:stretch>
            <a:fillRect/>
          </a:stretch>
        </p:blipFill>
        <p:spPr>
          <a:xfrm>
            <a:off x="4055679" y="489244"/>
            <a:ext cx="1811250" cy="1113750"/>
          </a:xfrm>
          <a:prstGeom prst="rect">
            <a:avLst/>
          </a:prstGeom>
        </p:spPr>
      </p:pic>
      <p:sp>
        <p:nvSpPr>
          <p:cNvPr id="289" name="مربع نص 288"/>
          <p:cNvSpPr txBox="1"/>
          <p:nvPr/>
        </p:nvSpPr>
        <p:spPr>
          <a:xfrm>
            <a:off x="1847203" y="320270"/>
            <a:ext cx="2244414" cy="369332"/>
          </a:xfrm>
          <a:prstGeom prst="rect">
            <a:avLst/>
          </a:prstGeom>
          <a:noFill/>
        </p:spPr>
        <p:txBody>
          <a:bodyPr wrap="square" rtlCol="1">
            <a:spAutoFit/>
          </a:bodyPr>
          <a:lstStyle/>
          <a:p>
            <a:r>
              <a:rPr lang="ar-EG" b="1" dirty="0" smtClean="0">
                <a:solidFill>
                  <a:srgbClr val="00B0F0"/>
                </a:solidFill>
                <a:latin typeface="GE SS Two Bold" panose="020A0503020102020204" pitchFamily="18" charset="-78"/>
                <a:ea typeface="GE SS Two Bold" panose="020A0503020102020204" pitchFamily="18" charset="-78"/>
                <a:cs typeface="GE SS Two Bold" panose="020A0503020102020204" pitchFamily="18" charset="-78"/>
              </a:rPr>
              <a:t>الفئات المستهدفة </a:t>
            </a:r>
            <a:endParaRPr lang="ar-EG" b="1" dirty="0">
              <a:solidFill>
                <a:srgbClr val="00B0F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331" name="مربع نص 2330"/>
          <p:cNvSpPr txBox="1"/>
          <p:nvPr/>
        </p:nvSpPr>
        <p:spPr>
          <a:xfrm>
            <a:off x="1847203" y="689602"/>
            <a:ext cx="2646358" cy="646331"/>
          </a:xfrm>
          <a:prstGeom prst="rect">
            <a:avLst/>
          </a:prstGeom>
          <a:noFill/>
        </p:spPr>
        <p:txBody>
          <a:bodyPr wrap="square" rtlCol="1">
            <a:spAutoFit/>
          </a:bodyPr>
          <a:lstStyle/>
          <a:p>
            <a:r>
              <a:rPr lang="ar-EG" b="1" dirty="0" smtClean="0"/>
              <a:t>-1 الطلاب والطالبات . </a:t>
            </a:r>
          </a:p>
          <a:p>
            <a:r>
              <a:rPr lang="ar-EG" b="1" dirty="0" smtClean="0"/>
              <a:t>-2 المعلمون والمعلمات</a:t>
            </a:r>
            <a:endParaRPr lang="ar-EG" b="1" dirty="0"/>
          </a:p>
        </p:txBody>
      </p:sp>
    </p:spTree>
    <p:extLst>
      <p:ext uri="{BB962C8B-B14F-4D97-AF65-F5344CB8AC3E}">
        <p14:creationId xmlns="" xmlns:p14="http://schemas.microsoft.com/office/powerpoint/2010/main" val="21189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82"/>
                                        </p:tgtEl>
                                        <p:attrNameLst>
                                          <p:attrName>style.visibility</p:attrName>
                                        </p:attrNameLst>
                                      </p:cBhvr>
                                      <p:to>
                                        <p:strVal val="visible"/>
                                      </p:to>
                                    </p:set>
                                    <p:animEffect transition="in" filter="wipe(up)">
                                      <p:cBhvr>
                                        <p:cTn id="7" dur="500"/>
                                        <p:tgtEl>
                                          <p:spTgt spid="228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18"/>
                                        </p:tgtEl>
                                        <p:attrNameLst>
                                          <p:attrName>style.visibility</p:attrName>
                                        </p:attrNameLst>
                                      </p:cBhvr>
                                      <p:to>
                                        <p:strVal val="visible"/>
                                      </p:to>
                                    </p:set>
                                    <p:animEffect transition="in" filter="wipe(up)">
                                      <p:cBhvr>
                                        <p:cTn id="11" dur="500"/>
                                        <p:tgtEl>
                                          <p:spTgt spid="231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319"/>
                                        </p:tgtEl>
                                        <p:attrNameLst>
                                          <p:attrName>style.visibility</p:attrName>
                                        </p:attrNameLst>
                                      </p:cBhvr>
                                      <p:to>
                                        <p:strVal val="visible"/>
                                      </p:to>
                                    </p:set>
                                    <p:animEffect transition="in" filter="wipe(right)">
                                      <p:cBhvr>
                                        <p:cTn id="15" dur="500"/>
                                        <p:tgtEl>
                                          <p:spTgt spid="23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20"/>
                                        </p:tgtEl>
                                        <p:attrNameLst>
                                          <p:attrName>style.visibility</p:attrName>
                                        </p:attrNameLst>
                                      </p:cBhvr>
                                      <p:to>
                                        <p:strVal val="visible"/>
                                      </p:to>
                                    </p:set>
                                    <p:animEffect transition="in" filter="wipe(down)">
                                      <p:cBhvr>
                                        <p:cTn id="19" dur="500"/>
                                        <p:tgtEl>
                                          <p:spTgt spid="232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321">
                                            <p:txEl>
                                              <p:pRg st="0" end="0"/>
                                            </p:txEl>
                                          </p:spTgt>
                                        </p:tgtEl>
                                        <p:attrNameLst>
                                          <p:attrName>style.visibility</p:attrName>
                                        </p:attrNameLst>
                                      </p:cBhvr>
                                      <p:to>
                                        <p:strVal val="visible"/>
                                      </p:to>
                                    </p:set>
                                    <p:animEffect transition="in" filter="wipe(up)">
                                      <p:cBhvr>
                                        <p:cTn id="23" dur="500"/>
                                        <p:tgtEl>
                                          <p:spTgt spid="2321">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21">
                                            <p:txEl>
                                              <p:pRg st="1" end="1"/>
                                            </p:txEl>
                                          </p:spTgt>
                                        </p:tgtEl>
                                        <p:attrNameLst>
                                          <p:attrName>style.visibility</p:attrName>
                                        </p:attrNameLst>
                                      </p:cBhvr>
                                      <p:to>
                                        <p:strVal val="visible"/>
                                      </p:to>
                                    </p:set>
                                    <p:animEffect transition="in" filter="wipe(up)">
                                      <p:cBhvr>
                                        <p:cTn id="27" dur="500"/>
                                        <p:tgtEl>
                                          <p:spTgt spid="2321">
                                            <p:txEl>
                                              <p:pRg st="1" end="1"/>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321">
                                            <p:txEl>
                                              <p:pRg st="2" end="2"/>
                                            </p:txEl>
                                          </p:spTgt>
                                        </p:tgtEl>
                                        <p:attrNameLst>
                                          <p:attrName>style.visibility</p:attrName>
                                        </p:attrNameLst>
                                      </p:cBhvr>
                                      <p:to>
                                        <p:strVal val="visible"/>
                                      </p:to>
                                    </p:set>
                                    <p:animEffect transition="in" filter="wipe(up)">
                                      <p:cBhvr>
                                        <p:cTn id="31" dur="500"/>
                                        <p:tgtEl>
                                          <p:spTgt spid="2321">
                                            <p:txEl>
                                              <p:pRg st="2" end="2"/>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322"/>
                                        </p:tgtEl>
                                        <p:attrNameLst>
                                          <p:attrName>style.visibility</p:attrName>
                                        </p:attrNameLst>
                                      </p:cBhvr>
                                      <p:to>
                                        <p:strVal val="visible"/>
                                      </p:to>
                                    </p:set>
                                    <p:animEffect transition="in" filter="wipe(up)">
                                      <p:cBhvr>
                                        <p:cTn id="35" dur="500"/>
                                        <p:tgtEl>
                                          <p:spTgt spid="232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324"/>
                                        </p:tgtEl>
                                        <p:attrNameLst>
                                          <p:attrName>style.visibility</p:attrName>
                                        </p:attrNameLst>
                                      </p:cBhvr>
                                      <p:to>
                                        <p:strVal val="visible"/>
                                      </p:to>
                                    </p:set>
                                    <p:animEffect transition="in" filter="wipe(down)">
                                      <p:cBhvr>
                                        <p:cTn id="39" dur="500"/>
                                        <p:tgtEl>
                                          <p:spTgt spid="232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325"/>
                                        </p:tgtEl>
                                        <p:attrNameLst>
                                          <p:attrName>style.visibility</p:attrName>
                                        </p:attrNameLst>
                                      </p:cBhvr>
                                      <p:to>
                                        <p:strVal val="visible"/>
                                      </p:to>
                                    </p:set>
                                    <p:animEffect transition="in" filter="wipe(down)">
                                      <p:cBhvr>
                                        <p:cTn id="43" dur="500"/>
                                        <p:tgtEl>
                                          <p:spTgt spid="2325"/>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326"/>
                                        </p:tgtEl>
                                        <p:attrNameLst>
                                          <p:attrName>style.visibility</p:attrName>
                                        </p:attrNameLst>
                                      </p:cBhvr>
                                      <p:to>
                                        <p:strVal val="visible"/>
                                      </p:to>
                                    </p:set>
                                    <p:animEffect transition="in" filter="wipe(up)">
                                      <p:cBhvr>
                                        <p:cTn id="47" dur="500"/>
                                        <p:tgtEl>
                                          <p:spTgt spid="2326"/>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283"/>
                                        </p:tgtEl>
                                        <p:attrNameLst>
                                          <p:attrName>style.visibility</p:attrName>
                                        </p:attrNameLst>
                                      </p:cBhvr>
                                      <p:to>
                                        <p:strVal val="visible"/>
                                      </p:to>
                                    </p:set>
                                    <p:animEffect transition="in" filter="wipe(right)">
                                      <p:cBhvr>
                                        <p:cTn id="51" dur="500"/>
                                        <p:tgtEl>
                                          <p:spTgt spid="28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327">
                                            <p:txEl>
                                              <p:pRg st="0" end="0"/>
                                            </p:txEl>
                                          </p:spTgt>
                                        </p:tgtEl>
                                        <p:attrNameLst>
                                          <p:attrName>style.visibility</p:attrName>
                                        </p:attrNameLst>
                                      </p:cBhvr>
                                      <p:to>
                                        <p:strVal val="visible"/>
                                      </p:to>
                                    </p:set>
                                    <p:animEffect transition="in" filter="wipe(up)">
                                      <p:cBhvr>
                                        <p:cTn id="55" dur="500"/>
                                        <p:tgtEl>
                                          <p:spTgt spid="2327">
                                            <p:txEl>
                                              <p:pRg st="0" end="0"/>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2328"/>
                                        </p:tgtEl>
                                        <p:attrNameLst>
                                          <p:attrName>style.visibility</p:attrName>
                                        </p:attrNameLst>
                                      </p:cBhvr>
                                      <p:to>
                                        <p:strVal val="visible"/>
                                      </p:to>
                                    </p:set>
                                    <p:animEffect transition="in" filter="wipe(up)">
                                      <p:cBhvr>
                                        <p:cTn id="59" dur="500"/>
                                        <p:tgtEl>
                                          <p:spTgt spid="2328"/>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286"/>
                                        </p:tgtEl>
                                        <p:attrNameLst>
                                          <p:attrName>style.visibility</p:attrName>
                                        </p:attrNameLst>
                                      </p:cBhvr>
                                      <p:to>
                                        <p:strVal val="visible"/>
                                      </p:to>
                                    </p:set>
                                    <p:animEffect transition="in" filter="wipe(right)">
                                      <p:cBhvr>
                                        <p:cTn id="63" dur="500"/>
                                        <p:tgtEl>
                                          <p:spTgt spid="28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329">
                                            <p:txEl>
                                              <p:pRg st="0" end="0"/>
                                            </p:txEl>
                                          </p:spTgt>
                                        </p:tgtEl>
                                        <p:attrNameLst>
                                          <p:attrName>style.visibility</p:attrName>
                                        </p:attrNameLst>
                                      </p:cBhvr>
                                      <p:to>
                                        <p:strVal val="visible"/>
                                      </p:to>
                                    </p:set>
                                    <p:animEffect transition="in" filter="wipe(up)">
                                      <p:cBhvr>
                                        <p:cTn id="67" dur="500"/>
                                        <p:tgtEl>
                                          <p:spTgt spid="2329">
                                            <p:txEl>
                                              <p:pRg st="0" end="0"/>
                                            </p:txEl>
                                          </p:spTgt>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2330"/>
                                        </p:tgtEl>
                                        <p:attrNameLst>
                                          <p:attrName>style.visibility</p:attrName>
                                        </p:attrNameLst>
                                      </p:cBhvr>
                                      <p:to>
                                        <p:strVal val="visible"/>
                                      </p:to>
                                    </p:set>
                                    <p:animEffect transition="in" filter="wipe(up)">
                                      <p:cBhvr>
                                        <p:cTn id="71" dur="500"/>
                                        <p:tgtEl>
                                          <p:spTgt spid="2330"/>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289"/>
                                        </p:tgtEl>
                                        <p:attrNameLst>
                                          <p:attrName>style.visibility</p:attrName>
                                        </p:attrNameLst>
                                      </p:cBhvr>
                                      <p:to>
                                        <p:strVal val="visible"/>
                                      </p:to>
                                    </p:set>
                                    <p:animEffect transition="in" filter="wipe(right)">
                                      <p:cBhvr>
                                        <p:cTn id="75" dur="500"/>
                                        <p:tgtEl>
                                          <p:spTgt spid="289"/>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2331">
                                            <p:txEl>
                                              <p:pRg st="0" end="0"/>
                                            </p:txEl>
                                          </p:spTgt>
                                        </p:tgtEl>
                                        <p:attrNameLst>
                                          <p:attrName>style.visibility</p:attrName>
                                        </p:attrNameLst>
                                      </p:cBhvr>
                                      <p:to>
                                        <p:strVal val="visible"/>
                                      </p:to>
                                    </p:set>
                                    <p:animEffect transition="in" filter="wipe(up)">
                                      <p:cBhvr>
                                        <p:cTn id="79" dur="500"/>
                                        <p:tgtEl>
                                          <p:spTgt spid="2331">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2331">
                                            <p:txEl>
                                              <p:pRg st="1" end="1"/>
                                            </p:txEl>
                                          </p:spTgt>
                                        </p:tgtEl>
                                        <p:attrNameLst>
                                          <p:attrName>style.visibility</p:attrName>
                                        </p:attrNameLst>
                                      </p:cBhvr>
                                      <p:to>
                                        <p:strVal val="visible"/>
                                      </p:to>
                                    </p:set>
                                    <p:animEffect transition="in" filter="wipe(up)">
                                      <p:cBhvr>
                                        <p:cTn id="83" dur="500"/>
                                        <p:tgtEl>
                                          <p:spTgt spid="2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0" grpId="0"/>
      <p:bldP spid="2321" grpId="0" build="allAtOnce"/>
      <p:bldP spid="2324" grpId="0"/>
      <p:bldP spid="2325" grpId="0"/>
      <p:bldP spid="283" grpId="0"/>
      <p:bldP spid="2327" grpId="0" build="p"/>
      <p:bldP spid="286" grpId="0"/>
      <p:bldP spid="2329" grpId="0" build="p"/>
      <p:bldP spid="289" grpId="0"/>
      <p:bldP spid="23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7000" b="-77000"/>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4968240" y="335280"/>
            <a:ext cx="3246120" cy="73152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dirty="0" smtClean="0">
                <a:latin typeface="GE SS Two Bold" panose="020A0503020102020204" pitchFamily="18" charset="-78"/>
                <a:ea typeface="GE SS Two Bold" panose="020A0503020102020204" pitchFamily="18" charset="-78"/>
                <a:cs typeface="GE SS Two Bold" panose="020A0503020102020204" pitchFamily="18" charset="-78"/>
              </a:rPr>
              <a:t>الألية و الإجراءات </a:t>
            </a:r>
            <a:endParaRPr lang="ar-EG"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 name="مربع نص 4"/>
          <p:cNvSpPr txBox="1"/>
          <p:nvPr/>
        </p:nvSpPr>
        <p:spPr>
          <a:xfrm>
            <a:off x="563880" y="1524000"/>
            <a:ext cx="11277600" cy="4893647"/>
          </a:xfrm>
          <a:prstGeom prst="rect">
            <a:avLst/>
          </a:prstGeom>
          <a:noFill/>
        </p:spPr>
        <p:txBody>
          <a:bodyPr wrap="square" rtlCol="1">
            <a:spAutoFit/>
          </a:bodyPr>
          <a:lstStyle/>
          <a:p>
            <a:r>
              <a:rPr lang="ar-EG" sz="2400" b="1" dirty="0" smtClean="0"/>
              <a:t>اعتمدت الوزارة تطبيق هذا المشروع (الإطار العام لتجويد الاختبارات) أثناء اختبارات الفصل الدراسي الثاني </a:t>
            </a:r>
            <a:r>
              <a:rPr lang="ar-SA" sz="2400" b="1" dirty="0" smtClean="0"/>
              <a:t>في المرحلة المتوسطة </a:t>
            </a:r>
            <a:r>
              <a:rPr lang="ar-EG" sz="2400" b="1" dirty="0" smtClean="0"/>
              <a:t>من </a:t>
            </a:r>
            <a:r>
              <a:rPr lang="ar-EG" sz="2400" b="1" dirty="0" smtClean="0"/>
              <a:t>خلال اختبار مركزي من إدارة التعليم في أحد المواد الدراسية "غير معلنة", يتم تحديدها من قبلهم ومن ثم إشعار المدارس بها ، قبل موعد الاختبارات النهائية لتوحيد موعدها في جدول الاختبارات النهائية، حرصاً على استمرار تكامل أيام الدراسة وتغطية وحدات المناهج الدراسية إلى نهاية أسابيع الدراسة المحددة في تعاميم التقويم الدراسي لكل عام. لكافة مدارس المنطقة، علماً قد تختلف  المادة من </a:t>
            </a:r>
            <a:r>
              <a:rPr lang="ar-SA" sz="2400" b="1" dirty="0" smtClean="0"/>
              <a:t>صف دراسي لآخر</a:t>
            </a:r>
            <a:r>
              <a:rPr lang="ar-EG" sz="2400" b="1" dirty="0" smtClean="0"/>
              <a:t>وفي </a:t>
            </a:r>
            <a:r>
              <a:rPr lang="ar-EG" sz="2400" b="1" dirty="0" smtClean="0"/>
              <a:t>جميع إدارات التعليم باستثناء إدارات التعليم بالحد الجنوبي".</a:t>
            </a:r>
          </a:p>
          <a:p>
            <a:r>
              <a:rPr lang="ar-EG" sz="2400" b="1" dirty="0" smtClean="0"/>
              <a:t>وبعد ذلك تتم دراسة هذه المرحلة من التطبيق ومتابعة تطويره , لتستمر خطوات تجويد وتحسين نظم وإجراءات الاختبارات وأساليب التقويم وتوظيفها, إلى جانب الأدوار الفنية </a:t>
            </a:r>
            <a:r>
              <a:rPr lang="ar-EG" sz="2400" b="1" dirty="0" err="1" smtClean="0"/>
              <a:t>الإشرافية</a:t>
            </a:r>
            <a:r>
              <a:rPr lang="ar-EG" sz="2400" b="1" dirty="0" smtClean="0"/>
              <a:t> الأخرى, من خلال ما يلي </a:t>
            </a:r>
          </a:p>
          <a:p>
            <a:r>
              <a:rPr lang="ar-EG" sz="2400" b="1" dirty="0" smtClean="0"/>
              <a:t>1-تقدم </a:t>
            </a:r>
            <a:r>
              <a:rPr lang="ar-EG" sz="2400" b="1" dirty="0" smtClean="0"/>
              <a:t>كل إدارة تعليم تقرير إنجاز الإطار العام لتجويد الاختبارات  للإدارة العامة للتقويم  والقبول .</a:t>
            </a:r>
          </a:p>
          <a:p>
            <a:r>
              <a:rPr lang="ar-EG" sz="2400" b="1" dirty="0" smtClean="0"/>
              <a:t>2- تتابع كل إدارة عامة معنية أداء الميدان لتنفيذ المطلوب في ضوء مؤشرات الأداء.</a:t>
            </a:r>
          </a:p>
          <a:p>
            <a:r>
              <a:rPr lang="ar-EG" sz="2400" b="1" dirty="0" smtClean="0"/>
              <a:t>3- تقدم كل إدارة عامة معنية في الوزارة تقريرا عن أداء المهام وتنفيذ الإجراءات للإدارة العامة </a:t>
            </a:r>
            <a:r>
              <a:rPr lang="ar-EG" sz="2400" b="1" dirty="0" err="1" smtClean="0"/>
              <a:t>لل</a:t>
            </a:r>
            <a:r>
              <a:rPr lang="ar-SA" sz="2400" b="1" dirty="0" smtClean="0"/>
              <a:t>تقويم </a:t>
            </a:r>
            <a:r>
              <a:rPr lang="ar-EG" sz="2400" b="1" dirty="0" smtClean="0"/>
              <a:t>والقبول</a:t>
            </a:r>
            <a:r>
              <a:rPr lang="ar-SA" sz="2400" b="1" dirty="0" smtClean="0"/>
              <a:t> </a:t>
            </a:r>
            <a:r>
              <a:rPr lang="ar-EG" sz="2400" b="1" dirty="0" smtClean="0"/>
              <a:t>وفي </a:t>
            </a:r>
            <a:r>
              <a:rPr lang="ar-EG" sz="2400" b="1" dirty="0" smtClean="0"/>
              <a:t>ضوء مؤشرات الأداء</a:t>
            </a:r>
          </a:p>
          <a:p>
            <a:endParaRPr lang="ar-EG" sz="2400" b="1" dirty="0"/>
          </a:p>
        </p:txBody>
      </p:sp>
    </p:spTree>
    <p:extLst>
      <p:ext uri="{BB962C8B-B14F-4D97-AF65-F5344CB8AC3E}">
        <p14:creationId xmlns="" xmlns:p14="http://schemas.microsoft.com/office/powerpoint/2010/main" val="303137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7000" b="-77000"/>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2427515" y="228600"/>
            <a:ext cx="8294914" cy="990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مربع نص 4"/>
          <p:cNvSpPr txBox="1"/>
          <p:nvPr/>
        </p:nvSpPr>
        <p:spPr>
          <a:xfrm>
            <a:off x="2623457" y="440174"/>
            <a:ext cx="7935685" cy="707886"/>
          </a:xfrm>
          <a:prstGeom prst="rect">
            <a:avLst/>
          </a:prstGeom>
          <a:noFill/>
        </p:spPr>
        <p:txBody>
          <a:bodyPr wrap="square" rtlCol="1">
            <a:spAutoFit/>
          </a:bodyPr>
          <a:lstStyle/>
          <a:p>
            <a:pPr algn="ctr"/>
            <a:r>
              <a:rPr lang="ar-EG" sz="4000" b="1" dirty="0" smtClean="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مراحل تطبيق الإطار </a:t>
            </a:r>
            <a:r>
              <a:rPr lang="ar-EG" sz="4000" b="1" dirty="0" smtClean="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العام</a:t>
            </a:r>
            <a:r>
              <a:rPr lang="ar-SA" sz="4000" b="1" dirty="0" smtClean="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4000" b="1" dirty="0" smtClean="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لتجويد </a:t>
            </a:r>
            <a:r>
              <a:rPr lang="ar-EG" sz="4000" b="1" dirty="0" smtClean="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الاختبارات </a:t>
            </a:r>
            <a:endParaRPr lang="ar-EG" sz="4000"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50" name="صورة 4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84087" y="1346802"/>
            <a:ext cx="6293363" cy="5258533"/>
          </a:xfrm>
          <a:prstGeom prst="rect">
            <a:avLst/>
          </a:prstGeom>
        </p:spPr>
      </p:pic>
      <p:sp>
        <p:nvSpPr>
          <p:cNvPr id="51" name="مربع نص 50"/>
          <p:cNvSpPr txBox="1"/>
          <p:nvPr/>
        </p:nvSpPr>
        <p:spPr>
          <a:xfrm>
            <a:off x="3855721" y="1657349"/>
            <a:ext cx="1567308" cy="584775"/>
          </a:xfrm>
          <a:prstGeom prst="rect">
            <a:avLst/>
          </a:prstGeom>
          <a:noFill/>
        </p:spPr>
        <p:txBody>
          <a:bodyPr wrap="square" rtlCol="1">
            <a:spAutoFit/>
          </a:bodyPr>
          <a:lstStyle/>
          <a:p>
            <a:r>
              <a:rPr lang="ar-SA" sz="3200" dirty="0" smtClean="0">
                <a:solidFill>
                  <a:srgbClr val="00B0F0"/>
                </a:solidFill>
                <a:latin typeface="GE SS Two Bold" panose="020A0503020102020204" pitchFamily="18" charset="-78"/>
                <a:ea typeface="GE SS Two Bold" panose="020A0503020102020204" pitchFamily="18" charset="-78"/>
                <a:cs typeface="GE SS Two Bold" panose="020A0503020102020204" pitchFamily="18" charset="-78"/>
              </a:rPr>
              <a:t>اختبار</a:t>
            </a:r>
            <a:r>
              <a:rPr lang="ar-EG" sz="3200" dirty="0" smtClean="0">
                <a:solidFill>
                  <a:srgbClr val="00B0F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ar-EG" sz="3200" dirty="0">
              <a:solidFill>
                <a:srgbClr val="00B0F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19" name="مربع نص 218"/>
          <p:cNvSpPr txBox="1"/>
          <p:nvPr/>
        </p:nvSpPr>
        <p:spPr>
          <a:xfrm>
            <a:off x="7829550" y="2795012"/>
            <a:ext cx="1727994" cy="584775"/>
          </a:xfrm>
          <a:prstGeom prst="rect">
            <a:avLst/>
          </a:prstGeom>
          <a:noFill/>
        </p:spPr>
        <p:txBody>
          <a:bodyPr wrap="square" rtlCol="1">
            <a:spAutoFit/>
          </a:bodyPr>
          <a:lstStyle/>
          <a:p>
            <a:r>
              <a:rPr lang="ar-SA" sz="3200" dirty="0" smtClean="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rPr>
              <a:t>قياس</a:t>
            </a:r>
            <a:r>
              <a:rPr lang="ar-EG" sz="3200" dirty="0" smtClean="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ar-EG" sz="3200" dirty="0">
              <a:solidFill>
                <a:srgbClr val="FFC00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20" name="مربع نص 219"/>
          <p:cNvSpPr txBox="1"/>
          <p:nvPr/>
        </p:nvSpPr>
        <p:spPr>
          <a:xfrm>
            <a:off x="3981367" y="3976068"/>
            <a:ext cx="1406351" cy="584775"/>
          </a:xfrm>
          <a:prstGeom prst="rect">
            <a:avLst/>
          </a:prstGeom>
          <a:noFill/>
        </p:spPr>
        <p:txBody>
          <a:bodyPr wrap="square" rtlCol="1">
            <a:spAutoFit/>
          </a:bodyPr>
          <a:lstStyle/>
          <a:p>
            <a:r>
              <a:rPr lang="ar-SA" sz="3200" dirty="0" smtClean="0">
                <a:solidFill>
                  <a:srgbClr val="7030A0"/>
                </a:solidFill>
                <a:latin typeface="GE SS Two Bold" panose="020A0503020102020204" pitchFamily="18" charset="-78"/>
                <a:ea typeface="GE SS Two Bold" panose="020A0503020102020204" pitchFamily="18" charset="-78"/>
                <a:cs typeface="GE SS Two Bold" panose="020A0503020102020204" pitchFamily="18" charset="-78"/>
              </a:rPr>
              <a:t>تقييم</a:t>
            </a:r>
            <a:endParaRPr lang="ar-EG" sz="3200" dirty="0">
              <a:solidFill>
                <a:srgbClr val="7030A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21" name="مربع نص 220"/>
          <p:cNvSpPr txBox="1"/>
          <p:nvPr/>
        </p:nvSpPr>
        <p:spPr>
          <a:xfrm>
            <a:off x="8213105" y="5021262"/>
            <a:ext cx="1406351" cy="584775"/>
          </a:xfrm>
          <a:prstGeom prst="rect">
            <a:avLst/>
          </a:prstGeom>
          <a:noFill/>
        </p:spPr>
        <p:txBody>
          <a:bodyPr wrap="square" rtlCol="1">
            <a:spAutoFit/>
          </a:bodyPr>
          <a:lstStyle/>
          <a:p>
            <a:r>
              <a:rPr lang="ar-SA" sz="3200" dirty="0" smtClean="0">
                <a:solidFill>
                  <a:srgbClr val="92D050"/>
                </a:solidFill>
                <a:latin typeface="GE SS Two Bold" panose="020A0503020102020204" pitchFamily="18" charset="-78"/>
                <a:ea typeface="GE SS Two Bold" panose="020A0503020102020204" pitchFamily="18" charset="-78"/>
                <a:cs typeface="GE SS Two Bold" panose="020A0503020102020204" pitchFamily="18" charset="-78"/>
              </a:rPr>
              <a:t>تقويم</a:t>
            </a:r>
            <a:r>
              <a:rPr lang="ar-EG" sz="3200" dirty="0" smtClean="0">
                <a:solidFill>
                  <a:srgbClr val="92D05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ar-EG" sz="3200" dirty="0">
              <a:solidFill>
                <a:srgbClr val="92D05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 xmlns:p14="http://schemas.microsoft.com/office/powerpoint/2010/main" val="20289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right)">
                                      <p:cBhvr>
                                        <p:cTn id="19" dur="500"/>
                                        <p:tgtEl>
                                          <p:spTgt spid="5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19"/>
                                        </p:tgtEl>
                                        <p:attrNameLst>
                                          <p:attrName>style.visibility</p:attrName>
                                        </p:attrNameLst>
                                      </p:cBhvr>
                                      <p:to>
                                        <p:strVal val="visible"/>
                                      </p:to>
                                    </p:set>
                                    <p:animEffect transition="in" filter="wipe(right)">
                                      <p:cBhvr>
                                        <p:cTn id="23" dur="500"/>
                                        <p:tgtEl>
                                          <p:spTgt spid="21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wipe(right)">
                                      <p:cBhvr>
                                        <p:cTn id="27" dur="500"/>
                                        <p:tgtEl>
                                          <p:spTgt spid="22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21"/>
                                        </p:tgtEl>
                                        <p:attrNameLst>
                                          <p:attrName>style.visibility</p:attrName>
                                        </p:attrNameLst>
                                      </p:cBhvr>
                                      <p:to>
                                        <p:strVal val="visible"/>
                                      </p:to>
                                    </p:set>
                                    <p:animEffect transition="in" filter="wipe(right)">
                                      <p:cBhvr>
                                        <p:cTn id="31"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1" grpId="0"/>
      <p:bldP spid="219" grpId="0"/>
      <p:bldP spid="220" grpId="0"/>
      <p:bldP spid="2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7000" b="-77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0" y="676811"/>
            <a:ext cx="11125200" cy="1323439"/>
          </a:xfrm>
          <a:prstGeom prst="rect">
            <a:avLst/>
          </a:prstGeom>
          <a:noFill/>
        </p:spPr>
        <p:txBody>
          <a:bodyPr wrap="square" rtlCol="1">
            <a:spAutoFit/>
          </a:bodyPr>
          <a:lstStyle/>
          <a:p>
            <a:r>
              <a:rPr lang="ar-EG" sz="4000" b="1" dirty="0" smtClean="0">
                <a:solidFill>
                  <a:srgbClr val="C00000"/>
                </a:solidFill>
              </a:rPr>
              <a:t> مهام الإدارات المعنية بتنفيذ الإطار العام لتجويد الاختبارات</a:t>
            </a:r>
          </a:p>
          <a:p>
            <a:r>
              <a:rPr lang="ar-EG" sz="4000" b="1" dirty="0" smtClean="0">
                <a:solidFill>
                  <a:srgbClr val="C00000"/>
                </a:solidFill>
              </a:rPr>
              <a:t> لتطبيق اختبارات مركزية من إدارة التعليم في بعض المواد</a:t>
            </a:r>
            <a:endParaRPr lang="ar-EG" sz="4000" b="1" dirty="0">
              <a:solidFill>
                <a:srgbClr val="C00000"/>
              </a:solidFill>
            </a:endParaRPr>
          </a:p>
        </p:txBody>
      </p:sp>
      <p:pic>
        <p:nvPicPr>
          <p:cNvPr id="5" name="صورة 4"/>
          <p:cNvPicPr>
            <a:picLocks noChangeAspect="1"/>
          </p:cNvPicPr>
          <p:nvPr/>
        </p:nvPicPr>
        <p:blipFill>
          <a:blip r:embed="rId3" cstate="print"/>
          <a:stretch>
            <a:fillRect/>
          </a:stretch>
        </p:blipFill>
        <p:spPr>
          <a:xfrm>
            <a:off x="2880642" y="2000250"/>
            <a:ext cx="7290001" cy="4477500"/>
          </a:xfrm>
          <a:prstGeom prst="rect">
            <a:avLst/>
          </a:prstGeom>
        </p:spPr>
      </p:pic>
    </p:spTree>
    <p:extLst>
      <p:ext uri="{BB962C8B-B14F-4D97-AF65-F5344CB8AC3E}">
        <p14:creationId xmlns="" xmlns:p14="http://schemas.microsoft.com/office/powerpoint/2010/main" val="7657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7000" b="-77000"/>
          </a:stretch>
        </a:blipFill>
        <a:effectLst/>
      </p:bgPr>
    </p:bg>
    <p:spTree>
      <p:nvGrpSpPr>
        <p:cNvPr id="1" name=""/>
        <p:cNvGrpSpPr/>
        <p:nvPr/>
      </p:nvGrpSpPr>
      <p:grpSpPr>
        <a:xfrm>
          <a:off x="0" y="0"/>
          <a:ext cx="0" cy="0"/>
          <a:chOff x="0" y="0"/>
          <a:chExt cx="0" cy="0"/>
        </a:xfrm>
      </p:grpSpPr>
      <p:graphicFrame>
        <p:nvGraphicFramePr>
          <p:cNvPr id="6" name="جدول 5"/>
          <p:cNvGraphicFramePr>
            <a:graphicFrameLocks noGrp="1"/>
          </p:cNvGraphicFramePr>
          <p:nvPr>
            <p:extLst>
              <p:ext uri="{D42A27DB-BD31-4B8C-83A1-F6EECF244321}">
                <p14:modId xmlns="" xmlns:p14="http://schemas.microsoft.com/office/powerpoint/2010/main" val="4180127800"/>
              </p:ext>
            </p:extLst>
          </p:nvPr>
        </p:nvGraphicFramePr>
        <p:xfrm>
          <a:off x="152400" y="19050"/>
          <a:ext cx="12039600" cy="6629400"/>
        </p:xfrm>
        <a:graphic>
          <a:graphicData uri="http://schemas.openxmlformats.org/drawingml/2006/table">
            <a:tbl>
              <a:tblPr rtl="1" firstRow="1" firstCol="1" bandRow="1">
                <a:tableStyleId>{5C22544A-7EE6-4342-B048-85BDC9FD1C3A}</a:tableStyleId>
              </a:tblPr>
              <a:tblGrid>
                <a:gridCol w="447014"/>
                <a:gridCol w="1478874"/>
                <a:gridCol w="6653070"/>
                <a:gridCol w="1055701"/>
                <a:gridCol w="2404941"/>
              </a:tblGrid>
              <a:tr h="313254">
                <a:tc>
                  <a:txBody>
                    <a:bodyPr/>
                    <a:lstStyle/>
                    <a:p>
                      <a:pPr algn="ctr" rtl="1">
                        <a:lnSpc>
                          <a:spcPct val="80000"/>
                        </a:lnSpc>
                        <a:spcAft>
                          <a:spcPts val="0"/>
                        </a:spcAft>
                        <a:tabLst>
                          <a:tab pos="1200150" algn="r"/>
                        </a:tabLst>
                      </a:pPr>
                      <a:r>
                        <a:rPr lang="ar-SA" sz="1300" b="1" dirty="0">
                          <a:effectLst/>
                        </a:rPr>
                        <a:t>م</a:t>
                      </a:r>
                      <a:endParaRPr lang="en-US" sz="1300" b="1" dirty="0">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c>
                  <a:txBody>
                    <a:bodyPr/>
                    <a:lstStyle/>
                    <a:p>
                      <a:pPr algn="ctr" rtl="1">
                        <a:lnSpc>
                          <a:spcPct val="80000"/>
                        </a:lnSpc>
                        <a:spcAft>
                          <a:spcPts val="0"/>
                        </a:spcAft>
                      </a:pPr>
                      <a:r>
                        <a:rPr lang="ar-SA" sz="1300" b="1">
                          <a:effectLst/>
                        </a:rPr>
                        <a:t>المهمة</a:t>
                      </a:r>
                      <a:endParaRPr lang="en-US" sz="1300" b="1">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c>
                  <a:txBody>
                    <a:bodyPr/>
                    <a:lstStyle/>
                    <a:p>
                      <a:pPr algn="ctr" rtl="1">
                        <a:lnSpc>
                          <a:spcPct val="80000"/>
                        </a:lnSpc>
                        <a:spcAft>
                          <a:spcPts val="0"/>
                        </a:spcAft>
                      </a:pPr>
                      <a:r>
                        <a:rPr lang="ar-SA" sz="1300" b="1">
                          <a:effectLst/>
                        </a:rPr>
                        <a:t>الإجراءات</a:t>
                      </a:r>
                      <a:endParaRPr lang="en-US" sz="1300" b="1">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c>
                  <a:txBody>
                    <a:bodyPr/>
                    <a:lstStyle/>
                    <a:p>
                      <a:pPr algn="ctr" rtl="1">
                        <a:lnSpc>
                          <a:spcPct val="80000"/>
                        </a:lnSpc>
                        <a:spcAft>
                          <a:spcPts val="0"/>
                        </a:spcAft>
                      </a:pPr>
                      <a:r>
                        <a:rPr lang="ar-SA" sz="1300" b="1">
                          <a:effectLst/>
                        </a:rPr>
                        <a:t>الجهة المنفذة</a:t>
                      </a:r>
                      <a:endParaRPr lang="en-US" sz="1300" b="1">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c>
                  <a:txBody>
                    <a:bodyPr/>
                    <a:lstStyle/>
                    <a:p>
                      <a:pPr algn="r" rtl="1">
                        <a:lnSpc>
                          <a:spcPct val="80000"/>
                        </a:lnSpc>
                        <a:spcAft>
                          <a:spcPts val="0"/>
                        </a:spcAft>
                      </a:pPr>
                      <a:r>
                        <a:rPr lang="ar-SA" sz="1300" b="1">
                          <a:effectLst/>
                        </a:rPr>
                        <a:t>تقارير الإنجاز(شواهد ومؤشرات)</a:t>
                      </a:r>
                      <a:endParaRPr lang="en-US" sz="1300" b="1">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r>
              <a:tr h="6316146">
                <a:tc>
                  <a:txBody>
                    <a:bodyPr/>
                    <a:lstStyle/>
                    <a:p>
                      <a:pPr algn="ctr" rtl="1">
                        <a:lnSpc>
                          <a:spcPct val="115000"/>
                        </a:lnSpc>
                        <a:spcAft>
                          <a:spcPts val="0"/>
                        </a:spcAft>
                        <a:tabLst>
                          <a:tab pos="1200150" algn="r"/>
                        </a:tabLst>
                      </a:pPr>
                      <a:r>
                        <a:rPr lang="ar-SA" sz="1300" b="1">
                          <a:effectLst/>
                        </a:rPr>
                        <a:t>أولاً</a:t>
                      </a:r>
                      <a:endParaRPr lang="en-US" sz="1300" b="1">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c>
                  <a:txBody>
                    <a:bodyPr/>
                    <a:lstStyle/>
                    <a:p>
                      <a:pPr algn="ctr" rtl="1">
                        <a:lnSpc>
                          <a:spcPct val="115000"/>
                        </a:lnSpc>
                        <a:spcAft>
                          <a:spcPts val="0"/>
                        </a:spcAft>
                        <a:tabLst>
                          <a:tab pos="1200150" algn="r"/>
                        </a:tabLst>
                      </a:pPr>
                      <a:r>
                        <a:rPr lang="ar-SA" sz="1300" b="1">
                          <a:effectLst/>
                        </a:rPr>
                        <a:t>إعداد الأسئلة ونماذج الإجابة ومتابعة الاختبارات</a:t>
                      </a:r>
                      <a:endParaRPr lang="en-US" sz="1300" b="1">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c>
                  <a:txBody>
                    <a:bodyPr/>
                    <a:lstStyle/>
                    <a:p>
                      <a:pPr algn="justLow" rtl="1">
                        <a:lnSpc>
                          <a:spcPct val="85000"/>
                        </a:lnSpc>
                        <a:spcAft>
                          <a:spcPts val="0"/>
                        </a:spcAft>
                        <a:tabLst>
                          <a:tab pos="201295" algn="l"/>
                        </a:tabLst>
                      </a:pPr>
                      <a:r>
                        <a:rPr lang="en-US" sz="1300" b="1" dirty="0">
                          <a:effectLst/>
                        </a:rPr>
                        <a:t> </a:t>
                      </a: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تقوم إدارة التعليم من خلال لجنة مكلفة برئاسة مدير التعليم أومن ينيبه مكونة من: ثلاثة معلمين من  المتميزين وعدد من المشرفين </a:t>
                      </a:r>
                      <a:r>
                        <a:rPr lang="ar-SA" sz="1300" b="1" dirty="0" err="1">
                          <a:effectLst/>
                        </a:rPr>
                        <a:t>التربويين </a:t>
                      </a:r>
                      <a:r>
                        <a:rPr lang="ar-SA" sz="1300" b="1" dirty="0">
                          <a:effectLst/>
                        </a:rPr>
                        <a:t>(من المتخصصين في المادة المستهدفة) يكون من بينهم أحد المتخصصين أو من يمتلك خبرة في مجال التقويم وبناء الاختبارات؛ بإعداد أسئلة مركزية لمادة تحريرية واحدة من أي تخصص، وموحدة للبنين والبنات على المرحلة المتوسطة فقط بصفوفها الثلاثة: الأول والثاني والثالث متوسط </a:t>
                      </a:r>
                      <a:r>
                        <a:rPr lang="ar-SA" sz="1300" b="1" dirty="0" err="1">
                          <a:effectLst/>
                        </a:rPr>
                        <a:t>شاملاً </a:t>
                      </a:r>
                      <a:r>
                        <a:rPr lang="ar-SA" sz="1300" b="1" dirty="0">
                          <a:effectLst/>
                        </a:rPr>
                        <a:t>(طلاب الانتظام والانتساب والليلي وتحفيظ القران الكريم) وعلى جميع مدارس إدارة </a:t>
                      </a:r>
                      <a:r>
                        <a:rPr lang="ar-SA" sz="1300" b="1" dirty="0" err="1">
                          <a:effectLst/>
                        </a:rPr>
                        <a:t>التعليم.</a:t>
                      </a:r>
                      <a:r>
                        <a:rPr lang="ar-SA" sz="1300" b="1" dirty="0">
                          <a:effectLst/>
                        </a:rPr>
                        <a:t> </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لا يلزم بأن تكون المادة المختارة  موحدة لجميع الصفوف، فيمكن للجنة المشكلة لتنفيذ الإطار اختيار مادة للصف الأول متوسط، ومادة أخرى للصف الثاني متوسط، ومادة ثالثة للصف الثالث متوسط.</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تعد ادارة التعليم جدولاً موحداً لاختبارات الفصل الدراسي الثاني للمرحلة المتوسطة مع مراعاة </a:t>
                      </a:r>
                      <a:r>
                        <a:rPr lang="ar-SA" sz="1300" b="1" dirty="0" err="1">
                          <a:effectLst/>
                        </a:rPr>
                        <a:t>الا</a:t>
                      </a:r>
                      <a:r>
                        <a:rPr lang="ar-SA" sz="1300" b="1" dirty="0">
                          <a:effectLst/>
                        </a:rPr>
                        <a:t> تقل عدد أيام الاختبارات عن خمسة أيام، ويتم تبليغه للمدارس اعتباراً من بداية الفصل الدراسي الثاني وحتى قبل أسبوعين من بداية موعد </a:t>
                      </a:r>
                      <a:r>
                        <a:rPr lang="ar-SA" sz="1300" b="1" dirty="0" err="1">
                          <a:effectLst/>
                        </a:rPr>
                        <a:t>الاختبارات </a:t>
                      </a:r>
                      <a:r>
                        <a:rPr lang="ar-SA" sz="1300" b="1" dirty="0">
                          <a:effectLst/>
                        </a:rPr>
                        <a:t>، ومراعاة ما ورد في دليل نظم </a:t>
                      </a:r>
                      <a:r>
                        <a:rPr lang="ar-SA" sz="1300" b="1" dirty="0" err="1">
                          <a:effectLst/>
                        </a:rPr>
                        <a:t>واجراءات</a:t>
                      </a:r>
                      <a:r>
                        <a:rPr lang="ar-SA" sz="1300" b="1" dirty="0">
                          <a:effectLst/>
                        </a:rPr>
                        <a:t> الاختبارات حول مواعيد الاختبارات وتنظيماتها.</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أن يتم بناء الأسئلة وفق المعايير العلمية لبناء </a:t>
                      </a:r>
                      <a:r>
                        <a:rPr lang="ar-SA" sz="1300" b="1" dirty="0" err="1">
                          <a:effectLst/>
                        </a:rPr>
                        <a:t>الاختبارات، </a:t>
                      </a:r>
                      <a:r>
                        <a:rPr lang="ar-SA" sz="1300" b="1" dirty="0">
                          <a:effectLst/>
                        </a:rPr>
                        <a:t>( وفق تحليل المحتوى وجداول المواصفات للمواد المختارة) وأن تكون متناسبة وليست فوق قدرات وإمكانات الطالب، ويمكن تبادل الخبرات بين الإدارات التعليمية في نماذج الأسئلة والإجابة.</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يتم وضع أسئلة خاصة لمدارس تحفيظ القران الكريم في المادة المركزية مراعاة لاختلاف الخطط الدراسية للمواد.</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تطبق هذه الاختبارات المركزية على الفصل الدراسي </a:t>
                      </a:r>
                      <a:r>
                        <a:rPr lang="ar-SA" sz="1300" b="1" dirty="0" err="1">
                          <a:effectLst/>
                        </a:rPr>
                        <a:t>الثاني </a:t>
                      </a:r>
                      <a:r>
                        <a:rPr lang="ar-SA" sz="1300" b="1" dirty="0">
                          <a:effectLst/>
                        </a:rPr>
                        <a:t>(الدور الأول) فقط.</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لا يطبق الإطار على طلاب التربية الخاصة.</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مواد التقويم المستمر غير مشمولة بالإطار ولا يتم اختيارها في الاختبار المركزي.</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تبلغ مدارس المرحلة </a:t>
                      </a:r>
                      <a:r>
                        <a:rPr lang="ar-SA" sz="1300" b="1" dirty="0" err="1">
                          <a:effectLst/>
                        </a:rPr>
                        <a:t>المتوسطة (بنين </a:t>
                      </a:r>
                      <a:r>
                        <a:rPr lang="ar-SA" sz="1300" b="1" dirty="0">
                          <a:effectLst/>
                        </a:rPr>
                        <a:t>– بنات) بالإطار لتنفيذه ويتابع قادة المدارس والمشرفون التربويون توزيع موضوعات جميع المقررات الدراسية من بداية الدراسة إلى نهايتها وإنهاء المعلمين لمقرراتهم.</a:t>
                      </a:r>
                      <a:endParaRPr lang="en-US" sz="1300" b="1" dirty="0">
                        <a:effectLst/>
                      </a:endParaRPr>
                    </a:p>
                    <a:p>
                      <a:pPr marL="342900" marR="85725" lvl="0" indent="-342900" algn="justLow" rtl="1">
                        <a:lnSpc>
                          <a:spcPct val="85000"/>
                        </a:lnSpc>
                        <a:spcAft>
                          <a:spcPts val="0"/>
                        </a:spcAft>
                        <a:buFont typeface="Wingdings" pitchFamily="2" charset="2"/>
                        <a:buChar char="§"/>
                        <a:tabLst>
                          <a:tab pos="201295" algn="l"/>
                        </a:tabLst>
                      </a:pPr>
                      <a:r>
                        <a:rPr lang="ar-SA" sz="1300" b="1" dirty="0">
                          <a:effectLst/>
                        </a:rPr>
                        <a:t>مراجعة بناء الأسئلة لكل مادة دراسية من قبل المشرفين التربويين والتغذية الراجعة لكل مدرســـــة، والثناء والتقدير لمـن تميز في إعدادها، والتنبيه لمن قصــــر والتوصيــــة بالتدريب لمــــن يحتاج.</a:t>
                      </a:r>
                      <a:endParaRPr lang="en-US" sz="1300" b="1" dirty="0">
                        <a:effectLst/>
                      </a:endParaRPr>
                    </a:p>
                    <a:p>
                      <a:pPr marL="342900" marR="85725" lvl="0" indent="-342900" algn="justLow" rtl="1">
                        <a:lnSpc>
                          <a:spcPct val="90000"/>
                        </a:lnSpc>
                        <a:spcAft>
                          <a:spcPts val="0"/>
                        </a:spcAft>
                        <a:buFont typeface="Wingdings" pitchFamily="2" charset="2"/>
                        <a:buChar char="§"/>
                      </a:pPr>
                      <a:r>
                        <a:rPr lang="ar-SA" sz="1300" b="1" dirty="0">
                          <a:effectLst/>
                        </a:rPr>
                        <a:t>يتم تسليم الأسئلة للمدارس خلال الأسبوع الذي يسبق الاختبارات عن طريق حساب مدير التعليم في برنامج نور وبإشراف إدارات تقنية المعلومات، وإذا تعذر ذلك يتم إيصالها بظرف سري مختوم</a:t>
                      </a:r>
                      <a:r>
                        <a:rPr lang="ar-SA" sz="1300" b="1" dirty="0" smtClean="0">
                          <a:effectLst/>
                        </a:rPr>
                        <a:t>.</a:t>
                      </a:r>
                    </a:p>
                    <a:p>
                      <a:pPr marL="342900" marR="85725" lvl="0" indent="-342900" algn="justLow" rtl="1">
                        <a:lnSpc>
                          <a:spcPct val="90000"/>
                        </a:lnSpc>
                        <a:spcAft>
                          <a:spcPts val="0"/>
                        </a:spcAft>
                        <a:buFont typeface="Wingdings" pitchFamily="2" charset="2"/>
                        <a:buChar char="§"/>
                      </a:pPr>
                      <a:r>
                        <a:rPr lang="ar-SA" sz="1300" b="1" dirty="0" smtClean="0">
                          <a:effectLst/>
                        </a:rPr>
                        <a:t>يتم </a:t>
                      </a:r>
                      <a:r>
                        <a:rPr lang="ar-SA" sz="1300" b="1" dirty="0">
                          <a:effectLst/>
                        </a:rPr>
                        <a:t>تصوير الأسئلة داخل المدرسة بإشراف مباشر من قائد أو قائدة المدرسة صباح يوم الاختبار ما أمكن ذلك وبسرية تامة.</a:t>
                      </a:r>
                      <a:endParaRPr lang="en-US" sz="1300" b="1" dirty="0">
                        <a:effectLst/>
                      </a:endParaRPr>
                    </a:p>
                    <a:p>
                      <a:pPr marL="342900" marR="85725" lvl="0" indent="-342900" algn="justLow" rtl="1">
                        <a:lnSpc>
                          <a:spcPct val="90000"/>
                        </a:lnSpc>
                        <a:spcAft>
                          <a:spcPts val="0"/>
                        </a:spcAft>
                        <a:buFont typeface="Wingdings" pitchFamily="2" charset="2"/>
                        <a:buChar char="§"/>
                      </a:pPr>
                      <a:r>
                        <a:rPr lang="ar-SA" sz="1300" b="1" dirty="0" smtClean="0">
                          <a:effectLst/>
                        </a:rPr>
                        <a:t>تعد </a:t>
                      </a:r>
                      <a:r>
                        <a:rPr lang="ar-SA" sz="1300" b="1" dirty="0">
                          <a:effectLst/>
                        </a:rPr>
                        <a:t>اللجنة نموذج أسئلة بديل ويحتفظ </a:t>
                      </a:r>
                      <a:r>
                        <a:rPr lang="ar-SA" sz="1300" b="1" dirty="0" err="1">
                          <a:effectLst/>
                        </a:rPr>
                        <a:t>به</a:t>
                      </a:r>
                      <a:r>
                        <a:rPr lang="ar-SA" sz="1300" b="1" dirty="0">
                          <a:effectLst/>
                        </a:rPr>
                        <a:t> لديها لتطبيقه عند الحاجة إليه في حال تسرب لأسئلة ويتم تسليم الأسئلة البديلة بنفس آلية تسليم الأسئلة الأساسية.</a:t>
                      </a:r>
                      <a:endParaRPr lang="en-US" sz="1300" b="1" dirty="0">
                        <a:effectLst/>
                      </a:endParaRPr>
                    </a:p>
                    <a:p>
                      <a:pPr marL="342900" marR="85725" lvl="0" indent="-342900" algn="justLow" rtl="1">
                        <a:lnSpc>
                          <a:spcPct val="90000"/>
                        </a:lnSpc>
                        <a:spcAft>
                          <a:spcPts val="0"/>
                        </a:spcAft>
                        <a:buFont typeface="Wingdings" pitchFamily="2" charset="2"/>
                        <a:buChar char="§"/>
                      </a:pPr>
                      <a:r>
                        <a:rPr lang="ar-SA" sz="1300" b="1" dirty="0">
                          <a:effectLst/>
                        </a:rPr>
                        <a:t>يكون التصحيح والرصد داخل المدارس من قبل معلمي ومعلمات المادة حسب </a:t>
                      </a:r>
                      <a:r>
                        <a:rPr lang="ar-SA" sz="1300" b="1" dirty="0" err="1">
                          <a:effectLst/>
                        </a:rPr>
                        <a:t>المتبع.</a:t>
                      </a:r>
                      <a:r>
                        <a:rPr lang="ar-SA" sz="1300" b="1" dirty="0">
                          <a:effectLst/>
                        </a:rPr>
                        <a:t> </a:t>
                      </a:r>
                      <a:endParaRPr lang="en-US" sz="1300" b="1" dirty="0">
                        <a:effectLst/>
                      </a:endParaRPr>
                    </a:p>
                    <a:p>
                      <a:pPr marL="342900" marR="85725" lvl="0" indent="-342900" algn="justLow" rtl="1">
                        <a:lnSpc>
                          <a:spcPct val="90000"/>
                        </a:lnSpc>
                        <a:spcAft>
                          <a:spcPts val="0"/>
                        </a:spcAft>
                        <a:buFont typeface="Wingdings" pitchFamily="2" charset="2"/>
                        <a:buChar char="§"/>
                      </a:pPr>
                      <a:r>
                        <a:rPr lang="ar-SA" sz="1300" b="1" dirty="0">
                          <a:effectLst/>
                        </a:rPr>
                        <a:t>يتم ارسال نسخة من الأسئلة بعد الاختبارات مع تقرير الإنجاز للإدارة العامة للتقويم </a:t>
                      </a:r>
                      <a:r>
                        <a:rPr lang="ar-SA" sz="1300" b="1" dirty="0" err="1">
                          <a:effectLst/>
                        </a:rPr>
                        <a:t>والقبول.</a:t>
                      </a:r>
                      <a:r>
                        <a:rPr lang="ar-SA" sz="1300" b="1" dirty="0">
                          <a:effectLst/>
                        </a:rPr>
                        <a:t> </a:t>
                      </a:r>
                      <a:endParaRPr lang="en-US" sz="1300" b="1" dirty="0">
                        <a:effectLst/>
                      </a:endParaRPr>
                    </a:p>
                    <a:p>
                      <a:pPr marL="342900" marR="85725" lvl="0" indent="-342900" algn="justLow" rtl="1">
                        <a:lnSpc>
                          <a:spcPct val="90000"/>
                        </a:lnSpc>
                        <a:spcAft>
                          <a:spcPts val="0"/>
                        </a:spcAft>
                        <a:buFont typeface="Wingdings" pitchFamily="2" charset="2"/>
                        <a:buChar char="§"/>
                      </a:pPr>
                      <a:r>
                        <a:rPr lang="ar-SA" sz="1300" b="1" dirty="0">
                          <a:effectLst/>
                        </a:rPr>
                        <a:t>الاستفادة من بنك الأسئلة على الرابط </a:t>
                      </a:r>
                      <a:r>
                        <a:rPr lang="en-US" sz="1300" b="1" dirty="0">
                          <a:effectLst/>
                        </a:rPr>
                        <a:t>ien.edu.sa</a:t>
                      </a:r>
                      <a:r>
                        <a:rPr lang="ar-SA" sz="1300" b="1" dirty="0">
                          <a:effectLst/>
                        </a:rPr>
                        <a:t> (اختياري</a:t>
                      </a:r>
                      <a:r>
                        <a:rPr lang="ar-SA" sz="1300" b="1" dirty="0" err="1">
                          <a:effectLst/>
                        </a:rPr>
                        <a:t>).</a:t>
                      </a:r>
                      <a:endParaRPr lang="en-US" sz="1300" b="1" dirty="0">
                        <a:effectLst/>
                      </a:endParaRPr>
                    </a:p>
                    <a:p>
                      <a:pPr marL="342900" marR="85725" lvl="0" indent="-342900" algn="justLow" rtl="1">
                        <a:lnSpc>
                          <a:spcPct val="90000"/>
                        </a:lnSpc>
                        <a:spcAft>
                          <a:spcPts val="0"/>
                        </a:spcAft>
                        <a:buFont typeface="Wingdings" pitchFamily="2" charset="2"/>
                        <a:buChar char="§"/>
                      </a:pPr>
                      <a:r>
                        <a:rPr lang="ar-SA" sz="1300" b="1" dirty="0">
                          <a:effectLst/>
                        </a:rPr>
                        <a:t>الاستفادة من دراسة نتائج هذه الاختبارات المركزية في تحسين الأداء التقويمي والتعليمي</a:t>
                      </a:r>
                      <a:r>
                        <a:rPr lang="ar-SA" sz="1300" b="1" dirty="0" smtClean="0">
                          <a:effectLst/>
                        </a:rPr>
                        <a:t>.</a:t>
                      </a:r>
                    </a:p>
                    <a:p>
                      <a:pPr marL="634365" marR="85725" indent="-342900" algn="justLow" rtl="1">
                        <a:lnSpc>
                          <a:spcPct val="90000"/>
                        </a:lnSpc>
                        <a:spcAft>
                          <a:spcPts val="0"/>
                        </a:spcAft>
                        <a:buFont typeface="Wingdings" pitchFamily="2" charset="2"/>
                        <a:buNone/>
                      </a:pPr>
                      <a:r>
                        <a:rPr lang="ar-SA" sz="1300" b="1" dirty="0" smtClean="0">
                          <a:effectLst/>
                        </a:rPr>
                        <a:t>لا </a:t>
                      </a:r>
                      <a:r>
                        <a:rPr lang="ar-SA" sz="1300" b="1" dirty="0">
                          <a:effectLst/>
                        </a:rPr>
                        <a:t>يتم إعلان اسم المادة المختارة  مطلقا إلا بعد أن يتم تسليم الأسئلة للمدارس  </a:t>
                      </a:r>
                      <a:endParaRPr lang="en-US" sz="1300" b="1" dirty="0">
                        <a:effectLst/>
                        <a:latin typeface="Calibri" panose="020F0502020204030204" pitchFamily="34" charset="0"/>
                        <a:cs typeface="Arial" panose="020B0604020202020204" pitchFamily="34" charset="0"/>
                      </a:endParaRPr>
                    </a:p>
                  </a:txBody>
                  <a:tcPr marL="40107" marR="40107" marT="0" marB="0"/>
                </a:tc>
                <a:tc>
                  <a:txBody>
                    <a:bodyPr/>
                    <a:lstStyle/>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إدارات التعليم</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ctr" rtl="1">
                        <a:lnSpc>
                          <a:spcPct val="115000"/>
                        </a:lnSpc>
                        <a:spcAft>
                          <a:spcPts val="0"/>
                        </a:spcAft>
                        <a:tabLst>
                          <a:tab pos="1200150" algn="r"/>
                        </a:tabLst>
                      </a:pPr>
                      <a:r>
                        <a:rPr lang="ar-SA" sz="1300" b="1">
                          <a:effectLst/>
                        </a:rPr>
                        <a:t> </a:t>
                      </a:r>
                      <a:endParaRPr lang="en-US" sz="1300" b="1">
                        <a:effectLst/>
                      </a:endParaRPr>
                    </a:p>
                    <a:p>
                      <a:pPr algn="r" rtl="1">
                        <a:lnSpc>
                          <a:spcPct val="115000"/>
                        </a:lnSpc>
                        <a:spcAft>
                          <a:spcPts val="0"/>
                        </a:spcAft>
                        <a:tabLst>
                          <a:tab pos="1200150" algn="r"/>
                        </a:tabLst>
                      </a:pPr>
                      <a:r>
                        <a:rPr lang="ar-SA" sz="1300" b="1">
                          <a:effectLst/>
                        </a:rPr>
                        <a:t> </a:t>
                      </a:r>
                      <a:endParaRPr lang="en-US" sz="1300" b="1">
                        <a:effectLst/>
                        <a:latin typeface="Calibri" panose="020F0502020204030204" pitchFamily="34" charset="0"/>
                        <a:ea typeface="Calibri" panose="020F0502020204030204" pitchFamily="34" charset="0"/>
                        <a:cs typeface="Arial" panose="020B0604020202020204" pitchFamily="34" charset="0"/>
                      </a:endParaRPr>
                    </a:p>
                  </a:txBody>
                  <a:tcPr marL="40107" marR="40107" marT="0" marB="0" anchor="ctr"/>
                </a:tc>
                <a:tc>
                  <a:txBody>
                    <a:bodyPr/>
                    <a:lstStyle/>
                    <a:p>
                      <a:pPr algn="justLow" rtl="1">
                        <a:lnSpc>
                          <a:spcPct val="115000"/>
                        </a:lnSpc>
                        <a:spcAft>
                          <a:spcPts val="0"/>
                        </a:spcAft>
                        <a:tabLst>
                          <a:tab pos="1200150" algn="r"/>
                        </a:tabLst>
                      </a:pPr>
                      <a:r>
                        <a:rPr lang="ar-SA" sz="1300" b="1" dirty="0">
                          <a:effectLst/>
                        </a:rPr>
                        <a:t> </a:t>
                      </a:r>
                      <a:endParaRPr lang="en-US" sz="1300" b="1" dirty="0">
                        <a:effectLst/>
                      </a:endParaRPr>
                    </a:p>
                    <a:p>
                      <a:pPr algn="ctr" rtl="1">
                        <a:lnSpc>
                          <a:spcPct val="115000"/>
                        </a:lnSpc>
                        <a:spcAft>
                          <a:spcPts val="0"/>
                        </a:spcAft>
                        <a:tabLst>
                          <a:tab pos="111125" algn="l"/>
                          <a:tab pos="514985" algn="l"/>
                          <a:tab pos="797560" algn="l"/>
                          <a:tab pos="1200150" algn="r"/>
                        </a:tabLst>
                      </a:pPr>
                      <a:r>
                        <a:rPr lang="ar-SA" sz="1300" b="1" dirty="0">
                          <a:effectLst/>
                        </a:rPr>
                        <a:t> </a:t>
                      </a:r>
                      <a:endParaRPr lang="en-US" sz="1300" b="1" dirty="0">
                        <a:effectLst/>
                      </a:endParaRPr>
                    </a:p>
                    <a:p>
                      <a:pPr algn="l" rtl="1">
                        <a:lnSpc>
                          <a:spcPct val="115000"/>
                        </a:lnSpc>
                        <a:spcAft>
                          <a:spcPts val="0"/>
                        </a:spcAft>
                        <a:tabLst>
                          <a:tab pos="111125" algn="l"/>
                          <a:tab pos="514985" algn="l"/>
                          <a:tab pos="797560" algn="l"/>
                          <a:tab pos="1200150" algn="r"/>
                        </a:tabLst>
                      </a:pPr>
                      <a:r>
                        <a:rPr lang="ar-SA" sz="1300" b="1" dirty="0">
                          <a:effectLst/>
                        </a:rPr>
                        <a:t> </a:t>
                      </a:r>
                      <a:endParaRPr lang="en-US" sz="1300" b="1" dirty="0">
                        <a:effectLst/>
                      </a:endParaRPr>
                    </a:p>
                    <a:p>
                      <a:pPr algn="ctr" rtl="1">
                        <a:lnSpc>
                          <a:spcPct val="115000"/>
                        </a:lnSpc>
                        <a:spcAft>
                          <a:spcPts val="0"/>
                        </a:spcAft>
                        <a:tabLst>
                          <a:tab pos="111125" algn="l"/>
                          <a:tab pos="514985" algn="l"/>
                          <a:tab pos="797560" algn="l"/>
                          <a:tab pos="1200150" algn="r"/>
                        </a:tabLst>
                      </a:pPr>
                      <a:r>
                        <a:rPr lang="ar-SA" sz="1300" b="1" dirty="0">
                          <a:effectLst/>
                        </a:rPr>
                        <a:t> </a:t>
                      </a:r>
                      <a:endParaRPr lang="en-US" sz="1300" b="1" dirty="0">
                        <a:effectLst/>
                      </a:endParaRPr>
                    </a:p>
                    <a:p>
                      <a:pPr marL="201930" marR="180340" indent="-180340" algn="justLow" rtl="1">
                        <a:spcAft>
                          <a:spcPts val="0"/>
                        </a:spcAft>
                        <a:tabLst>
                          <a:tab pos="201295" algn="l"/>
                          <a:tab pos="797560" algn="l"/>
                          <a:tab pos="1200150" algn="r"/>
                        </a:tabLst>
                      </a:pPr>
                      <a:r>
                        <a:rPr lang="ar-SA" sz="1300" b="1" dirty="0">
                          <a:effectLst/>
                        </a:rPr>
                        <a:t>- خطة العمل </a:t>
                      </a:r>
                      <a:endParaRPr lang="en-US" sz="1300" b="1" dirty="0">
                        <a:effectLst/>
                      </a:endParaRPr>
                    </a:p>
                    <a:p>
                      <a:pPr marL="201930" marR="180340" indent="-180340" algn="justLow" rtl="1">
                        <a:spcAft>
                          <a:spcPts val="0"/>
                        </a:spcAft>
                        <a:tabLst>
                          <a:tab pos="111125" algn="l"/>
                          <a:tab pos="201295" algn="l"/>
                          <a:tab pos="797560" algn="l"/>
                          <a:tab pos="1200150" algn="r"/>
                        </a:tabLst>
                      </a:pPr>
                      <a:r>
                        <a:rPr lang="ar-SA" sz="1300" b="1" dirty="0">
                          <a:effectLst/>
                        </a:rPr>
                        <a:t>- رفع تقرير الإنجاز ، ونماذج الأسئلة ونماذج الإجابات التي تم إعدادها من قبل إدارة التعليم  للإدارة العامة للتقويم والقبول بعد نهاية الاختبارات بشهر واحد. </a:t>
                      </a:r>
                      <a:endParaRPr lang="en-US" sz="1300" b="1" dirty="0">
                        <a:effectLst/>
                      </a:endParaRPr>
                    </a:p>
                    <a:p>
                      <a:pPr marL="201930" marR="180340" indent="-180340" algn="justLow" rtl="1">
                        <a:spcAft>
                          <a:spcPts val="0"/>
                        </a:spcAft>
                        <a:tabLst>
                          <a:tab pos="111125" algn="l"/>
                          <a:tab pos="201295" algn="l"/>
                          <a:tab pos="797560" algn="l"/>
                          <a:tab pos="1200150" algn="r"/>
                        </a:tabLst>
                      </a:pPr>
                      <a:r>
                        <a:rPr lang="ar-SA" sz="1300" b="1" dirty="0">
                          <a:effectLst/>
                        </a:rPr>
                        <a:t>- الإجراءات المتخذة نحو المدارس ذات المستوى المتميز وذات المستوى المنخفض.</a:t>
                      </a:r>
                      <a:endParaRPr lang="en-US" sz="1300" b="1" dirty="0">
                        <a:effectLst/>
                        <a:latin typeface="Calibri" panose="020F0502020204030204" pitchFamily="34" charset="0"/>
                        <a:cs typeface="Arial" panose="020B0604020202020204" pitchFamily="34" charset="0"/>
                      </a:endParaRPr>
                    </a:p>
                  </a:txBody>
                  <a:tcPr marL="40107" marR="40107" marT="0" marB="0"/>
                </a:tc>
              </a:tr>
            </a:tbl>
          </a:graphicData>
        </a:graphic>
      </p:graphicFrame>
    </p:spTree>
    <p:extLst>
      <p:ext uri="{BB962C8B-B14F-4D97-AF65-F5344CB8AC3E}">
        <p14:creationId xmlns="" xmlns:p14="http://schemas.microsoft.com/office/powerpoint/2010/main" val="3875306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 xmlns:p14="http://schemas.microsoft.com/office/powerpoint/2010/main" val="1342199745"/>
              </p:ext>
            </p:extLst>
          </p:nvPr>
        </p:nvGraphicFramePr>
        <p:xfrm>
          <a:off x="0" y="0"/>
          <a:ext cx="12192000" cy="6713783"/>
        </p:xfrm>
        <a:graphic>
          <a:graphicData uri="http://schemas.openxmlformats.org/drawingml/2006/table">
            <a:tbl>
              <a:tblPr rtl="1" firstRow="1" firstCol="1" bandRow="1">
                <a:tableStyleId>{5C22544A-7EE6-4342-B048-85BDC9FD1C3A}</a:tableStyleId>
              </a:tblPr>
              <a:tblGrid>
                <a:gridCol w="642042"/>
                <a:gridCol w="1603972"/>
                <a:gridCol w="6416643"/>
                <a:gridCol w="1069064"/>
                <a:gridCol w="2460279"/>
              </a:tblGrid>
              <a:tr h="3363273">
                <a:tc>
                  <a:txBody>
                    <a:bodyPr/>
                    <a:lstStyle/>
                    <a:p>
                      <a:pPr algn="ctr" rtl="1">
                        <a:lnSpc>
                          <a:spcPct val="115000"/>
                        </a:lnSpc>
                        <a:spcAft>
                          <a:spcPts val="0"/>
                        </a:spcAft>
                        <a:tabLst>
                          <a:tab pos="1200150" algn="r"/>
                        </a:tabLst>
                      </a:pPr>
                      <a:r>
                        <a:rPr lang="ar-SA" sz="1400" b="1">
                          <a:effectLst/>
                        </a:rPr>
                        <a:t>ثانياً</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7024" marR="67024" marT="0" marB="0" anchor="ctr"/>
                </a:tc>
                <a:tc>
                  <a:txBody>
                    <a:bodyPr/>
                    <a:lstStyle/>
                    <a:p>
                      <a:pPr algn="ctr" rtl="1">
                        <a:lnSpc>
                          <a:spcPct val="80000"/>
                        </a:lnSpc>
                        <a:spcAft>
                          <a:spcPts val="0"/>
                        </a:spcAft>
                      </a:pPr>
                      <a:r>
                        <a:rPr lang="ar-SA" sz="1400" b="1">
                          <a:effectLst/>
                        </a:rPr>
                        <a:t>متابعة إكمال </a:t>
                      </a:r>
                      <a:r>
                        <a:rPr lang="ar-SA" sz="1300" b="1">
                          <a:effectLst/>
                        </a:rPr>
                        <a:t>موضوعات المقررات الدراسية</a:t>
                      </a:r>
                      <a:endParaRPr lang="en-US" sz="1100" b="1">
                        <a:effectLst/>
                      </a:endParaRPr>
                    </a:p>
                    <a:p>
                      <a:pPr algn="ctr" rtl="1">
                        <a:lnSpc>
                          <a:spcPct val="80000"/>
                        </a:lnSpc>
                        <a:spcAft>
                          <a:spcPts val="0"/>
                        </a:spcAft>
                      </a:pPr>
                      <a:r>
                        <a:rPr lang="ar-SA" sz="1300" b="1">
                          <a:effectLst/>
                        </a:rPr>
                        <a:t>وتقييم عينة من اسئلة الاختبارات  ودراسة نتائجها</a:t>
                      </a:r>
                      <a:r>
                        <a:rPr lang="ar-SA" sz="1400" b="1">
                          <a:effectLst/>
                        </a:rPr>
                        <a:t> وتقديم</a:t>
                      </a:r>
                      <a:endParaRPr lang="en-US" sz="1100" b="1">
                        <a:effectLst/>
                      </a:endParaRPr>
                    </a:p>
                    <a:p>
                      <a:pPr algn="ctr" rtl="1">
                        <a:lnSpc>
                          <a:spcPct val="80000"/>
                        </a:lnSpc>
                        <a:spcAft>
                          <a:spcPts val="0"/>
                        </a:spcAft>
                      </a:pPr>
                      <a:r>
                        <a:rPr lang="ar-SA" sz="1400" b="1">
                          <a:effectLst/>
                        </a:rPr>
                        <a:t>تغذية راجعة للميدان</a:t>
                      </a:r>
                      <a:endParaRPr lang="en-US" sz="1100" b="1">
                        <a:effectLst/>
                      </a:endParaRPr>
                    </a:p>
                    <a:p>
                      <a:pPr algn="ctr" rtl="1">
                        <a:lnSpc>
                          <a:spcPct val="80000"/>
                        </a:lnSpc>
                        <a:spcAft>
                          <a:spcPts val="0"/>
                        </a:spcAft>
                      </a:pPr>
                      <a:r>
                        <a:rPr lang="ar-SA" sz="1400" b="1">
                          <a:effectLst/>
                        </a:rPr>
                        <a:t> </a:t>
                      </a:r>
                      <a:endParaRPr lang="en-US" sz="1100" b="1">
                        <a:effectLst/>
                      </a:endParaRPr>
                    </a:p>
                    <a:p>
                      <a:pPr algn="ctr" rtl="1">
                        <a:lnSpc>
                          <a:spcPct val="80000"/>
                        </a:lnSpc>
                        <a:spcAft>
                          <a:spcPts val="0"/>
                        </a:spcAft>
                      </a:pPr>
                      <a:r>
                        <a:rPr lang="ar-SA" sz="1400" b="1">
                          <a:effectLst/>
                        </a:rPr>
                        <a:t> </a:t>
                      </a:r>
                      <a:endParaRPr lang="en-US" sz="1100" b="1">
                        <a:effectLst/>
                      </a:endParaRPr>
                    </a:p>
                    <a:p>
                      <a:pPr algn="ctr" rtl="1">
                        <a:lnSpc>
                          <a:spcPct val="80000"/>
                        </a:lnSpc>
                        <a:spcAft>
                          <a:spcPts val="0"/>
                        </a:spcAft>
                      </a:pPr>
                      <a:r>
                        <a:rPr lang="ar-SA" sz="1400" b="1">
                          <a:effectLst/>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7024" marR="67024" marT="0" marB="0" anchor="ctr"/>
                </a:tc>
                <a:tc>
                  <a:txBody>
                    <a:bodyPr/>
                    <a:lstStyle/>
                    <a:p>
                      <a:pPr algn="just" rtl="1">
                        <a:lnSpc>
                          <a:spcPct val="115000"/>
                        </a:lnSpc>
                        <a:spcAft>
                          <a:spcPts val="0"/>
                        </a:spcAft>
                        <a:tabLst>
                          <a:tab pos="1200150" algn="r"/>
                        </a:tabLst>
                      </a:pPr>
                      <a:r>
                        <a:rPr lang="ar-SA" sz="1400" b="1">
                          <a:effectLst/>
                        </a:rPr>
                        <a:t> </a:t>
                      </a:r>
                      <a:endParaRPr lang="en-US" sz="1100" b="1">
                        <a:effectLst/>
                      </a:endParaRPr>
                    </a:p>
                    <a:p>
                      <a:pPr algn="just" rtl="1">
                        <a:lnSpc>
                          <a:spcPct val="115000"/>
                        </a:lnSpc>
                        <a:spcAft>
                          <a:spcPts val="0"/>
                        </a:spcAft>
                        <a:tabLst>
                          <a:tab pos="1200150" algn="r"/>
                        </a:tabLst>
                      </a:pPr>
                      <a:r>
                        <a:rPr lang="en-US" sz="1400" b="1">
                          <a:effectLst/>
                        </a:rPr>
                        <a:t> </a:t>
                      </a:r>
                      <a:endParaRPr lang="en-US" sz="1100" b="1">
                        <a:effectLst/>
                      </a:endParaRPr>
                    </a:p>
                    <a:p>
                      <a:pPr marL="342900" lvl="0" indent="-342900" algn="just" rtl="1">
                        <a:spcAft>
                          <a:spcPts val="0"/>
                        </a:spcAft>
                        <a:buFont typeface="+mj-lt"/>
                        <a:buAutoNum type="arabicPeriod"/>
                        <a:tabLst>
                          <a:tab pos="1200150" algn="r"/>
                        </a:tabLst>
                      </a:pPr>
                      <a:r>
                        <a:rPr lang="ar-SA" sz="1400" b="1">
                          <a:effectLst/>
                        </a:rPr>
                        <a:t>متابعة توزيع خطط المقررات الدراسية وإنهاء المعلمين لهـــا وفق خطط توزيع المنهــج وإلى نهاية العام الدراسي وبما يعمل على معالجة مشكلة الملخصات وغيرها.</a:t>
                      </a:r>
                      <a:endParaRPr lang="en-US" sz="1100" b="1">
                        <a:effectLst/>
                      </a:endParaRPr>
                    </a:p>
                    <a:p>
                      <a:pPr marL="201295" algn="just" rtl="1">
                        <a:spcAft>
                          <a:spcPts val="0"/>
                        </a:spcAft>
                        <a:tabLst>
                          <a:tab pos="1200150" algn="r"/>
                        </a:tabLst>
                      </a:pPr>
                      <a:r>
                        <a:rPr lang="en-US" sz="1000" b="1">
                          <a:effectLst/>
                        </a:rPr>
                        <a:t> </a:t>
                      </a:r>
                      <a:endParaRPr lang="en-US" sz="1100" b="1">
                        <a:effectLst/>
                      </a:endParaRPr>
                    </a:p>
                    <a:p>
                      <a:pPr marL="342900" lvl="0" indent="-342900" algn="just" rtl="1">
                        <a:spcAft>
                          <a:spcPts val="0"/>
                        </a:spcAft>
                        <a:buFont typeface="+mj-lt"/>
                        <a:buAutoNum type="arabicPeriod"/>
                        <a:tabLst>
                          <a:tab pos="1200150" algn="r"/>
                        </a:tabLst>
                      </a:pPr>
                      <a:r>
                        <a:rPr lang="ar-SA" sz="1400" b="1">
                          <a:effectLst/>
                        </a:rPr>
                        <a:t>دراسة أسئلة ونتائج الاختبارات المركزية والاستفادة من نتائجها في تحسين الأداء التقويمي والتعليمي في الميدان.</a:t>
                      </a:r>
                      <a:endParaRPr lang="en-US" sz="1100" b="1">
                        <a:effectLst/>
                        <a:latin typeface="Calibri" panose="020F0502020204030204" pitchFamily="34" charset="0"/>
                        <a:cs typeface="Arial" panose="020B0604020202020204" pitchFamily="34" charset="0"/>
                      </a:endParaRPr>
                    </a:p>
                  </a:txBody>
                  <a:tcPr marL="67024" marR="67024" marT="0" marB="0"/>
                </a:tc>
                <a:tc>
                  <a:txBody>
                    <a:bodyPr/>
                    <a:lstStyle/>
                    <a:p>
                      <a:pPr algn="ctr" rtl="1">
                        <a:lnSpc>
                          <a:spcPct val="115000"/>
                        </a:lnSpc>
                        <a:spcAft>
                          <a:spcPts val="0"/>
                        </a:spcAft>
                        <a:tabLst>
                          <a:tab pos="1200150" algn="r"/>
                        </a:tabLst>
                      </a:pPr>
                      <a:r>
                        <a:rPr lang="ar-SA" sz="1400" b="1">
                          <a:effectLst/>
                        </a:rPr>
                        <a:t>الإدارة العامة للإشراف التربوي</a:t>
                      </a:r>
                      <a:endParaRPr lang="en-US" sz="1100" b="1">
                        <a:effectLst/>
                      </a:endParaRPr>
                    </a:p>
                    <a:p>
                      <a:pPr algn="ctr" rtl="1">
                        <a:lnSpc>
                          <a:spcPct val="115000"/>
                        </a:lnSpc>
                        <a:spcAft>
                          <a:spcPts val="0"/>
                        </a:spcAft>
                        <a:tabLst>
                          <a:tab pos="1200150" algn="r"/>
                        </a:tabLst>
                      </a:pPr>
                      <a:r>
                        <a:rPr lang="ar-SA" sz="1400" b="1">
                          <a:effectLst/>
                        </a:rPr>
                        <a:t>(بنين – بنات)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7024" marR="67024" marT="0" marB="0" anchor="ctr"/>
                </a:tc>
                <a:tc>
                  <a:txBody>
                    <a:bodyPr/>
                    <a:lstStyle/>
                    <a:p>
                      <a:pPr marL="111760" marR="201930" indent="-111760" algn="justLow" rtl="1">
                        <a:lnSpc>
                          <a:spcPct val="90000"/>
                        </a:lnSpc>
                        <a:spcAft>
                          <a:spcPts val="0"/>
                        </a:spcAft>
                        <a:tabLst>
                          <a:tab pos="1200150" algn="r"/>
                          <a:tab pos="1372235" algn="l"/>
                        </a:tabLst>
                      </a:pPr>
                      <a:r>
                        <a:rPr lang="ar-SA" sz="1400" b="1">
                          <a:effectLst/>
                        </a:rPr>
                        <a:t> </a:t>
                      </a:r>
                      <a:endParaRPr lang="en-US" sz="1100" b="1">
                        <a:effectLst/>
                      </a:endParaRPr>
                    </a:p>
                    <a:p>
                      <a:pPr marL="111760" marR="201930" indent="-111760" algn="justLow" rtl="1">
                        <a:lnSpc>
                          <a:spcPct val="90000"/>
                        </a:lnSpc>
                        <a:spcAft>
                          <a:spcPts val="0"/>
                        </a:spcAft>
                        <a:tabLst>
                          <a:tab pos="1200150" algn="r"/>
                          <a:tab pos="1372235" algn="l"/>
                        </a:tabLst>
                      </a:pPr>
                      <a:r>
                        <a:rPr lang="ar-SA" sz="1400" b="1">
                          <a:effectLst/>
                        </a:rPr>
                        <a:t>- تقرير عن نتائج دراسة عينة من أسئلــــــة الاختبــــــارات ومدى توافقها مع المعايير العلمية لبناء الأسئلة وعن نتائج الاختبارات وتقديم تغذية راجعة للميدان.</a:t>
                      </a:r>
                      <a:endParaRPr lang="en-US" sz="1100" b="1">
                        <a:effectLst/>
                      </a:endParaRPr>
                    </a:p>
                    <a:p>
                      <a:pPr marL="111760" marR="201930" indent="-111760" algn="justLow" rtl="1">
                        <a:lnSpc>
                          <a:spcPct val="90000"/>
                        </a:lnSpc>
                        <a:spcAft>
                          <a:spcPts val="0"/>
                        </a:spcAft>
                        <a:tabLst>
                          <a:tab pos="1200150" algn="r"/>
                          <a:tab pos="1372235" algn="l"/>
                        </a:tabLst>
                      </a:pPr>
                      <a:r>
                        <a:rPr lang="ar-SA" sz="1400" b="1">
                          <a:effectLst/>
                        </a:rPr>
                        <a:t> </a:t>
                      </a:r>
                      <a:endParaRPr lang="en-US" sz="1100" b="1">
                        <a:effectLst/>
                      </a:endParaRPr>
                    </a:p>
                    <a:p>
                      <a:pPr marL="111760" marR="201930" indent="-111760" algn="justLow" rtl="1">
                        <a:lnSpc>
                          <a:spcPct val="90000"/>
                        </a:lnSpc>
                        <a:spcAft>
                          <a:spcPts val="0"/>
                        </a:spcAft>
                        <a:tabLst>
                          <a:tab pos="1200150" algn="r"/>
                          <a:tab pos="1372235" algn="l"/>
                        </a:tabLst>
                      </a:pPr>
                      <a:r>
                        <a:rPr lang="ar-SA" sz="1400" b="1">
                          <a:effectLst/>
                        </a:rPr>
                        <a:t> </a:t>
                      </a:r>
                      <a:endParaRPr lang="en-US" sz="1100" b="1">
                        <a:effectLst/>
                      </a:endParaRPr>
                    </a:p>
                    <a:p>
                      <a:pPr marL="111760" marR="201930" indent="-111760" algn="justLow" rtl="1">
                        <a:lnSpc>
                          <a:spcPct val="90000"/>
                        </a:lnSpc>
                        <a:spcAft>
                          <a:spcPts val="0"/>
                        </a:spcAft>
                        <a:tabLst>
                          <a:tab pos="1200150" algn="r"/>
                          <a:tab pos="1372235" algn="l"/>
                        </a:tabLst>
                      </a:pPr>
                      <a:r>
                        <a:rPr lang="ar-SA" sz="1400" b="1">
                          <a:effectLst/>
                        </a:rPr>
                        <a:t> </a:t>
                      </a:r>
                      <a:endParaRPr lang="en-US" sz="1100" b="1">
                        <a:effectLst/>
                      </a:endParaRPr>
                    </a:p>
                    <a:p>
                      <a:pPr marL="111760" marR="201930" indent="-111760" algn="justLow" rtl="1">
                        <a:lnSpc>
                          <a:spcPct val="90000"/>
                        </a:lnSpc>
                        <a:spcAft>
                          <a:spcPts val="0"/>
                        </a:spcAft>
                        <a:tabLst>
                          <a:tab pos="1200150" algn="r"/>
                          <a:tab pos="1372235" algn="l"/>
                        </a:tabLst>
                      </a:pPr>
                      <a:r>
                        <a:rPr lang="en-US" sz="1400" b="1">
                          <a:effectLst/>
                        </a:rPr>
                        <a:t> </a:t>
                      </a:r>
                      <a:endParaRPr lang="en-US" sz="1100" b="1">
                        <a:effectLst/>
                      </a:endParaRPr>
                    </a:p>
                    <a:p>
                      <a:pPr marL="111760" marR="201930" indent="-111760" algn="justLow" rtl="1">
                        <a:lnSpc>
                          <a:spcPct val="90000"/>
                        </a:lnSpc>
                        <a:spcAft>
                          <a:spcPts val="0"/>
                        </a:spcAft>
                        <a:tabLst>
                          <a:tab pos="1200150" algn="r"/>
                          <a:tab pos="1372235" algn="l"/>
                        </a:tabLst>
                      </a:pPr>
                      <a:r>
                        <a:rPr lang="ar-SA" sz="400" b="1">
                          <a:effectLst/>
                        </a:rPr>
                        <a:t> </a:t>
                      </a:r>
                      <a:endParaRPr lang="en-US" sz="1100" b="1">
                        <a:effectLst/>
                        <a:latin typeface="Calibri" panose="020F0502020204030204" pitchFamily="34" charset="0"/>
                        <a:cs typeface="Arial" panose="020B0604020202020204" pitchFamily="34" charset="0"/>
                      </a:endParaRPr>
                    </a:p>
                  </a:txBody>
                  <a:tcPr marL="67024" marR="67024" marT="0" marB="0"/>
                </a:tc>
              </a:tr>
              <a:tr h="3350510">
                <a:tc>
                  <a:txBody>
                    <a:bodyPr/>
                    <a:lstStyle/>
                    <a:p>
                      <a:pPr algn="r" rtl="1">
                        <a:lnSpc>
                          <a:spcPct val="115000"/>
                        </a:lnSpc>
                        <a:spcAft>
                          <a:spcPts val="0"/>
                        </a:spcAft>
                        <a:tabLst>
                          <a:tab pos="1200150" algn="r"/>
                        </a:tabLst>
                      </a:pPr>
                      <a:r>
                        <a:rPr lang="ar-SA" sz="1400" b="1">
                          <a:effectLst/>
                        </a:rPr>
                        <a:t>ثالثاً</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7024" marR="67024" marT="0" marB="0" anchor="ctr"/>
                </a:tc>
                <a:tc>
                  <a:txBody>
                    <a:bodyPr/>
                    <a:lstStyle/>
                    <a:p>
                      <a:pPr algn="ctr" rtl="1">
                        <a:lnSpc>
                          <a:spcPct val="115000"/>
                        </a:lnSpc>
                        <a:spcAft>
                          <a:spcPts val="0"/>
                        </a:spcAft>
                        <a:tabLst>
                          <a:tab pos="408940" algn="l"/>
                        </a:tabLst>
                      </a:pPr>
                      <a:r>
                        <a:rPr lang="ar-SA" sz="1400" b="1">
                          <a:effectLst/>
                        </a:rPr>
                        <a:t> </a:t>
                      </a:r>
                      <a:endParaRPr lang="en-US" sz="1100" b="1">
                        <a:effectLst/>
                      </a:endParaRPr>
                    </a:p>
                    <a:p>
                      <a:pPr algn="ctr" rtl="1">
                        <a:lnSpc>
                          <a:spcPct val="115000"/>
                        </a:lnSpc>
                        <a:spcAft>
                          <a:spcPts val="0"/>
                        </a:spcAft>
                        <a:tabLst>
                          <a:tab pos="408940" algn="l"/>
                        </a:tabLst>
                      </a:pPr>
                      <a:r>
                        <a:rPr lang="ar-SA" sz="1400" b="1">
                          <a:effectLst/>
                        </a:rPr>
                        <a:t>إنشاء تقارير في نور لنتائج  الاختبارات المركزية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7024" marR="67024" marT="0" marB="0" anchor="ctr"/>
                </a:tc>
                <a:tc>
                  <a:txBody>
                    <a:bodyPr/>
                    <a:lstStyle/>
                    <a:p>
                      <a:pPr algn="justLow" rtl="1">
                        <a:lnSpc>
                          <a:spcPct val="115000"/>
                        </a:lnSpc>
                        <a:spcAft>
                          <a:spcPts val="0"/>
                        </a:spcAft>
                        <a:tabLst>
                          <a:tab pos="-266065" algn="r"/>
                          <a:tab pos="248920" algn="l"/>
                          <a:tab pos="338455" algn="l"/>
                        </a:tabLst>
                      </a:pPr>
                      <a:r>
                        <a:rPr lang="ar-SA" sz="1400" b="1">
                          <a:effectLst/>
                        </a:rPr>
                        <a:t> </a:t>
                      </a:r>
                      <a:endParaRPr lang="en-US" sz="1100" b="1">
                        <a:effectLst/>
                      </a:endParaRPr>
                    </a:p>
                    <a:p>
                      <a:pPr algn="justLow" rtl="1">
                        <a:lnSpc>
                          <a:spcPct val="115000"/>
                        </a:lnSpc>
                        <a:spcAft>
                          <a:spcPts val="0"/>
                        </a:spcAft>
                        <a:tabLst>
                          <a:tab pos="-266065" algn="r"/>
                          <a:tab pos="248920" algn="l"/>
                          <a:tab pos="338455" algn="l"/>
                        </a:tabLst>
                      </a:pPr>
                      <a:r>
                        <a:rPr lang="en-US" sz="1400" b="1">
                          <a:effectLst/>
                        </a:rPr>
                        <a:t> </a:t>
                      </a:r>
                      <a:endParaRPr lang="en-US" sz="1100" b="1">
                        <a:effectLst/>
                      </a:endParaRPr>
                    </a:p>
                    <a:p>
                      <a:pPr marL="342900" lvl="0" indent="-342900" algn="justLow" rtl="1">
                        <a:spcAft>
                          <a:spcPts val="0"/>
                        </a:spcAft>
                        <a:buFont typeface="+mj-lt"/>
                        <a:buAutoNum type="arabicPeriod"/>
                        <a:tabLst>
                          <a:tab pos="-266065" algn="r"/>
                          <a:tab pos="248920" algn="l"/>
                          <a:tab pos="338455" algn="l"/>
                        </a:tabLst>
                      </a:pPr>
                      <a:r>
                        <a:rPr lang="ar-SA" sz="1400" b="1">
                          <a:effectLst/>
                        </a:rPr>
                        <a:t>الدعم التقني لإدارات التعليم لتنفيذ الفقرة (9)  و (10) من (أولاً) الخاصة بتسليم الأسئلة  للمدارس عبر حساب مدير التعليم  بنور.</a:t>
                      </a:r>
                      <a:endParaRPr lang="en-US" sz="1100" b="1">
                        <a:effectLst/>
                      </a:endParaRPr>
                    </a:p>
                    <a:p>
                      <a:pPr marL="342900" lvl="0" indent="-342900" algn="justLow" rtl="1">
                        <a:spcAft>
                          <a:spcPts val="0"/>
                        </a:spcAft>
                        <a:buFont typeface="+mj-lt"/>
                        <a:buAutoNum type="arabicPeriod"/>
                        <a:tabLst>
                          <a:tab pos="-266065" algn="r"/>
                          <a:tab pos="248920" algn="l"/>
                          <a:tab pos="338455" algn="l"/>
                        </a:tabLst>
                      </a:pPr>
                      <a:r>
                        <a:rPr lang="ar-SA" sz="1400" b="1">
                          <a:effectLst/>
                        </a:rPr>
                        <a:t>إنشاء تقارير في "نور" لنتائج الطلاب في هذه الاختبارات المركزية تمكََن من إجراء المقارنات والدراسات.  </a:t>
                      </a:r>
                      <a:endParaRPr lang="en-US" sz="1100" b="1">
                        <a:effectLst/>
                        <a:latin typeface="Calibri" panose="020F0502020204030204" pitchFamily="34" charset="0"/>
                        <a:cs typeface="Arial" panose="020B0604020202020204" pitchFamily="34" charset="0"/>
                      </a:endParaRPr>
                    </a:p>
                  </a:txBody>
                  <a:tcPr marL="67024" marR="67024" marT="0" marB="0"/>
                </a:tc>
                <a:tc>
                  <a:txBody>
                    <a:bodyPr/>
                    <a:lstStyle/>
                    <a:p>
                      <a:pPr algn="r" rtl="1">
                        <a:lnSpc>
                          <a:spcPct val="115000"/>
                        </a:lnSpc>
                        <a:spcAft>
                          <a:spcPts val="0"/>
                        </a:spcAft>
                        <a:tabLst>
                          <a:tab pos="1200150" algn="r"/>
                        </a:tabLst>
                      </a:pPr>
                      <a:r>
                        <a:rPr lang="ar-SA" sz="1400" b="1">
                          <a:effectLst/>
                        </a:rPr>
                        <a:t> </a:t>
                      </a:r>
                      <a:endParaRPr lang="en-US" sz="1100" b="1">
                        <a:effectLst/>
                      </a:endParaRPr>
                    </a:p>
                    <a:p>
                      <a:pPr algn="r" rtl="1">
                        <a:lnSpc>
                          <a:spcPct val="115000"/>
                        </a:lnSpc>
                        <a:spcAft>
                          <a:spcPts val="0"/>
                        </a:spcAft>
                        <a:tabLst>
                          <a:tab pos="1200150" algn="r"/>
                        </a:tabLst>
                      </a:pPr>
                      <a:r>
                        <a:rPr lang="ar-SA" sz="1400" b="1">
                          <a:effectLst/>
                        </a:rPr>
                        <a:t> </a:t>
                      </a:r>
                      <a:endParaRPr lang="en-US" sz="1100" b="1">
                        <a:effectLst/>
                      </a:endParaRPr>
                    </a:p>
                    <a:p>
                      <a:pPr algn="r" rtl="1">
                        <a:lnSpc>
                          <a:spcPct val="115000"/>
                        </a:lnSpc>
                        <a:spcAft>
                          <a:spcPts val="0"/>
                        </a:spcAft>
                        <a:tabLst>
                          <a:tab pos="1200150" algn="r"/>
                        </a:tabLst>
                      </a:pPr>
                      <a:r>
                        <a:rPr lang="ar-SA" sz="1400" b="1">
                          <a:effectLst/>
                        </a:rPr>
                        <a:t> </a:t>
                      </a:r>
                      <a:endParaRPr lang="en-US" sz="1100" b="1">
                        <a:effectLst/>
                      </a:endParaRPr>
                    </a:p>
                    <a:p>
                      <a:pPr algn="ctr" rtl="1">
                        <a:lnSpc>
                          <a:spcPct val="115000"/>
                        </a:lnSpc>
                        <a:spcAft>
                          <a:spcPts val="0"/>
                        </a:spcAft>
                        <a:tabLst>
                          <a:tab pos="1200150" algn="r"/>
                        </a:tabLst>
                      </a:pPr>
                      <a:r>
                        <a:rPr lang="ar-SA" sz="1400" b="1">
                          <a:effectLst/>
                        </a:rPr>
                        <a:t>الإدارة العامة لتقنية المعلومات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7024" marR="67024" marT="0" marB="0"/>
                </a:tc>
                <a:tc>
                  <a:txBody>
                    <a:bodyPr/>
                    <a:lstStyle/>
                    <a:p>
                      <a:pPr marR="201930" algn="justLow" rtl="1">
                        <a:lnSpc>
                          <a:spcPct val="115000"/>
                        </a:lnSpc>
                        <a:spcAft>
                          <a:spcPts val="0"/>
                        </a:spcAft>
                        <a:tabLst>
                          <a:tab pos="1200150" algn="r"/>
                        </a:tabLst>
                      </a:pPr>
                      <a:r>
                        <a:rPr lang="ar-SA" sz="900" b="1" dirty="0">
                          <a:effectLst/>
                        </a:rPr>
                        <a:t> </a:t>
                      </a:r>
                      <a:endParaRPr lang="en-US" sz="1100" b="1" dirty="0">
                        <a:effectLst/>
                      </a:endParaRPr>
                    </a:p>
                    <a:p>
                      <a:pPr marL="111760" marR="201930" indent="-90170" algn="justLow" rtl="1">
                        <a:lnSpc>
                          <a:spcPct val="115000"/>
                        </a:lnSpc>
                        <a:spcAft>
                          <a:spcPts val="0"/>
                        </a:spcAft>
                        <a:tabLst>
                          <a:tab pos="1200150" algn="r"/>
                        </a:tabLst>
                      </a:pPr>
                      <a:r>
                        <a:rPr lang="ar-SA" sz="1400" b="1" dirty="0">
                          <a:effectLst/>
                        </a:rPr>
                        <a:t>- تسليم الأسئلة للمدارس في الأسبوع الذي يسبق الاختبارات عبر برنامج نور.</a:t>
                      </a:r>
                      <a:endParaRPr lang="en-US" sz="1100" b="1" dirty="0">
                        <a:effectLst/>
                      </a:endParaRPr>
                    </a:p>
                    <a:p>
                      <a:pPr marL="111760" marR="201930" indent="-90170" algn="justLow" rtl="1">
                        <a:lnSpc>
                          <a:spcPct val="115000"/>
                        </a:lnSpc>
                        <a:spcAft>
                          <a:spcPts val="0"/>
                        </a:spcAft>
                        <a:tabLst>
                          <a:tab pos="1200150" algn="r"/>
                        </a:tabLst>
                      </a:pPr>
                      <a:r>
                        <a:rPr lang="ar-SA" sz="1400" b="1" dirty="0">
                          <a:effectLst/>
                        </a:rPr>
                        <a:t> - التنسيق مع الإدارة العامة للتقويم والقبول ومع  الإدارة العامة للإشراف التربوي (بنين _ بنات) لإعداد شكل التقارير المطلوبة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7024" marR="67024" marT="0" marB="0"/>
                </a:tc>
              </a:tr>
            </a:tbl>
          </a:graphicData>
        </a:graphic>
      </p:graphicFrame>
    </p:spTree>
    <p:extLst>
      <p:ext uri="{BB962C8B-B14F-4D97-AF65-F5344CB8AC3E}">
        <p14:creationId xmlns="" xmlns:p14="http://schemas.microsoft.com/office/powerpoint/2010/main" val="387652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7000" b="-77000"/>
          </a:stretch>
        </a:blipFill>
        <a:effectLst/>
      </p:bgPr>
    </p:bg>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 xmlns:p14="http://schemas.microsoft.com/office/powerpoint/2010/main" val="3789790756"/>
              </p:ext>
            </p:extLst>
          </p:nvPr>
        </p:nvGraphicFramePr>
        <p:xfrm>
          <a:off x="590551" y="1390650"/>
          <a:ext cx="11201398" cy="3382487"/>
        </p:xfrm>
        <a:graphic>
          <a:graphicData uri="http://schemas.openxmlformats.org/drawingml/2006/table">
            <a:tbl>
              <a:tblPr rtl="1" firstRow="1" firstCol="1" bandRow="1">
                <a:tableStyleId>{5C22544A-7EE6-4342-B048-85BDC9FD1C3A}</a:tableStyleId>
              </a:tblPr>
              <a:tblGrid>
                <a:gridCol w="492606"/>
                <a:gridCol w="1083177"/>
                <a:gridCol w="6375390"/>
                <a:gridCol w="984516"/>
                <a:gridCol w="2265709"/>
              </a:tblGrid>
              <a:tr h="3382487">
                <a:tc>
                  <a:txBody>
                    <a:bodyPr/>
                    <a:lstStyle/>
                    <a:p>
                      <a:pPr algn="ctr" rtl="1">
                        <a:lnSpc>
                          <a:spcPct val="115000"/>
                        </a:lnSpc>
                        <a:spcAft>
                          <a:spcPts val="0"/>
                        </a:spcAft>
                        <a:tabLst>
                          <a:tab pos="1200150" algn="r"/>
                        </a:tabLst>
                      </a:pPr>
                      <a:r>
                        <a:rPr lang="ar-SA" sz="1300" dirty="0">
                          <a:effectLst/>
                        </a:rPr>
                        <a:t> </a:t>
                      </a:r>
                      <a:endParaRPr lang="en-US" sz="1300" dirty="0">
                        <a:effectLst/>
                      </a:endParaRPr>
                    </a:p>
                    <a:p>
                      <a:pPr algn="ctr" rtl="1">
                        <a:lnSpc>
                          <a:spcPct val="115000"/>
                        </a:lnSpc>
                        <a:spcAft>
                          <a:spcPts val="0"/>
                        </a:spcAft>
                        <a:tabLst>
                          <a:tab pos="1200150" algn="r"/>
                        </a:tabLst>
                      </a:pPr>
                      <a:r>
                        <a:rPr lang="ar-SA" sz="1300" dirty="0">
                          <a:effectLst/>
                        </a:rPr>
                        <a:t> </a:t>
                      </a:r>
                      <a:endParaRPr lang="en-US" sz="1300" dirty="0">
                        <a:effectLst/>
                      </a:endParaRPr>
                    </a:p>
                    <a:p>
                      <a:pPr algn="ctr" rtl="1">
                        <a:lnSpc>
                          <a:spcPct val="115000"/>
                        </a:lnSpc>
                        <a:spcAft>
                          <a:spcPts val="0"/>
                        </a:spcAft>
                        <a:tabLst>
                          <a:tab pos="1200150" algn="r"/>
                        </a:tabLst>
                      </a:pPr>
                      <a:r>
                        <a:rPr lang="ar-SA" sz="1300" dirty="0">
                          <a:effectLst/>
                        </a:rPr>
                        <a:t>رابعاً</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408940" algn="l"/>
                        </a:tabLst>
                      </a:pPr>
                      <a:r>
                        <a:rPr lang="ar-SA" sz="1300" dirty="0">
                          <a:effectLst/>
                        </a:rPr>
                        <a:t> </a:t>
                      </a:r>
                      <a:endParaRPr lang="en-US" sz="1300" dirty="0">
                        <a:effectLst/>
                      </a:endParaRPr>
                    </a:p>
                    <a:p>
                      <a:pPr algn="ctr" rtl="1">
                        <a:lnSpc>
                          <a:spcPct val="115000"/>
                        </a:lnSpc>
                        <a:spcAft>
                          <a:spcPts val="0"/>
                        </a:spcAft>
                        <a:tabLst>
                          <a:tab pos="408940" algn="l"/>
                        </a:tabLst>
                      </a:pPr>
                      <a:r>
                        <a:rPr lang="ar-SA" sz="1300" dirty="0">
                          <a:effectLst/>
                        </a:rPr>
                        <a:t> </a:t>
                      </a:r>
                      <a:endParaRPr lang="en-US" sz="1300" dirty="0">
                        <a:effectLst/>
                      </a:endParaRPr>
                    </a:p>
                    <a:p>
                      <a:pPr algn="ctr" rtl="1">
                        <a:lnSpc>
                          <a:spcPct val="115000"/>
                        </a:lnSpc>
                        <a:spcAft>
                          <a:spcPts val="0"/>
                        </a:spcAft>
                        <a:tabLst>
                          <a:tab pos="408940" algn="l"/>
                        </a:tabLst>
                      </a:pPr>
                      <a:r>
                        <a:rPr lang="ar-SA" sz="1300" dirty="0">
                          <a:effectLst/>
                        </a:rPr>
                        <a:t>تقويم مراحل</a:t>
                      </a:r>
                      <a:endParaRPr lang="en-US" sz="1300" dirty="0">
                        <a:effectLst/>
                      </a:endParaRPr>
                    </a:p>
                    <a:p>
                      <a:pPr algn="ctr" rtl="1">
                        <a:lnSpc>
                          <a:spcPct val="115000"/>
                        </a:lnSpc>
                        <a:spcAft>
                          <a:spcPts val="0"/>
                        </a:spcAft>
                        <a:tabLst>
                          <a:tab pos="408940" algn="l"/>
                        </a:tabLst>
                      </a:pPr>
                      <a:r>
                        <a:rPr lang="ar-SA" sz="1300" dirty="0">
                          <a:effectLst/>
                        </a:rPr>
                        <a:t>تطبيق الإطار العام لتجويد الاختبارات</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Low" rtl="1">
                        <a:lnSpc>
                          <a:spcPct val="115000"/>
                        </a:lnSpc>
                        <a:spcAft>
                          <a:spcPts val="0"/>
                        </a:spcAft>
                        <a:tabLst>
                          <a:tab pos="-266065" algn="r"/>
                          <a:tab pos="248920" algn="l"/>
                          <a:tab pos="338455" algn="l"/>
                        </a:tabLst>
                      </a:pPr>
                      <a:r>
                        <a:rPr lang="ar-SA" sz="1300" dirty="0">
                          <a:effectLst/>
                        </a:rPr>
                        <a:t> </a:t>
                      </a:r>
                      <a:endParaRPr lang="en-US" sz="1300" dirty="0">
                        <a:effectLst/>
                      </a:endParaRPr>
                    </a:p>
                    <a:p>
                      <a:pPr algn="justLow" rtl="1">
                        <a:lnSpc>
                          <a:spcPct val="115000"/>
                        </a:lnSpc>
                        <a:spcAft>
                          <a:spcPts val="0"/>
                        </a:spcAft>
                        <a:tabLst>
                          <a:tab pos="-266065" algn="r"/>
                          <a:tab pos="248920" algn="l"/>
                          <a:tab pos="338455" algn="l"/>
                        </a:tabLst>
                      </a:pPr>
                      <a:r>
                        <a:rPr lang="en-US" sz="1300" dirty="0">
                          <a:effectLst/>
                        </a:rPr>
                        <a:t> </a:t>
                      </a:r>
                    </a:p>
                    <a:p>
                      <a:pPr marL="342900" lvl="0" indent="-342900" algn="justLow" rtl="1">
                        <a:spcAft>
                          <a:spcPts val="0"/>
                        </a:spcAft>
                        <a:buFont typeface="+mj-lt"/>
                        <a:buAutoNum type="arabicPeriod"/>
                        <a:tabLst>
                          <a:tab pos="-266065" algn="r"/>
                          <a:tab pos="248920" algn="l"/>
                          <a:tab pos="338455" algn="l"/>
                        </a:tabLst>
                      </a:pPr>
                      <a:r>
                        <a:rPr lang="ar-SA" sz="1300" dirty="0">
                          <a:effectLst/>
                        </a:rPr>
                        <a:t>دراسة تقرير هذه المرحلة من تنفيذ الإطار بعد وروده من الجهات المعنية.</a:t>
                      </a:r>
                      <a:endParaRPr lang="en-US" sz="1300" dirty="0">
                        <a:effectLst/>
                      </a:endParaRPr>
                    </a:p>
                    <a:p>
                      <a:pPr marL="342900" lvl="0" indent="-342900" algn="justLow" rtl="1">
                        <a:spcAft>
                          <a:spcPts val="0"/>
                        </a:spcAft>
                        <a:buFont typeface="+mj-lt"/>
                        <a:buAutoNum type="arabicPeriod"/>
                        <a:tabLst>
                          <a:tab pos="-266065" algn="r"/>
                          <a:tab pos="248920" algn="l"/>
                          <a:tab pos="338455" algn="l"/>
                        </a:tabLst>
                      </a:pPr>
                      <a:r>
                        <a:rPr lang="ar-SA" sz="1300" dirty="0">
                          <a:effectLst/>
                        </a:rPr>
                        <a:t>اقتراح آلية المرحلة التالية من الإطار.</a:t>
                      </a:r>
                      <a:endParaRPr lang="en-US" sz="1300" dirty="0">
                        <a:effectLst/>
                      </a:endParaRPr>
                    </a:p>
                    <a:p>
                      <a:pPr marL="342900" lvl="0" indent="-342900" algn="justLow" rtl="1">
                        <a:spcAft>
                          <a:spcPts val="0"/>
                        </a:spcAft>
                        <a:buFont typeface="+mj-lt"/>
                        <a:buAutoNum type="arabicPeriod"/>
                        <a:tabLst>
                          <a:tab pos="-266065" algn="r"/>
                          <a:tab pos="248920" algn="l"/>
                          <a:tab pos="338455" algn="l"/>
                        </a:tabLst>
                      </a:pPr>
                      <a:r>
                        <a:rPr lang="ar-SA" sz="1300" dirty="0">
                          <a:effectLst/>
                        </a:rPr>
                        <a:t>الرد على استفسارات الميدان فيما يخص تطبيق الإطار  العام لتجويد الاختبارات .</a:t>
                      </a:r>
                      <a:endParaRPr lang="en-US" sz="1300" dirty="0">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1200150" algn="r"/>
                        </a:tabLst>
                      </a:pPr>
                      <a:r>
                        <a:rPr lang="ar-SA" sz="1300">
                          <a:effectLst/>
                        </a:rPr>
                        <a:t> </a:t>
                      </a:r>
                      <a:endParaRPr lang="en-US" sz="1300">
                        <a:effectLst/>
                      </a:endParaRPr>
                    </a:p>
                    <a:p>
                      <a:pPr algn="ctr" rtl="1">
                        <a:lnSpc>
                          <a:spcPct val="115000"/>
                        </a:lnSpc>
                        <a:spcAft>
                          <a:spcPts val="0"/>
                        </a:spcAft>
                        <a:tabLst>
                          <a:tab pos="1200150" algn="r"/>
                        </a:tabLst>
                      </a:pPr>
                      <a:r>
                        <a:rPr lang="ar-SA" sz="1300">
                          <a:effectLst/>
                        </a:rPr>
                        <a:t>الإدارة العامة للتقويم والقبول</a:t>
                      </a:r>
                      <a:endParaRPr lang="en-US" sz="1300">
                        <a:effectLst/>
                      </a:endParaRPr>
                    </a:p>
                    <a:p>
                      <a:pPr algn="ctr" rtl="1">
                        <a:lnSpc>
                          <a:spcPct val="115000"/>
                        </a:lnSpc>
                        <a:spcAft>
                          <a:spcPts val="0"/>
                        </a:spcAft>
                        <a:tabLst>
                          <a:tab pos="1200150" algn="r"/>
                        </a:tabLst>
                      </a:pPr>
                      <a:r>
                        <a:rPr lang="ar-SA" sz="1300">
                          <a:effectLst/>
                        </a:rPr>
                        <a:t> </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11125" marR="201930" algn="justLow" rtl="1">
                        <a:spcAft>
                          <a:spcPts val="0"/>
                        </a:spcAft>
                        <a:tabLst>
                          <a:tab pos="1200150" algn="r"/>
                        </a:tabLst>
                      </a:pPr>
                      <a:r>
                        <a:rPr lang="ar-SA" sz="1300" dirty="0">
                          <a:effectLst/>
                        </a:rPr>
                        <a:t> </a:t>
                      </a:r>
                      <a:endParaRPr lang="en-US" sz="1300" dirty="0">
                        <a:effectLst/>
                      </a:endParaRPr>
                    </a:p>
                    <a:p>
                      <a:pPr marL="201930" marR="201930" indent="-180340" algn="justLow" rtl="1">
                        <a:spcAft>
                          <a:spcPts val="0"/>
                        </a:spcAft>
                        <a:tabLst>
                          <a:tab pos="1200150" algn="r"/>
                        </a:tabLst>
                      </a:pPr>
                      <a:r>
                        <a:rPr lang="ar-SA" sz="1300" dirty="0">
                          <a:effectLst/>
                        </a:rPr>
                        <a:t>- تشكيل لجنة لدراسة تقارير تطبيق الإطار.</a:t>
                      </a:r>
                      <a:endParaRPr lang="en-US" sz="1300" dirty="0">
                        <a:effectLst/>
                      </a:endParaRPr>
                    </a:p>
                    <a:p>
                      <a:pPr marL="201930" marR="201930" indent="-180340" algn="justLow" rtl="1">
                        <a:spcAft>
                          <a:spcPts val="0"/>
                        </a:spcAft>
                        <a:tabLst>
                          <a:tab pos="1200150" algn="r"/>
                        </a:tabLst>
                      </a:pPr>
                      <a:r>
                        <a:rPr lang="ar-SA" sz="1300" dirty="0">
                          <a:effectLst/>
                        </a:rPr>
                        <a:t>- إعداد آلية المرحلة التالية للإطار. </a:t>
                      </a:r>
                      <a:endParaRPr lang="en-US" sz="1300" dirty="0">
                        <a:effectLst/>
                      </a:endParaRPr>
                    </a:p>
                    <a:p>
                      <a:pPr marL="111125" marR="201930" algn="justLow" rtl="1">
                        <a:spcAft>
                          <a:spcPts val="0"/>
                        </a:spcAft>
                        <a:tabLst>
                          <a:tab pos="1200150" algn="r"/>
                        </a:tabLst>
                      </a:pPr>
                      <a:r>
                        <a:rPr lang="ar-SA" sz="1300" dirty="0">
                          <a:effectLst/>
                        </a:rPr>
                        <a:t> </a:t>
                      </a:r>
                      <a:endParaRPr lang="en-US" sz="1300" dirty="0">
                        <a:effectLst/>
                      </a:endParaRPr>
                    </a:p>
                    <a:p>
                      <a:pPr marL="111125" marR="201930" algn="justLow" rtl="1">
                        <a:spcAft>
                          <a:spcPts val="0"/>
                        </a:spcAft>
                        <a:tabLst>
                          <a:tab pos="1200150" algn="r"/>
                        </a:tabLst>
                      </a:pPr>
                      <a:r>
                        <a:rPr lang="ar-SA" sz="1300" dirty="0">
                          <a:effectLst/>
                        </a:rPr>
                        <a:t> </a:t>
                      </a:r>
                      <a:endParaRPr lang="en-US" sz="1300" dirty="0">
                        <a:effectLst/>
                        <a:latin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 xmlns:p14="http://schemas.microsoft.com/office/powerpoint/2010/main" val="3219232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7000" b="-7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081" y="701040"/>
            <a:ext cx="1814513" cy="1836738"/>
          </a:xfrm>
          <a:custGeom>
            <a:avLst/>
            <a:gdLst>
              <a:gd name="T0" fmla="*/ 0 w 1143"/>
              <a:gd name="T1" fmla="*/ 981 h 1157"/>
              <a:gd name="T2" fmla="*/ 525 w 1143"/>
              <a:gd name="T3" fmla="*/ 0 h 1157"/>
              <a:gd name="T4" fmla="*/ 1143 w 1143"/>
              <a:gd name="T5" fmla="*/ 1157 h 1157"/>
              <a:gd name="T6" fmla="*/ 95 w 1143"/>
              <a:gd name="T7" fmla="*/ 1157 h 1157"/>
              <a:gd name="T8" fmla="*/ 0 w 1143"/>
              <a:gd name="T9" fmla="*/ 981 h 1157"/>
            </a:gdLst>
            <a:ahLst/>
            <a:cxnLst>
              <a:cxn ang="0">
                <a:pos x="T0" y="T1"/>
              </a:cxn>
              <a:cxn ang="0">
                <a:pos x="T2" y="T3"/>
              </a:cxn>
              <a:cxn ang="0">
                <a:pos x="T4" y="T5"/>
              </a:cxn>
              <a:cxn ang="0">
                <a:pos x="T6" y="T7"/>
              </a:cxn>
              <a:cxn ang="0">
                <a:pos x="T8" y="T9"/>
              </a:cxn>
            </a:cxnLst>
            <a:rect l="0" t="0" r="r" b="b"/>
            <a:pathLst>
              <a:path w="1143" h="1157">
                <a:moveTo>
                  <a:pt x="0" y="981"/>
                </a:moveTo>
                <a:lnTo>
                  <a:pt x="525" y="0"/>
                </a:lnTo>
                <a:lnTo>
                  <a:pt x="1143" y="1157"/>
                </a:lnTo>
                <a:lnTo>
                  <a:pt x="95" y="1157"/>
                </a:lnTo>
                <a:lnTo>
                  <a:pt x="0" y="981"/>
                </a:lnTo>
                <a:close/>
              </a:path>
            </a:pathLst>
          </a:custGeom>
          <a:solidFill>
            <a:srgbClr val="CC325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1" name="Freeform 8"/>
          <p:cNvSpPr>
            <a:spLocks/>
          </p:cNvSpPr>
          <p:nvPr/>
        </p:nvSpPr>
        <p:spPr bwMode="auto">
          <a:xfrm>
            <a:off x="4891406" y="2537777"/>
            <a:ext cx="1814513" cy="1838325"/>
          </a:xfrm>
          <a:custGeom>
            <a:avLst/>
            <a:gdLst>
              <a:gd name="T0" fmla="*/ 0 w 1143"/>
              <a:gd name="T1" fmla="*/ 983 h 1158"/>
              <a:gd name="T2" fmla="*/ 525 w 1143"/>
              <a:gd name="T3" fmla="*/ 0 h 1158"/>
              <a:gd name="T4" fmla="*/ 1143 w 1143"/>
              <a:gd name="T5" fmla="*/ 1158 h 1158"/>
              <a:gd name="T6" fmla="*/ 94 w 1143"/>
              <a:gd name="T7" fmla="*/ 1158 h 1158"/>
              <a:gd name="T8" fmla="*/ 0 w 1143"/>
              <a:gd name="T9" fmla="*/ 983 h 1158"/>
            </a:gdLst>
            <a:ahLst/>
            <a:cxnLst>
              <a:cxn ang="0">
                <a:pos x="T0" y="T1"/>
              </a:cxn>
              <a:cxn ang="0">
                <a:pos x="T2" y="T3"/>
              </a:cxn>
              <a:cxn ang="0">
                <a:pos x="T4" y="T5"/>
              </a:cxn>
              <a:cxn ang="0">
                <a:pos x="T6" y="T7"/>
              </a:cxn>
              <a:cxn ang="0">
                <a:pos x="T8" y="T9"/>
              </a:cxn>
            </a:cxnLst>
            <a:rect l="0" t="0" r="r" b="b"/>
            <a:pathLst>
              <a:path w="1143" h="1158">
                <a:moveTo>
                  <a:pt x="0" y="983"/>
                </a:moveTo>
                <a:lnTo>
                  <a:pt x="525" y="0"/>
                </a:lnTo>
                <a:lnTo>
                  <a:pt x="1143" y="1158"/>
                </a:lnTo>
                <a:lnTo>
                  <a:pt x="94" y="1158"/>
                </a:lnTo>
                <a:lnTo>
                  <a:pt x="0" y="983"/>
                </a:lnTo>
                <a:close/>
              </a:path>
            </a:pathLst>
          </a:custGeom>
          <a:solidFill>
            <a:srgbClr val="2592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2" name="Freeform 9"/>
          <p:cNvSpPr>
            <a:spLocks/>
          </p:cNvSpPr>
          <p:nvPr/>
        </p:nvSpPr>
        <p:spPr bwMode="auto">
          <a:xfrm>
            <a:off x="4891406" y="2537777"/>
            <a:ext cx="1814513" cy="1838325"/>
          </a:xfrm>
          <a:custGeom>
            <a:avLst/>
            <a:gdLst>
              <a:gd name="T0" fmla="*/ 0 w 1143"/>
              <a:gd name="T1" fmla="*/ 983 h 1158"/>
              <a:gd name="T2" fmla="*/ 525 w 1143"/>
              <a:gd name="T3" fmla="*/ 0 h 1158"/>
              <a:gd name="T4" fmla="*/ 1143 w 1143"/>
              <a:gd name="T5" fmla="*/ 1158 h 1158"/>
              <a:gd name="T6" fmla="*/ 94 w 1143"/>
              <a:gd name="T7" fmla="*/ 1158 h 1158"/>
              <a:gd name="T8" fmla="*/ 0 w 1143"/>
              <a:gd name="T9" fmla="*/ 983 h 1158"/>
            </a:gdLst>
            <a:ahLst/>
            <a:cxnLst>
              <a:cxn ang="0">
                <a:pos x="T0" y="T1"/>
              </a:cxn>
              <a:cxn ang="0">
                <a:pos x="T2" y="T3"/>
              </a:cxn>
              <a:cxn ang="0">
                <a:pos x="T4" y="T5"/>
              </a:cxn>
              <a:cxn ang="0">
                <a:pos x="T6" y="T7"/>
              </a:cxn>
              <a:cxn ang="0">
                <a:pos x="T8" y="T9"/>
              </a:cxn>
            </a:cxnLst>
            <a:rect l="0" t="0" r="r" b="b"/>
            <a:pathLst>
              <a:path w="1143" h="1158">
                <a:moveTo>
                  <a:pt x="0" y="983"/>
                </a:moveTo>
                <a:lnTo>
                  <a:pt x="525" y="0"/>
                </a:lnTo>
                <a:lnTo>
                  <a:pt x="1143" y="1158"/>
                </a:lnTo>
                <a:lnTo>
                  <a:pt x="94" y="1158"/>
                </a:lnTo>
                <a:lnTo>
                  <a:pt x="0" y="98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3" name="Freeform 10"/>
          <p:cNvSpPr>
            <a:spLocks/>
          </p:cNvSpPr>
          <p:nvPr/>
        </p:nvSpPr>
        <p:spPr bwMode="auto">
          <a:xfrm>
            <a:off x="513081" y="701040"/>
            <a:ext cx="4605338" cy="1557338"/>
          </a:xfrm>
          <a:custGeom>
            <a:avLst/>
            <a:gdLst>
              <a:gd name="T0" fmla="*/ 2377 w 2901"/>
              <a:gd name="T1" fmla="*/ 0 h 981"/>
              <a:gd name="T2" fmla="*/ 522 w 2901"/>
              <a:gd name="T3" fmla="*/ 0 h 981"/>
              <a:gd name="T4" fmla="*/ 523 w 2901"/>
              <a:gd name="T5" fmla="*/ 2 h 981"/>
              <a:gd name="T6" fmla="*/ 0 w 2901"/>
              <a:gd name="T7" fmla="*/ 981 h 981"/>
              <a:gd name="T8" fmla="*/ 2901 w 2901"/>
              <a:gd name="T9" fmla="*/ 981 h 981"/>
              <a:gd name="T10" fmla="*/ 2377 w 2901"/>
              <a:gd name="T11" fmla="*/ 0 h 981"/>
            </a:gdLst>
            <a:ahLst/>
            <a:cxnLst>
              <a:cxn ang="0">
                <a:pos x="T0" y="T1"/>
              </a:cxn>
              <a:cxn ang="0">
                <a:pos x="T2" y="T3"/>
              </a:cxn>
              <a:cxn ang="0">
                <a:pos x="T4" y="T5"/>
              </a:cxn>
              <a:cxn ang="0">
                <a:pos x="T6" y="T7"/>
              </a:cxn>
              <a:cxn ang="0">
                <a:pos x="T8" y="T9"/>
              </a:cxn>
              <a:cxn ang="0">
                <a:pos x="T10" y="T11"/>
              </a:cxn>
            </a:cxnLst>
            <a:rect l="0" t="0" r="r" b="b"/>
            <a:pathLst>
              <a:path w="2901" h="981">
                <a:moveTo>
                  <a:pt x="2377" y="0"/>
                </a:moveTo>
                <a:lnTo>
                  <a:pt x="522" y="0"/>
                </a:lnTo>
                <a:lnTo>
                  <a:pt x="523" y="2"/>
                </a:lnTo>
                <a:lnTo>
                  <a:pt x="0" y="981"/>
                </a:lnTo>
                <a:lnTo>
                  <a:pt x="2901" y="981"/>
                </a:lnTo>
                <a:lnTo>
                  <a:pt x="2377" y="0"/>
                </a:lnTo>
                <a:close/>
              </a:path>
            </a:pathLst>
          </a:custGeom>
          <a:solidFill>
            <a:srgbClr val="E23A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4" name="Freeform 11"/>
          <p:cNvSpPr>
            <a:spLocks/>
          </p:cNvSpPr>
          <p:nvPr/>
        </p:nvSpPr>
        <p:spPr bwMode="auto">
          <a:xfrm>
            <a:off x="663893" y="2537777"/>
            <a:ext cx="5892800" cy="1560513"/>
          </a:xfrm>
          <a:custGeom>
            <a:avLst/>
            <a:gdLst>
              <a:gd name="T0" fmla="*/ 3188 w 3712"/>
              <a:gd name="T1" fmla="*/ 0 h 983"/>
              <a:gd name="T2" fmla="*/ 3188 w 3712"/>
              <a:gd name="T3" fmla="*/ 0 h 983"/>
              <a:gd name="T4" fmla="*/ 0 w 3712"/>
              <a:gd name="T5" fmla="*/ 0 h 983"/>
              <a:gd name="T6" fmla="*/ 524 w 3712"/>
              <a:gd name="T7" fmla="*/ 983 h 983"/>
              <a:gd name="T8" fmla="*/ 3712 w 3712"/>
              <a:gd name="T9" fmla="*/ 983 h 983"/>
              <a:gd name="T10" fmla="*/ 3188 w 3712"/>
              <a:gd name="T11" fmla="*/ 0 h 983"/>
            </a:gdLst>
            <a:ahLst/>
            <a:cxnLst>
              <a:cxn ang="0">
                <a:pos x="T0" y="T1"/>
              </a:cxn>
              <a:cxn ang="0">
                <a:pos x="T2" y="T3"/>
              </a:cxn>
              <a:cxn ang="0">
                <a:pos x="T4" y="T5"/>
              </a:cxn>
              <a:cxn ang="0">
                <a:pos x="T6" y="T7"/>
              </a:cxn>
              <a:cxn ang="0">
                <a:pos x="T8" y="T9"/>
              </a:cxn>
              <a:cxn ang="0">
                <a:pos x="T10" y="T11"/>
              </a:cxn>
            </a:cxnLst>
            <a:rect l="0" t="0" r="r" b="b"/>
            <a:pathLst>
              <a:path w="3712" h="983">
                <a:moveTo>
                  <a:pt x="3188" y="0"/>
                </a:moveTo>
                <a:lnTo>
                  <a:pt x="3188" y="0"/>
                </a:lnTo>
                <a:lnTo>
                  <a:pt x="0" y="0"/>
                </a:lnTo>
                <a:lnTo>
                  <a:pt x="524" y="983"/>
                </a:lnTo>
                <a:lnTo>
                  <a:pt x="3712" y="983"/>
                </a:lnTo>
                <a:lnTo>
                  <a:pt x="3188" y="0"/>
                </a:lnTo>
                <a:close/>
              </a:path>
            </a:pathLst>
          </a:custGeom>
          <a:solidFill>
            <a:srgbClr val="F2B3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5" name="Freeform 12"/>
          <p:cNvSpPr>
            <a:spLocks/>
          </p:cNvSpPr>
          <p:nvPr/>
        </p:nvSpPr>
        <p:spPr bwMode="auto">
          <a:xfrm>
            <a:off x="663893" y="2537777"/>
            <a:ext cx="5892800" cy="1560513"/>
          </a:xfrm>
          <a:custGeom>
            <a:avLst/>
            <a:gdLst>
              <a:gd name="T0" fmla="*/ 3188 w 3712"/>
              <a:gd name="T1" fmla="*/ 0 h 983"/>
              <a:gd name="T2" fmla="*/ 3188 w 3712"/>
              <a:gd name="T3" fmla="*/ 0 h 983"/>
              <a:gd name="T4" fmla="*/ 0 w 3712"/>
              <a:gd name="T5" fmla="*/ 0 h 983"/>
              <a:gd name="T6" fmla="*/ 524 w 3712"/>
              <a:gd name="T7" fmla="*/ 983 h 983"/>
              <a:gd name="T8" fmla="*/ 3712 w 3712"/>
              <a:gd name="T9" fmla="*/ 983 h 983"/>
              <a:gd name="T10" fmla="*/ 3188 w 3712"/>
              <a:gd name="T11" fmla="*/ 0 h 983"/>
            </a:gdLst>
            <a:ahLst/>
            <a:cxnLst>
              <a:cxn ang="0">
                <a:pos x="T0" y="T1"/>
              </a:cxn>
              <a:cxn ang="0">
                <a:pos x="T2" y="T3"/>
              </a:cxn>
              <a:cxn ang="0">
                <a:pos x="T4" y="T5"/>
              </a:cxn>
              <a:cxn ang="0">
                <a:pos x="T6" y="T7"/>
              </a:cxn>
              <a:cxn ang="0">
                <a:pos x="T8" y="T9"/>
              </a:cxn>
              <a:cxn ang="0">
                <a:pos x="T10" y="T11"/>
              </a:cxn>
            </a:cxnLst>
            <a:rect l="0" t="0" r="r" b="b"/>
            <a:pathLst>
              <a:path w="3712" h="983">
                <a:moveTo>
                  <a:pt x="3188" y="0"/>
                </a:moveTo>
                <a:lnTo>
                  <a:pt x="3188" y="0"/>
                </a:lnTo>
                <a:lnTo>
                  <a:pt x="0" y="0"/>
                </a:lnTo>
                <a:lnTo>
                  <a:pt x="524" y="983"/>
                </a:lnTo>
                <a:lnTo>
                  <a:pt x="3712" y="983"/>
                </a:lnTo>
                <a:lnTo>
                  <a:pt x="318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6" name="Freeform 17"/>
          <p:cNvSpPr>
            <a:spLocks/>
          </p:cNvSpPr>
          <p:nvPr/>
        </p:nvSpPr>
        <p:spPr bwMode="auto">
          <a:xfrm>
            <a:off x="2100581" y="4376102"/>
            <a:ext cx="4605338" cy="1560513"/>
          </a:xfrm>
          <a:custGeom>
            <a:avLst/>
            <a:gdLst>
              <a:gd name="T0" fmla="*/ 2376 w 2901"/>
              <a:gd name="T1" fmla="*/ 983 h 983"/>
              <a:gd name="T2" fmla="*/ 2376 w 2901"/>
              <a:gd name="T3" fmla="*/ 983 h 983"/>
              <a:gd name="T4" fmla="*/ 524 w 2901"/>
              <a:gd name="T5" fmla="*/ 983 h 983"/>
              <a:gd name="T6" fmla="*/ 0 w 2901"/>
              <a:gd name="T7" fmla="*/ 0 h 983"/>
              <a:gd name="T8" fmla="*/ 2901 w 2901"/>
              <a:gd name="T9" fmla="*/ 0 h 983"/>
              <a:gd name="T10" fmla="*/ 2376 w 2901"/>
              <a:gd name="T11" fmla="*/ 983 h 983"/>
            </a:gdLst>
            <a:ahLst/>
            <a:cxnLst>
              <a:cxn ang="0">
                <a:pos x="T0" y="T1"/>
              </a:cxn>
              <a:cxn ang="0">
                <a:pos x="T2" y="T3"/>
              </a:cxn>
              <a:cxn ang="0">
                <a:pos x="T4" y="T5"/>
              </a:cxn>
              <a:cxn ang="0">
                <a:pos x="T6" y="T7"/>
              </a:cxn>
              <a:cxn ang="0">
                <a:pos x="T8" y="T9"/>
              </a:cxn>
              <a:cxn ang="0">
                <a:pos x="T10" y="T11"/>
              </a:cxn>
            </a:cxnLst>
            <a:rect l="0" t="0" r="r" b="b"/>
            <a:pathLst>
              <a:path w="2901" h="983">
                <a:moveTo>
                  <a:pt x="2376" y="983"/>
                </a:moveTo>
                <a:lnTo>
                  <a:pt x="2376" y="983"/>
                </a:lnTo>
                <a:lnTo>
                  <a:pt x="524" y="983"/>
                </a:lnTo>
                <a:lnTo>
                  <a:pt x="0" y="0"/>
                </a:lnTo>
                <a:lnTo>
                  <a:pt x="2901" y="0"/>
                </a:lnTo>
                <a:lnTo>
                  <a:pt x="2376" y="983"/>
                </a:lnTo>
                <a:close/>
              </a:path>
            </a:pathLst>
          </a:custGeom>
          <a:solidFill>
            <a:srgbClr val="43AD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nvGrpSpPr>
          <p:cNvPr id="7252" name="مجموعة 7251"/>
          <p:cNvGrpSpPr/>
          <p:nvPr/>
        </p:nvGrpSpPr>
        <p:grpSpPr>
          <a:xfrm>
            <a:off x="2640249" y="4784884"/>
            <a:ext cx="3173413" cy="884237"/>
            <a:chOff x="5414963" y="4811713"/>
            <a:chExt cx="3173413" cy="884237"/>
          </a:xfrm>
        </p:grpSpPr>
        <p:sp>
          <p:nvSpPr>
            <p:cNvPr id="7208" name="Freeform 100"/>
            <p:cNvSpPr>
              <a:spLocks/>
            </p:cNvSpPr>
            <p:nvPr/>
          </p:nvSpPr>
          <p:spPr bwMode="auto">
            <a:xfrm>
              <a:off x="5705476" y="4851400"/>
              <a:ext cx="200025" cy="182563"/>
            </a:xfrm>
            <a:custGeom>
              <a:avLst/>
              <a:gdLst>
                <a:gd name="T0" fmla="*/ 179 w 179"/>
                <a:gd name="T1" fmla="*/ 52 h 165"/>
                <a:gd name="T2" fmla="*/ 179 w 179"/>
                <a:gd name="T3" fmla="*/ 81 h 165"/>
                <a:gd name="T4" fmla="*/ 154 w 179"/>
                <a:gd name="T5" fmla="*/ 141 h 165"/>
                <a:gd name="T6" fmla="*/ 91 w 179"/>
                <a:gd name="T7" fmla="*/ 165 h 165"/>
                <a:gd name="T8" fmla="*/ 89 w 179"/>
                <a:gd name="T9" fmla="*/ 165 h 165"/>
                <a:gd name="T10" fmla="*/ 26 w 179"/>
                <a:gd name="T11" fmla="*/ 141 h 165"/>
                <a:gd name="T12" fmla="*/ 0 w 179"/>
                <a:gd name="T13" fmla="*/ 81 h 165"/>
                <a:gd name="T14" fmla="*/ 0 w 179"/>
                <a:gd name="T15" fmla="*/ 51 h 165"/>
                <a:gd name="T16" fmla="*/ 35 w 179"/>
                <a:gd name="T17" fmla="*/ 51 h 165"/>
                <a:gd name="T18" fmla="*/ 35 w 179"/>
                <a:gd name="T19" fmla="*/ 77 h 165"/>
                <a:gd name="T20" fmla="*/ 39 w 179"/>
                <a:gd name="T21" fmla="*/ 103 h 165"/>
                <a:gd name="T22" fmla="*/ 90 w 179"/>
                <a:gd name="T23" fmla="*/ 133 h 165"/>
                <a:gd name="T24" fmla="*/ 140 w 179"/>
                <a:gd name="T25" fmla="*/ 103 h 165"/>
                <a:gd name="T26" fmla="*/ 144 w 179"/>
                <a:gd name="T27" fmla="*/ 84 h 165"/>
                <a:gd name="T28" fmla="*/ 79 w 179"/>
                <a:gd name="T29" fmla="*/ 84 h 165"/>
                <a:gd name="T30" fmla="*/ 100 w 179"/>
                <a:gd name="T31" fmla="*/ 24 h 165"/>
                <a:gd name="T32" fmla="*/ 155 w 179"/>
                <a:gd name="T33" fmla="*/ 0 h 165"/>
                <a:gd name="T34" fmla="*/ 170 w 179"/>
                <a:gd name="T35" fmla="*/ 0 h 165"/>
                <a:gd name="T36" fmla="*/ 170 w 179"/>
                <a:gd name="T37" fmla="*/ 34 h 165"/>
                <a:gd name="T38" fmla="*/ 155 w 179"/>
                <a:gd name="T39" fmla="*/ 34 h 165"/>
                <a:gd name="T40" fmla="*/ 122 w 179"/>
                <a:gd name="T41" fmla="*/ 52 h 165"/>
                <a:gd name="T42" fmla="*/ 179 w 179"/>
                <a:gd name="T4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165">
                  <a:moveTo>
                    <a:pt x="179" y="52"/>
                  </a:moveTo>
                  <a:cubicBezTo>
                    <a:pt x="179" y="81"/>
                    <a:pt x="179" y="81"/>
                    <a:pt x="179" y="81"/>
                  </a:cubicBezTo>
                  <a:cubicBezTo>
                    <a:pt x="179" y="105"/>
                    <a:pt x="171" y="125"/>
                    <a:pt x="154" y="141"/>
                  </a:cubicBezTo>
                  <a:cubicBezTo>
                    <a:pt x="136" y="157"/>
                    <a:pt x="116" y="165"/>
                    <a:pt x="91" y="165"/>
                  </a:cubicBezTo>
                  <a:cubicBezTo>
                    <a:pt x="89" y="165"/>
                    <a:pt x="89" y="165"/>
                    <a:pt x="89" y="165"/>
                  </a:cubicBezTo>
                  <a:cubicBezTo>
                    <a:pt x="64" y="165"/>
                    <a:pt x="43" y="157"/>
                    <a:pt x="26" y="141"/>
                  </a:cubicBezTo>
                  <a:cubicBezTo>
                    <a:pt x="9" y="125"/>
                    <a:pt x="0" y="105"/>
                    <a:pt x="0" y="81"/>
                  </a:cubicBezTo>
                  <a:cubicBezTo>
                    <a:pt x="0" y="51"/>
                    <a:pt x="0" y="51"/>
                    <a:pt x="0" y="51"/>
                  </a:cubicBezTo>
                  <a:cubicBezTo>
                    <a:pt x="35" y="51"/>
                    <a:pt x="35" y="51"/>
                    <a:pt x="35" y="51"/>
                  </a:cubicBezTo>
                  <a:cubicBezTo>
                    <a:pt x="35" y="77"/>
                    <a:pt x="35" y="77"/>
                    <a:pt x="35" y="77"/>
                  </a:cubicBezTo>
                  <a:cubicBezTo>
                    <a:pt x="35" y="87"/>
                    <a:pt x="37" y="96"/>
                    <a:pt x="39" y="103"/>
                  </a:cubicBezTo>
                  <a:cubicBezTo>
                    <a:pt x="47" y="121"/>
                    <a:pt x="66" y="133"/>
                    <a:pt x="90" y="133"/>
                  </a:cubicBezTo>
                  <a:cubicBezTo>
                    <a:pt x="113" y="133"/>
                    <a:pt x="132" y="121"/>
                    <a:pt x="140" y="103"/>
                  </a:cubicBezTo>
                  <a:cubicBezTo>
                    <a:pt x="142" y="98"/>
                    <a:pt x="144" y="92"/>
                    <a:pt x="144" y="84"/>
                  </a:cubicBezTo>
                  <a:cubicBezTo>
                    <a:pt x="79" y="84"/>
                    <a:pt x="79" y="84"/>
                    <a:pt x="79" y="84"/>
                  </a:cubicBezTo>
                  <a:cubicBezTo>
                    <a:pt x="79" y="59"/>
                    <a:pt x="86" y="39"/>
                    <a:pt x="100" y="24"/>
                  </a:cubicBezTo>
                  <a:cubicBezTo>
                    <a:pt x="114" y="8"/>
                    <a:pt x="132" y="0"/>
                    <a:pt x="155" y="0"/>
                  </a:cubicBezTo>
                  <a:cubicBezTo>
                    <a:pt x="170" y="0"/>
                    <a:pt x="170" y="0"/>
                    <a:pt x="170" y="0"/>
                  </a:cubicBezTo>
                  <a:cubicBezTo>
                    <a:pt x="170" y="34"/>
                    <a:pt x="170" y="34"/>
                    <a:pt x="170" y="34"/>
                  </a:cubicBezTo>
                  <a:cubicBezTo>
                    <a:pt x="155" y="34"/>
                    <a:pt x="155" y="34"/>
                    <a:pt x="155" y="34"/>
                  </a:cubicBezTo>
                  <a:cubicBezTo>
                    <a:pt x="141" y="34"/>
                    <a:pt x="130" y="40"/>
                    <a:pt x="122" y="52"/>
                  </a:cubicBezTo>
                  <a:lnTo>
                    <a:pt x="179"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9" name="Freeform 101"/>
            <p:cNvSpPr>
              <a:spLocks noEditPoints="1"/>
            </p:cNvSpPr>
            <p:nvPr/>
          </p:nvSpPr>
          <p:spPr bwMode="auto">
            <a:xfrm>
              <a:off x="5932488" y="4864100"/>
              <a:ext cx="158750" cy="169863"/>
            </a:xfrm>
            <a:custGeom>
              <a:avLst/>
              <a:gdLst>
                <a:gd name="T0" fmla="*/ 143 w 143"/>
                <a:gd name="T1" fmla="*/ 113 h 154"/>
                <a:gd name="T2" fmla="*/ 111 w 143"/>
                <a:gd name="T3" fmla="*/ 113 h 154"/>
                <a:gd name="T4" fmla="*/ 54 w 143"/>
                <a:gd name="T5" fmla="*/ 154 h 154"/>
                <a:gd name="T6" fmla="*/ 50 w 143"/>
                <a:gd name="T7" fmla="*/ 154 h 154"/>
                <a:gd name="T8" fmla="*/ 50 w 143"/>
                <a:gd name="T9" fmla="*/ 126 h 154"/>
                <a:gd name="T10" fmla="*/ 53 w 143"/>
                <a:gd name="T11" fmla="*/ 126 h 154"/>
                <a:gd name="T12" fmla="*/ 77 w 143"/>
                <a:gd name="T13" fmla="*/ 112 h 154"/>
                <a:gd name="T14" fmla="*/ 56 w 143"/>
                <a:gd name="T15" fmla="*/ 113 h 154"/>
                <a:gd name="T16" fmla="*/ 0 w 143"/>
                <a:gd name="T17" fmla="*/ 56 h 154"/>
                <a:gd name="T18" fmla="*/ 56 w 143"/>
                <a:gd name="T19" fmla="*/ 0 h 154"/>
                <a:gd name="T20" fmla="*/ 111 w 143"/>
                <a:gd name="T21" fmla="*/ 57 h 154"/>
                <a:gd name="T22" fmla="*/ 111 w 143"/>
                <a:gd name="T23" fmla="*/ 80 h 154"/>
                <a:gd name="T24" fmla="*/ 143 w 143"/>
                <a:gd name="T25" fmla="*/ 80 h 154"/>
                <a:gd name="T26" fmla="*/ 143 w 143"/>
                <a:gd name="T27" fmla="*/ 113 h 154"/>
                <a:gd name="T28" fmla="*/ 76 w 143"/>
                <a:gd name="T29" fmla="*/ 80 h 154"/>
                <a:gd name="T30" fmla="*/ 76 w 143"/>
                <a:gd name="T31" fmla="*/ 56 h 154"/>
                <a:gd name="T32" fmla="*/ 55 w 143"/>
                <a:gd name="T33" fmla="*/ 32 h 154"/>
                <a:gd name="T34" fmla="*/ 35 w 143"/>
                <a:gd name="T35" fmla="*/ 55 h 154"/>
                <a:gd name="T36" fmla="*/ 56 w 143"/>
                <a:gd name="T37" fmla="*/ 80 h 154"/>
                <a:gd name="T38" fmla="*/ 76 w 143"/>
                <a:gd name="T39" fmla="*/ 8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54">
                  <a:moveTo>
                    <a:pt x="143" y="113"/>
                  </a:moveTo>
                  <a:cubicBezTo>
                    <a:pt x="111" y="113"/>
                    <a:pt x="111" y="113"/>
                    <a:pt x="111" y="113"/>
                  </a:cubicBezTo>
                  <a:cubicBezTo>
                    <a:pt x="107" y="140"/>
                    <a:pt x="88" y="154"/>
                    <a:pt x="54" y="154"/>
                  </a:cubicBezTo>
                  <a:cubicBezTo>
                    <a:pt x="50" y="154"/>
                    <a:pt x="50" y="154"/>
                    <a:pt x="50" y="154"/>
                  </a:cubicBezTo>
                  <a:cubicBezTo>
                    <a:pt x="50" y="126"/>
                    <a:pt x="50" y="126"/>
                    <a:pt x="50" y="126"/>
                  </a:cubicBezTo>
                  <a:cubicBezTo>
                    <a:pt x="53" y="126"/>
                    <a:pt x="53" y="126"/>
                    <a:pt x="53" y="126"/>
                  </a:cubicBezTo>
                  <a:cubicBezTo>
                    <a:pt x="67" y="126"/>
                    <a:pt x="75" y="121"/>
                    <a:pt x="77" y="112"/>
                  </a:cubicBezTo>
                  <a:cubicBezTo>
                    <a:pt x="75" y="113"/>
                    <a:pt x="68" y="113"/>
                    <a:pt x="56" y="113"/>
                  </a:cubicBezTo>
                  <a:cubicBezTo>
                    <a:pt x="23" y="113"/>
                    <a:pt x="0" y="89"/>
                    <a:pt x="0" y="56"/>
                  </a:cubicBezTo>
                  <a:cubicBezTo>
                    <a:pt x="0" y="23"/>
                    <a:pt x="23" y="0"/>
                    <a:pt x="56" y="0"/>
                  </a:cubicBezTo>
                  <a:cubicBezTo>
                    <a:pt x="88" y="0"/>
                    <a:pt x="111" y="24"/>
                    <a:pt x="111" y="57"/>
                  </a:cubicBezTo>
                  <a:cubicBezTo>
                    <a:pt x="111" y="80"/>
                    <a:pt x="111" y="80"/>
                    <a:pt x="111" y="80"/>
                  </a:cubicBezTo>
                  <a:cubicBezTo>
                    <a:pt x="143" y="80"/>
                    <a:pt x="143" y="80"/>
                    <a:pt x="143" y="80"/>
                  </a:cubicBezTo>
                  <a:lnTo>
                    <a:pt x="143" y="113"/>
                  </a:lnTo>
                  <a:close/>
                  <a:moveTo>
                    <a:pt x="76" y="80"/>
                  </a:moveTo>
                  <a:cubicBezTo>
                    <a:pt x="76" y="56"/>
                    <a:pt x="76" y="56"/>
                    <a:pt x="76" y="56"/>
                  </a:cubicBezTo>
                  <a:cubicBezTo>
                    <a:pt x="76" y="41"/>
                    <a:pt x="68" y="32"/>
                    <a:pt x="55" y="32"/>
                  </a:cubicBezTo>
                  <a:cubicBezTo>
                    <a:pt x="42" y="32"/>
                    <a:pt x="35" y="42"/>
                    <a:pt x="35" y="55"/>
                  </a:cubicBezTo>
                  <a:cubicBezTo>
                    <a:pt x="35" y="69"/>
                    <a:pt x="43" y="80"/>
                    <a:pt x="56" y="80"/>
                  </a:cubicBezTo>
                  <a:lnTo>
                    <a:pt x="76" y="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0" name="Freeform 102"/>
            <p:cNvSpPr>
              <a:spLocks noEditPoints="1"/>
            </p:cNvSpPr>
            <p:nvPr/>
          </p:nvSpPr>
          <p:spPr bwMode="auto">
            <a:xfrm>
              <a:off x="6076951" y="4811713"/>
              <a:ext cx="130175" cy="177800"/>
            </a:xfrm>
            <a:custGeom>
              <a:avLst/>
              <a:gdLst>
                <a:gd name="T0" fmla="*/ 31 w 117"/>
                <a:gd name="T1" fmla="*/ 29 h 160"/>
                <a:gd name="T2" fmla="*/ 0 w 117"/>
                <a:gd name="T3" fmla="*/ 29 h 160"/>
                <a:gd name="T4" fmla="*/ 0 w 117"/>
                <a:gd name="T5" fmla="*/ 0 h 160"/>
                <a:gd name="T6" fmla="*/ 31 w 117"/>
                <a:gd name="T7" fmla="*/ 0 h 160"/>
                <a:gd name="T8" fmla="*/ 31 w 117"/>
                <a:gd name="T9" fmla="*/ 29 h 160"/>
                <a:gd name="T10" fmla="*/ 117 w 117"/>
                <a:gd name="T11" fmla="*/ 160 h 160"/>
                <a:gd name="T12" fmla="*/ 5 w 117"/>
                <a:gd name="T13" fmla="*/ 160 h 160"/>
                <a:gd name="T14" fmla="*/ 5 w 117"/>
                <a:gd name="T15" fmla="*/ 127 h 160"/>
                <a:gd name="T16" fmla="*/ 28 w 117"/>
                <a:gd name="T17" fmla="*/ 127 h 160"/>
                <a:gd name="T18" fmla="*/ 45 w 117"/>
                <a:gd name="T19" fmla="*/ 103 h 160"/>
                <a:gd name="T20" fmla="*/ 45 w 117"/>
                <a:gd name="T21" fmla="*/ 48 h 160"/>
                <a:gd name="T22" fmla="*/ 80 w 117"/>
                <a:gd name="T23" fmla="*/ 48 h 160"/>
                <a:gd name="T24" fmla="*/ 80 w 117"/>
                <a:gd name="T25" fmla="*/ 102 h 160"/>
                <a:gd name="T26" fmla="*/ 76 w 117"/>
                <a:gd name="T27" fmla="*/ 127 h 160"/>
                <a:gd name="T28" fmla="*/ 117 w 117"/>
                <a:gd name="T29" fmla="*/ 127 h 160"/>
                <a:gd name="T30" fmla="*/ 117 w 117"/>
                <a:gd name="T31" fmla="*/ 160 h 160"/>
                <a:gd name="T32" fmla="*/ 78 w 117"/>
                <a:gd name="T33" fmla="*/ 29 h 160"/>
                <a:gd name="T34" fmla="*/ 47 w 117"/>
                <a:gd name="T35" fmla="*/ 29 h 160"/>
                <a:gd name="T36" fmla="*/ 47 w 117"/>
                <a:gd name="T37" fmla="*/ 0 h 160"/>
                <a:gd name="T38" fmla="*/ 78 w 117"/>
                <a:gd name="T39" fmla="*/ 0 h 160"/>
                <a:gd name="T40" fmla="*/ 78 w 117"/>
                <a:gd name="T41"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60">
                  <a:moveTo>
                    <a:pt x="31" y="29"/>
                  </a:moveTo>
                  <a:cubicBezTo>
                    <a:pt x="0" y="29"/>
                    <a:pt x="0" y="29"/>
                    <a:pt x="0" y="29"/>
                  </a:cubicBezTo>
                  <a:cubicBezTo>
                    <a:pt x="0" y="0"/>
                    <a:pt x="0" y="0"/>
                    <a:pt x="0" y="0"/>
                  </a:cubicBezTo>
                  <a:cubicBezTo>
                    <a:pt x="31" y="0"/>
                    <a:pt x="31" y="0"/>
                    <a:pt x="31" y="0"/>
                  </a:cubicBezTo>
                  <a:lnTo>
                    <a:pt x="31" y="29"/>
                  </a:lnTo>
                  <a:close/>
                  <a:moveTo>
                    <a:pt x="117" y="160"/>
                  </a:moveTo>
                  <a:cubicBezTo>
                    <a:pt x="5" y="160"/>
                    <a:pt x="5" y="160"/>
                    <a:pt x="5" y="160"/>
                  </a:cubicBezTo>
                  <a:cubicBezTo>
                    <a:pt x="5" y="127"/>
                    <a:pt x="5" y="127"/>
                    <a:pt x="5" y="127"/>
                  </a:cubicBezTo>
                  <a:cubicBezTo>
                    <a:pt x="28" y="127"/>
                    <a:pt x="28" y="127"/>
                    <a:pt x="28" y="127"/>
                  </a:cubicBezTo>
                  <a:cubicBezTo>
                    <a:pt x="40" y="127"/>
                    <a:pt x="45" y="119"/>
                    <a:pt x="45" y="103"/>
                  </a:cubicBezTo>
                  <a:cubicBezTo>
                    <a:pt x="45" y="48"/>
                    <a:pt x="45" y="48"/>
                    <a:pt x="45" y="48"/>
                  </a:cubicBezTo>
                  <a:cubicBezTo>
                    <a:pt x="80" y="48"/>
                    <a:pt x="80" y="48"/>
                    <a:pt x="80" y="48"/>
                  </a:cubicBezTo>
                  <a:cubicBezTo>
                    <a:pt x="80" y="102"/>
                    <a:pt x="80" y="102"/>
                    <a:pt x="80" y="102"/>
                  </a:cubicBezTo>
                  <a:cubicBezTo>
                    <a:pt x="80" y="111"/>
                    <a:pt x="79" y="119"/>
                    <a:pt x="76" y="127"/>
                  </a:cubicBezTo>
                  <a:cubicBezTo>
                    <a:pt x="117" y="127"/>
                    <a:pt x="117" y="127"/>
                    <a:pt x="117" y="127"/>
                  </a:cubicBezTo>
                  <a:lnTo>
                    <a:pt x="117" y="160"/>
                  </a:lnTo>
                  <a:close/>
                  <a:moveTo>
                    <a:pt x="78" y="29"/>
                  </a:moveTo>
                  <a:cubicBezTo>
                    <a:pt x="47" y="29"/>
                    <a:pt x="47" y="29"/>
                    <a:pt x="47" y="29"/>
                  </a:cubicBezTo>
                  <a:cubicBezTo>
                    <a:pt x="47" y="0"/>
                    <a:pt x="47" y="0"/>
                    <a:pt x="47" y="0"/>
                  </a:cubicBezTo>
                  <a:cubicBezTo>
                    <a:pt x="78" y="0"/>
                    <a:pt x="78" y="0"/>
                    <a:pt x="78" y="0"/>
                  </a:cubicBezTo>
                  <a:lnTo>
                    <a:pt x="78"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1" name="Freeform 103"/>
            <p:cNvSpPr>
              <a:spLocks/>
            </p:cNvSpPr>
            <p:nvPr/>
          </p:nvSpPr>
          <p:spPr bwMode="auto">
            <a:xfrm>
              <a:off x="6200776" y="4864100"/>
              <a:ext cx="284163" cy="125413"/>
            </a:xfrm>
            <a:custGeom>
              <a:avLst/>
              <a:gdLst>
                <a:gd name="T0" fmla="*/ 256 w 256"/>
                <a:gd name="T1" fmla="*/ 112 h 112"/>
                <a:gd name="T2" fmla="*/ 0 w 256"/>
                <a:gd name="T3" fmla="*/ 112 h 112"/>
                <a:gd name="T4" fmla="*/ 0 w 256"/>
                <a:gd name="T5" fmla="*/ 79 h 112"/>
                <a:gd name="T6" fmla="*/ 27 w 256"/>
                <a:gd name="T7" fmla="*/ 79 h 112"/>
                <a:gd name="T8" fmla="*/ 44 w 256"/>
                <a:gd name="T9" fmla="*/ 55 h 112"/>
                <a:gd name="T10" fmla="*/ 44 w 256"/>
                <a:gd name="T11" fmla="*/ 0 h 112"/>
                <a:gd name="T12" fmla="*/ 79 w 256"/>
                <a:gd name="T13" fmla="*/ 0 h 112"/>
                <a:gd name="T14" fmla="*/ 79 w 256"/>
                <a:gd name="T15" fmla="*/ 54 h 112"/>
                <a:gd name="T16" fmla="*/ 75 w 256"/>
                <a:gd name="T17" fmla="*/ 79 h 112"/>
                <a:gd name="T18" fmla="*/ 97 w 256"/>
                <a:gd name="T19" fmla="*/ 79 h 112"/>
                <a:gd name="T20" fmla="*/ 115 w 256"/>
                <a:gd name="T21" fmla="*/ 56 h 112"/>
                <a:gd name="T22" fmla="*/ 115 w 256"/>
                <a:gd name="T23" fmla="*/ 0 h 112"/>
                <a:gd name="T24" fmla="*/ 150 w 256"/>
                <a:gd name="T25" fmla="*/ 0 h 112"/>
                <a:gd name="T26" fmla="*/ 150 w 256"/>
                <a:gd name="T27" fmla="*/ 54 h 112"/>
                <a:gd name="T28" fmla="*/ 145 w 256"/>
                <a:gd name="T29" fmla="*/ 79 h 112"/>
                <a:gd name="T30" fmla="*/ 167 w 256"/>
                <a:gd name="T31" fmla="*/ 79 h 112"/>
                <a:gd name="T32" fmla="*/ 185 w 256"/>
                <a:gd name="T33" fmla="*/ 56 h 112"/>
                <a:gd name="T34" fmla="*/ 185 w 256"/>
                <a:gd name="T35" fmla="*/ 0 h 112"/>
                <a:gd name="T36" fmla="*/ 220 w 256"/>
                <a:gd name="T37" fmla="*/ 0 h 112"/>
                <a:gd name="T38" fmla="*/ 220 w 256"/>
                <a:gd name="T39" fmla="*/ 53 h 112"/>
                <a:gd name="T40" fmla="*/ 215 w 256"/>
                <a:gd name="T41" fmla="*/ 79 h 112"/>
                <a:gd name="T42" fmla="*/ 256 w 256"/>
                <a:gd name="T43" fmla="*/ 79 h 112"/>
                <a:gd name="T44" fmla="*/ 256 w 256"/>
                <a:gd name="T4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 h="112">
                  <a:moveTo>
                    <a:pt x="256" y="112"/>
                  </a:moveTo>
                  <a:cubicBezTo>
                    <a:pt x="0" y="112"/>
                    <a:pt x="0" y="112"/>
                    <a:pt x="0" y="112"/>
                  </a:cubicBezTo>
                  <a:cubicBezTo>
                    <a:pt x="0" y="79"/>
                    <a:pt x="0" y="79"/>
                    <a:pt x="0" y="79"/>
                  </a:cubicBezTo>
                  <a:cubicBezTo>
                    <a:pt x="27" y="79"/>
                    <a:pt x="27" y="79"/>
                    <a:pt x="27" y="79"/>
                  </a:cubicBezTo>
                  <a:cubicBezTo>
                    <a:pt x="38" y="79"/>
                    <a:pt x="44" y="73"/>
                    <a:pt x="44" y="55"/>
                  </a:cubicBezTo>
                  <a:cubicBezTo>
                    <a:pt x="44" y="0"/>
                    <a:pt x="44" y="0"/>
                    <a:pt x="44" y="0"/>
                  </a:cubicBezTo>
                  <a:cubicBezTo>
                    <a:pt x="79" y="0"/>
                    <a:pt x="79" y="0"/>
                    <a:pt x="79" y="0"/>
                  </a:cubicBezTo>
                  <a:cubicBezTo>
                    <a:pt x="79" y="54"/>
                    <a:pt x="79" y="54"/>
                    <a:pt x="79" y="54"/>
                  </a:cubicBezTo>
                  <a:cubicBezTo>
                    <a:pt x="79" y="63"/>
                    <a:pt x="78" y="71"/>
                    <a:pt x="75" y="79"/>
                  </a:cubicBezTo>
                  <a:cubicBezTo>
                    <a:pt x="97" y="79"/>
                    <a:pt x="97" y="79"/>
                    <a:pt x="97" y="79"/>
                  </a:cubicBezTo>
                  <a:cubicBezTo>
                    <a:pt x="109" y="79"/>
                    <a:pt x="115" y="71"/>
                    <a:pt x="115" y="56"/>
                  </a:cubicBezTo>
                  <a:cubicBezTo>
                    <a:pt x="115" y="0"/>
                    <a:pt x="115" y="0"/>
                    <a:pt x="115" y="0"/>
                  </a:cubicBezTo>
                  <a:cubicBezTo>
                    <a:pt x="150" y="0"/>
                    <a:pt x="150" y="0"/>
                    <a:pt x="150" y="0"/>
                  </a:cubicBezTo>
                  <a:cubicBezTo>
                    <a:pt x="150" y="54"/>
                    <a:pt x="150" y="54"/>
                    <a:pt x="150" y="54"/>
                  </a:cubicBezTo>
                  <a:cubicBezTo>
                    <a:pt x="150" y="63"/>
                    <a:pt x="148" y="71"/>
                    <a:pt x="145" y="79"/>
                  </a:cubicBezTo>
                  <a:cubicBezTo>
                    <a:pt x="167" y="79"/>
                    <a:pt x="167" y="79"/>
                    <a:pt x="167" y="79"/>
                  </a:cubicBezTo>
                  <a:cubicBezTo>
                    <a:pt x="179" y="79"/>
                    <a:pt x="185" y="71"/>
                    <a:pt x="185" y="56"/>
                  </a:cubicBezTo>
                  <a:cubicBezTo>
                    <a:pt x="185" y="0"/>
                    <a:pt x="185" y="0"/>
                    <a:pt x="185" y="0"/>
                  </a:cubicBezTo>
                  <a:cubicBezTo>
                    <a:pt x="220" y="0"/>
                    <a:pt x="220" y="0"/>
                    <a:pt x="220" y="0"/>
                  </a:cubicBezTo>
                  <a:cubicBezTo>
                    <a:pt x="220" y="53"/>
                    <a:pt x="220" y="53"/>
                    <a:pt x="220" y="53"/>
                  </a:cubicBezTo>
                  <a:cubicBezTo>
                    <a:pt x="220" y="63"/>
                    <a:pt x="218" y="71"/>
                    <a:pt x="215" y="79"/>
                  </a:cubicBezTo>
                  <a:cubicBezTo>
                    <a:pt x="256" y="79"/>
                    <a:pt x="256" y="79"/>
                    <a:pt x="256" y="79"/>
                  </a:cubicBezTo>
                  <a:lnTo>
                    <a:pt x="256"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2" name="Freeform 104"/>
            <p:cNvSpPr>
              <a:spLocks noEditPoints="1"/>
            </p:cNvSpPr>
            <p:nvPr/>
          </p:nvSpPr>
          <p:spPr bwMode="auto">
            <a:xfrm>
              <a:off x="6477001" y="4887913"/>
              <a:ext cx="190500" cy="123825"/>
            </a:xfrm>
            <a:custGeom>
              <a:avLst/>
              <a:gdLst>
                <a:gd name="T0" fmla="*/ 172 w 172"/>
                <a:gd name="T1" fmla="*/ 91 h 112"/>
                <a:gd name="T2" fmla="*/ 132 w 172"/>
                <a:gd name="T3" fmla="*/ 91 h 112"/>
                <a:gd name="T4" fmla="*/ 86 w 172"/>
                <a:gd name="T5" fmla="*/ 112 h 112"/>
                <a:gd name="T6" fmla="*/ 38 w 172"/>
                <a:gd name="T7" fmla="*/ 91 h 112"/>
                <a:gd name="T8" fmla="*/ 0 w 172"/>
                <a:gd name="T9" fmla="*/ 91 h 112"/>
                <a:gd name="T10" fmla="*/ 0 w 172"/>
                <a:gd name="T11" fmla="*/ 58 h 112"/>
                <a:gd name="T12" fmla="*/ 28 w 172"/>
                <a:gd name="T13" fmla="*/ 58 h 112"/>
                <a:gd name="T14" fmla="*/ 85 w 172"/>
                <a:gd name="T15" fmla="*/ 0 h 112"/>
                <a:gd name="T16" fmla="*/ 143 w 172"/>
                <a:gd name="T17" fmla="*/ 58 h 112"/>
                <a:gd name="T18" fmla="*/ 172 w 172"/>
                <a:gd name="T19" fmla="*/ 58 h 112"/>
                <a:gd name="T20" fmla="*/ 172 w 172"/>
                <a:gd name="T21" fmla="*/ 91 h 112"/>
                <a:gd name="T22" fmla="*/ 108 w 172"/>
                <a:gd name="T23" fmla="*/ 57 h 112"/>
                <a:gd name="T24" fmla="*/ 86 w 172"/>
                <a:gd name="T25" fmla="*/ 28 h 112"/>
                <a:gd name="T26" fmla="*/ 84 w 172"/>
                <a:gd name="T27" fmla="*/ 28 h 112"/>
                <a:gd name="T28" fmla="*/ 62 w 172"/>
                <a:gd name="T29" fmla="*/ 56 h 112"/>
                <a:gd name="T30" fmla="*/ 86 w 172"/>
                <a:gd name="T31" fmla="*/ 84 h 112"/>
                <a:gd name="T32" fmla="*/ 108 w 172"/>
                <a:gd name="T33" fmla="*/ 5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12">
                  <a:moveTo>
                    <a:pt x="172" y="91"/>
                  </a:moveTo>
                  <a:cubicBezTo>
                    <a:pt x="132" y="91"/>
                    <a:pt x="132" y="91"/>
                    <a:pt x="132" y="91"/>
                  </a:cubicBezTo>
                  <a:cubicBezTo>
                    <a:pt x="122" y="105"/>
                    <a:pt x="106" y="112"/>
                    <a:pt x="86" y="112"/>
                  </a:cubicBezTo>
                  <a:cubicBezTo>
                    <a:pt x="64" y="112"/>
                    <a:pt x="49" y="105"/>
                    <a:pt x="38" y="91"/>
                  </a:cubicBezTo>
                  <a:cubicBezTo>
                    <a:pt x="0" y="91"/>
                    <a:pt x="0" y="91"/>
                    <a:pt x="0" y="91"/>
                  </a:cubicBezTo>
                  <a:cubicBezTo>
                    <a:pt x="0" y="58"/>
                    <a:pt x="0" y="58"/>
                    <a:pt x="0" y="58"/>
                  </a:cubicBezTo>
                  <a:cubicBezTo>
                    <a:pt x="28" y="58"/>
                    <a:pt x="28" y="58"/>
                    <a:pt x="28" y="58"/>
                  </a:cubicBezTo>
                  <a:cubicBezTo>
                    <a:pt x="28" y="22"/>
                    <a:pt x="49" y="0"/>
                    <a:pt x="85" y="0"/>
                  </a:cubicBezTo>
                  <a:cubicBezTo>
                    <a:pt x="121" y="0"/>
                    <a:pt x="143" y="21"/>
                    <a:pt x="143" y="58"/>
                  </a:cubicBezTo>
                  <a:cubicBezTo>
                    <a:pt x="172" y="58"/>
                    <a:pt x="172" y="58"/>
                    <a:pt x="172" y="58"/>
                  </a:cubicBezTo>
                  <a:lnTo>
                    <a:pt x="172" y="91"/>
                  </a:lnTo>
                  <a:close/>
                  <a:moveTo>
                    <a:pt x="108" y="57"/>
                  </a:moveTo>
                  <a:cubicBezTo>
                    <a:pt x="108" y="37"/>
                    <a:pt x="101" y="28"/>
                    <a:pt x="86" y="28"/>
                  </a:cubicBezTo>
                  <a:cubicBezTo>
                    <a:pt x="84" y="28"/>
                    <a:pt x="84" y="28"/>
                    <a:pt x="84" y="28"/>
                  </a:cubicBezTo>
                  <a:cubicBezTo>
                    <a:pt x="71" y="28"/>
                    <a:pt x="62" y="39"/>
                    <a:pt x="62" y="56"/>
                  </a:cubicBezTo>
                  <a:cubicBezTo>
                    <a:pt x="62" y="72"/>
                    <a:pt x="71" y="84"/>
                    <a:pt x="86" y="84"/>
                  </a:cubicBezTo>
                  <a:cubicBezTo>
                    <a:pt x="100" y="84"/>
                    <a:pt x="108" y="74"/>
                    <a:pt x="108"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3" name="Freeform 105"/>
            <p:cNvSpPr>
              <a:spLocks/>
            </p:cNvSpPr>
            <p:nvPr/>
          </p:nvSpPr>
          <p:spPr bwMode="auto">
            <a:xfrm>
              <a:off x="6653213" y="4811713"/>
              <a:ext cx="85725" cy="177800"/>
            </a:xfrm>
            <a:custGeom>
              <a:avLst/>
              <a:gdLst>
                <a:gd name="T0" fmla="*/ 78 w 78"/>
                <a:gd name="T1" fmla="*/ 112 h 160"/>
                <a:gd name="T2" fmla="*/ 67 w 78"/>
                <a:gd name="T3" fmla="*/ 145 h 160"/>
                <a:gd name="T4" fmla="*/ 32 w 78"/>
                <a:gd name="T5" fmla="*/ 160 h 160"/>
                <a:gd name="T6" fmla="*/ 0 w 78"/>
                <a:gd name="T7" fmla="*/ 160 h 160"/>
                <a:gd name="T8" fmla="*/ 0 w 78"/>
                <a:gd name="T9" fmla="*/ 127 h 160"/>
                <a:gd name="T10" fmla="*/ 25 w 78"/>
                <a:gd name="T11" fmla="*/ 127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5"/>
                  </a:cubicBezTo>
                  <a:cubicBezTo>
                    <a:pt x="58" y="155"/>
                    <a:pt x="47" y="160"/>
                    <a:pt x="32" y="160"/>
                  </a:cubicBezTo>
                  <a:cubicBezTo>
                    <a:pt x="0" y="160"/>
                    <a:pt x="0" y="160"/>
                    <a:pt x="0" y="160"/>
                  </a:cubicBezTo>
                  <a:cubicBezTo>
                    <a:pt x="0" y="127"/>
                    <a:pt x="0" y="127"/>
                    <a:pt x="0" y="127"/>
                  </a:cubicBezTo>
                  <a:cubicBezTo>
                    <a:pt x="25" y="127"/>
                    <a:pt x="25" y="127"/>
                    <a:pt x="25" y="127"/>
                  </a:cubicBezTo>
                  <a:cubicBezTo>
                    <a:pt x="37" y="127"/>
                    <a:pt x="43" y="119"/>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4" name="Rectangle 106"/>
            <p:cNvSpPr>
              <a:spLocks noChangeArrowheads="1"/>
            </p:cNvSpPr>
            <p:nvPr/>
          </p:nvSpPr>
          <p:spPr bwMode="auto">
            <a:xfrm>
              <a:off x="6767513" y="4811713"/>
              <a:ext cx="38100"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5" name="Freeform 107"/>
            <p:cNvSpPr>
              <a:spLocks/>
            </p:cNvSpPr>
            <p:nvPr/>
          </p:nvSpPr>
          <p:spPr bwMode="auto">
            <a:xfrm>
              <a:off x="6883401" y="4897438"/>
              <a:ext cx="242888" cy="136525"/>
            </a:xfrm>
            <a:custGeom>
              <a:avLst/>
              <a:gdLst>
                <a:gd name="T0" fmla="*/ 218 w 218"/>
                <a:gd name="T1" fmla="*/ 83 h 124"/>
                <a:gd name="T2" fmla="*/ 216 w 218"/>
                <a:gd name="T3" fmla="*/ 83 h 124"/>
                <a:gd name="T4" fmla="*/ 172 w 218"/>
                <a:gd name="T5" fmla="*/ 68 h 124"/>
                <a:gd name="T6" fmla="*/ 89 w 218"/>
                <a:gd name="T7" fmla="*/ 124 h 124"/>
                <a:gd name="T8" fmla="*/ 0 w 218"/>
                <a:gd name="T9" fmla="*/ 40 h 124"/>
                <a:gd name="T10" fmla="*/ 0 w 218"/>
                <a:gd name="T11" fmla="*/ 10 h 124"/>
                <a:gd name="T12" fmla="*/ 34 w 218"/>
                <a:gd name="T13" fmla="*/ 10 h 124"/>
                <a:gd name="T14" fmla="*/ 34 w 218"/>
                <a:gd name="T15" fmla="*/ 36 h 124"/>
                <a:gd name="T16" fmla="*/ 89 w 218"/>
                <a:gd name="T17" fmla="*/ 92 h 124"/>
                <a:gd name="T18" fmla="*/ 142 w 218"/>
                <a:gd name="T19" fmla="*/ 52 h 124"/>
                <a:gd name="T20" fmla="*/ 119 w 218"/>
                <a:gd name="T21" fmla="*/ 30 h 124"/>
                <a:gd name="T22" fmla="*/ 113 w 218"/>
                <a:gd name="T23" fmla="*/ 31 h 124"/>
                <a:gd name="T24" fmla="*/ 113 w 218"/>
                <a:gd name="T25" fmla="*/ 1 h 124"/>
                <a:gd name="T26" fmla="*/ 128 w 218"/>
                <a:gd name="T27" fmla="*/ 0 h 124"/>
                <a:gd name="T28" fmla="*/ 183 w 218"/>
                <a:gd name="T29" fmla="*/ 35 h 124"/>
                <a:gd name="T30" fmla="*/ 213 w 218"/>
                <a:gd name="T31" fmla="*/ 50 h 124"/>
                <a:gd name="T32" fmla="*/ 218 w 218"/>
                <a:gd name="T33" fmla="*/ 50 h 124"/>
                <a:gd name="T34" fmla="*/ 218 w 218"/>
                <a:gd name="T35"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24">
                  <a:moveTo>
                    <a:pt x="218" y="83"/>
                  </a:moveTo>
                  <a:cubicBezTo>
                    <a:pt x="216" y="83"/>
                    <a:pt x="216" y="83"/>
                    <a:pt x="216" y="83"/>
                  </a:cubicBezTo>
                  <a:cubicBezTo>
                    <a:pt x="196" y="83"/>
                    <a:pt x="182" y="78"/>
                    <a:pt x="172" y="68"/>
                  </a:cubicBezTo>
                  <a:cubicBezTo>
                    <a:pt x="164" y="102"/>
                    <a:pt x="129" y="124"/>
                    <a:pt x="89" y="124"/>
                  </a:cubicBezTo>
                  <a:cubicBezTo>
                    <a:pt x="39" y="124"/>
                    <a:pt x="0" y="88"/>
                    <a:pt x="0" y="40"/>
                  </a:cubicBezTo>
                  <a:cubicBezTo>
                    <a:pt x="0" y="10"/>
                    <a:pt x="0" y="10"/>
                    <a:pt x="0" y="10"/>
                  </a:cubicBezTo>
                  <a:cubicBezTo>
                    <a:pt x="34" y="10"/>
                    <a:pt x="34" y="10"/>
                    <a:pt x="34" y="10"/>
                  </a:cubicBezTo>
                  <a:cubicBezTo>
                    <a:pt x="34" y="36"/>
                    <a:pt x="34" y="36"/>
                    <a:pt x="34" y="36"/>
                  </a:cubicBezTo>
                  <a:cubicBezTo>
                    <a:pt x="34" y="70"/>
                    <a:pt x="54" y="92"/>
                    <a:pt x="89" y="92"/>
                  </a:cubicBezTo>
                  <a:cubicBezTo>
                    <a:pt x="116" y="92"/>
                    <a:pt x="142" y="75"/>
                    <a:pt x="142" y="52"/>
                  </a:cubicBezTo>
                  <a:cubicBezTo>
                    <a:pt x="142" y="39"/>
                    <a:pt x="130" y="30"/>
                    <a:pt x="119" y="30"/>
                  </a:cubicBezTo>
                  <a:cubicBezTo>
                    <a:pt x="117" y="30"/>
                    <a:pt x="115" y="30"/>
                    <a:pt x="113" y="31"/>
                  </a:cubicBezTo>
                  <a:cubicBezTo>
                    <a:pt x="113" y="1"/>
                    <a:pt x="113" y="1"/>
                    <a:pt x="113" y="1"/>
                  </a:cubicBezTo>
                  <a:cubicBezTo>
                    <a:pt x="113" y="0"/>
                    <a:pt x="118" y="0"/>
                    <a:pt x="128" y="0"/>
                  </a:cubicBezTo>
                  <a:cubicBezTo>
                    <a:pt x="153" y="0"/>
                    <a:pt x="171" y="12"/>
                    <a:pt x="183" y="35"/>
                  </a:cubicBezTo>
                  <a:cubicBezTo>
                    <a:pt x="189" y="46"/>
                    <a:pt x="198" y="50"/>
                    <a:pt x="213" y="50"/>
                  </a:cubicBezTo>
                  <a:cubicBezTo>
                    <a:pt x="218" y="50"/>
                    <a:pt x="218" y="50"/>
                    <a:pt x="218" y="50"/>
                  </a:cubicBezTo>
                  <a:lnTo>
                    <a:pt x="218" y="8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6" name="Freeform 108"/>
            <p:cNvSpPr>
              <a:spLocks/>
            </p:cNvSpPr>
            <p:nvPr/>
          </p:nvSpPr>
          <p:spPr bwMode="auto">
            <a:xfrm>
              <a:off x="7121526" y="4811713"/>
              <a:ext cx="125413" cy="177800"/>
            </a:xfrm>
            <a:custGeom>
              <a:avLst/>
              <a:gdLst>
                <a:gd name="T0" fmla="*/ 112 w 112"/>
                <a:gd name="T1" fmla="*/ 160 h 160"/>
                <a:gd name="T2" fmla="*/ 0 w 112"/>
                <a:gd name="T3" fmla="*/ 160 h 160"/>
                <a:gd name="T4" fmla="*/ 0 w 112"/>
                <a:gd name="T5" fmla="*/ 127 h 160"/>
                <a:gd name="T6" fmla="*/ 23 w 112"/>
                <a:gd name="T7" fmla="*/ 127 h 160"/>
                <a:gd name="T8" fmla="*/ 41 w 112"/>
                <a:gd name="T9" fmla="*/ 103 h 160"/>
                <a:gd name="T10" fmla="*/ 41 w 112"/>
                <a:gd name="T11" fmla="*/ 0 h 160"/>
                <a:gd name="T12" fmla="*/ 76 w 112"/>
                <a:gd name="T13" fmla="*/ 0 h 160"/>
                <a:gd name="T14" fmla="*/ 76 w 112"/>
                <a:gd name="T15" fmla="*/ 102 h 160"/>
                <a:gd name="T16" fmla="*/ 72 w 112"/>
                <a:gd name="T17" fmla="*/ 127 h 160"/>
                <a:gd name="T18" fmla="*/ 112 w 112"/>
                <a:gd name="T19" fmla="*/ 127 h 160"/>
                <a:gd name="T20" fmla="*/ 112 w 112"/>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60">
                  <a:moveTo>
                    <a:pt x="112" y="160"/>
                  </a:moveTo>
                  <a:cubicBezTo>
                    <a:pt x="0" y="160"/>
                    <a:pt x="0" y="160"/>
                    <a:pt x="0" y="160"/>
                  </a:cubicBezTo>
                  <a:cubicBezTo>
                    <a:pt x="0" y="127"/>
                    <a:pt x="0" y="127"/>
                    <a:pt x="0" y="127"/>
                  </a:cubicBezTo>
                  <a:cubicBezTo>
                    <a:pt x="23" y="127"/>
                    <a:pt x="23" y="127"/>
                    <a:pt x="23" y="127"/>
                  </a:cubicBezTo>
                  <a:cubicBezTo>
                    <a:pt x="35" y="127"/>
                    <a:pt x="41" y="119"/>
                    <a:pt x="41" y="103"/>
                  </a:cubicBezTo>
                  <a:cubicBezTo>
                    <a:pt x="41" y="0"/>
                    <a:pt x="41" y="0"/>
                    <a:pt x="41" y="0"/>
                  </a:cubicBezTo>
                  <a:cubicBezTo>
                    <a:pt x="76" y="0"/>
                    <a:pt x="76" y="0"/>
                    <a:pt x="76" y="0"/>
                  </a:cubicBezTo>
                  <a:cubicBezTo>
                    <a:pt x="76" y="102"/>
                    <a:pt x="76" y="102"/>
                    <a:pt x="76" y="102"/>
                  </a:cubicBezTo>
                  <a:cubicBezTo>
                    <a:pt x="76" y="111"/>
                    <a:pt x="74" y="119"/>
                    <a:pt x="72" y="127"/>
                  </a:cubicBezTo>
                  <a:cubicBezTo>
                    <a:pt x="112" y="127"/>
                    <a:pt x="112" y="127"/>
                    <a:pt x="112" y="127"/>
                  </a:cubicBezTo>
                  <a:lnTo>
                    <a:pt x="112"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7" name="Freeform 109"/>
            <p:cNvSpPr>
              <a:spLocks/>
            </p:cNvSpPr>
            <p:nvPr/>
          </p:nvSpPr>
          <p:spPr bwMode="auto">
            <a:xfrm>
              <a:off x="7239001" y="4859338"/>
              <a:ext cx="155575" cy="130175"/>
            </a:xfrm>
            <a:custGeom>
              <a:avLst/>
              <a:gdLst>
                <a:gd name="T0" fmla="*/ 140 w 140"/>
                <a:gd name="T1" fmla="*/ 116 h 116"/>
                <a:gd name="T2" fmla="*/ 0 w 140"/>
                <a:gd name="T3" fmla="*/ 116 h 116"/>
                <a:gd name="T4" fmla="*/ 0 w 140"/>
                <a:gd name="T5" fmla="*/ 83 h 116"/>
                <a:gd name="T6" fmla="*/ 39 w 140"/>
                <a:gd name="T7" fmla="*/ 83 h 116"/>
                <a:gd name="T8" fmla="*/ 34 w 140"/>
                <a:gd name="T9" fmla="*/ 59 h 116"/>
                <a:gd name="T10" fmla="*/ 50 w 140"/>
                <a:gd name="T11" fmla="*/ 18 h 116"/>
                <a:gd name="T12" fmla="*/ 90 w 140"/>
                <a:gd name="T13" fmla="*/ 0 h 116"/>
                <a:gd name="T14" fmla="*/ 138 w 140"/>
                <a:gd name="T15" fmla="*/ 32 h 116"/>
                <a:gd name="T16" fmla="*/ 110 w 140"/>
                <a:gd name="T17" fmla="*/ 45 h 116"/>
                <a:gd name="T18" fmla="*/ 90 w 140"/>
                <a:gd name="T19" fmla="*/ 30 h 116"/>
                <a:gd name="T20" fmla="*/ 74 w 140"/>
                <a:gd name="T21" fmla="*/ 39 h 116"/>
                <a:gd name="T22" fmla="*/ 68 w 140"/>
                <a:gd name="T23" fmla="*/ 57 h 116"/>
                <a:gd name="T24" fmla="*/ 82 w 140"/>
                <a:gd name="T25" fmla="*/ 83 h 116"/>
                <a:gd name="T26" fmla="*/ 140 w 140"/>
                <a:gd name="T27" fmla="*/ 83 h 116"/>
                <a:gd name="T28" fmla="*/ 140 w 140"/>
                <a:gd name="T2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16">
                  <a:moveTo>
                    <a:pt x="140" y="116"/>
                  </a:moveTo>
                  <a:cubicBezTo>
                    <a:pt x="0" y="116"/>
                    <a:pt x="0" y="116"/>
                    <a:pt x="0" y="116"/>
                  </a:cubicBezTo>
                  <a:cubicBezTo>
                    <a:pt x="0" y="83"/>
                    <a:pt x="0" y="83"/>
                    <a:pt x="0" y="83"/>
                  </a:cubicBezTo>
                  <a:cubicBezTo>
                    <a:pt x="39" y="83"/>
                    <a:pt x="39" y="83"/>
                    <a:pt x="39" y="83"/>
                  </a:cubicBezTo>
                  <a:cubicBezTo>
                    <a:pt x="36" y="74"/>
                    <a:pt x="34" y="66"/>
                    <a:pt x="34" y="59"/>
                  </a:cubicBezTo>
                  <a:cubicBezTo>
                    <a:pt x="34" y="43"/>
                    <a:pt x="40" y="29"/>
                    <a:pt x="50" y="18"/>
                  </a:cubicBezTo>
                  <a:cubicBezTo>
                    <a:pt x="61" y="6"/>
                    <a:pt x="74" y="0"/>
                    <a:pt x="90" y="0"/>
                  </a:cubicBezTo>
                  <a:cubicBezTo>
                    <a:pt x="112" y="0"/>
                    <a:pt x="129" y="12"/>
                    <a:pt x="138" y="32"/>
                  </a:cubicBezTo>
                  <a:cubicBezTo>
                    <a:pt x="110" y="45"/>
                    <a:pt x="110" y="45"/>
                    <a:pt x="110" y="45"/>
                  </a:cubicBezTo>
                  <a:cubicBezTo>
                    <a:pt x="106" y="35"/>
                    <a:pt x="100" y="30"/>
                    <a:pt x="90" y="30"/>
                  </a:cubicBezTo>
                  <a:cubicBezTo>
                    <a:pt x="83" y="30"/>
                    <a:pt x="77" y="33"/>
                    <a:pt x="74" y="39"/>
                  </a:cubicBezTo>
                  <a:cubicBezTo>
                    <a:pt x="70" y="44"/>
                    <a:pt x="68" y="50"/>
                    <a:pt x="68" y="57"/>
                  </a:cubicBezTo>
                  <a:cubicBezTo>
                    <a:pt x="68" y="70"/>
                    <a:pt x="73" y="79"/>
                    <a:pt x="82" y="83"/>
                  </a:cubicBezTo>
                  <a:cubicBezTo>
                    <a:pt x="140" y="83"/>
                    <a:pt x="140" y="83"/>
                    <a:pt x="140" y="83"/>
                  </a:cubicBezTo>
                  <a:lnTo>
                    <a:pt x="140" y="1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8" name="Freeform 110"/>
            <p:cNvSpPr>
              <a:spLocks noEditPoints="1"/>
            </p:cNvSpPr>
            <p:nvPr/>
          </p:nvSpPr>
          <p:spPr bwMode="auto">
            <a:xfrm>
              <a:off x="7469188" y="4864100"/>
              <a:ext cx="258763" cy="169863"/>
            </a:xfrm>
            <a:custGeom>
              <a:avLst/>
              <a:gdLst>
                <a:gd name="T0" fmla="*/ 232 w 232"/>
                <a:gd name="T1" fmla="*/ 112 h 153"/>
                <a:gd name="T2" fmla="*/ 231 w 232"/>
                <a:gd name="T3" fmla="*/ 112 h 153"/>
                <a:gd name="T4" fmla="*/ 178 w 232"/>
                <a:gd name="T5" fmla="*/ 93 h 153"/>
                <a:gd name="T6" fmla="*/ 131 w 232"/>
                <a:gd name="T7" fmla="*/ 113 h 153"/>
                <a:gd name="T8" fmla="*/ 75 w 232"/>
                <a:gd name="T9" fmla="*/ 56 h 153"/>
                <a:gd name="T10" fmla="*/ 79 w 232"/>
                <a:gd name="T11" fmla="*/ 33 h 153"/>
                <a:gd name="T12" fmla="*/ 63 w 232"/>
                <a:gd name="T13" fmla="*/ 33 h 153"/>
                <a:gd name="T14" fmla="*/ 34 w 232"/>
                <a:gd name="T15" fmla="*/ 71 h 153"/>
                <a:gd name="T16" fmla="*/ 34 w 232"/>
                <a:gd name="T17" fmla="*/ 153 h 153"/>
                <a:gd name="T18" fmla="*/ 0 w 232"/>
                <a:gd name="T19" fmla="*/ 153 h 153"/>
                <a:gd name="T20" fmla="*/ 0 w 232"/>
                <a:gd name="T21" fmla="*/ 66 h 153"/>
                <a:gd name="T22" fmla="*/ 61 w 232"/>
                <a:gd name="T23" fmla="*/ 0 h 153"/>
                <a:gd name="T24" fmla="*/ 132 w 232"/>
                <a:gd name="T25" fmla="*/ 0 h 153"/>
                <a:gd name="T26" fmla="*/ 187 w 232"/>
                <a:gd name="T27" fmla="*/ 41 h 153"/>
                <a:gd name="T28" fmla="*/ 231 w 232"/>
                <a:gd name="T29" fmla="*/ 79 h 153"/>
                <a:gd name="T30" fmla="*/ 232 w 232"/>
                <a:gd name="T31" fmla="*/ 79 h 153"/>
                <a:gd name="T32" fmla="*/ 232 w 232"/>
                <a:gd name="T33" fmla="*/ 112 h 153"/>
                <a:gd name="T34" fmla="*/ 155 w 232"/>
                <a:gd name="T35" fmla="*/ 55 h 153"/>
                <a:gd name="T36" fmla="*/ 132 w 232"/>
                <a:gd name="T37" fmla="*/ 28 h 153"/>
                <a:gd name="T38" fmla="*/ 109 w 232"/>
                <a:gd name="T39" fmla="*/ 56 h 153"/>
                <a:gd name="T40" fmla="*/ 130 w 232"/>
                <a:gd name="T41" fmla="*/ 85 h 153"/>
                <a:gd name="T42" fmla="*/ 133 w 232"/>
                <a:gd name="T43" fmla="*/ 85 h 153"/>
                <a:gd name="T44" fmla="*/ 155 w 232"/>
                <a:gd name="T45" fmla="*/ 5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2" h="153">
                  <a:moveTo>
                    <a:pt x="232" y="112"/>
                  </a:moveTo>
                  <a:cubicBezTo>
                    <a:pt x="231" y="112"/>
                    <a:pt x="231" y="112"/>
                    <a:pt x="231" y="112"/>
                  </a:cubicBezTo>
                  <a:cubicBezTo>
                    <a:pt x="209" y="112"/>
                    <a:pt x="192" y="106"/>
                    <a:pt x="178" y="93"/>
                  </a:cubicBezTo>
                  <a:cubicBezTo>
                    <a:pt x="167" y="106"/>
                    <a:pt x="152" y="113"/>
                    <a:pt x="131" y="113"/>
                  </a:cubicBezTo>
                  <a:cubicBezTo>
                    <a:pt x="97" y="113"/>
                    <a:pt x="75" y="90"/>
                    <a:pt x="75" y="56"/>
                  </a:cubicBezTo>
                  <a:cubicBezTo>
                    <a:pt x="75" y="48"/>
                    <a:pt x="76" y="40"/>
                    <a:pt x="79" y="33"/>
                  </a:cubicBezTo>
                  <a:cubicBezTo>
                    <a:pt x="63" y="33"/>
                    <a:pt x="63" y="33"/>
                    <a:pt x="63" y="33"/>
                  </a:cubicBezTo>
                  <a:cubicBezTo>
                    <a:pt x="44" y="33"/>
                    <a:pt x="34" y="46"/>
                    <a:pt x="34" y="71"/>
                  </a:cubicBezTo>
                  <a:cubicBezTo>
                    <a:pt x="34" y="153"/>
                    <a:pt x="34" y="153"/>
                    <a:pt x="34" y="153"/>
                  </a:cubicBezTo>
                  <a:cubicBezTo>
                    <a:pt x="0" y="153"/>
                    <a:pt x="0" y="153"/>
                    <a:pt x="0" y="153"/>
                  </a:cubicBezTo>
                  <a:cubicBezTo>
                    <a:pt x="0" y="66"/>
                    <a:pt x="0" y="66"/>
                    <a:pt x="0" y="66"/>
                  </a:cubicBezTo>
                  <a:cubicBezTo>
                    <a:pt x="0" y="25"/>
                    <a:pt x="25" y="0"/>
                    <a:pt x="61" y="0"/>
                  </a:cubicBezTo>
                  <a:cubicBezTo>
                    <a:pt x="132" y="0"/>
                    <a:pt x="132" y="0"/>
                    <a:pt x="132" y="0"/>
                  </a:cubicBezTo>
                  <a:cubicBezTo>
                    <a:pt x="161" y="0"/>
                    <a:pt x="182" y="16"/>
                    <a:pt x="187" y="41"/>
                  </a:cubicBezTo>
                  <a:cubicBezTo>
                    <a:pt x="194" y="69"/>
                    <a:pt x="204" y="78"/>
                    <a:pt x="231" y="79"/>
                  </a:cubicBezTo>
                  <a:cubicBezTo>
                    <a:pt x="232" y="79"/>
                    <a:pt x="232" y="79"/>
                    <a:pt x="232" y="79"/>
                  </a:cubicBezTo>
                  <a:lnTo>
                    <a:pt x="232" y="112"/>
                  </a:lnTo>
                  <a:close/>
                  <a:moveTo>
                    <a:pt x="155" y="55"/>
                  </a:moveTo>
                  <a:cubicBezTo>
                    <a:pt x="155" y="39"/>
                    <a:pt x="146" y="28"/>
                    <a:pt x="132" y="28"/>
                  </a:cubicBezTo>
                  <a:cubicBezTo>
                    <a:pt x="118" y="28"/>
                    <a:pt x="109" y="40"/>
                    <a:pt x="109" y="56"/>
                  </a:cubicBezTo>
                  <a:cubicBezTo>
                    <a:pt x="109" y="73"/>
                    <a:pt x="118" y="85"/>
                    <a:pt x="130" y="85"/>
                  </a:cubicBezTo>
                  <a:cubicBezTo>
                    <a:pt x="133" y="85"/>
                    <a:pt x="133" y="85"/>
                    <a:pt x="133" y="85"/>
                  </a:cubicBezTo>
                  <a:cubicBezTo>
                    <a:pt x="147" y="85"/>
                    <a:pt x="155" y="75"/>
                    <a:pt x="155" y="5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19" name="Freeform 111"/>
            <p:cNvSpPr>
              <a:spLocks noEditPoints="1"/>
            </p:cNvSpPr>
            <p:nvPr/>
          </p:nvSpPr>
          <p:spPr bwMode="auto">
            <a:xfrm>
              <a:off x="7716838" y="4864100"/>
              <a:ext cx="88900" cy="169863"/>
            </a:xfrm>
            <a:custGeom>
              <a:avLst/>
              <a:gdLst>
                <a:gd name="T0" fmla="*/ 31 w 80"/>
                <a:gd name="T1" fmla="*/ 153 h 153"/>
                <a:gd name="T2" fmla="*/ 0 w 80"/>
                <a:gd name="T3" fmla="*/ 153 h 153"/>
                <a:gd name="T4" fmla="*/ 0 w 80"/>
                <a:gd name="T5" fmla="*/ 124 h 153"/>
                <a:gd name="T6" fmla="*/ 31 w 80"/>
                <a:gd name="T7" fmla="*/ 124 h 153"/>
                <a:gd name="T8" fmla="*/ 31 w 80"/>
                <a:gd name="T9" fmla="*/ 153 h 153"/>
                <a:gd name="T10" fmla="*/ 80 w 80"/>
                <a:gd name="T11" fmla="*/ 64 h 153"/>
                <a:gd name="T12" fmla="*/ 69 w 80"/>
                <a:gd name="T13" fmla="*/ 97 h 153"/>
                <a:gd name="T14" fmla="*/ 35 w 80"/>
                <a:gd name="T15" fmla="*/ 112 h 153"/>
                <a:gd name="T16" fmla="*/ 6 w 80"/>
                <a:gd name="T17" fmla="*/ 112 h 153"/>
                <a:gd name="T18" fmla="*/ 6 w 80"/>
                <a:gd name="T19" fmla="*/ 79 h 153"/>
                <a:gd name="T20" fmla="*/ 28 w 80"/>
                <a:gd name="T21" fmla="*/ 79 h 153"/>
                <a:gd name="T22" fmla="*/ 45 w 80"/>
                <a:gd name="T23" fmla="*/ 54 h 153"/>
                <a:gd name="T24" fmla="*/ 45 w 80"/>
                <a:gd name="T25" fmla="*/ 0 h 153"/>
                <a:gd name="T26" fmla="*/ 80 w 80"/>
                <a:gd name="T27" fmla="*/ 0 h 153"/>
                <a:gd name="T28" fmla="*/ 80 w 80"/>
                <a:gd name="T29" fmla="*/ 64 h 153"/>
                <a:gd name="T30" fmla="*/ 78 w 80"/>
                <a:gd name="T31" fmla="*/ 153 h 153"/>
                <a:gd name="T32" fmla="*/ 47 w 80"/>
                <a:gd name="T33" fmla="*/ 153 h 153"/>
                <a:gd name="T34" fmla="*/ 47 w 80"/>
                <a:gd name="T35" fmla="*/ 124 h 153"/>
                <a:gd name="T36" fmla="*/ 78 w 80"/>
                <a:gd name="T37" fmla="*/ 124 h 153"/>
                <a:gd name="T38" fmla="*/ 78 w 80"/>
                <a:gd name="T3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53">
                  <a:moveTo>
                    <a:pt x="31" y="153"/>
                  </a:moveTo>
                  <a:cubicBezTo>
                    <a:pt x="0" y="153"/>
                    <a:pt x="0" y="153"/>
                    <a:pt x="0" y="153"/>
                  </a:cubicBezTo>
                  <a:cubicBezTo>
                    <a:pt x="0" y="124"/>
                    <a:pt x="0" y="124"/>
                    <a:pt x="0" y="124"/>
                  </a:cubicBezTo>
                  <a:cubicBezTo>
                    <a:pt x="31" y="124"/>
                    <a:pt x="31" y="124"/>
                    <a:pt x="31" y="124"/>
                  </a:cubicBezTo>
                  <a:lnTo>
                    <a:pt x="31" y="153"/>
                  </a:lnTo>
                  <a:close/>
                  <a:moveTo>
                    <a:pt x="80" y="64"/>
                  </a:moveTo>
                  <a:cubicBezTo>
                    <a:pt x="80" y="77"/>
                    <a:pt x="76" y="88"/>
                    <a:pt x="69" y="97"/>
                  </a:cubicBezTo>
                  <a:cubicBezTo>
                    <a:pt x="61" y="107"/>
                    <a:pt x="50" y="112"/>
                    <a:pt x="35" y="112"/>
                  </a:cubicBezTo>
                  <a:cubicBezTo>
                    <a:pt x="6" y="112"/>
                    <a:pt x="6" y="112"/>
                    <a:pt x="6" y="112"/>
                  </a:cubicBezTo>
                  <a:cubicBezTo>
                    <a:pt x="6" y="79"/>
                    <a:pt x="6" y="79"/>
                    <a:pt x="6" y="79"/>
                  </a:cubicBezTo>
                  <a:cubicBezTo>
                    <a:pt x="28" y="79"/>
                    <a:pt x="28" y="79"/>
                    <a:pt x="28" y="79"/>
                  </a:cubicBezTo>
                  <a:cubicBezTo>
                    <a:pt x="39" y="79"/>
                    <a:pt x="45" y="71"/>
                    <a:pt x="45" y="54"/>
                  </a:cubicBezTo>
                  <a:cubicBezTo>
                    <a:pt x="45" y="0"/>
                    <a:pt x="45" y="0"/>
                    <a:pt x="45" y="0"/>
                  </a:cubicBezTo>
                  <a:cubicBezTo>
                    <a:pt x="80" y="0"/>
                    <a:pt x="80" y="0"/>
                    <a:pt x="80" y="0"/>
                  </a:cubicBezTo>
                  <a:lnTo>
                    <a:pt x="80" y="64"/>
                  </a:lnTo>
                  <a:close/>
                  <a:moveTo>
                    <a:pt x="78" y="153"/>
                  </a:moveTo>
                  <a:cubicBezTo>
                    <a:pt x="47" y="153"/>
                    <a:pt x="47" y="153"/>
                    <a:pt x="47" y="153"/>
                  </a:cubicBezTo>
                  <a:cubicBezTo>
                    <a:pt x="47" y="124"/>
                    <a:pt x="47" y="124"/>
                    <a:pt x="47" y="124"/>
                  </a:cubicBezTo>
                  <a:cubicBezTo>
                    <a:pt x="78" y="124"/>
                    <a:pt x="78" y="124"/>
                    <a:pt x="78" y="124"/>
                  </a:cubicBezTo>
                  <a:lnTo>
                    <a:pt x="78"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0" name="Freeform 112"/>
            <p:cNvSpPr>
              <a:spLocks/>
            </p:cNvSpPr>
            <p:nvPr/>
          </p:nvSpPr>
          <p:spPr bwMode="auto">
            <a:xfrm>
              <a:off x="7829551" y="4864100"/>
              <a:ext cx="117475" cy="169863"/>
            </a:xfrm>
            <a:custGeom>
              <a:avLst/>
              <a:gdLst>
                <a:gd name="T0" fmla="*/ 106 w 106"/>
                <a:gd name="T1" fmla="*/ 112 h 153"/>
                <a:gd name="T2" fmla="*/ 67 w 106"/>
                <a:gd name="T3" fmla="*/ 112 h 153"/>
                <a:gd name="T4" fmla="*/ 0 w 106"/>
                <a:gd name="T5" fmla="*/ 153 h 153"/>
                <a:gd name="T6" fmla="*/ 0 w 106"/>
                <a:gd name="T7" fmla="*/ 125 h 153"/>
                <a:gd name="T8" fmla="*/ 34 w 106"/>
                <a:gd name="T9" fmla="*/ 92 h 153"/>
                <a:gd name="T10" fmla="*/ 34 w 106"/>
                <a:gd name="T11" fmla="*/ 0 h 153"/>
                <a:gd name="T12" fmla="*/ 69 w 106"/>
                <a:gd name="T13" fmla="*/ 0 h 153"/>
                <a:gd name="T14" fmla="*/ 69 w 106"/>
                <a:gd name="T15" fmla="*/ 79 h 153"/>
                <a:gd name="T16" fmla="*/ 106 w 106"/>
                <a:gd name="T17" fmla="*/ 79 h 153"/>
                <a:gd name="T18" fmla="*/ 106 w 106"/>
                <a:gd name="T19" fmla="*/ 11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53">
                  <a:moveTo>
                    <a:pt x="106" y="112"/>
                  </a:moveTo>
                  <a:cubicBezTo>
                    <a:pt x="67" y="112"/>
                    <a:pt x="67" y="112"/>
                    <a:pt x="67" y="112"/>
                  </a:cubicBezTo>
                  <a:cubicBezTo>
                    <a:pt x="61" y="139"/>
                    <a:pt x="39" y="153"/>
                    <a:pt x="0" y="153"/>
                  </a:cubicBezTo>
                  <a:cubicBezTo>
                    <a:pt x="0" y="125"/>
                    <a:pt x="0" y="125"/>
                    <a:pt x="0" y="125"/>
                  </a:cubicBezTo>
                  <a:cubicBezTo>
                    <a:pt x="22" y="125"/>
                    <a:pt x="34" y="114"/>
                    <a:pt x="34" y="92"/>
                  </a:cubicBezTo>
                  <a:cubicBezTo>
                    <a:pt x="34" y="0"/>
                    <a:pt x="34" y="0"/>
                    <a:pt x="34" y="0"/>
                  </a:cubicBezTo>
                  <a:cubicBezTo>
                    <a:pt x="69" y="0"/>
                    <a:pt x="69" y="0"/>
                    <a:pt x="69" y="0"/>
                  </a:cubicBezTo>
                  <a:cubicBezTo>
                    <a:pt x="69" y="79"/>
                    <a:pt x="69" y="79"/>
                    <a:pt x="69" y="79"/>
                  </a:cubicBezTo>
                  <a:cubicBezTo>
                    <a:pt x="106" y="79"/>
                    <a:pt x="106" y="79"/>
                    <a:pt x="106" y="79"/>
                  </a:cubicBezTo>
                  <a:lnTo>
                    <a:pt x="106"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1" name="Freeform 113"/>
            <p:cNvSpPr>
              <a:spLocks/>
            </p:cNvSpPr>
            <p:nvPr/>
          </p:nvSpPr>
          <p:spPr bwMode="auto">
            <a:xfrm>
              <a:off x="7939088" y="4811713"/>
              <a:ext cx="227013" cy="177800"/>
            </a:xfrm>
            <a:custGeom>
              <a:avLst/>
              <a:gdLst>
                <a:gd name="T0" fmla="*/ 204 w 204"/>
                <a:gd name="T1" fmla="*/ 160 h 160"/>
                <a:gd name="T2" fmla="*/ 0 w 204"/>
                <a:gd name="T3" fmla="*/ 160 h 160"/>
                <a:gd name="T4" fmla="*/ 0 w 204"/>
                <a:gd name="T5" fmla="*/ 127 h 160"/>
                <a:gd name="T6" fmla="*/ 136 w 204"/>
                <a:gd name="T7" fmla="*/ 127 h 160"/>
                <a:gd name="T8" fmla="*/ 120 w 204"/>
                <a:gd name="T9" fmla="*/ 94 h 160"/>
                <a:gd name="T10" fmla="*/ 86 w 204"/>
                <a:gd name="T11" fmla="*/ 79 h 160"/>
                <a:gd name="T12" fmla="*/ 24 w 204"/>
                <a:gd name="T13" fmla="*/ 79 h 160"/>
                <a:gd name="T14" fmla="*/ 73 w 204"/>
                <a:gd name="T15" fmla="*/ 0 h 160"/>
                <a:gd name="T16" fmla="*/ 114 w 204"/>
                <a:gd name="T17" fmla="*/ 0 h 160"/>
                <a:gd name="T18" fmla="*/ 83 w 204"/>
                <a:gd name="T19" fmla="*/ 47 h 160"/>
                <a:gd name="T20" fmla="*/ 102 w 204"/>
                <a:gd name="T21" fmla="*/ 47 h 160"/>
                <a:gd name="T22" fmla="*/ 134 w 204"/>
                <a:gd name="T23" fmla="*/ 57 h 160"/>
                <a:gd name="T24" fmla="*/ 173 w 204"/>
                <a:gd name="T25" fmla="*/ 127 h 160"/>
                <a:gd name="T26" fmla="*/ 204 w 204"/>
                <a:gd name="T27" fmla="*/ 127 h 160"/>
                <a:gd name="T28" fmla="*/ 204 w 204"/>
                <a:gd name="T2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160">
                  <a:moveTo>
                    <a:pt x="204" y="160"/>
                  </a:moveTo>
                  <a:cubicBezTo>
                    <a:pt x="0" y="160"/>
                    <a:pt x="0" y="160"/>
                    <a:pt x="0" y="160"/>
                  </a:cubicBezTo>
                  <a:cubicBezTo>
                    <a:pt x="0" y="127"/>
                    <a:pt x="0" y="127"/>
                    <a:pt x="0" y="127"/>
                  </a:cubicBezTo>
                  <a:cubicBezTo>
                    <a:pt x="136" y="127"/>
                    <a:pt x="136" y="127"/>
                    <a:pt x="136" y="127"/>
                  </a:cubicBezTo>
                  <a:cubicBezTo>
                    <a:pt x="134" y="113"/>
                    <a:pt x="129" y="102"/>
                    <a:pt x="120" y="94"/>
                  </a:cubicBezTo>
                  <a:cubicBezTo>
                    <a:pt x="111" y="84"/>
                    <a:pt x="100" y="79"/>
                    <a:pt x="86" y="79"/>
                  </a:cubicBezTo>
                  <a:cubicBezTo>
                    <a:pt x="24" y="79"/>
                    <a:pt x="24" y="79"/>
                    <a:pt x="24" y="79"/>
                  </a:cubicBezTo>
                  <a:cubicBezTo>
                    <a:pt x="73" y="0"/>
                    <a:pt x="73" y="0"/>
                    <a:pt x="73" y="0"/>
                  </a:cubicBezTo>
                  <a:cubicBezTo>
                    <a:pt x="114" y="0"/>
                    <a:pt x="114" y="0"/>
                    <a:pt x="114" y="0"/>
                  </a:cubicBezTo>
                  <a:cubicBezTo>
                    <a:pt x="83" y="47"/>
                    <a:pt x="83" y="47"/>
                    <a:pt x="83" y="47"/>
                  </a:cubicBezTo>
                  <a:cubicBezTo>
                    <a:pt x="102" y="47"/>
                    <a:pt x="102" y="47"/>
                    <a:pt x="102" y="47"/>
                  </a:cubicBezTo>
                  <a:cubicBezTo>
                    <a:pt x="114" y="49"/>
                    <a:pt x="125" y="52"/>
                    <a:pt x="134" y="57"/>
                  </a:cubicBezTo>
                  <a:cubicBezTo>
                    <a:pt x="156" y="70"/>
                    <a:pt x="169" y="94"/>
                    <a:pt x="173" y="127"/>
                  </a:cubicBezTo>
                  <a:cubicBezTo>
                    <a:pt x="204" y="127"/>
                    <a:pt x="204" y="127"/>
                    <a:pt x="204" y="127"/>
                  </a:cubicBezTo>
                  <a:lnTo>
                    <a:pt x="204"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2" name="Freeform 114"/>
            <p:cNvSpPr>
              <a:spLocks noEditPoints="1"/>
            </p:cNvSpPr>
            <p:nvPr/>
          </p:nvSpPr>
          <p:spPr bwMode="auto">
            <a:xfrm>
              <a:off x="8153401" y="4811713"/>
              <a:ext cx="130175" cy="177800"/>
            </a:xfrm>
            <a:custGeom>
              <a:avLst/>
              <a:gdLst>
                <a:gd name="T0" fmla="*/ 31 w 117"/>
                <a:gd name="T1" fmla="*/ 29 h 160"/>
                <a:gd name="T2" fmla="*/ 0 w 117"/>
                <a:gd name="T3" fmla="*/ 29 h 160"/>
                <a:gd name="T4" fmla="*/ 0 w 117"/>
                <a:gd name="T5" fmla="*/ 0 h 160"/>
                <a:gd name="T6" fmla="*/ 31 w 117"/>
                <a:gd name="T7" fmla="*/ 0 h 160"/>
                <a:gd name="T8" fmla="*/ 31 w 117"/>
                <a:gd name="T9" fmla="*/ 29 h 160"/>
                <a:gd name="T10" fmla="*/ 117 w 117"/>
                <a:gd name="T11" fmla="*/ 160 h 160"/>
                <a:gd name="T12" fmla="*/ 5 w 117"/>
                <a:gd name="T13" fmla="*/ 160 h 160"/>
                <a:gd name="T14" fmla="*/ 5 w 117"/>
                <a:gd name="T15" fmla="*/ 127 h 160"/>
                <a:gd name="T16" fmla="*/ 28 w 117"/>
                <a:gd name="T17" fmla="*/ 127 h 160"/>
                <a:gd name="T18" fmla="*/ 45 w 117"/>
                <a:gd name="T19" fmla="*/ 103 h 160"/>
                <a:gd name="T20" fmla="*/ 45 w 117"/>
                <a:gd name="T21" fmla="*/ 48 h 160"/>
                <a:gd name="T22" fmla="*/ 80 w 117"/>
                <a:gd name="T23" fmla="*/ 48 h 160"/>
                <a:gd name="T24" fmla="*/ 80 w 117"/>
                <a:gd name="T25" fmla="*/ 102 h 160"/>
                <a:gd name="T26" fmla="*/ 76 w 117"/>
                <a:gd name="T27" fmla="*/ 127 h 160"/>
                <a:gd name="T28" fmla="*/ 117 w 117"/>
                <a:gd name="T29" fmla="*/ 127 h 160"/>
                <a:gd name="T30" fmla="*/ 117 w 117"/>
                <a:gd name="T31" fmla="*/ 160 h 160"/>
                <a:gd name="T32" fmla="*/ 77 w 117"/>
                <a:gd name="T33" fmla="*/ 29 h 160"/>
                <a:gd name="T34" fmla="*/ 47 w 117"/>
                <a:gd name="T35" fmla="*/ 29 h 160"/>
                <a:gd name="T36" fmla="*/ 47 w 117"/>
                <a:gd name="T37" fmla="*/ 0 h 160"/>
                <a:gd name="T38" fmla="*/ 77 w 117"/>
                <a:gd name="T39" fmla="*/ 0 h 160"/>
                <a:gd name="T40" fmla="*/ 77 w 117"/>
                <a:gd name="T41"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60">
                  <a:moveTo>
                    <a:pt x="31" y="29"/>
                  </a:moveTo>
                  <a:cubicBezTo>
                    <a:pt x="0" y="29"/>
                    <a:pt x="0" y="29"/>
                    <a:pt x="0" y="29"/>
                  </a:cubicBezTo>
                  <a:cubicBezTo>
                    <a:pt x="0" y="0"/>
                    <a:pt x="0" y="0"/>
                    <a:pt x="0" y="0"/>
                  </a:cubicBezTo>
                  <a:cubicBezTo>
                    <a:pt x="31" y="0"/>
                    <a:pt x="31" y="0"/>
                    <a:pt x="31" y="0"/>
                  </a:cubicBezTo>
                  <a:lnTo>
                    <a:pt x="31" y="29"/>
                  </a:lnTo>
                  <a:close/>
                  <a:moveTo>
                    <a:pt x="117" y="160"/>
                  </a:moveTo>
                  <a:cubicBezTo>
                    <a:pt x="5" y="160"/>
                    <a:pt x="5" y="160"/>
                    <a:pt x="5" y="160"/>
                  </a:cubicBezTo>
                  <a:cubicBezTo>
                    <a:pt x="5" y="127"/>
                    <a:pt x="5" y="127"/>
                    <a:pt x="5" y="127"/>
                  </a:cubicBezTo>
                  <a:cubicBezTo>
                    <a:pt x="28" y="127"/>
                    <a:pt x="28" y="127"/>
                    <a:pt x="28" y="127"/>
                  </a:cubicBezTo>
                  <a:cubicBezTo>
                    <a:pt x="39" y="127"/>
                    <a:pt x="45" y="119"/>
                    <a:pt x="45" y="103"/>
                  </a:cubicBezTo>
                  <a:cubicBezTo>
                    <a:pt x="45" y="48"/>
                    <a:pt x="45" y="48"/>
                    <a:pt x="45" y="48"/>
                  </a:cubicBezTo>
                  <a:cubicBezTo>
                    <a:pt x="80" y="48"/>
                    <a:pt x="80" y="48"/>
                    <a:pt x="80" y="48"/>
                  </a:cubicBezTo>
                  <a:cubicBezTo>
                    <a:pt x="80" y="102"/>
                    <a:pt x="80" y="102"/>
                    <a:pt x="80" y="102"/>
                  </a:cubicBezTo>
                  <a:cubicBezTo>
                    <a:pt x="80" y="111"/>
                    <a:pt x="79" y="119"/>
                    <a:pt x="76" y="127"/>
                  </a:cubicBezTo>
                  <a:cubicBezTo>
                    <a:pt x="117" y="127"/>
                    <a:pt x="117" y="127"/>
                    <a:pt x="117" y="127"/>
                  </a:cubicBezTo>
                  <a:lnTo>
                    <a:pt x="117" y="160"/>
                  </a:lnTo>
                  <a:close/>
                  <a:moveTo>
                    <a:pt x="77" y="29"/>
                  </a:moveTo>
                  <a:cubicBezTo>
                    <a:pt x="47" y="29"/>
                    <a:pt x="47" y="29"/>
                    <a:pt x="47" y="29"/>
                  </a:cubicBezTo>
                  <a:cubicBezTo>
                    <a:pt x="47" y="0"/>
                    <a:pt x="47" y="0"/>
                    <a:pt x="47" y="0"/>
                  </a:cubicBezTo>
                  <a:cubicBezTo>
                    <a:pt x="77" y="0"/>
                    <a:pt x="77" y="0"/>
                    <a:pt x="77" y="0"/>
                  </a:cubicBezTo>
                  <a:lnTo>
                    <a:pt x="77"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3" name="Freeform 115"/>
            <p:cNvSpPr>
              <a:spLocks/>
            </p:cNvSpPr>
            <p:nvPr/>
          </p:nvSpPr>
          <p:spPr bwMode="auto">
            <a:xfrm>
              <a:off x="8270876" y="4811713"/>
              <a:ext cx="87313" cy="177800"/>
            </a:xfrm>
            <a:custGeom>
              <a:avLst/>
              <a:gdLst>
                <a:gd name="T0" fmla="*/ 78 w 78"/>
                <a:gd name="T1" fmla="*/ 112 h 160"/>
                <a:gd name="T2" fmla="*/ 67 w 78"/>
                <a:gd name="T3" fmla="*/ 145 h 160"/>
                <a:gd name="T4" fmla="*/ 33 w 78"/>
                <a:gd name="T5" fmla="*/ 160 h 160"/>
                <a:gd name="T6" fmla="*/ 0 w 78"/>
                <a:gd name="T7" fmla="*/ 160 h 160"/>
                <a:gd name="T8" fmla="*/ 0 w 78"/>
                <a:gd name="T9" fmla="*/ 127 h 160"/>
                <a:gd name="T10" fmla="*/ 26 w 78"/>
                <a:gd name="T11" fmla="*/ 127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5"/>
                  </a:cubicBezTo>
                  <a:cubicBezTo>
                    <a:pt x="59" y="155"/>
                    <a:pt x="48" y="160"/>
                    <a:pt x="33" y="160"/>
                  </a:cubicBezTo>
                  <a:cubicBezTo>
                    <a:pt x="0" y="160"/>
                    <a:pt x="0" y="160"/>
                    <a:pt x="0" y="160"/>
                  </a:cubicBezTo>
                  <a:cubicBezTo>
                    <a:pt x="0" y="127"/>
                    <a:pt x="0" y="127"/>
                    <a:pt x="0" y="127"/>
                  </a:cubicBezTo>
                  <a:cubicBezTo>
                    <a:pt x="26" y="127"/>
                    <a:pt x="26" y="127"/>
                    <a:pt x="26" y="127"/>
                  </a:cubicBezTo>
                  <a:cubicBezTo>
                    <a:pt x="37" y="127"/>
                    <a:pt x="43" y="119"/>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4" name="Rectangle 116"/>
            <p:cNvSpPr>
              <a:spLocks noChangeArrowheads="1"/>
            </p:cNvSpPr>
            <p:nvPr/>
          </p:nvSpPr>
          <p:spPr bwMode="auto">
            <a:xfrm>
              <a:off x="8385176" y="4811713"/>
              <a:ext cx="39688"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5" name="Freeform 117"/>
            <p:cNvSpPr>
              <a:spLocks noEditPoints="1"/>
            </p:cNvSpPr>
            <p:nvPr/>
          </p:nvSpPr>
          <p:spPr bwMode="auto">
            <a:xfrm>
              <a:off x="5414963" y="5110163"/>
              <a:ext cx="179388" cy="209550"/>
            </a:xfrm>
            <a:custGeom>
              <a:avLst/>
              <a:gdLst>
                <a:gd name="T0" fmla="*/ 161 w 161"/>
                <a:gd name="T1" fmla="*/ 189 h 189"/>
                <a:gd name="T2" fmla="*/ 126 w 161"/>
                <a:gd name="T3" fmla="*/ 189 h 189"/>
                <a:gd name="T4" fmla="*/ 84 w 161"/>
                <a:gd name="T5" fmla="*/ 158 h 189"/>
                <a:gd name="T6" fmla="*/ 49 w 161"/>
                <a:gd name="T7" fmla="*/ 173 h 189"/>
                <a:gd name="T8" fmla="*/ 0 w 161"/>
                <a:gd name="T9" fmla="*/ 113 h 189"/>
                <a:gd name="T10" fmla="*/ 51 w 161"/>
                <a:gd name="T11" fmla="*/ 52 h 189"/>
                <a:gd name="T12" fmla="*/ 117 w 161"/>
                <a:gd name="T13" fmla="*/ 52 h 189"/>
                <a:gd name="T14" fmla="*/ 117 w 161"/>
                <a:gd name="T15" fmla="*/ 130 h 189"/>
                <a:gd name="T16" fmla="*/ 143 w 161"/>
                <a:gd name="T17" fmla="*/ 155 h 189"/>
                <a:gd name="T18" fmla="*/ 161 w 161"/>
                <a:gd name="T19" fmla="*/ 155 h 189"/>
                <a:gd name="T20" fmla="*/ 161 w 161"/>
                <a:gd name="T21" fmla="*/ 189 h 189"/>
                <a:gd name="T22" fmla="*/ 58 w 161"/>
                <a:gd name="T23" fmla="*/ 29 h 189"/>
                <a:gd name="T24" fmla="*/ 28 w 161"/>
                <a:gd name="T25" fmla="*/ 29 h 189"/>
                <a:gd name="T26" fmla="*/ 28 w 161"/>
                <a:gd name="T27" fmla="*/ 0 h 189"/>
                <a:gd name="T28" fmla="*/ 58 w 161"/>
                <a:gd name="T29" fmla="*/ 0 h 189"/>
                <a:gd name="T30" fmla="*/ 58 w 161"/>
                <a:gd name="T31" fmla="*/ 29 h 189"/>
                <a:gd name="T32" fmla="*/ 82 w 161"/>
                <a:gd name="T33" fmla="*/ 110 h 189"/>
                <a:gd name="T34" fmla="*/ 82 w 161"/>
                <a:gd name="T35" fmla="*/ 78 h 189"/>
                <a:gd name="T36" fmla="*/ 59 w 161"/>
                <a:gd name="T37" fmla="*/ 78 h 189"/>
                <a:gd name="T38" fmla="*/ 34 w 161"/>
                <a:gd name="T39" fmla="*/ 112 h 189"/>
                <a:gd name="T40" fmla="*/ 58 w 161"/>
                <a:gd name="T41" fmla="*/ 144 h 189"/>
                <a:gd name="T42" fmla="*/ 82 w 161"/>
                <a:gd name="T43" fmla="*/ 110 h 189"/>
                <a:gd name="T44" fmla="*/ 105 w 161"/>
                <a:gd name="T45" fmla="*/ 29 h 189"/>
                <a:gd name="T46" fmla="*/ 74 w 161"/>
                <a:gd name="T47" fmla="*/ 29 h 189"/>
                <a:gd name="T48" fmla="*/ 74 w 161"/>
                <a:gd name="T49" fmla="*/ 0 h 189"/>
                <a:gd name="T50" fmla="*/ 105 w 161"/>
                <a:gd name="T51" fmla="*/ 0 h 189"/>
                <a:gd name="T52" fmla="*/ 105 w 161"/>
                <a:gd name="T53"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89">
                  <a:moveTo>
                    <a:pt x="161" y="189"/>
                  </a:moveTo>
                  <a:cubicBezTo>
                    <a:pt x="126" y="189"/>
                    <a:pt x="126" y="189"/>
                    <a:pt x="126" y="189"/>
                  </a:cubicBezTo>
                  <a:cubicBezTo>
                    <a:pt x="106" y="189"/>
                    <a:pt x="92" y="178"/>
                    <a:pt x="84" y="158"/>
                  </a:cubicBezTo>
                  <a:cubicBezTo>
                    <a:pt x="78" y="168"/>
                    <a:pt x="66" y="173"/>
                    <a:pt x="49" y="173"/>
                  </a:cubicBezTo>
                  <a:cubicBezTo>
                    <a:pt x="19" y="173"/>
                    <a:pt x="0" y="147"/>
                    <a:pt x="0" y="113"/>
                  </a:cubicBezTo>
                  <a:cubicBezTo>
                    <a:pt x="0" y="76"/>
                    <a:pt x="18" y="52"/>
                    <a:pt x="51" y="52"/>
                  </a:cubicBezTo>
                  <a:cubicBezTo>
                    <a:pt x="51" y="52"/>
                    <a:pt x="73" y="52"/>
                    <a:pt x="117" y="52"/>
                  </a:cubicBezTo>
                  <a:cubicBezTo>
                    <a:pt x="117" y="130"/>
                    <a:pt x="117" y="130"/>
                    <a:pt x="117" y="130"/>
                  </a:cubicBezTo>
                  <a:cubicBezTo>
                    <a:pt x="117" y="146"/>
                    <a:pt x="126" y="155"/>
                    <a:pt x="143" y="155"/>
                  </a:cubicBezTo>
                  <a:cubicBezTo>
                    <a:pt x="161" y="155"/>
                    <a:pt x="161" y="155"/>
                    <a:pt x="161" y="155"/>
                  </a:cubicBezTo>
                  <a:lnTo>
                    <a:pt x="161" y="189"/>
                  </a:lnTo>
                  <a:close/>
                  <a:moveTo>
                    <a:pt x="58" y="29"/>
                  </a:moveTo>
                  <a:cubicBezTo>
                    <a:pt x="28" y="29"/>
                    <a:pt x="28" y="29"/>
                    <a:pt x="28" y="29"/>
                  </a:cubicBezTo>
                  <a:cubicBezTo>
                    <a:pt x="28" y="0"/>
                    <a:pt x="28" y="0"/>
                    <a:pt x="28" y="0"/>
                  </a:cubicBezTo>
                  <a:cubicBezTo>
                    <a:pt x="58" y="0"/>
                    <a:pt x="58" y="0"/>
                    <a:pt x="58" y="0"/>
                  </a:cubicBezTo>
                  <a:lnTo>
                    <a:pt x="58" y="29"/>
                  </a:lnTo>
                  <a:close/>
                  <a:moveTo>
                    <a:pt x="82" y="110"/>
                  </a:moveTo>
                  <a:cubicBezTo>
                    <a:pt x="82" y="78"/>
                    <a:pt x="82" y="78"/>
                    <a:pt x="82" y="78"/>
                  </a:cubicBezTo>
                  <a:cubicBezTo>
                    <a:pt x="59" y="78"/>
                    <a:pt x="59" y="78"/>
                    <a:pt x="59" y="78"/>
                  </a:cubicBezTo>
                  <a:cubicBezTo>
                    <a:pt x="45" y="78"/>
                    <a:pt x="34" y="93"/>
                    <a:pt x="34" y="112"/>
                  </a:cubicBezTo>
                  <a:cubicBezTo>
                    <a:pt x="34" y="130"/>
                    <a:pt x="44" y="144"/>
                    <a:pt x="58" y="144"/>
                  </a:cubicBezTo>
                  <a:cubicBezTo>
                    <a:pt x="73" y="144"/>
                    <a:pt x="82" y="131"/>
                    <a:pt x="82" y="110"/>
                  </a:cubicBezTo>
                  <a:close/>
                  <a:moveTo>
                    <a:pt x="105" y="29"/>
                  </a:moveTo>
                  <a:cubicBezTo>
                    <a:pt x="74" y="29"/>
                    <a:pt x="74" y="29"/>
                    <a:pt x="74" y="29"/>
                  </a:cubicBezTo>
                  <a:cubicBezTo>
                    <a:pt x="74" y="0"/>
                    <a:pt x="74" y="0"/>
                    <a:pt x="74" y="0"/>
                  </a:cubicBezTo>
                  <a:cubicBezTo>
                    <a:pt x="105" y="0"/>
                    <a:pt x="105" y="0"/>
                    <a:pt x="105" y="0"/>
                  </a:cubicBezTo>
                  <a:lnTo>
                    <a:pt x="105"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6" name="Freeform 118"/>
            <p:cNvSpPr>
              <a:spLocks/>
            </p:cNvSpPr>
            <p:nvPr/>
          </p:nvSpPr>
          <p:spPr bwMode="auto">
            <a:xfrm>
              <a:off x="5580063" y="5194300"/>
              <a:ext cx="249238" cy="125413"/>
            </a:xfrm>
            <a:custGeom>
              <a:avLst/>
              <a:gdLst>
                <a:gd name="T0" fmla="*/ 0 w 225"/>
                <a:gd name="T1" fmla="*/ 113 h 113"/>
                <a:gd name="T2" fmla="*/ 0 w 225"/>
                <a:gd name="T3" fmla="*/ 79 h 113"/>
                <a:gd name="T4" fmla="*/ 31 w 225"/>
                <a:gd name="T5" fmla="*/ 79 h 113"/>
                <a:gd name="T6" fmla="*/ 48 w 225"/>
                <a:gd name="T7" fmla="*/ 68 h 113"/>
                <a:gd name="T8" fmla="*/ 49 w 225"/>
                <a:gd name="T9" fmla="*/ 56 h 113"/>
                <a:gd name="T10" fmla="*/ 49 w 225"/>
                <a:gd name="T11" fmla="*/ 0 h 113"/>
                <a:gd name="T12" fmla="*/ 84 w 225"/>
                <a:gd name="T13" fmla="*/ 0 h 113"/>
                <a:gd name="T14" fmla="*/ 84 w 225"/>
                <a:gd name="T15" fmla="*/ 54 h 113"/>
                <a:gd name="T16" fmla="*/ 80 w 225"/>
                <a:gd name="T17" fmla="*/ 79 h 113"/>
                <a:gd name="T18" fmla="*/ 102 w 225"/>
                <a:gd name="T19" fmla="*/ 79 h 113"/>
                <a:gd name="T20" fmla="*/ 119 w 225"/>
                <a:gd name="T21" fmla="*/ 57 h 113"/>
                <a:gd name="T22" fmla="*/ 119 w 225"/>
                <a:gd name="T23" fmla="*/ 0 h 113"/>
                <a:gd name="T24" fmla="*/ 154 w 225"/>
                <a:gd name="T25" fmla="*/ 0 h 113"/>
                <a:gd name="T26" fmla="*/ 154 w 225"/>
                <a:gd name="T27" fmla="*/ 54 h 113"/>
                <a:gd name="T28" fmla="*/ 150 w 225"/>
                <a:gd name="T29" fmla="*/ 79 h 113"/>
                <a:gd name="T30" fmla="*/ 172 w 225"/>
                <a:gd name="T31" fmla="*/ 79 h 113"/>
                <a:gd name="T32" fmla="*/ 190 w 225"/>
                <a:gd name="T33" fmla="*/ 57 h 113"/>
                <a:gd name="T34" fmla="*/ 190 w 225"/>
                <a:gd name="T35" fmla="*/ 0 h 113"/>
                <a:gd name="T36" fmla="*/ 225 w 225"/>
                <a:gd name="T37" fmla="*/ 0 h 113"/>
                <a:gd name="T38" fmla="*/ 225 w 225"/>
                <a:gd name="T39" fmla="*/ 54 h 113"/>
                <a:gd name="T40" fmla="*/ 206 w 225"/>
                <a:gd name="T41" fmla="*/ 99 h 113"/>
                <a:gd name="T42" fmla="*/ 173 w 225"/>
                <a:gd name="T43" fmla="*/ 113 h 113"/>
                <a:gd name="T44" fmla="*/ 0 w 225"/>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13">
                  <a:moveTo>
                    <a:pt x="0" y="113"/>
                  </a:moveTo>
                  <a:cubicBezTo>
                    <a:pt x="0" y="79"/>
                    <a:pt x="0" y="79"/>
                    <a:pt x="0" y="79"/>
                  </a:cubicBezTo>
                  <a:cubicBezTo>
                    <a:pt x="31" y="79"/>
                    <a:pt x="31" y="79"/>
                    <a:pt x="31" y="79"/>
                  </a:cubicBezTo>
                  <a:cubicBezTo>
                    <a:pt x="39" y="79"/>
                    <a:pt x="45" y="76"/>
                    <a:pt x="48" y="68"/>
                  </a:cubicBezTo>
                  <a:cubicBezTo>
                    <a:pt x="49" y="66"/>
                    <a:pt x="49" y="62"/>
                    <a:pt x="49" y="56"/>
                  </a:cubicBezTo>
                  <a:cubicBezTo>
                    <a:pt x="49" y="0"/>
                    <a:pt x="49" y="0"/>
                    <a:pt x="49" y="0"/>
                  </a:cubicBezTo>
                  <a:cubicBezTo>
                    <a:pt x="84" y="0"/>
                    <a:pt x="84" y="0"/>
                    <a:pt x="84" y="0"/>
                  </a:cubicBezTo>
                  <a:cubicBezTo>
                    <a:pt x="84" y="54"/>
                    <a:pt x="84" y="54"/>
                    <a:pt x="84" y="54"/>
                  </a:cubicBezTo>
                  <a:cubicBezTo>
                    <a:pt x="84" y="64"/>
                    <a:pt x="82" y="72"/>
                    <a:pt x="80" y="79"/>
                  </a:cubicBezTo>
                  <a:cubicBezTo>
                    <a:pt x="102" y="79"/>
                    <a:pt x="102" y="79"/>
                    <a:pt x="102" y="79"/>
                  </a:cubicBezTo>
                  <a:cubicBezTo>
                    <a:pt x="113" y="79"/>
                    <a:pt x="119" y="72"/>
                    <a:pt x="119" y="57"/>
                  </a:cubicBezTo>
                  <a:cubicBezTo>
                    <a:pt x="119" y="0"/>
                    <a:pt x="119" y="0"/>
                    <a:pt x="119" y="0"/>
                  </a:cubicBezTo>
                  <a:cubicBezTo>
                    <a:pt x="154" y="0"/>
                    <a:pt x="154" y="0"/>
                    <a:pt x="154" y="0"/>
                  </a:cubicBezTo>
                  <a:cubicBezTo>
                    <a:pt x="154" y="54"/>
                    <a:pt x="154" y="54"/>
                    <a:pt x="154" y="54"/>
                  </a:cubicBezTo>
                  <a:cubicBezTo>
                    <a:pt x="154" y="64"/>
                    <a:pt x="153" y="72"/>
                    <a:pt x="150" y="79"/>
                  </a:cubicBezTo>
                  <a:cubicBezTo>
                    <a:pt x="172" y="79"/>
                    <a:pt x="172" y="79"/>
                    <a:pt x="172" y="79"/>
                  </a:cubicBezTo>
                  <a:cubicBezTo>
                    <a:pt x="184" y="79"/>
                    <a:pt x="190" y="72"/>
                    <a:pt x="190" y="57"/>
                  </a:cubicBezTo>
                  <a:cubicBezTo>
                    <a:pt x="190" y="0"/>
                    <a:pt x="190" y="0"/>
                    <a:pt x="190" y="0"/>
                  </a:cubicBezTo>
                  <a:cubicBezTo>
                    <a:pt x="225" y="0"/>
                    <a:pt x="225" y="0"/>
                    <a:pt x="225" y="0"/>
                  </a:cubicBezTo>
                  <a:cubicBezTo>
                    <a:pt x="225" y="54"/>
                    <a:pt x="225" y="54"/>
                    <a:pt x="225" y="54"/>
                  </a:cubicBezTo>
                  <a:cubicBezTo>
                    <a:pt x="225" y="73"/>
                    <a:pt x="219" y="89"/>
                    <a:pt x="206" y="99"/>
                  </a:cubicBezTo>
                  <a:cubicBezTo>
                    <a:pt x="197" y="108"/>
                    <a:pt x="186" y="113"/>
                    <a:pt x="173" y="113"/>
                  </a:cubicBezTo>
                  <a:lnTo>
                    <a:pt x="0" y="1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7" name="Freeform 119"/>
            <p:cNvSpPr>
              <a:spLocks/>
            </p:cNvSpPr>
            <p:nvPr/>
          </p:nvSpPr>
          <p:spPr bwMode="auto">
            <a:xfrm>
              <a:off x="5854701" y="5194300"/>
              <a:ext cx="77788" cy="171450"/>
            </a:xfrm>
            <a:custGeom>
              <a:avLst/>
              <a:gdLst>
                <a:gd name="T0" fmla="*/ 69 w 69"/>
                <a:gd name="T1" fmla="*/ 90 h 154"/>
                <a:gd name="T2" fmla="*/ 51 w 69"/>
                <a:gd name="T3" fmla="*/ 139 h 154"/>
                <a:gd name="T4" fmla="*/ 0 w 69"/>
                <a:gd name="T5" fmla="*/ 154 h 154"/>
                <a:gd name="T6" fmla="*/ 0 w 69"/>
                <a:gd name="T7" fmla="*/ 125 h 154"/>
                <a:gd name="T8" fmla="*/ 34 w 69"/>
                <a:gd name="T9" fmla="*/ 93 h 154"/>
                <a:gd name="T10" fmla="*/ 34 w 69"/>
                <a:gd name="T11" fmla="*/ 0 h 154"/>
                <a:gd name="T12" fmla="*/ 69 w 69"/>
                <a:gd name="T13" fmla="*/ 0 h 154"/>
                <a:gd name="T14" fmla="*/ 69 w 69"/>
                <a:gd name="T15" fmla="*/ 90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54">
                  <a:moveTo>
                    <a:pt x="69" y="90"/>
                  </a:moveTo>
                  <a:cubicBezTo>
                    <a:pt x="69" y="113"/>
                    <a:pt x="63" y="129"/>
                    <a:pt x="51" y="139"/>
                  </a:cubicBezTo>
                  <a:cubicBezTo>
                    <a:pt x="41" y="149"/>
                    <a:pt x="23" y="154"/>
                    <a:pt x="0" y="154"/>
                  </a:cubicBezTo>
                  <a:cubicBezTo>
                    <a:pt x="0" y="125"/>
                    <a:pt x="0" y="125"/>
                    <a:pt x="0" y="125"/>
                  </a:cubicBezTo>
                  <a:cubicBezTo>
                    <a:pt x="22" y="125"/>
                    <a:pt x="34" y="115"/>
                    <a:pt x="34" y="93"/>
                  </a:cubicBezTo>
                  <a:cubicBezTo>
                    <a:pt x="34" y="0"/>
                    <a:pt x="34" y="0"/>
                    <a:pt x="34" y="0"/>
                  </a:cubicBezTo>
                  <a:cubicBezTo>
                    <a:pt x="69" y="0"/>
                    <a:pt x="69" y="0"/>
                    <a:pt x="69" y="0"/>
                  </a:cubicBezTo>
                  <a:lnTo>
                    <a:pt x="69" y="9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8" name="Freeform 120"/>
            <p:cNvSpPr>
              <a:spLocks/>
            </p:cNvSpPr>
            <p:nvPr/>
          </p:nvSpPr>
          <p:spPr bwMode="auto">
            <a:xfrm>
              <a:off x="5957888" y="5194300"/>
              <a:ext cx="177800" cy="125413"/>
            </a:xfrm>
            <a:custGeom>
              <a:avLst/>
              <a:gdLst>
                <a:gd name="T0" fmla="*/ 161 w 161"/>
                <a:gd name="T1" fmla="*/ 113 h 113"/>
                <a:gd name="T2" fmla="*/ 0 w 161"/>
                <a:gd name="T3" fmla="*/ 113 h 113"/>
                <a:gd name="T4" fmla="*/ 0 w 161"/>
                <a:gd name="T5" fmla="*/ 79 h 113"/>
                <a:gd name="T6" fmla="*/ 90 w 161"/>
                <a:gd name="T7" fmla="*/ 79 h 113"/>
                <a:gd name="T8" fmla="*/ 27 w 161"/>
                <a:gd name="T9" fmla="*/ 29 h 113"/>
                <a:gd name="T10" fmla="*/ 27 w 161"/>
                <a:gd name="T11" fmla="*/ 0 h 113"/>
                <a:gd name="T12" fmla="*/ 74 w 161"/>
                <a:gd name="T13" fmla="*/ 5 h 113"/>
                <a:gd name="T14" fmla="*/ 125 w 161"/>
                <a:gd name="T15" fmla="*/ 79 h 113"/>
                <a:gd name="T16" fmla="*/ 161 w 161"/>
                <a:gd name="T17" fmla="*/ 79 h 113"/>
                <a:gd name="T18" fmla="*/ 161 w 161"/>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13">
                  <a:moveTo>
                    <a:pt x="161" y="113"/>
                  </a:moveTo>
                  <a:cubicBezTo>
                    <a:pt x="0" y="113"/>
                    <a:pt x="0" y="113"/>
                    <a:pt x="0" y="113"/>
                  </a:cubicBezTo>
                  <a:cubicBezTo>
                    <a:pt x="0" y="79"/>
                    <a:pt x="0" y="79"/>
                    <a:pt x="0" y="79"/>
                  </a:cubicBezTo>
                  <a:cubicBezTo>
                    <a:pt x="90" y="79"/>
                    <a:pt x="90" y="79"/>
                    <a:pt x="90" y="79"/>
                  </a:cubicBezTo>
                  <a:cubicBezTo>
                    <a:pt x="90" y="45"/>
                    <a:pt x="71" y="29"/>
                    <a:pt x="27" y="29"/>
                  </a:cubicBezTo>
                  <a:cubicBezTo>
                    <a:pt x="27" y="0"/>
                    <a:pt x="27" y="0"/>
                    <a:pt x="27" y="0"/>
                  </a:cubicBezTo>
                  <a:cubicBezTo>
                    <a:pt x="49" y="0"/>
                    <a:pt x="64" y="2"/>
                    <a:pt x="74" y="5"/>
                  </a:cubicBezTo>
                  <a:cubicBezTo>
                    <a:pt x="108" y="17"/>
                    <a:pt x="125" y="42"/>
                    <a:pt x="125" y="79"/>
                  </a:cubicBezTo>
                  <a:cubicBezTo>
                    <a:pt x="161" y="79"/>
                    <a:pt x="161" y="79"/>
                    <a:pt x="161" y="79"/>
                  </a:cubicBezTo>
                  <a:lnTo>
                    <a:pt x="161" y="1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29" name="Freeform 121"/>
            <p:cNvSpPr>
              <a:spLocks noEditPoints="1"/>
            </p:cNvSpPr>
            <p:nvPr/>
          </p:nvSpPr>
          <p:spPr bwMode="auto">
            <a:xfrm>
              <a:off x="6124576" y="5218113"/>
              <a:ext cx="166688" cy="125413"/>
            </a:xfrm>
            <a:custGeom>
              <a:avLst/>
              <a:gdLst>
                <a:gd name="T0" fmla="*/ 149 w 149"/>
                <a:gd name="T1" fmla="*/ 56 h 113"/>
                <a:gd name="T2" fmla="*/ 92 w 149"/>
                <a:gd name="T3" fmla="*/ 113 h 113"/>
                <a:gd name="T4" fmla="*/ 45 w 149"/>
                <a:gd name="T5" fmla="*/ 92 h 113"/>
                <a:gd name="T6" fmla="*/ 0 w 149"/>
                <a:gd name="T7" fmla="*/ 92 h 113"/>
                <a:gd name="T8" fmla="*/ 0 w 149"/>
                <a:gd name="T9" fmla="*/ 58 h 113"/>
                <a:gd name="T10" fmla="*/ 35 w 149"/>
                <a:gd name="T11" fmla="*/ 58 h 113"/>
                <a:gd name="T12" fmla="*/ 91 w 149"/>
                <a:gd name="T13" fmla="*/ 0 h 113"/>
                <a:gd name="T14" fmla="*/ 149 w 149"/>
                <a:gd name="T15" fmla="*/ 56 h 113"/>
                <a:gd name="T16" fmla="*/ 115 w 149"/>
                <a:gd name="T17" fmla="*/ 58 h 113"/>
                <a:gd name="T18" fmla="*/ 92 w 149"/>
                <a:gd name="T19" fmla="*/ 28 h 113"/>
                <a:gd name="T20" fmla="*/ 90 w 149"/>
                <a:gd name="T21" fmla="*/ 28 h 113"/>
                <a:gd name="T22" fmla="*/ 69 w 149"/>
                <a:gd name="T23" fmla="*/ 56 h 113"/>
                <a:gd name="T24" fmla="*/ 92 w 149"/>
                <a:gd name="T25" fmla="*/ 85 h 113"/>
                <a:gd name="T26" fmla="*/ 115 w 149"/>
                <a:gd name="T2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13">
                  <a:moveTo>
                    <a:pt x="149" y="56"/>
                  </a:moveTo>
                  <a:cubicBezTo>
                    <a:pt x="149" y="90"/>
                    <a:pt x="127" y="113"/>
                    <a:pt x="92" y="113"/>
                  </a:cubicBezTo>
                  <a:cubicBezTo>
                    <a:pt x="71" y="113"/>
                    <a:pt x="55" y="106"/>
                    <a:pt x="45" y="92"/>
                  </a:cubicBezTo>
                  <a:cubicBezTo>
                    <a:pt x="0" y="92"/>
                    <a:pt x="0" y="92"/>
                    <a:pt x="0" y="92"/>
                  </a:cubicBezTo>
                  <a:cubicBezTo>
                    <a:pt x="0" y="58"/>
                    <a:pt x="0" y="58"/>
                    <a:pt x="0" y="58"/>
                  </a:cubicBezTo>
                  <a:cubicBezTo>
                    <a:pt x="35" y="58"/>
                    <a:pt x="35" y="58"/>
                    <a:pt x="35" y="58"/>
                  </a:cubicBezTo>
                  <a:cubicBezTo>
                    <a:pt x="35" y="23"/>
                    <a:pt x="55" y="0"/>
                    <a:pt x="91" y="0"/>
                  </a:cubicBezTo>
                  <a:cubicBezTo>
                    <a:pt x="126" y="0"/>
                    <a:pt x="149" y="22"/>
                    <a:pt x="149" y="56"/>
                  </a:cubicBezTo>
                  <a:close/>
                  <a:moveTo>
                    <a:pt x="115" y="58"/>
                  </a:moveTo>
                  <a:cubicBezTo>
                    <a:pt x="115" y="38"/>
                    <a:pt x="107" y="28"/>
                    <a:pt x="92" y="28"/>
                  </a:cubicBezTo>
                  <a:cubicBezTo>
                    <a:pt x="90" y="28"/>
                    <a:pt x="90" y="28"/>
                    <a:pt x="90" y="28"/>
                  </a:cubicBezTo>
                  <a:cubicBezTo>
                    <a:pt x="77" y="28"/>
                    <a:pt x="69" y="40"/>
                    <a:pt x="69" y="56"/>
                  </a:cubicBezTo>
                  <a:cubicBezTo>
                    <a:pt x="69" y="73"/>
                    <a:pt x="77" y="85"/>
                    <a:pt x="92" y="85"/>
                  </a:cubicBezTo>
                  <a:cubicBezTo>
                    <a:pt x="106" y="85"/>
                    <a:pt x="115" y="74"/>
                    <a:pt x="115" y="5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0" name="Freeform 122"/>
            <p:cNvSpPr>
              <a:spLocks/>
            </p:cNvSpPr>
            <p:nvPr/>
          </p:nvSpPr>
          <p:spPr bwMode="auto">
            <a:xfrm>
              <a:off x="6365876" y="5141913"/>
              <a:ext cx="214313" cy="223838"/>
            </a:xfrm>
            <a:custGeom>
              <a:avLst/>
              <a:gdLst>
                <a:gd name="T0" fmla="*/ 194 w 194"/>
                <a:gd name="T1" fmla="*/ 160 h 201"/>
                <a:gd name="T2" fmla="*/ 146 w 194"/>
                <a:gd name="T3" fmla="*/ 160 h 201"/>
                <a:gd name="T4" fmla="*/ 78 w 194"/>
                <a:gd name="T5" fmla="*/ 201 h 201"/>
                <a:gd name="T6" fmla="*/ 0 w 194"/>
                <a:gd name="T7" fmla="*/ 116 h 201"/>
                <a:gd name="T8" fmla="*/ 0 w 194"/>
                <a:gd name="T9" fmla="*/ 92 h 201"/>
                <a:gd name="T10" fmla="*/ 34 w 194"/>
                <a:gd name="T11" fmla="*/ 92 h 201"/>
                <a:gd name="T12" fmla="*/ 34 w 194"/>
                <a:gd name="T13" fmla="*/ 113 h 201"/>
                <a:gd name="T14" fmla="*/ 78 w 194"/>
                <a:gd name="T15" fmla="*/ 169 h 201"/>
                <a:gd name="T16" fmla="*/ 122 w 194"/>
                <a:gd name="T17" fmla="*/ 113 h 201"/>
                <a:gd name="T18" fmla="*/ 122 w 194"/>
                <a:gd name="T19" fmla="*/ 0 h 201"/>
                <a:gd name="T20" fmla="*/ 156 w 194"/>
                <a:gd name="T21" fmla="*/ 0 h 201"/>
                <a:gd name="T22" fmla="*/ 156 w 194"/>
                <a:gd name="T23" fmla="*/ 126 h 201"/>
                <a:gd name="T24" fmla="*/ 194 w 194"/>
                <a:gd name="T25" fmla="*/ 126 h 201"/>
                <a:gd name="T26" fmla="*/ 194 w 194"/>
                <a:gd name="T27" fmla="*/ 1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201">
                  <a:moveTo>
                    <a:pt x="194" y="160"/>
                  </a:moveTo>
                  <a:cubicBezTo>
                    <a:pt x="146" y="160"/>
                    <a:pt x="146" y="160"/>
                    <a:pt x="146" y="160"/>
                  </a:cubicBezTo>
                  <a:cubicBezTo>
                    <a:pt x="132" y="185"/>
                    <a:pt x="107" y="201"/>
                    <a:pt x="78" y="201"/>
                  </a:cubicBezTo>
                  <a:cubicBezTo>
                    <a:pt x="34" y="201"/>
                    <a:pt x="0" y="164"/>
                    <a:pt x="0" y="116"/>
                  </a:cubicBezTo>
                  <a:cubicBezTo>
                    <a:pt x="0" y="92"/>
                    <a:pt x="0" y="92"/>
                    <a:pt x="0" y="92"/>
                  </a:cubicBezTo>
                  <a:cubicBezTo>
                    <a:pt x="34" y="92"/>
                    <a:pt x="34" y="92"/>
                    <a:pt x="34" y="92"/>
                  </a:cubicBezTo>
                  <a:cubicBezTo>
                    <a:pt x="34" y="113"/>
                    <a:pt x="34" y="113"/>
                    <a:pt x="34" y="113"/>
                  </a:cubicBezTo>
                  <a:cubicBezTo>
                    <a:pt x="34" y="146"/>
                    <a:pt x="51" y="169"/>
                    <a:pt x="78" y="169"/>
                  </a:cubicBezTo>
                  <a:cubicBezTo>
                    <a:pt x="106" y="169"/>
                    <a:pt x="122" y="148"/>
                    <a:pt x="122" y="113"/>
                  </a:cubicBezTo>
                  <a:cubicBezTo>
                    <a:pt x="122" y="0"/>
                    <a:pt x="122" y="0"/>
                    <a:pt x="122" y="0"/>
                  </a:cubicBezTo>
                  <a:cubicBezTo>
                    <a:pt x="156" y="0"/>
                    <a:pt x="156" y="0"/>
                    <a:pt x="156" y="0"/>
                  </a:cubicBezTo>
                  <a:cubicBezTo>
                    <a:pt x="156" y="126"/>
                    <a:pt x="156" y="126"/>
                    <a:pt x="156" y="126"/>
                  </a:cubicBezTo>
                  <a:cubicBezTo>
                    <a:pt x="194" y="126"/>
                    <a:pt x="194" y="126"/>
                    <a:pt x="194" y="126"/>
                  </a:cubicBezTo>
                  <a:lnTo>
                    <a:pt x="194"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1" name="Freeform 123"/>
            <p:cNvSpPr>
              <a:spLocks/>
            </p:cNvSpPr>
            <p:nvPr/>
          </p:nvSpPr>
          <p:spPr bwMode="auto">
            <a:xfrm>
              <a:off x="6564313" y="5141913"/>
              <a:ext cx="201613" cy="177800"/>
            </a:xfrm>
            <a:custGeom>
              <a:avLst/>
              <a:gdLst>
                <a:gd name="T0" fmla="*/ 181 w 181"/>
                <a:gd name="T1" fmla="*/ 160 h 160"/>
                <a:gd name="T2" fmla="*/ 0 w 181"/>
                <a:gd name="T3" fmla="*/ 160 h 160"/>
                <a:gd name="T4" fmla="*/ 0 w 181"/>
                <a:gd name="T5" fmla="*/ 126 h 160"/>
                <a:gd name="T6" fmla="*/ 143 w 181"/>
                <a:gd name="T7" fmla="*/ 126 h 160"/>
                <a:gd name="T8" fmla="*/ 93 w 181"/>
                <a:gd name="T9" fmla="*/ 79 h 160"/>
                <a:gd name="T10" fmla="*/ 30 w 181"/>
                <a:gd name="T11" fmla="*/ 79 h 160"/>
                <a:gd name="T12" fmla="*/ 80 w 181"/>
                <a:gd name="T13" fmla="*/ 0 h 160"/>
                <a:gd name="T14" fmla="*/ 121 w 181"/>
                <a:gd name="T15" fmla="*/ 0 h 160"/>
                <a:gd name="T16" fmla="*/ 90 w 181"/>
                <a:gd name="T17" fmla="*/ 47 h 160"/>
                <a:gd name="T18" fmla="*/ 109 w 181"/>
                <a:gd name="T19" fmla="*/ 47 h 160"/>
                <a:gd name="T20" fmla="*/ 181 w 181"/>
                <a:gd name="T21" fmla="*/ 147 h 160"/>
                <a:gd name="T22" fmla="*/ 181 w 181"/>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60">
                  <a:moveTo>
                    <a:pt x="181" y="160"/>
                  </a:moveTo>
                  <a:cubicBezTo>
                    <a:pt x="0" y="160"/>
                    <a:pt x="0" y="160"/>
                    <a:pt x="0" y="160"/>
                  </a:cubicBezTo>
                  <a:cubicBezTo>
                    <a:pt x="0" y="126"/>
                    <a:pt x="0" y="126"/>
                    <a:pt x="0" y="126"/>
                  </a:cubicBezTo>
                  <a:cubicBezTo>
                    <a:pt x="143" y="126"/>
                    <a:pt x="143" y="126"/>
                    <a:pt x="143" y="126"/>
                  </a:cubicBezTo>
                  <a:cubicBezTo>
                    <a:pt x="140" y="99"/>
                    <a:pt x="119" y="79"/>
                    <a:pt x="93" y="79"/>
                  </a:cubicBezTo>
                  <a:cubicBezTo>
                    <a:pt x="30" y="79"/>
                    <a:pt x="30" y="79"/>
                    <a:pt x="30" y="79"/>
                  </a:cubicBezTo>
                  <a:cubicBezTo>
                    <a:pt x="80" y="0"/>
                    <a:pt x="80" y="0"/>
                    <a:pt x="80" y="0"/>
                  </a:cubicBezTo>
                  <a:cubicBezTo>
                    <a:pt x="121" y="0"/>
                    <a:pt x="121" y="0"/>
                    <a:pt x="121" y="0"/>
                  </a:cubicBezTo>
                  <a:cubicBezTo>
                    <a:pt x="90" y="47"/>
                    <a:pt x="90" y="47"/>
                    <a:pt x="90" y="47"/>
                  </a:cubicBezTo>
                  <a:cubicBezTo>
                    <a:pt x="109" y="47"/>
                    <a:pt x="109" y="47"/>
                    <a:pt x="109" y="47"/>
                  </a:cubicBezTo>
                  <a:cubicBezTo>
                    <a:pt x="156" y="52"/>
                    <a:pt x="181" y="88"/>
                    <a:pt x="181" y="147"/>
                  </a:cubicBezTo>
                  <a:lnTo>
                    <a:pt x="181"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2" name="Freeform 124"/>
            <p:cNvSpPr>
              <a:spLocks noEditPoints="1"/>
            </p:cNvSpPr>
            <p:nvPr/>
          </p:nvSpPr>
          <p:spPr bwMode="auto">
            <a:xfrm>
              <a:off x="6838951" y="5162550"/>
              <a:ext cx="238125" cy="157163"/>
            </a:xfrm>
            <a:custGeom>
              <a:avLst/>
              <a:gdLst>
                <a:gd name="T0" fmla="*/ 214 w 214"/>
                <a:gd name="T1" fmla="*/ 101 h 142"/>
                <a:gd name="T2" fmla="*/ 172 w 214"/>
                <a:gd name="T3" fmla="*/ 142 h 142"/>
                <a:gd name="T4" fmla="*/ 83 w 214"/>
                <a:gd name="T5" fmla="*/ 142 h 142"/>
                <a:gd name="T6" fmla="*/ 0 w 214"/>
                <a:gd name="T7" fmla="*/ 72 h 142"/>
                <a:gd name="T8" fmla="*/ 0 w 214"/>
                <a:gd name="T9" fmla="*/ 29 h 142"/>
                <a:gd name="T10" fmla="*/ 35 w 214"/>
                <a:gd name="T11" fmla="*/ 29 h 142"/>
                <a:gd name="T12" fmla="*/ 35 w 214"/>
                <a:gd name="T13" fmla="*/ 72 h 142"/>
                <a:gd name="T14" fmla="*/ 49 w 214"/>
                <a:gd name="T15" fmla="*/ 102 h 142"/>
                <a:gd name="T16" fmla="*/ 83 w 214"/>
                <a:gd name="T17" fmla="*/ 108 h 142"/>
                <a:gd name="T18" fmla="*/ 147 w 214"/>
                <a:gd name="T19" fmla="*/ 108 h 142"/>
                <a:gd name="T20" fmla="*/ 168 w 214"/>
                <a:gd name="T21" fmla="*/ 106 h 142"/>
                <a:gd name="T22" fmla="*/ 180 w 214"/>
                <a:gd name="T23" fmla="*/ 83 h 142"/>
                <a:gd name="T24" fmla="*/ 180 w 214"/>
                <a:gd name="T25" fmla="*/ 29 h 142"/>
                <a:gd name="T26" fmla="*/ 214 w 214"/>
                <a:gd name="T27" fmla="*/ 29 h 142"/>
                <a:gd name="T28" fmla="*/ 214 w 214"/>
                <a:gd name="T29" fmla="*/ 101 h 142"/>
                <a:gd name="T30" fmla="*/ 101 w 214"/>
                <a:gd name="T31" fmla="*/ 29 h 142"/>
                <a:gd name="T32" fmla="*/ 70 w 214"/>
                <a:gd name="T33" fmla="*/ 29 h 142"/>
                <a:gd name="T34" fmla="*/ 70 w 214"/>
                <a:gd name="T35" fmla="*/ 0 h 142"/>
                <a:gd name="T36" fmla="*/ 101 w 214"/>
                <a:gd name="T37" fmla="*/ 0 h 142"/>
                <a:gd name="T38" fmla="*/ 101 w 214"/>
                <a:gd name="T39" fmla="*/ 29 h 142"/>
                <a:gd name="T40" fmla="*/ 148 w 214"/>
                <a:gd name="T41" fmla="*/ 29 h 142"/>
                <a:gd name="T42" fmla="*/ 117 w 214"/>
                <a:gd name="T43" fmla="*/ 29 h 142"/>
                <a:gd name="T44" fmla="*/ 117 w 214"/>
                <a:gd name="T45" fmla="*/ 0 h 142"/>
                <a:gd name="T46" fmla="*/ 148 w 214"/>
                <a:gd name="T47" fmla="*/ 0 h 142"/>
                <a:gd name="T48" fmla="*/ 148 w 214"/>
                <a:gd name="T49" fmla="*/ 2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142">
                  <a:moveTo>
                    <a:pt x="214" y="101"/>
                  </a:moveTo>
                  <a:cubicBezTo>
                    <a:pt x="214" y="126"/>
                    <a:pt x="199" y="142"/>
                    <a:pt x="172" y="142"/>
                  </a:cubicBezTo>
                  <a:cubicBezTo>
                    <a:pt x="83" y="142"/>
                    <a:pt x="83" y="142"/>
                    <a:pt x="83" y="142"/>
                  </a:cubicBezTo>
                  <a:cubicBezTo>
                    <a:pt x="28" y="142"/>
                    <a:pt x="0" y="119"/>
                    <a:pt x="0" y="72"/>
                  </a:cubicBezTo>
                  <a:cubicBezTo>
                    <a:pt x="0" y="29"/>
                    <a:pt x="0" y="29"/>
                    <a:pt x="0" y="29"/>
                  </a:cubicBezTo>
                  <a:cubicBezTo>
                    <a:pt x="35" y="29"/>
                    <a:pt x="35" y="29"/>
                    <a:pt x="35" y="29"/>
                  </a:cubicBezTo>
                  <a:cubicBezTo>
                    <a:pt x="35" y="72"/>
                    <a:pt x="35" y="72"/>
                    <a:pt x="35" y="72"/>
                  </a:cubicBezTo>
                  <a:cubicBezTo>
                    <a:pt x="35" y="87"/>
                    <a:pt x="39" y="97"/>
                    <a:pt x="49" y="102"/>
                  </a:cubicBezTo>
                  <a:cubicBezTo>
                    <a:pt x="56" y="106"/>
                    <a:pt x="67" y="108"/>
                    <a:pt x="83" y="108"/>
                  </a:cubicBezTo>
                  <a:cubicBezTo>
                    <a:pt x="147" y="108"/>
                    <a:pt x="147" y="108"/>
                    <a:pt x="147" y="108"/>
                  </a:cubicBezTo>
                  <a:cubicBezTo>
                    <a:pt x="157" y="108"/>
                    <a:pt x="164" y="108"/>
                    <a:pt x="168" y="106"/>
                  </a:cubicBezTo>
                  <a:cubicBezTo>
                    <a:pt x="176" y="102"/>
                    <a:pt x="180" y="95"/>
                    <a:pt x="180" y="83"/>
                  </a:cubicBezTo>
                  <a:cubicBezTo>
                    <a:pt x="180" y="29"/>
                    <a:pt x="180" y="29"/>
                    <a:pt x="180" y="29"/>
                  </a:cubicBezTo>
                  <a:cubicBezTo>
                    <a:pt x="214" y="29"/>
                    <a:pt x="214" y="29"/>
                    <a:pt x="214" y="29"/>
                  </a:cubicBezTo>
                  <a:lnTo>
                    <a:pt x="214" y="101"/>
                  </a:lnTo>
                  <a:close/>
                  <a:moveTo>
                    <a:pt x="101" y="29"/>
                  </a:moveTo>
                  <a:cubicBezTo>
                    <a:pt x="70" y="29"/>
                    <a:pt x="70" y="29"/>
                    <a:pt x="70" y="29"/>
                  </a:cubicBezTo>
                  <a:cubicBezTo>
                    <a:pt x="70" y="0"/>
                    <a:pt x="70" y="0"/>
                    <a:pt x="70" y="0"/>
                  </a:cubicBezTo>
                  <a:cubicBezTo>
                    <a:pt x="101" y="0"/>
                    <a:pt x="101" y="0"/>
                    <a:pt x="101" y="0"/>
                  </a:cubicBezTo>
                  <a:lnTo>
                    <a:pt x="101" y="29"/>
                  </a:lnTo>
                  <a:close/>
                  <a:moveTo>
                    <a:pt x="148" y="29"/>
                  </a:moveTo>
                  <a:cubicBezTo>
                    <a:pt x="117" y="29"/>
                    <a:pt x="117" y="29"/>
                    <a:pt x="117" y="29"/>
                  </a:cubicBezTo>
                  <a:cubicBezTo>
                    <a:pt x="117" y="0"/>
                    <a:pt x="117" y="0"/>
                    <a:pt x="117" y="0"/>
                  </a:cubicBezTo>
                  <a:cubicBezTo>
                    <a:pt x="148" y="0"/>
                    <a:pt x="148" y="0"/>
                    <a:pt x="148" y="0"/>
                  </a:cubicBezTo>
                  <a:lnTo>
                    <a:pt x="148"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3" name="Freeform 125"/>
            <p:cNvSpPr>
              <a:spLocks/>
            </p:cNvSpPr>
            <p:nvPr/>
          </p:nvSpPr>
          <p:spPr bwMode="auto">
            <a:xfrm>
              <a:off x="7105651" y="5141913"/>
              <a:ext cx="82550" cy="177800"/>
            </a:xfrm>
            <a:custGeom>
              <a:avLst/>
              <a:gdLst>
                <a:gd name="T0" fmla="*/ 74 w 74"/>
                <a:gd name="T1" fmla="*/ 160 h 160"/>
                <a:gd name="T2" fmla="*/ 41 w 74"/>
                <a:gd name="T3" fmla="*/ 160 h 160"/>
                <a:gd name="T4" fmla="*/ 0 w 74"/>
                <a:gd name="T5" fmla="*/ 119 h 160"/>
                <a:gd name="T6" fmla="*/ 0 w 74"/>
                <a:gd name="T7" fmla="*/ 0 h 160"/>
                <a:gd name="T8" fmla="*/ 34 w 74"/>
                <a:gd name="T9" fmla="*/ 0 h 160"/>
                <a:gd name="T10" fmla="*/ 34 w 74"/>
                <a:gd name="T11" fmla="*/ 101 h 160"/>
                <a:gd name="T12" fmla="*/ 64 w 74"/>
                <a:gd name="T13" fmla="*/ 126 h 160"/>
                <a:gd name="T14" fmla="*/ 74 w 74"/>
                <a:gd name="T15" fmla="*/ 126 h 160"/>
                <a:gd name="T16" fmla="*/ 74 w 74"/>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60">
                  <a:moveTo>
                    <a:pt x="74" y="160"/>
                  </a:moveTo>
                  <a:cubicBezTo>
                    <a:pt x="41" y="160"/>
                    <a:pt x="41" y="160"/>
                    <a:pt x="41" y="160"/>
                  </a:cubicBezTo>
                  <a:cubicBezTo>
                    <a:pt x="15" y="160"/>
                    <a:pt x="0" y="144"/>
                    <a:pt x="0" y="119"/>
                  </a:cubicBezTo>
                  <a:cubicBezTo>
                    <a:pt x="0" y="0"/>
                    <a:pt x="0" y="0"/>
                    <a:pt x="0" y="0"/>
                  </a:cubicBezTo>
                  <a:cubicBezTo>
                    <a:pt x="34" y="0"/>
                    <a:pt x="34" y="0"/>
                    <a:pt x="34" y="0"/>
                  </a:cubicBezTo>
                  <a:cubicBezTo>
                    <a:pt x="34" y="101"/>
                    <a:pt x="34" y="101"/>
                    <a:pt x="34" y="101"/>
                  </a:cubicBezTo>
                  <a:cubicBezTo>
                    <a:pt x="34" y="117"/>
                    <a:pt x="38" y="126"/>
                    <a:pt x="64" y="126"/>
                  </a:cubicBezTo>
                  <a:cubicBezTo>
                    <a:pt x="74" y="126"/>
                    <a:pt x="74" y="126"/>
                    <a:pt x="74" y="126"/>
                  </a:cubicBezTo>
                  <a:lnTo>
                    <a:pt x="74"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4" name="Freeform 126"/>
            <p:cNvSpPr>
              <a:spLocks noEditPoints="1"/>
            </p:cNvSpPr>
            <p:nvPr/>
          </p:nvSpPr>
          <p:spPr bwMode="auto">
            <a:xfrm>
              <a:off x="7181851" y="5194300"/>
              <a:ext cx="123825" cy="171450"/>
            </a:xfrm>
            <a:custGeom>
              <a:avLst/>
              <a:gdLst>
                <a:gd name="T0" fmla="*/ 112 w 112"/>
                <a:gd name="T1" fmla="*/ 113 h 154"/>
                <a:gd name="T2" fmla="*/ 0 w 112"/>
                <a:gd name="T3" fmla="*/ 113 h 154"/>
                <a:gd name="T4" fmla="*/ 0 w 112"/>
                <a:gd name="T5" fmla="*/ 79 h 154"/>
                <a:gd name="T6" fmla="*/ 23 w 112"/>
                <a:gd name="T7" fmla="*/ 79 h 154"/>
                <a:gd name="T8" fmla="*/ 40 w 112"/>
                <a:gd name="T9" fmla="*/ 56 h 154"/>
                <a:gd name="T10" fmla="*/ 40 w 112"/>
                <a:gd name="T11" fmla="*/ 0 h 154"/>
                <a:gd name="T12" fmla="*/ 75 w 112"/>
                <a:gd name="T13" fmla="*/ 0 h 154"/>
                <a:gd name="T14" fmla="*/ 75 w 112"/>
                <a:gd name="T15" fmla="*/ 54 h 154"/>
                <a:gd name="T16" fmla="*/ 71 w 112"/>
                <a:gd name="T17" fmla="*/ 79 h 154"/>
                <a:gd name="T18" fmla="*/ 112 w 112"/>
                <a:gd name="T19" fmla="*/ 79 h 154"/>
                <a:gd name="T20" fmla="*/ 112 w 112"/>
                <a:gd name="T21" fmla="*/ 113 h 154"/>
                <a:gd name="T22" fmla="*/ 72 w 112"/>
                <a:gd name="T23" fmla="*/ 154 h 154"/>
                <a:gd name="T24" fmla="*/ 41 w 112"/>
                <a:gd name="T25" fmla="*/ 154 h 154"/>
                <a:gd name="T26" fmla="*/ 41 w 112"/>
                <a:gd name="T27" fmla="*/ 125 h 154"/>
                <a:gd name="T28" fmla="*/ 72 w 112"/>
                <a:gd name="T29" fmla="*/ 125 h 154"/>
                <a:gd name="T30" fmla="*/ 72 w 112"/>
                <a:gd name="T3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54">
                  <a:moveTo>
                    <a:pt x="112" y="113"/>
                  </a:moveTo>
                  <a:cubicBezTo>
                    <a:pt x="0" y="113"/>
                    <a:pt x="0" y="113"/>
                    <a:pt x="0" y="113"/>
                  </a:cubicBezTo>
                  <a:cubicBezTo>
                    <a:pt x="0" y="79"/>
                    <a:pt x="0" y="79"/>
                    <a:pt x="0" y="79"/>
                  </a:cubicBezTo>
                  <a:cubicBezTo>
                    <a:pt x="23" y="79"/>
                    <a:pt x="23" y="79"/>
                    <a:pt x="23" y="79"/>
                  </a:cubicBezTo>
                  <a:cubicBezTo>
                    <a:pt x="34" y="79"/>
                    <a:pt x="40" y="71"/>
                    <a:pt x="40" y="56"/>
                  </a:cubicBezTo>
                  <a:cubicBezTo>
                    <a:pt x="40" y="0"/>
                    <a:pt x="40" y="0"/>
                    <a:pt x="40" y="0"/>
                  </a:cubicBezTo>
                  <a:cubicBezTo>
                    <a:pt x="75" y="0"/>
                    <a:pt x="75" y="0"/>
                    <a:pt x="75" y="0"/>
                  </a:cubicBezTo>
                  <a:cubicBezTo>
                    <a:pt x="75" y="54"/>
                    <a:pt x="75" y="54"/>
                    <a:pt x="75" y="54"/>
                  </a:cubicBezTo>
                  <a:cubicBezTo>
                    <a:pt x="75" y="64"/>
                    <a:pt x="74" y="72"/>
                    <a:pt x="71" y="79"/>
                  </a:cubicBezTo>
                  <a:cubicBezTo>
                    <a:pt x="112" y="79"/>
                    <a:pt x="112" y="79"/>
                    <a:pt x="112" y="79"/>
                  </a:cubicBezTo>
                  <a:lnTo>
                    <a:pt x="112" y="113"/>
                  </a:lnTo>
                  <a:close/>
                  <a:moveTo>
                    <a:pt x="72" y="154"/>
                  </a:moveTo>
                  <a:cubicBezTo>
                    <a:pt x="41" y="154"/>
                    <a:pt x="41" y="154"/>
                    <a:pt x="41" y="154"/>
                  </a:cubicBezTo>
                  <a:cubicBezTo>
                    <a:pt x="41" y="125"/>
                    <a:pt x="41" y="125"/>
                    <a:pt x="41" y="125"/>
                  </a:cubicBezTo>
                  <a:cubicBezTo>
                    <a:pt x="72" y="125"/>
                    <a:pt x="72" y="125"/>
                    <a:pt x="72" y="125"/>
                  </a:cubicBezTo>
                  <a:lnTo>
                    <a:pt x="72" y="1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5" name="Freeform 127"/>
            <p:cNvSpPr>
              <a:spLocks/>
            </p:cNvSpPr>
            <p:nvPr/>
          </p:nvSpPr>
          <p:spPr bwMode="auto">
            <a:xfrm>
              <a:off x="7294563" y="5141913"/>
              <a:ext cx="85725" cy="177800"/>
            </a:xfrm>
            <a:custGeom>
              <a:avLst/>
              <a:gdLst>
                <a:gd name="T0" fmla="*/ 78 w 78"/>
                <a:gd name="T1" fmla="*/ 112 h 160"/>
                <a:gd name="T2" fmla="*/ 67 w 78"/>
                <a:gd name="T3" fmla="*/ 144 h 160"/>
                <a:gd name="T4" fmla="*/ 33 w 78"/>
                <a:gd name="T5" fmla="*/ 160 h 160"/>
                <a:gd name="T6" fmla="*/ 0 w 78"/>
                <a:gd name="T7" fmla="*/ 160 h 160"/>
                <a:gd name="T8" fmla="*/ 0 w 78"/>
                <a:gd name="T9" fmla="*/ 126 h 160"/>
                <a:gd name="T10" fmla="*/ 26 w 78"/>
                <a:gd name="T11" fmla="*/ 126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4"/>
                  </a:cubicBezTo>
                  <a:cubicBezTo>
                    <a:pt x="59" y="155"/>
                    <a:pt x="48" y="160"/>
                    <a:pt x="33" y="160"/>
                  </a:cubicBezTo>
                  <a:cubicBezTo>
                    <a:pt x="0" y="160"/>
                    <a:pt x="0" y="160"/>
                    <a:pt x="0" y="160"/>
                  </a:cubicBezTo>
                  <a:cubicBezTo>
                    <a:pt x="0" y="126"/>
                    <a:pt x="0" y="126"/>
                    <a:pt x="0" y="126"/>
                  </a:cubicBezTo>
                  <a:cubicBezTo>
                    <a:pt x="26" y="126"/>
                    <a:pt x="26" y="126"/>
                    <a:pt x="26" y="126"/>
                  </a:cubicBezTo>
                  <a:cubicBezTo>
                    <a:pt x="37" y="126"/>
                    <a:pt x="43" y="118"/>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6" name="Freeform 128"/>
            <p:cNvSpPr>
              <a:spLocks/>
            </p:cNvSpPr>
            <p:nvPr/>
          </p:nvSpPr>
          <p:spPr bwMode="auto">
            <a:xfrm>
              <a:off x="7408863" y="5141913"/>
              <a:ext cx="82550" cy="177800"/>
            </a:xfrm>
            <a:custGeom>
              <a:avLst/>
              <a:gdLst>
                <a:gd name="T0" fmla="*/ 75 w 75"/>
                <a:gd name="T1" fmla="*/ 160 h 160"/>
                <a:gd name="T2" fmla="*/ 42 w 75"/>
                <a:gd name="T3" fmla="*/ 160 h 160"/>
                <a:gd name="T4" fmla="*/ 0 w 75"/>
                <a:gd name="T5" fmla="*/ 119 h 160"/>
                <a:gd name="T6" fmla="*/ 0 w 75"/>
                <a:gd name="T7" fmla="*/ 0 h 160"/>
                <a:gd name="T8" fmla="*/ 35 w 75"/>
                <a:gd name="T9" fmla="*/ 0 h 160"/>
                <a:gd name="T10" fmla="*/ 35 w 75"/>
                <a:gd name="T11" fmla="*/ 101 h 160"/>
                <a:gd name="T12" fmla="*/ 65 w 75"/>
                <a:gd name="T13" fmla="*/ 126 h 160"/>
                <a:gd name="T14" fmla="*/ 75 w 75"/>
                <a:gd name="T15" fmla="*/ 126 h 160"/>
                <a:gd name="T16" fmla="*/ 75 w 75"/>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60">
                  <a:moveTo>
                    <a:pt x="75" y="160"/>
                  </a:moveTo>
                  <a:cubicBezTo>
                    <a:pt x="42" y="160"/>
                    <a:pt x="42" y="160"/>
                    <a:pt x="42" y="160"/>
                  </a:cubicBezTo>
                  <a:cubicBezTo>
                    <a:pt x="16" y="160"/>
                    <a:pt x="0" y="144"/>
                    <a:pt x="0" y="119"/>
                  </a:cubicBezTo>
                  <a:cubicBezTo>
                    <a:pt x="0" y="0"/>
                    <a:pt x="0" y="0"/>
                    <a:pt x="0" y="0"/>
                  </a:cubicBezTo>
                  <a:cubicBezTo>
                    <a:pt x="35" y="0"/>
                    <a:pt x="35" y="0"/>
                    <a:pt x="35" y="0"/>
                  </a:cubicBezTo>
                  <a:cubicBezTo>
                    <a:pt x="35" y="101"/>
                    <a:pt x="35" y="101"/>
                    <a:pt x="35" y="101"/>
                  </a:cubicBezTo>
                  <a:cubicBezTo>
                    <a:pt x="35" y="117"/>
                    <a:pt x="39" y="126"/>
                    <a:pt x="65" y="126"/>
                  </a:cubicBezTo>
                  <a:cubicBezTo>
                    <a:pt x="75" y="126"/>
                    <a:pt x="75" y="126"/>
                    <a:pt x="75" y="126"/>
                  </a:cubicBezTo>
                  <a:lnTo>
                    <a:pt x="75"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7" name="Freeform 129"/>
            <p:cNvSpPr>
              <a:spLocks noEditPoints="1"/>
            </p:cNvSpPr>
            <p:nvPr/>
          </p:nvSpPr>
          <p:spPr bwMode="auto">
            <a:xfrm>
              <a:off x="7488238" y="5141913"/>
              <a:ext cx="260350" cy="177800"/>
            </a:xfrm>
            <a:custGeom>
              <a:avLst/>
              <a:gdLst>
                <a:gd name="T0" fmla="*/ 235 w 235"/>
                <a:gd name="T1" fmla="*/ 160 h 160"/>
                <a:gd name="T2" fmla="*/ 0 w 235"/>
                <a:gd name="T3" fmla="*/ 160 h 160"/>
                <a:gd name="T4" fmla="*/ 0 w 235"/>
                <a:gd name="T5" fmla="*/ 126 h 160"/>
                <a:gd name="T6" fmla="*/ 39 w 235"/>
                <a:gd name="T7" fmla="*/ 126 h 160"/>
                <a:gd name="T8" fmla="*/ 39 w 235"/>
                <a:gd name="T9" fmla="*/ 0 h 160"/>
                <a:gd name="T10" fmla="*/ 74 w 235"/>
                <a:gd name="T11" fmla="*/ 0 h 160"/>
                <a:gd name="T12" fmla="*/ 71 w 235"/>
                <a:gd name="T13" fmla="*/ 81 h 160"/>
                <a:gd name="T14" fmla="*/ 140 w 235"/>
                <a:gd name="T15" fmla="*/ 47 h 160"/>
                <a:gd name="T16" fmla="*/ 208 w 235"/>
                <a:gd name="T17" fmla="*/ 126 h 160"/>
                <a:gd name="T18" fmla="*/ 235 w 235"/>
                <a:gd name="T19" fmla="*/ 126 h 160"/>
                <a:gd name="T20" fmla="*/ 235 w 235"/>
                <a:gd name="T21" fmla="*/ 160 h 160"/>
                <a:gd name="T22" fmla="*/ 172 w 235"/>
                <a:gd name="T23" fmla="*/ 126 h 160"/>
                <a:gd name="T24" fmla="*/ 172 w 235"/>
                <a:gd name="T25" fmla="*/ 121 h 160"/>
                <a:gd name="T26" fmla="*/ 137 w 235"/>
                <a:gd name="T27" fmla="*/ 77 h 160"/>
                <a:gd name="T28" fmla="*/ 70 w 235"/>
                <a:gd name="T29" fmla="*/ 126 h 160"/>
                <a:gd name="T30" fmla="*/ 172 w 235"/>
                <a:gd name="T31"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60">
                  <a:moveTo>
                    <a:pt x="235" y="160"/>
                  </a:moveTo>
                  <a:cubicBezTo>
                    <a:pt x="0" y="160"/>
                    <a:pt x="0" y="160"/>
                    <a:pt x="0" y="160"/>
                  </a:cubicBezTo>
                  <a:cubicBezTo>
                    <a:pt x="0" y="126"/>
                    <a:pt x="0" y="126"/>
                    <a:pt x="0" y="126"/>
                  </a:cubicBezTo>
                  <a:cubicBezTo>
                    <a:pt x="39" y="126"/>
                    <a:pt x="39" y="126"/>
                    <a:pt x="39" y="126"/>
                  </a:cubicBezTo>
                  <a:cubicBezTo>
                    <a:pt x="39" y="0"/>
                    <a:pt x="39" y="0"/>
                    <a:pt x="39" y="0"/>
                  </a:cubicBezTo>
                  <a:cubicBezTo>
                    <a:pt x="74" y="0"/>
                    <a:pt x="74" y="0"/>
                    <a:pt x="74" y="0"/>
                  </a:cubicBezTo>
                  <a:cubicBezTo>
                    <a:pt x="71" y="81"/>
                    <a:pt x="71" y="81"/>
                    <a:pt x="71" y="81"/>
                  </a:cubicBezTo>
                  <a:cubicBezTo>
                    <a:pt x="93" y="58"/>
                    <a:pt x="115" y="47"/>
                    <a:pt x="140" y="47"/>
                  </a:cubicBezTo>
                  <a:cubicBezTo>
                    <a:pt x="181" y="47"/>
                    <a:pt x="204" y="76"/>
                    <a:pt x="208" y="126"/>
                  </a:cubicBezTo>
                  <a:cubicBezTo>
                    <a:pt x="235" y="126"/>
                    <a:pt x="235" y="126"/>
                    <a:pt x="235" y="126"/>
                  </a:cubicBezTo>
                  <a:lnTo>
                    <a:pt x="235" y="160"/>
                  </a:lnTo>
                  <a:close/>
                  <a:moveTo>
                    <a:pt x="172" y="126"/>
                  </a:moveTo>
                  <a:cubicBezTo>
                    <a:pt x="172" y="125"/>
                    <a:pt x="172" y="123"/>
                    <a:pt x="172" y="121"/>
                  </a:cubicBezTo>
                  <a:cubicBezTo>
                    <a:pt x="172" y="96"/>
                    <a:pt x="159" y="77"/>
                    <a:pt x="137" y="77"/>
                  </a:cubicBezTo>
                  <a:cubicBezTo>
                    <a:pt x="112" y="77"/>
                    <a:pt x="89" y="94"/>
                    <a:pt x="70" y="126"/>
                  </a:cubicBezTo>
                  <a:lnTo>
                    <a:pt x="172" y="1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8" name="Freeform 130"/>
            <p:cNvSpPr>
              <a:spLocks/>
            </p:cNvSpPr>
            <p:nvPr/>
          </p:nvSpPr>
          <p:spPr bwMode="auto">
            <a:xfrm>
              <a:off x="7737476" y="5141913"/>
              <a:ext cx="87313" cy="177800"/>
            </a:xfrm>
            <a:custGeom>
              <a:avLst/>
              <a:gdLst>
                <a:gd name="T0" fmla="*/ 78 w 78"/>
                <a:gd name="T1" fmla="*/ 112 h 160"/>
                <a:gd name="T2" fmla="*/ 67 w 78"/>
                <a:gd name="T3" fmla="*/ 144 h 160"/>
                <a:gd name="T4" fmla="*/ 32 w 78"/>
                <a:gd name="T5" fmla="*/ 160 h 160"/>
                <a:gd name="T6" fmla="*/ 0 w 78"/>
                <a:gd name="T7" fmla="*/ 160 h 160"/>
                <a:gd name="T8" fmla="*/ 0 w 78"/>
                <a:gd name="T9" fmla="*/ 126 h 160"/>
                <a:gd name="T10" fmla="*/ 25 w 78"/>
                <a:gd name="T11" fmla="*/ 126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4"/>
                  </a:cubicBezTo>
                  <a:cubicBezTo>
                    <a:pt x="58" y="155"/>
                    <a:pt x="47" y="160"/>
                    <a:pt x="32" y="160"/>
                  </a:cubicBezTo>
                  <a:cubicBezTo>
                    <a:pt x="0" y="160"/>
                    <a:pt x="0" y="160"/>
                    <a:pt x="0" y="160"/>
                  </a:cubicBezTo>
                  <a:cubicBezTo>
                    <a:pt x="0" y="126"/>
                    <a:pt x="0" y="126"/>
                    <a:pt x="0" y="126"/>
                  </a:cubicBezTo>
                  <a:cubicBezTo>
                    <a:pt x="25" y="126"/>
                    <a:pt x="25" y="126"/>
                    <a:pt x="25" y="126"/>
                  </a:cubicBezTo>
                  <a:cubicBezTo>
                    <a:pt x="37" y="126"/>
                    <a:pt x="43" y="118"/>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39" name="Freeform 131"/>
            <p:cNvSpPr>
              <a:spLocks noEditPoints="1"/>
            </p:cNvSpPr>
            <p:nvPr/>
          </p:nvSpPr>
          <p:spPr bwMode="auto">
            <a:xfrm>
              <a:off x="7897813" y="5194300"/>
              <a:ext cx="211138" cy="171450"/>
            </a:xfrm>
            <a:custGeom>
              <a:avLst/>
              <a:gdLst>
                <a:gd name="T0" fmla="*/ 190 w 190"/>
                <a:gd name="T1" fmla="*/ 57 h 154"/>
                <a:gd name="T2" fmla="*/ 173 w 190"/>
                <a:gd name="T3" fmla="*/ 98 h 154"/>
                <a:gd name="T4" fmla="*/ 131 w 190"/>
                <a:gd name="T5" fmla="*/ 113 h 154"/>
                <a:gd name="T6" fmla="*/ 91 w 190"/>
                <a:gd name="T7" fmla="*/ 98 h 154"/>
                <a:gd name="T8" fmla="*/ 75 w 190"/>
                <a:gd name="T9" fmla="*/ 57 h 154"/>
                <a:gd name="T10" fmla="*/ 79 w 190"/>
                <a:gd name="T11" fmla="*/ 34 h 154"/>
                <a:gd name="T12" fmla="*/ 64 w 190"/>
                <a:gd name="T13" fmla="*/ 34 h 154"/>
                <a:gd name="T14" fmla="*/ 35 w 190"/>
                <a:gd name="T15" fmla="*/ 72 h 154"/>
                <a:gd name="T16" fmla="*/ 35 w 190"/>
                <a:gd name="T17" fmla="*/ 154 h 154"/>
                <a:gd name="T18" fmla="*/ 0 w 190"/>
                <a:gd name="T19" fmla="*/ 154 h 154"/>
                <a:gd name="T20" fmla="*/ 0 w 190"/>
                <a:gd name="T21" fmla="*/ 66 h 154"/>
                <a:gd name="T22" fmla="*/ 19 w 190"/>
                <a:gd name="T23" fmla="*/ 17 h 154"/>
                <a:gd name="T24" fmla="*/ 62 w 190"/>
                <a:gd name="T25" fmla="*/ 0 h 154"/>
                <a:gd name="T26" fmla="*/ 133 w 190"/>
                <a:gd name="T27" fmla="*/ 0 h 154"/>
                <a:gd name="T28" fmla="*/ 174 w 190"/>
                <a:gd name="T29" fmla="*/ 16 h 154"/>
                <a:gd name="T30" fmla="*/ 190 w 190"/>
                <a:gd name="T31" fmla="*/ 57 h 154"/>
                <a:gd name="T32" fmla="*/ 155 w 190"/>
                <a:gd name="T33" fmla="*/ 56 h 154"/>
                <a:gd name="T34" fmla="*/ 150 w 190"/>
                <a:gd name="T35" fmla="*/ 37 h 154"/>
                <a:gd name="T36" fmla="*/ 132 w 190"/>
                <a:gd name="T37" fmla="*/ 29 h 154"/>
                <a:gd name="T38" fmla="*/ 115 w 190"/>
                <a:gd name="T39" fmla="*/ 37 h 154"/>
                <a:gd name="T40" fmla="*/ 109 w 190"/>
                <a:gd name="T41" fmla="*/ 57 h 154"/>
                <a:gd name="T42" fmla="*/ 114 w 190"/>
                <a:gd name="T43" fmla="*/ 76 h 154"/>
                <a:gd name="T44" fmla="*/ 131 w 190"/>
                <a:gd name="T45" fmla="*/ 85 h 154"/>
                <a:gd name="T46" fmla="*/ 133 w 190"/>
                <a:gd name="T47" fmla="*/ 85 h 154"/>
                <a:gd name="T48" fmla="*/ 155 w 190"/>
                <a:gd name="T49" fmla="*/ 5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 h="154">
                  <a:moveTo>
                    <a:pt x="190" y="57"/>
                  </a:moveTo>
                  <a:cubicBezTo>
                    <a:pt x="190" y="75"/>
                    <a:pt x="184" y="88"/>
                    <a:pt x="173" y="98"/>
                  </a:cubicBezTo>
                  <a:cubicBezTo>
                    <a:pt x="163" y="108"/>
                    <a:pt x="149" y="113"/>
                    <a:pt x="131" y="113"/>
                  </a:cubicBezTo>
                  <a:cubicBezTo>
                    <a:pt x="114" y="113"/>
                    <a:pt x="101" y="108"/>
                    <a:pt x="91" y="98"/>
                  </a:cubicBezTo>
                  <a:cubicBezTo>
                    <a:pt x="80" y="88"/>
                    <a:pt x="75" y="74"/>
                    <a:pt x="75" y="57"/>
                  </a:cubicBezTo>
                  <a:cubicBezTo>
                    <a:pt x="75" y="49"/>
                    <a:pt x="77" y="41"/>
                    <a:pt x="79" y="34"/>
                  </a:cubicBezTo>
                  <a:cubicBezTo>
                    <a:pt x="64" y="34"/>
                    <a:pt x="64" y="34"/>
                    <a:pt x="64" y="34"/>
                  </a:cubicBezTo>
                  <a:cubicBezTo>
                    <a:pt x="44" y="34"/>
                    <a:pt x="35" y="47"/>
                    <a:pt x="35" y="72"/>
                  </a:cubicBezTo>
                  <a:cubicBezTo>
                    <a:pt x="35" y="154"/>
                    <a:pt x="35" y="154"/>
                    <a:pt x="35" y="154"/>
                  </a:cubicBezTo>
                  <a:cubicBezTo>
                    <a:pt x="0" y="154"/>
                    <a:pt x="0" y="154"/>
                    <a:pt x="0" y="154"/>
                  </a:cubicBezTo>
                  <a:cubicBezTo>
                    <a:pt x="0" y="66"/>
                    <a:pt x="0" y="66"/>
                    <a:pt x="0" y="66"/>
                  </a:cubicBezTo>
                  <a:cubicBezTo>
                    <a:pt x="0" y="45"/>
                    <a:pt x="6" y="28"/>
                    <a:pt x="19" y="17"/>
                  </a:cubicBezTo>
                  <a:cubicBezTo>
                    <a:pt x="30" y="6"/>
                    <a:pt x="44" y="0"/>
                    <a:pt x="62" y="0"/>
                  </a:cubicBezTo>
                  <a:cubicBezTo>
                    <a:pt x="133" y="0"/>
                    <a:pt x="133" y="0"/>
                    <a:pt x="133" y="0"/>
                  </a:cubicBezTo>
                  <a:cubicBezTo>
                    <a:pt x="150" y="0"/>
                    <a:pt x="164" y="5"/>
                    <a:pt x="174" y="16"/>
                  </a:cubicBezTo>
                  <a:cubicBezTo>
                    <a:pt x="184" y="26"/>
                    <a:pt x="190" y="40"/>
                    <a:pt x="190" y="57"/>
                  </a:cubicBezTo>
                  <a:close/>
                  <a:moveTo>
                    <a:pt x="155" y="56"/>
                  </a:moveTo>
                  <a:cubicBezTo>
                    <a:pt x="155" y="48"/>
                    <a:pt x="154" y="42"/>
                    <a:pt x="150" y="37"/>
                  </a:cubicBezTo>
                  <a:cubicBezTo>
                    <a:pt x="146" y="31"/>
                    <a:pt x="140" y="29"/>
                    <a:pt x="132" y="29"/>
                  </a:cubicBezTo>
                  <a:cubicBezTo>
                    <a:pt x="125" y="29"/>
                    <a:pt x="119" y="32"/>
                    <a:pt x="115" y="37"/>
                  </a:cubicBezTo>
                  <a:cubicBezTo>
                    <a:pt x="111" y="43"/>
                    <a:pt x="109" y="49"/>
                    <a:pt x="109" y="57"/>
                  </a:cubicBezTo>
                  <a:cubicBezTo>
                    <a:pt x="109" y="65"/>
                    <a:pt x="111" y="71"/>
                    <a:pt x="114" y="76"/>
                  </a:cubicBezTo>
                  <a:cubicBezTo>
                    <a:pt x="118" y="82"/>
                    <a:pt x="124" y="85"/>
                    <a:pt x="131" y="85"/>
                  </a:cubicBezTo>
                  <a:cubicBezTo>
                    <a:pt x="133" y="85"/>
                    <a:pt x="133" y="85"/>
                    <a:pt x="133" y="85"/>
                  </a:cubicBezTo>
                  <a:cubicBezTo>
                    <a:pt x="148" y="85"/>
                    <a:pt x="155" y="76"/>
                    <a:pt x="155"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0" name="Freeform 132"/>
            <p:cNvSpPr>
              <a:spLocks/>
            </p:cNvSpPr>
            <p:nvPr/>
          </p:nvSpPr>
          <p:spPr bwMode="auto">
            <a:xfrm>
              <a:off x="8135938" y="5141913"/>
              <a:ext cx="82550" cy="177800"/>
            </a:xfrm>
            <a:custGeom>
              <a:avLst/>
              <a:gdLst>
                <a:gd name="T0" fmla="*/ 74 w 74"/>
                <a:gd name="T1" fmla="*/ 160 h 160"/>
                <a:gd name="T2" fmla="*/ 42 w 74"/>
                <a:gd name="T3" fmla="*/ 160 h 160"/>
                <a:gd name="T4" fmla="*/ 0 w 74"/>
                <a:gd name="T5" fmla="*/ 119 h 160"/>
                <a:gd name="T6" fmla="*/ 0 w 74"/>
                <a:gd name="T7" fmla="*/ 0 h 160"/>
                <a:gd name="T8" fmla="*/ 35 w 74"/>
                <a:gd name="T9" fmla="*/ 0 h 160"/>
                <a:gd name="T10" fmla="*/ 35 w 74"/>
                <a:gd name="T11" fmla="*/ 101 h 160"/>
                <a:gd name="T12" fmla="*/ 64 w 74"/>
                <a:gd name="T13" fmla="*/ 126 h 160"/>
                <a:gd name="T14" fmla="*/ 74 w 74"/>
                <a:gd name="T15" fmla="*/ 126 h 160"/>
                <a:gd name="T16" fmla="*/ 74 w 74"/>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60">
                  <a:moveTo>
                    <a:pt x="74" y="160"/>
                  </a:moveTo>
                  <a:cubicBezTo>
                    <a:pt x="42" y="160"/>
                    <a:pt x="42" y="160"/>
                    <a:pt x="42" y="160"/>
                  </a:cubicBezTo>
                  <a:cubicBezTo>
                    <a:pt x="15" y="160"/>
                    <a:pt x="0" y="144"/>
                    <a:pt x="0" y="119"/>
                  </a:cubicBezTo>
                  <a:cubicBezTo>
                    <a:pt x="0" y="0"/>
                    <a:pt x="0" y="0"/>
                    <a:pt x="0" y="0"/>
                  </a:cubicBezTo>
                  <a:cubicBezTo>
                    <a:pt x="35" y="0"/>
                    <a:pt x="35" y="0"/>
                    <a:pt x="35" y="0"/>
                  </a:cubicBezTo>
                  <a:cubicBezTo>
                    <a:pt x="35" y="101"/>
                    <a:pt x="35" y="101"/>
                    <a:pt x="35" y="101"/>
                  </a:cubicBezTo>
                  <a:cubicBezTo>
                    <a:pt x="35" y="117"/>
                    <a:pt x="39" y="126"/>
                    <a:pt x="64" y="126"/>
                  </a:cubicBezTo>
                  <a:cubicBezTo>
                    <a:pt x="74" y="126"/>
                    <a:pt x="74" y="126"/>
                    <a:pt x="74" y="126"/>
                  </a:cubicBezTo>
                  <a:lnTo>
                    <a:pt x="74"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1" name="Freeform 133"/>
            <p:cNvSpPr>
              <a:spLocks noEditPoints="1"/>
            </p:cNvSpPr>
            <p:nvPr/>
          </p:nvSpPr>
          <p:spPr bwMode="auto">
            <a:xfrm>
              <a:off x="8212138" y="5187950"/>
              <a:ext cx="234950" cy="131763"/>
            </a:xfrm>
            <a:custGeom>
              <a:avLst/>
              <a:gdLst>
                <a:gd name="T0" fmla="*/ 211 w 211"/>
                <a:gd name="T1" fmla="*/ 119 h 119"/>
                <a:gd name="T2" fmla="*/ 147 w 211"/>
                <a:gd name="T3" fmla="*/ 119 h 119"/>
                <a:gd name="T4" fmla="*/ 108 w 211"/>
                <a:gd name="T5" fmla="*/ 101 h 119"/>
                <a:gd name="T6" fmla="*/ 85 w 211"/>
                <a:gd name="T7" fmla="*/ 114 h 119"/>
                <a:gd name="T8" fmla="*/ 54 w 211"/>
                <a:gd name="T9" fmla="*/ 119 h 119"/>
                <a:gd name="T10" fmla="*/ 0 w 211"/>
                <a:gd name="T11" fmla="*/ 119 h 119"/>
                <a:gd name="T12" fmla="*/ 0 w 211"/>
                <a:gd name="T13" fmla="*/ 85 h 119"/>
                <a:gd name="T14" fmla="*/ 54 w 211"/>
                <a:gd name="T15" fmla="*/ 85 h 119"/>
                <a:gd name="T16" fmla="*/ 86 w 211"/>
                <a:gd name="T17" fmla="*/ 77 h 119"/>
                <a:gd name="T18" fmla="*/ 67 w 211"/>
                <a:gd name="T19" fmla="*/ 61 h 119"/>
                <a:gd name="T20" fmla="*/ 37 w 211"/>
                <a:gd name="T21" fmla="*/ 49 h 119"/>
                <a:gd name="T22" fmla="*/ 37 w 211"/>
                <a:gd name="T23" fmla="*/ 20 h 119"/>
                <a:gd name="T24" fmla="*/ 105 w 211"/>
                <a:gd name="T25" fmla="*/ 0 h 119"/>
                <a:gd name="T26" fmla="*/ 182 w 211"/>
                <a:gd name="T27" fmla="*/ 27 h 119"/>
                <a:gd name="T28" fmla="*/ 164 w 211"/>
                <a:gd name="T29" fmla="*/ 54 h 119"/>
                <a:gd name="T30" fmla="*/ 135 w 211"/>
                <a:gd name="T31" fmla="*/ 79 h 119"/>
                <a:gd name="T32" fmla="*/ 154 w 211"/>
                <a:gd name="T33" fmla="*/ 85 h 119"/>
                <a:gd name="T34" fmla="*/ 211 w 211"/>
                <a:gd name="T35" fmla="*/ 85 h 119"/>
                <a:gd name="T36" fmla="*/ 211 w 211"/>
                <a:gd name="T37" fmla="*/ 119 h 119"/>
                <a:gd name="T38" fmla="*/ 139 w 211"/>
                <a:gd name="T39" fmla="*/ 37 h 119"/>
                <a:gd name="T40" fmla="*/ 108 w 211"/>
                <a:gd name="T41" fmla="*/ 28 h 119"/>
                <a:gd name="T42" fmla="*/ 78 w 211"/>
                <a:gd name="T43" fmla="*/ 35 h 119"/>
                <a:gd name="T44" fmla="*/ 96 w 211"/>
                <a:gd name="T45" fmla="*/ 45 h 119"/>
                <a:gd name="T46" fmla="*/ 112 w 211"/>
                <a:gd name="T47" fmla="*/ 60 h 119"/>
                <a:gd name="T48" fmla="*/ 128 w 211"/>
                <a:gd name="T49" fmla="*/ 49 h 119"/>
                <a:gd name="T50" fmla="*/ 139 w 211"/>
                <a:gd name="T51"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19">
                  <a:moveTo>
                    <a:pt x="211" y="119"/>
                  </a:moveTo>
                  <a:cubicBezTo>
                    <a:pt x="147" y="119"/>
                    <a:pt x="147" y="119"/>
                    <a:pt x="147" y="119"/>
                  </a:cubicBezTo>
                  <a:cubicBezTo>
                    <a:pt x="132" y="119"/>
                    <a:pt x="119" y="113"/>
                    <a:pt x="108" y="101"/>
                  </a:cubicBezTo>
                  <a:cubicBezTo>
                    <a:pt x="102" y="106"/>
                    <a:pt x="94" y="110"/>
                    <a:pt x="85" y="114"/>
                  </a:cubicBezTo>
                  <a:cubicBezTo>
                    <a:pt x="74" y="117"/>
                    <a:pt x="64" y="119"/>
                    <a:pt x="54" y="119"/>
                  </a:cubicBezTo>
                  <a:cubicBezTo>
                    <a:pt x="0" y="119"/>
                    <a:pt x="0" y="119"/>
                    <a:pt x="0" y="119"/>
                  </a:cubicBezTo>
                  <a:cubicBezTo>
                    <a:pt x="0" y="85"/>
                    <a:pt x="0" y="85"/>
                    <a:pt x="0" y="85"/>
                  </a:cubicBezTo>
                  <a:cubicBezTo>
                    <a:pt x="54" y="85"/>
                    <a:pt x="54" y="85"/>
                    <a:pt x="54" y="85"/>
                  </a:cubicBezTo>
                  <a:cubicBezTo>
                    <a:pt x="66" y="85"/>
                    <a:pt x="77" y="83"/>
                    <a:pt x="86" y="77"/>
                  </a:cubicBezTo>
                  <a:cubicBezTo>
                    <a:pt x="82" y="72"/>
                    <a:pt x="76" y="67"/>
                    <a:pt x="67" y="61"/>
                  </a:cubicBezTo>
                  <a:cubicBezTo>
                    <a:pt x="57" y="55"/>
                    <a:pt x="46" y="50"/>
                    <a:pt x="37" y="49"/>
                  </a:cubicBezTo>
                  <a:cubicBezTo>
                    <a:pt x="37" y="20"/>
                    <a:pt x="37" y="20"/>
                    <a:pt x="37" y="20"/>
                  </a:cubicBezTo>
                  <a:cubicBezTo>
                    <a:pt x="59" y="7"/>
                    <a:pt x="82" y="0"/>
                    <a:pt x="105" y="0"/>
                  </a:cubicBezTo>
                  <a:cubicBezTo>
                    <a:pt x="133" y="0"/>
                    <a:pt x="158" y="9"/>
                    <a:pt x="182" y="27"/>
                  </a:cubicBezTo>
                  <a:cubicBezTo>
                    <a:pt x="179" y="34"/>
                    <a:pt x="173" y="43"/>
                    <a:pt x="164" y="54"/>
                  </a:cubicBezTo>
                  <a:cubicBezTo>
                    <a:pt x="154" y="65"/>
                    <a:pt x="144" y="74"/>
                    <a:pt x="135" y="79"/>
                  </a:cubicBezTo>
                  <a:cubicBezTo>
                    <a:pt x="140" y="83"/>
                    <a:pt x="146" y="85"/>
                    <a:pt x="154" y="85"/>
                  </a:cubicBezTo>
                  <a:cubicBezTo>
                    <a:pt x="211" y="85"/>
                    <a:pt x="211" y="85"/>
                    <a:pt x="211" y="85"/>
                  </a:cubicBezTo>
                  <a:lnTo>
                    <a:pt x="211" y="119"/>
                  </a:lnTo>
                  <a:close/>
                  <a:moveTo>
                    <a:pt x="139" y="37"/>
                  </a:moveTo>
                  <a:cubicBezTo>
                    <a:pt x="128" y="31"/>
                    <a:pt x="118" y="28"/>
                    <a:pt x="108" y="28"/>
                  </a:cubicBezTo>
                  <a:cubicBezTo>
                    <a:pt x="98" y="28"/>
                    <a:pt x="88" y="31"/>
                    <a:pt x="78" y="35"/>
                  </a:cubicBezTo>
                  <a:cubicBezTo>
                    <a:pt x="86" y="39"/>
                    <a:pt x="92" y="42"/>
                    <a:pt x="96" y="45"/>
                  </a:cubicBezTo>
                  <a:cubicBezTo>
                    <a:pt x="101" y="48"/>
                    <a:pt x="106" y="53"/>
                    <a:pt x="112" y="60"/>
                  </a:cubicBezTo>
                  <a:cubicBezTo>
                    <a:pt x="117" y="58"/>
                    <a:pt x="122" y="54"/>
                    <a:pt x="128" y="49"/>
                  </a:cubicBezTo>
                  <a:cubicBezTo>
                    <a:pt x="133" y="44"/>
                    <a:pt x="137" y="40"/>
                    <a:pt x="139" y="3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2" name="Freeform 134"/>
            <p:cNvSpPr>
              <a:spLocks/>
            </p:cNvSpPr>
            <p:nvPr/>
          </p:nvSpPr>
          <p:spPr bwMode="auto">
            <a:xfrm>
              <a:off x="8431213" y="5141913"/>
              <a:ext cx="85725" cy="177800"/>
            </a:xfrm>
            <a:custGeom>
              <a:avLst/>
              <a:gdLst>
                <a:gd name="T0" fmla="*/ 78 w 78"/>
                <a:gd name="T1" fmla="*/ 112 h 160"/>
                <a:gd name="T2" fmla="*/ 67 w 78"/>
                <a:gd name="T3" fmla="*/ 144 h 160"/>
                <a:gd name="T4" fmla="*/ 33 w 78"/>
                <a:gd name="T5" fmla="*/ 160 h 160"/>
                <a:gd name="T6" fmla="*/ 0 w 78"/>
                <a:gd name="T7" fmla="*/ 160 h 160"/>
                <a:gd name="T8" fmla="*/ 0 w 78"/>
                <a:gd name="T9" fmla="*/ 126 h 160"/>
                <a:gd name="T10" fmla="*/ 26 w 78"/>
                <a:gd name="T11" fmla="*/ 126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4"/>
                  </a:cubicBezTo>
                  <a:cubicBezTo>
                    <a:pt x="59" y="155"/>
                    <a:pt x="48" y="160"/>
                    <a:pt x="33" y="160"/>
                  </a:cubicBezTo>
                  <a:cubicBezTo>
                    <a:pt x="0" y="160"/>
                    <a:pt x="0" y="160"/>
                    <a:pt x="0" y="160"/>
                  </a:cubicBezTo>
                  <a:cubicBezTo>
                    <a:pt x="0" y="126"/>
                    <a:pt x="0" y="126"/>
                    <a:pt x="0" y="126"/>
                  </a:cubicBezTo>
                  <a:cubicBezTo>
                    <a:pt x="26" y="126"/>
                    <a:pt x="26" y="126"/>
                    <a:pt x="26" y="126"/>
                  </a:cubicBezTo>
                  <a:cubicBezTo>
                    <a:pt x="37" y="126"/>
                    <a:pt x="43" y="118"/>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3" name="Rectangle 135"/>
            <p:cNvSpPr>
              <a:spLocks noChangeArrowheads="1"/>
            </p:cNvSpPr>
            <p:nvPr/>
          </p:nvSpPr>
          <p:spPr bwMode="auto">
            <a:xfrm>
              <a:off x="8545513" y="5141913"/>
              <a:ext cx="38100"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4" name="Freeform 136"/>
            <p:cNvSpPr>
              <a:spLocks noEditPoints="1"/>
            </p:cNvSpPr>
            <p:nvPr/>
          </p:nvSpPr>
          <p:spPr bwMode="auto">
            <a:xfrm>
              <a:off x="7477126" y="5464175"/>
              <a:ext cx="133350" cy="185738"/>
            </a:xfrm>
            <a:custGeom>
              <a:avLst/>
              <a:gdLst>
                <a:gd name="T0" fmla="*/ 121 w 121"/>
                <a:gd name="T1" fmla="*/ 107 h 167"/>
                <a:gd name="T2" fmla="*/ 105 w 121"/>
                <a:gd name="T3" fmla="*/ 151 h 167"/>
                <a:gd name="T4" fmla="*/ 61 w 121"/>
                <a:gd name="T5" fmla="*/ 167 h 167"/>
                <a:gd name="T6" fmla="*/ 17 w 121"/>
                <a:gd name="T7" fmla="*/ 151 h 167"/>
                <a:gd name="T8" fmla="*/ 0 w 121"/>
                <a:gd name="T9" fmla="*/ 108 h 167"/>
                <a:gd name="T10" fmla="*/ 16 w 121"/>
                <a:gd name="T11" fmla="*/ 64 h 167"/>
                <a:gd name="T12" fmla="*/ 60 w 121"/>
                <a:gd name="T13" fmla="*/ 48 h 167"/>
                <a:gd name="T14" fmla="*/ 104 w 121"/>
                <a:gd name="T15" fmla="*/ 64 h 167"/>
                <a:gd name="T16" fmla="*/ 121 w 121"/>
                <a:gd name="T17" fmla="*/ 107 h 167"/>
                <a:gd name="T18" fmla="*/ 52 w 121"/>
                <a:gd name="T19" fmla="*/ 29 h 167"/>
                <a:gd name="T20" fmla="*/ 21 w 121"/>
                <a:gd name="T21" fmla="*/ 29 h 167"/>
                <a:gd name="T22" fmla="*/ 21 w 121"/>
                <a:gd name="T23" fmla="*/ 0 h 167"/>
                <a:gd name="T24" fmla="*/ 52 w 121"/>
                <a:gd name="T25" fmla="*/ 0 h 167"/>
                <a:gd name="T26" fmla="*/ 52 w 121"/>
                <a:gd name="T27" fmla="*/ 29 h 167"/>
                <a:gd name="T28" fmla="*/ 88 w 121"/>
                <a:gd name="T29" fmla="*/ 109 h 167"/>
                <a:gd name="T30" fmla="*/ 60 w 121"/>
                <a:gd name="T31" fmla="*/ 74 h 167"/>
                <a:gd name="T32" fmla="*/ 33 w 121"/>
                <a:gd name="T33" fmla="*/ 109 h 167"/>
                <a:gd name="T34" fmla="*/ 40 w 121"/>
                <a:gd name="T35" fmla="*/ 131 h 167"/>
                <a:gd name="T36" fmla="*/ 60 w 121"/>
                <a:gd name="T37" fmla="*/ 141 h 167"/>
                <a:gd name="T38" fmla="*/ 81 w 121"/>
                <a:gd name="T39" fmla="*/ 131 h 167"/>
                <a:gd name="T40" fmla="*/ 88 w 121"/>
                <a:gd name="T41" fmla="*/ 109 h 167"/>
                <a:gd name="T42" fmla="*/ 99 w 121"/>
                <a:gd name="T43" fmla="*/ 29 h 167"/>
                <a:gd name="T44" fmla="*/ 68 w 121"/>
                <a:gd name="T45" fmla="*/ 29 h 167"/>
                <a:gd name="T46" fmla="*/ 68 w 121"/>
                <a:gd name="T47" fmla="*/ 0 h 167"/>
                <a:gd name="T48" fmla="*/ 99 w 121"/>
                <a:gd name="T49" fmla="*/ 0 h 167"/>
                <a:gd name="T50" fmla="*/ 99 w 121"/>
                <a:gd name="T51" fmla="*/ 2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167">
                  <a:moveTo>
                    <a:pt x="121" y="107"/>
                  </a:moveTo>
                  <a:cubicBezTo>
                    <a:pt x="121" y="126"/>
                    <a:pt x="115" y="140"/>
                    <a:pt x="105" y="151"/>
                  </a:cubicBezTo>
                  <a:cubicBezTo>
                    <a:pt x="94" y="162"/>
                    <a:pt x="79" y="167"/>
                    <a:pt x="61" y="167"/>
                  </a:cubicBezTo>
                  <a:cubicBezTo>
                    <a:pt x="43" y="167"/>
                    <a:pt x="28" y="162"/>
                    <a:pt x="17" y="151"/>
                  </a:cubicBezTo>
                  <a:cubicBezTo>
                    <a:pt x="6" y="140"/>
                    <a:pt x="0" y="126"/>
                    <a:pt x="0" y="108"/>
                  </a:cubicBezTo>
                  <a:cubicBezTo>
                    <a:pt x="0" y="90"/>
                    <a:pt x="6" y="75"/>
                    <a:pt x="16" y="64"/>
                  </a:cubicBezTo>
                  <a:cubicBezTo>
                    <a:pt x="27" y="54"/>
                    <a:pt x="42" y="48"/>
                    <a:pt x="60" y="48"/>
                  </a:cubicBezTo>
                  <a:cubicBezTo>
                    <a:pt x="78" y="48"/>
                    <a:pt x="93" y="53"/>
                    <a:pt x="104" y="64"/>
                  </a:cubicBezTo>
                  <a:cubicBezTo>
                    <a:pt x="115" y="74"/>
                    <a:pt x="121" y="89"/>
                    <a:pt x="121" y="107"/>
                  </a:cubicBezTo>
                  <a:close/>
                  <a:moveTo>
                    <a:pt x="52" y="29"/>
                  </a:moveTo>
                  <a:cubicBezTo>
                    <a:pt x="21" y="29"/>
                    <a:pt x="21" y="29"/>
                    <a:pt x="21" y="29"/>
                  </a:cubicBezTo>
                  <a:cubicBezTo>
                    <a:pt x="21" y="0"/>
                    <a:pt x="21" y="0"/>
                    <a:pt x="21" y="0"/>
                  </a:cubicBezTo>
                  <a:cubicBezTo>
                    <a:pt x="52" y="0"/>
                    <a:pt x="52" y="0"/>
                    <a:pt x="52" y="0"/>
                  </a:cubicBezTo>
                  <a:lnTo>
                    <a:pt x="52" y="29"/>
                  </a:lnTo>
                  <a:close/>
                  <a:moveTo>
                    <a:pt x="88" y="109"/>
                  </a:moveTo>
                  <a:cubicBezTo>
                    <a:pt x="88" y="86"/>
                    <a:pt x="78" y="74"/>
                    <a:pt x="60" y="74"/>
                  </a:cubicBezTo>
                  <a:cubicBezTo>
                    <a:pt x="42" y="74"/>
                    <a:pt x="33" y="86"/>
                    <a:pt x="33" y="109"/>
                  </a:cubicBezTo>
                  <a:cubicBezTo>
                    <a:pt x="33" y="118"/>
                    <a:pt x="35" y="126"/>
                    <a:pt x="40" y="131"/>
                  </a:cubicBezTo>
                  <a:cubicBezTo>
                    <a:pt x="44" y="138"/>
                    <a:pt x="51" y="141"/>
                    <a:pt x="60" y="141"/>
                  </a:cubicBezTo>
                  <a:cubicBezTo>
                    <a:pt x="69" y="141"/>
                    <a:pt x="76" y="138"/>
                    <a:pt x="81" y="131"/>
                  </a:cubicBezTo>
                  <a:cubicBezTo>
                    <a:pt x="85" y="126"/>
                    <a:pt x="88" y="118"/>
                    <a:pt x="88" y="109"/>
                  </a:cubicBezTo>
                  <a:close/>
                  <a:moveTo>
                    <a:pt x="99" y="29"/>
                  </a:moveTo>
                  <a:cubicBezTo>
                    <a:pt x="68" y="29"/>
                    <a:pt x="68" y="29"/>
                    <a:pt x="68" y="29"/>
                  </a:cubicBezTo>
                  <a:cubicBezTo>
                    <a:pt x="68" y="0"/>
                    <a:pt x="68" y="0"/>
                    <a:pt x="68" y="0"/>
                  </a:cubicBezTo>
                  <a:cubicBezTo>
                    <a:pt x="99" y="0"/>
                    <a:pt x="99" y="0"/>
                    <a:pt x="99" y="0"/>
                  </a:cubicBezTo>
                  <a:lnTo>
                    <a:pt x="99"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5" name="Freeform 137"/>
            <p:cNvSpPr>
              <a:spLocks/>
            </p:cNvSpPr>
            <p:nvPr/>
          </p:nvSpPr>
          <p:spPr bwMode="auto">
            <a:xfrm>
              <a:off x="7635876" y="5526088"/>
              <a:ext cx="179388" cy="123825"/>
            </a:xfrm>
            <a:custGeom>
              <a:avLst/>
              <a:gdLst>
                <a:gd name="T0" fmla="*/ 161 w 161"/>
                <a:gd name="T1" fmla="*/ 112 h 112"/>
                <a:gd name="T2" fmla="*/ 0 w 161"/>
                <a:gd name="T3" fmla="*/ 112 h 112"/>
                <a:gd name="T4" fmla="*/ 0 w 161"/>
                <a:gd name="T5" fmla="*/ 79 h 112"/>
                <a:gd name="T6" fmla="*/ 90 w 161"/>
                <a:gd name="T7" fmla="*/ 79 h 112"/>
                <a:gd name="T8" fmla="*/ 27 w 161"/>
                <a:gd name="T9" fmla="*/ 29 h 112"/>
                <a:gd name="T10" fmla="*/ 27 w 161"/>
                <a:gd name="T11" fmla="*/ 0 h 112"/>
                <a:gd name="T12" fmla="*/ 74 w 161"/>
                <a:gd name="T13" fmla="*/ 5 h 112"/>
                <a:gd name="T14" fmla="*/ 125 w 161"/>
                <a:gd name="T15" fmla="*/ 79 h 112"/>
                <a:gd name="T16" fmla="*/ 161 w 161"/>
                <a:gd name="T17" fmla="*/ 79 h 112"/>
                <a:gd name="T18" fmla="*/ 161 w 161"/>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12">
                  <a:moveTo>
                    <a:pt x="161" y="112"/>
                  </a:moveTo>
                  <a:cubicBezTo>
                    <a:pt x="0" y="112"/>
                    <a:pt x="0" y="112"/>
                    <a:pt x="0" y="112"/>
                  </a:cubicBezTo>
                  <a:cubicBezTo>
                    <a:pt x="0" y="79"/>
                    <a:pt x="0" y="79"/>
                    <a:pt x="0" y="79"/>
                  </a:cubicBezTo>
                  <a:cubicBezTo>
                    <a:pt x="90" y="79"/>
                    <a:pt x="90" y="79"/>
                    <a:pt x="90" y="79"/>
                  </a:cubicBezTo>
                  <a:cubicBezTo>
                    <a:pt x="90" y="44"/>
                    <a:pt x="72" y="29"/>
                    <a:pt x="27" y="29"/>
                  </a:cubicBezTo>
                  <a:cubicBezTo>
                    <a:pt x="27" y="0"/>
                    <a:pt x="27" y="0"/>
                    <a:pt x="27" y="0"/>
                  </a:cubicBezTo>
                  <a:cubicBezTo>
                    <a:pt x="49" y="0"/>
                    <a:pt x="65" y="1"/>
                    <a:pt x="74" y="5"/>
                  </a:cubicBezTo>
                  <a:cubicBezTo>
                    <a:pt x="108" y="17"/>
                    <a:pt x="125" y="41"/>
                    <a:pt x="125" y="79"/>
                  </a:cubicBezTo>
                  <a:cubicBezTo>
                    <a:pt x="161" y="79"/>
                    <a:pt x="161" y="79"/>
                    <a:pt x="161" y="79"/>
                  </a:cubicBezTo>
                  <a:lnTo>
                    <a:pt x="161"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6" name="Freeform 138"/>
            <p:cNvSpPr>
              <a:spLocks/>
            </p:cNvSpPr>
            <p:nvPr/>
          </p:nvSpPr>
          <p:spPr bwMode="auto">
            <a:xfrm>
              <a:off x="7805738" y="5522913"/>
              <a:ext cx="196850" cy="127000"/>
            </a:xfrm>
            <a:custGeom>
              <a:avLst/>
              <a:gdLst>
                <a:gd name="T0" fmla="*/ 177 w 177"/>
                <a:gd name="T1" fmla="*/ 115 h 115"/>
                <a:gd name="T2" fmla="*/ 0 w 177"/>
                <a:gd name="T3" fmla="*/ 115 h 115"/>
                <a:gd name="T4" fmla="*/ 0 w 177"/>
                <a:gd name="T5" fmla="*/ 82 h 115"/>
                <a:gd name="T6" fmla="*/ 140 w 177"/>
                <a:gd name="T7" fmla="*/ 82 h 115"/>
                <a:gd name="T8" fmla="*/ 88 w 177"/>
                <a:gd name="T9" fmla="*/ 32 h 115"/>
                <a:gd name="T10" fmla="*/ 47 w 177"/>
                <a:gd name="T11" fmla="*/ 50 h 115"/>
                <a:gd name="T12" fmla="*/ 29 w 177"/>
                <a:gd name="T13" fmla="*/ 26 h 115"/>
                <a:gd name="T14" fmla="*/ 91 w 177"/>
                <a:gd name="T15" fmla="*/ 0 h 115"/>
                <a:gd name="T16" fmla="*/ 177 w 177"/>
                <a:gd name="T17" fmla="*/ 104 h 115"/>
                <a:gd name="T18" fmla="*/ 177 w 177"/>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15">
                  <a:moveTo>
                    <a:pt x="177" y="115"/>
                  </a:moveTo>
                  <a:cubicBezTo>
                    <a:pt x="0" y="115"/>
                    <a:pt x="0" y="115"/>
                    <a:pt x="0" y="115"/>
                  </a:cubicBezTo>
                  <a:cubicBezTo>
                    <a:pt x="0" y="82"/>
                    <a:pt x="0" y="82"/>
                    <a:pt x="0" y="82"/>
                  </a:cubicBezTo>
                  <a:cubicBezTo>
                    <a:pt x="140" y="82"/>
                    <a:pt x="140" y="82"/>
                    <a:pt x="140" y="82"/>
                  </a:cubicBezTo>
                  <a:cubicBezTo>
                    <a:pt x="139" y="54"/>
                    <a:pt x="118" y="32"/>
                    <a:pt x="88" y="32"/>
                  </a:cubicBezTo>
                  <a:cubicBezTo>
                    <a:pt x="74" y="32"/>
                    <a:pt x="57" y="40"/>
                    <a:pt x="47" y="50"/>
                  </a:cubicBezTo>
                  <a:cubicBezTo>
                    <a:pt x="43" y="45"/>
                    <a:pt x="38" y="38"/>
                    <a:pt x="29" y="26"/>
                  </a:cubicBezTo>
                  <a:cubicBezTo>
                    <a:pt x="46" y="9"/>
                    <a:pt x="67" y="0"/>
                    <a:pt x="91" y="0"/>
                  </a:cubicBezTo>
                  <a:cubicBezTo>
                    <a:pt x="148" y="0"/>
                    <a:pt x="177" y="39"/>
                    <a:pt x="177" y="104"/>
                  </a:cubicBezTo>
                  <a:lnTo>
                    <a:pt x="177" y="1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7" name="Freeform 139"/>
            <p:cNvSpPr>
              <a:spLocks/>
            </p:cNvSpPr>
            <p:nvPr/>
          </p:nvSpPr>
          <p:spPr bwMode="auto">
            <a:xfrm>
              <a:off x="8077201" y="5559425"/>
              <a:ext cx="242888" cy="136525"/>
            </a:xfrm>
            <a:custGeom>
              <a:avLst/>
              <a:gdLst>
                <a:gd name="T0" fmla="*/ 219 w 219"/>
                <a:gd name="T1" fmla="*/ 82 h 123"/>
                <a:gd name="T2" fmla="*/ 217 w 219"/>
                <a:gd name="T3" fmla="*/ 82 h 123"/>
                <a:gd name="T4" fmla="*/ 172 w 219"/>
                <a:gd name="T5" fmla="*/ 68 h 123"/>
                <a:gd name="T6" fmla="*/ 89 w 219"/>
                <a:gd name="T7" fmla="*/ 123 h 123"/>
                <a:gd name="T8" fmla="*/ 0 w 219"/>
                <a:gd name="T9" fmla="*/ 39 h 123"/>
                <a:gd name="T10" fmla="*/ 0 w 219"/>
                <a:gd name="T11" fmla="*/ 9 h 123"/>
                <a:gd name="T12" fmla="*/ 35 w 219"/>
                <a:gd name="T13" fmla="*/ 9 h 123"/>
                <a:gd name="T14" fmla="*/ 35 w 219"/>
                <a:gd name="T15" fmla="*/ 36 h 123"/>
                <a:gd name="T16" fmla="*/ 90 w 219"/>
                <a:gd name="T17" fmla="*/ 91 h 123"/>
                <a:gd name="T18" fmla="*/ 142 w 219"/>
                <a:gd name="T19" fmla="*/ 51 h 123"/>
                <a:gd name="T20" fmla="*/ 119 w 219"/>
                <a:gd name="T21" fmla="*/ 29 h 123"/>
                <a:gd name="T22" fmla="*/ 113 w 219"/>
                <a:gd name="T23" fmla="*/ 30 h 123"/>
                <a:gd name="T24" fmla="*/ 113 w 219"/>
                <a:gd name="T25" fmla="*/ 0 h 123"/>
                <a:gd name="T26" fmla="*/ 128 w 219"/>
                <a:gd name="T27" fmla="*/ 0 h 123"/>
                <a:gd name="T28" fmla="*/ 184 w 219"/>
                <a:gd name="T29" fmla="*/ 34 h 123"/>
                <a:gd name="T30" fmla="*/ 213 w 219"/>
                <a:gd name="T31" fmla="*/ 49 h 123"/>
                <a:gd name="T32" fmla="*/ 219 w 219"/>
                <a:gd name="T33" fmla="*/ 49 h 123"/>
                <a:gd name="T34" fmla="*/ 219 w 219"/>
                <a:gd name="T35" fmla="*/ 8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123">
                  <a:moveTo>
                    <a:pt x="219" y="82"/>
                  </a:moveTo>
                  <a:cubicBezTo>
                    <a:pt x="217" y="82"/>
                    <a:pt x="217" y="82"/>
                    <a:pt x="217" y="82"/>
                  </a:cubicBezTo>
                  <a:cubicBezTo>
                    <a:pt x="197" y="82"/>
                    <a:pt x="182" y="77"/>
                    <a:pt x="172" y="68"/>
                  </a:cubicBezTo>
                  <a:cubicBezTo>
                    <a:pt x="165" y="101"/>
                    <a:pt x="129" y="123"/>
                    <a:pt x="89" y="123"/>
                  </a:cubicBezTo>
                  <a:cubicBezTo>
                    <a:pt x="39" y="123"/>
                    <a:pt x="0" y="87"/>
                    <a:pt x="0" y="39"/>
                  </a:cubicBezTo>
                  <a:cubicBezTo>
                    <a:pt x="0" y="9"/>
                    <a:pt x="0" y="9"/>
                    <a:pt x="0" y="9"/>
                  </a:cubicBezTo>
                  <a:cubicBezTo>
                    <a:pt x="35" y="9"/>
                    <a:pt x="35" y="9"/>
                    <a:pt x="35" y="9"/>
                  </a:cubicBezTo>
                  <a:cubicBezTo>
                    <a:pt x="35" y="36"/>
                    <a:pt x="35" y="36"/>
                    <a:pt x="35" y="36"/>
                  </a:cubicBezTo>
                  <a:cubicBezTo>
                    <a:pt x="35" y="69"/>
                    <a:pt x="55" y="91"/>
                    <a:pt x="90" y="91"/>
                  </a:cubicBezTo>
                  <a:cubicBezTo>
                    <a:pt x="117" y="91"/>
                    <a:pt x="142" y="74"/>
                    <a:pt x="142" y="51"/>
                  </a:cubicBezTo>
                  <a:cubicBezTo>
                    <a:pt x="142" y="38"/>
                    <a:pt x="131" y="29"/>
                    <a:pt x="119" y="29"/>
                  </a:cubicBezTo>
                  <a:cubicBezTo>
                    <a:pt x="117" y="29"/>
                    <a:pt x="115" y="30"/>
                    <a:pt x="113" y="30"/>
                  </a:cubicBezTo>
                  <a:cubicBezTo>
                    <a:pt x="113" y="0"/>
                    <a:pt x="113" y="0"/>
                    <a:pt x="113" y="0"/>
                  </a:cubicBezTo>
                  <a:cubicBezTo>
                    <a:pt x="113" y="0"/>
                    <a:pt x="118" y="0"/>
                    <a:pt x="128" y="0"/>
                  </a:cubicBezTo>
                  <a:cubicBezTo>
                    <a:pt x="153" y="0"/>
                    <a:pt x="172" y="11"/>
                    <a:pt x="184" y="34"/>
                  </a:cubicBezTo>
                  <a:cubicBezTo>
                    <a:pt x="190" y="45"/>
                    <a:pt x="198" y="49"/>
                    <a:pt x="213" y="49"/>
                  </a:cubicBezTo>
                  <a:cubicBezTo>
                    <a:pt x="219" y="49"/>
                    <a:pt x="219" y="49"/>
                    <a:pt x="219" y="49"/>
                  </a:cubicBezTo>
                  <a:lnTo>
                    <a:pt x="219" y="8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8" name="Freeform 140"/>
            <p:cNvSpPr>
              <a:spLocks/>
            </p:cNvSpPr>
            <p:nvPr/>
          </p:nvSpPr>
          <p:spPr bwMode="auto">
            <a:xfrm>
              <a:off x="8313738" y="5472113"/>
              <a:ext cx="125413" cy="177800"/>
            </a:xfrm>
            <a:custGeom>
              <a:avLst/>
              <a:gdLst>
                <a:gd name="T0" fmla="*/ 113 w 113"/>
                <a:gd name="T1" fmla="*/ 160 h 160"/>
                <a:gd name="T2" fmla="*/ 0 w 113"/>
                <a:gd name="T3" fmla="*/ 160 h 160"/>
                <a:gd name="T4" fmla="*/ 0 w 113"/>
                <a:gd name="T5" fmla="*/ 127 h 160"/>
                <a:gd name="T6" fmla="*/ 24 w 113"/>
                <a:gd name="T7" fmla="*/ 127 h 160"/>
                <a:gd name="T8" fmla="*/ 41 w 113"/>
                <a:gd name="T9" fmla="*/ 103 h 160"/>
                <a:gd name="T10" fmla="*/ 41 w 113"/>
                <a:gd name="T11" fmla="*/ 0 h 160"/>
                <a:gd name="T12" fmla="*/ 76 w 113"/>
                <a:gd name="T13" fmla="*/ 0 h 160"/>
                <a:gd name="T14" fmla="*/ 76 w 113"/>
                <a:gd name="T15" fmla="*/ 102 h 160"/>
                <a:gd name="T16" fmla="*/ 72 w 113"/>
                <a:gd name="T17" fmla="*/ 127 h 160"/>
                <a:gd name="T18" fmla="*/ 113 w 113"/>
                <a:gd name="T19" fmla="*/ 127 h 160"/>
                <a:gd name="T20" fmla="*/ 113 w 113"/>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113" y="160"/>
                  </a:moveTo>
                  <a:cubicBezTo>
                    <a:pt x="0" y="160"/>
                    <a:pt x="0" y="160"/>
                    <a:pt x="0" y="160"/>
                  </a:cubicBezTo>
                  <a:cubicBezTo>
                    <a:pt x="0" y="127"/>
                    <a:pt x="0" y="127"/>
                    <a:pt x="0" y="127"/>
                  </a:cubicBezTo>
                  <a:cubicBezTo>
                    <a:pt x="24" y="127"/>
                    <a:pt x="24" y="127"/>
                    <a:pt x="24" y="127"/>
                  </a:cubicBezTo>
                  <a:cubicBezTo>
                    <a:pt x="35" y="127"/>
                    <a:pt x="41" y="119"/>
                    <a:pt x="41" y="103"/>
                  </a:cubicBezTo>
                  <a:cubicBezTo>
                    <a:pt x="41" y="0"/>
                    <a:pt x="41" y="0"/>
                    <a:pt x="41" y="0"/>
                  </a:cubicBezTo>
                  <a:cubicBezTo>
                    <a:pt x="76" y="0"/>
                    <a:pt x="76" y="0"/>
                    <a:pt x="76" y="0"/>
                  </a:cubicBezTo>
                  <a:cubicBezTo>
                    <a:pt x="76" y="102"/>
                    <a:pt x="76" y="102"/>
                    <a:pt x="76" y="102"/>
                  </a:cubicBezTo>
                  <a:cubicBezTo>
                    <a:pt x="76" y="111"/>
                    <a:pt x="75" y="119"/>
                    <a:pt x="72" y="127"/>
                  </a:cubicBezTo>
                  <a:cubicBezTo>
                    <a:pt x="113" y="127"/>
                    <a:pt x="113" y="127"/>
                    <a:pt x="113" y="127"/>
                  </a:cubicBezTo>
                  <a:lnTo>
                    <a:pt x="113"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49" name="Freeform 141"/>
            <p:cNvSpPr>
              <a:spLocks/>
            </p:cNvSpPr>
            <p:nvPr/>
          </p:nvSpPr>
          <p:spPr bwMode="auto">
            <a:xfrm>
              <a:off x="8432801" y="5522913"/>
              <a:ext cx="155575" cy="127000"/>
            </a:xfrm>
            <a:custGeom>
              <a:avLst/>
              <a:gdLst>
                <a:gd name="T0" fmla="*/ 139 w 139"/>
                <a:gd name="T1" fmla="*/ 115 h 115"/>
                <a:gd name="T2" fmla="*/ 0 w 139"/>
                <a:gd name="T3" fmla="*/ 115 h 115"/>
                <a:gd name="T4" fmla="*/ 0 w 139"/>
                <a:gd name="T5" fmla="*/ 82 h 115"/>
                <a:gd name="T6" fmla="*/ 39 w 139"/>
                <a:gd name="T7" fmla="*/ 82 h 115"/>
                <a:gd name="T8" fmla="*/ 34 w 139"/>
                <a:gd name="T9" fmla="*/ 58 h 115"/>
                <a:gd name="T10" fmla="*/ 49 w 139"/>
                <a:gd name="T11" fmla="*/ 17 h 115"/>
                <a:gd name="T12" fmla="*/ 90 w 139"/>
                <a:gd name="T13" fmla="*/ 0 h 115"/>
                <a:gd name="T14" fmla="*/ 138 w 139"/>
                <a:gd name="T15" fmla="*/ 31 h 115"/>
                <a:gd name="T16" fmla="*/ 109 w 139"/>
                <a:gd name="T17" fmla="*/ 44 h 115"/>
                <a:gd name="T18" fmla="*/ 89 w 139"/>
                <a:gd name="T19" fmla="*/ 30 h 115"/>
                <a:gd name="T20" fmla="*/ 73 w 139"/>
                <a:gd name="T21" fmla="*/ 38 h 115"/>
                <a:gd name="T22" fmla="*/ 68 w 139"/>
                <a:gd name="T23" fmla="*/ 56 h 115"/>
                <a:gd name="T24" fmla="*/ 82 w 139"/>
                <a:gd name="T25" fmla="*/ 82 h 115"/>
                <a:gd name="T26" fmla="*/ 139 w 139"/>
                <a:gd name="T27" fmla="*/ 82 h 115"/>
                <a:gd name="T28" fmla="*/ 139 w 139"/>
                <a:gd name="T2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15">
                  <a:moveTo>
                    <a:pt x="139" y="115"/>
                  </a:moveTo>
                  <a:cubicBezTo>
                    <a:pt x="0" y="115"/>
                    <a:pt x="0" y="115"/>
                    <a:pt x="0" y="115"/>
                  </a:cubicBezTo>
                  <a:cubicBezTo>
                    <a:pt x="0" y="82"/>
                    <a:pt x="0" y="82"/>
                    <a:pt x="0" y="82"/>
                  </a:cubicBezTo>
                  <a:cubicBezTo>
                    <a:pt x="39" y="82"/>
                    <a:pt x="39" y="82"/>
                    <a:pt x="39" y="82"/>
                  </a:cubicBezTo>
                  <a:cubicBezTo>
                    <a:pt x="36" y="73"/>
                    <a:pt x="34" y="65"/>
                    <a:pt x="34" y="58"/>
                  </a:cubicBezTo>
                  <a:cubicBezTo>
                    <a:pt x="34" y="42"/>
                    <a:pt x="39" y="28"/>
                    <a:pt x="49" y="17"/>
                  </a:cubicBezTo>
                  <a:cubicBezTo>
                    <a:pt x="60" y="5"/>
                    <a:pt x="74" y="0"/>
                    <a:pt x="90" y="0"/>
                  </a:cubicBezTo>
                  <a:cubicBezTo>
                    <a:pt x="111" y="0"/>
                    <a:pt x="129" y="12"/>
                    <a:pt x="138" y="31"/>
                  </a:cubicBezTo>
                  <a:cubicBezTo>
                    <a:pt x="109" y="44"/>
                    <a:pt x="109" y="44"/>
                    <a:pt x="109" y="44"/>
                  </a:cubicBezTo>
                  <a:cubicBezTo>
                    <a:pt x="106" y="35"/>
                    <a:pt x="99" y="30"/>
                    <a:pt x="89" y="30"/>
                  </a:cubicBezTo>
                  <a:cubicBezTo>
                    <a:pt x="82" y="30"/>
                    <a:pt x="77" y="32"/>
                    <a:pt x="73" y="38"/>
                  </a:cubicBezTo>
                  <a:cubicBezTo>
                    <a:pt x="70" y="43"/>
                    <a:pt x="68" y="49"/>
                    <a:pt x="68" y="56"/>
                  </a:cubicBezTo>
                  <a:cubicBezTo>
                    <a:pt x="68" y="70"/>
                    <a:pt x="73" y="78"/>
                    <a:pt x="82" y="82"/>
                  </a:cubicBezTo>
                  <a:cubicBezTo>
                    <a:pt x="139" y="82"/>
                    <a:pt x="139" y="82"/>
                    <a:pt x="139" y="82"/>
                  </a:cubicBezTo>
                  <a:lnTo>
                    <a:pt x="139" y="1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grpSp>
        <p:nvGrpSpPr>
          <p:cNvPr id="7250" name="مجموعة 7249"/>
          <p:cNvGrpSpPr/>
          <p:nvPr/>
        </p:nvGrpSpPr>
        <p:grpSpPr>
          <a:xfrm>
            <a:off x="1263094" y="1070927"/>
            <a:ext cx="2940051" cy="884238"/>
            <a:chOff x="3884613" y="1298575"/>
            <a:chExt cx="2940051" cy="884238"/>
          </a:xfrm>
        </p:grpSpPr>
        <p:sp>
          <p:nvSpPr>
            <p:cNvPr id="17" name="Freeform 18"/>
            <p:cNvSpPr>
              <a:spLocks/>
            </p:cNvSpPr>
            <p:nvPr/>
          </p:nvSpPr>
          <p:spPr bwMode="auto">
            <a:xfrm>
              <a:off x="4583113" y="1384300"/>
              <a:ext cx="244475" cy="138113"/>
            </a:xfrm>
            <a:custGeom>
              <a:avLst/>
              <a:gdLst>
                <a:gd name="T0" fmla="*/ 219 w 219"/>
                <a:gd name="T1" fmla="*/ 83 h 124"/>
                <a:gd name="T2" fmla="*/ 217 w 219"/>
                <a:gd name="T3" fmla="*/ 83 h 124"/>
                <a:gd name="T4" fmla="*/ 172 w 219"/>
                <a:gd name="T5" fmla="*/ 68 h 124"/>
                <a:gd name="T6" fmla="*/ 89 w 219"/>
                <a:gd name="T7" fmla="*/ 124 h 124"/>
                <a:gd name="T8" fmla="*/ 0 w 219"/>
                <a:gd name="T9" fmla="*/ 39 h 124"/>
                <a:gd name="T10" fmla="*/ 0 w 219"/>
                <a:gd name="T11" fmla="*/ 10 h 124"/>
                <a:gd name="T12" fmla="*/ 35 w 219"/>
                <a:gd name="T13" fmla="*/ 10 h 124"/>
                <a:gd name="T14" fmla="*/ 35 w 219"/>
                <a:gd name="T15" fmla="*/ 36 h 124"/>
                <a:gd name="T16" fmla="*/ 90 w 219"/>
                <a:gd name="T17" fmla="*/ 92 h 124"/>
                <a:gd name="T18" fmla="*/ 142 w 219"/>
                <a:gd name="T19" fmla="*/ 52 h 124"/>
                <a:gd name="T20" fmla="*/ 119 w 219"/>
                <a:gd name="T21" fmla="*/ 30 h 124"/>
                <a:gd name="T22" fmla="*/ 113 w 219"/>
                <a:gd name="T23" fmla="*/ 31 h 124"/>
                <a:gd name="T24" fmla="*/ 113 w 219"/>
                <a:gd name="T25" fmla="*/ 0 h 124"/>
                <a:gd name="T26" fmla="*/ 128 w 219"/>
                <a:gd name="T27" fmla="*/ 0 h 124"/>
                <a:gd name="T28" fmla="*/ 184 w 219"/>
                <a:gd name="T29" fmla="*/ 34 h 124"/>
                <a:gd name="T30" fmla="*/ 213 w 219"/>
                <a:gd name="T31" fmla="*/ 49 h 124"/>
                <a:gd name="T32" fmla="*/ 219 w 219"/>
                <a:gd name="T33" fmla="*/ 49 h 124"/>
                <a:gd name="T34" fmla="*/ 219 w 219"/>
                <a:gd name="T35"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124">
                  <a:moveTo>
                    <a:pt x="219" y="83"/>
                  </a:moveTo>
                  <a:cubicBezTo>
                    <a:pt x="217" y="83"/>
                    <a:pt x="217" y="83"/>
                    <a:pt x="217" y="83"/>
                  </a:cubicBezTo>
                  <a:cubicBezTo>
                    <a:pt x="197" y="83"/>
                    <a:pt x="182" y="78"/>
                    <a:pt x="172" y="68"/>
                  </a:cubicBezTo>
                  <a:cubicBezTo>
                    <a:pt x="165" y="102"/>
                    <a:pt x="129" y="124"/>
                    <a:pt x="89" y="124"/>
                  </a:cubicBezTo>
                  <a:cubicBezTo>
                    <a:pt x="39" y="124"/>
                    <a:pt x="0" y="87"/>
                    <a:pt x="0" y="39"/>
                  </a:cubicBezTo>
                  <a:cubicBezTo>
                    <a:pt x="0" y="10"/>
                    <a:pt x="0" y="10"/>
                    <a:pt x="0" y="10"/>
                  </a:cubicBezTo>
                  <a:cubicBezTo>
                    <a:pt x="35" y="10"/>
                    <a:pt x="35" y="10"/>
                    <a:pt x="35" y="10"/>
                  </a:cubicBezTo>
                  <a:cubicBezTo>
                    <a:pt x="35" y="36"/>
                    <a:pt x="35" y="36"/>
                    <a:pt x="35" y="36"/>
                  </a:cubicBezTo>
                  <a:cubicBezTo>
                    <a:pt x="35" y="69"/>
                    <a:pt x="55" y="92"/>
                    <a:pt x="90" y="92"/>
                  </a:cubicBezTo>
                  <a:cubicBezTo>
                    <a:pt x="117" y="92"/>
                    <a:pt x="142" y="75"/>
                    <a:pt x="142" y="52"/>
                  </a:cubicBezTo>
                  <a:cubicBezTo>
                    <a:pt x="142" y="39"/>
                    <a:pt x="131" y="30"/>
                    <a:pt x="119" y="30"/>
                  </a:cubicBezTo>
                  <a:cubicBezTo>
                    <a:pt x="117" y="30"/>
                    <a:pt x="115" y="30"/>
                    <a:pt x="113" y="31"/>
                  </a:cubicBezTo>
                  <a:cubicBezTo>
                    <a:pt x="113" y="0"/>
                    <a:pt x="113" y="0"/>
                    <a:pt x="113" y="0"/>
                  </a:cubicBezTo>
                  <a:cubicBezTo>
                    <a:pt x="113" y="0"/>
                    <a:pt x="118" y="0"/>
                    <a:pt x="128" y="0"/>
                  </a:cubicBezTo>
                  <a:cubicBezTo>
                    <a:pt x="153" y="0"/>
                    <a:pt x="172" y="12"/>
                    <a:pt x="184" y="34"/>
                  </a:cubicBezTo>
                  <a:cubicBezTo>
                    <a:pt x="190" y="46"/>
                    <a:pt x="198" y="49"/>
                    <a:pt x="213" y="49"/>
                  </a:cubicBezTo>
                  <a:cubicBezTo>
                    <a:pt x="219" y="49"/>
                    <a:pt x="219" y="49"/>
                    <a:pt x="219" y="49"/>
                  </a:cubicBezTo>
                  <a:lnTo>
                    <a:pt x="219" y="8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8" name="Freeform 19"/>
            <p:cNvSpPr>
              <a:spLocks/>
            </p:cNvSpPr>
            <p:nvPr/>
          </p:nvSpPr>
          <p:spPr bwMode="auto">
            <a:xfrm>
              <a:off x="4821238" y="1298575"/>
              <a:ext cx="125413" cy="177800"/>
            </a:xfrm>
            <a:custGeom>
              <a:avLst/>
              <a:gdLst>
                <a:gd name="T0" fmla="*/ 113 w 113"/>
                <a:gd name="T1" fmla="*/ 160 h 160"/>
                <a:gd name="T2" fmla="*/ 0 w 113"/>
                <a:gd name="T3" fmla="*/ 160 h 160"/>
                <a:gd name="T4" fmla="*/ 0 w 113"/>
                <a:gd name="T5" fmla="*/ 126 h 160"/>
                <a:gd name="T6" fmla="*/ 24 w 113"/>
                <a:gd name="T7" fmla="*/ 126 h 160"/>
                <a:gd name="T8" fmla="*/ 41 w 113"/>
                <a:gd name="T9" fmla="*/ 103 h 160"/>
                <a:gd name="T10" fmla="*/ 41 w 113"/>
                <a:gd name="T11" fmla="*/ 0 h 160"/>
                <a:gd name="T12" fmla="*/ 76 w 113"/>
                <a:gd name="T13" fmla="*/ 0 h 160"/>
                <a:gd name="T14" fmla="*/ 76 w 113"/>
                <a:gd name="T15" fmla="*/ 101 h 160"/>
                <a:gd name="T16" fmla="*/ 72 w 113"/>
                <a:gd name="T17" fmla="*/ 126 h 160"/>
                <a:gd name="T18" fmla="*/ 113 w 113"/>
                <a:gd name="T19" fmla="*/ 126 h 160"/>
                <a:gd name="T20" fmla="*/ 113 w 113"/>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113" y="160"/>
                  </a:moveTo>
                  <a:cubicBezTo>
                    <a:pt x="0" y="160"/>
                    <a:pt x="0" y="160"/>
                    <a:pt x="0" y="160"/>
                  </a:cubicBezTo>
                  <a:cubicBezTo>
                    <a:pt x="0" y="126"/>
                    <a:pt x="0" y="126"/>
                    <a:pt x="0" y="126"/>
                  </a:cubicBezTo>
                  <a:cubicBezTo>
                    <a:pt x="24" y="126"/>
                    <a:pt x="24" y="126"/>
                    <a:pt x="24" y="126"/>
                  </a:cubicBezTo>
                  <a:cubicBezTo>
                    <a:pt x="35" y="126"/>
                    <a:pt x="41" y="119"/>
                    <a:pt x="41" y="103"/>
                  </a:cubicBezTo>
                  <a:cubicBezTo>
                    <a:pt x="41" y="0"/>
                    <a:pt x="41" y="0"/>
                    <a:pt x="41" y="0"/>
                  </a:cubicBezTo>
                  <a:cubicBezTo>
                    <a:pt x="76" y="0"/>
                    <a:pt x="76" y="0"/>
                    <a:pt x="76" y="0"/>
                  </a:cubicBezTo>
                  <a:cubicBezTo>
                    <a:pt x="76" y="101"/>
                    <a:pt x="76" y="101"/>
                    <a:pt x="76" y="101"/>
                  </a:cubicBezTo>
                  <a:cubicBezTo>
                    <a:pt x="76" y="111"/>
                    <a:pt x="75" y="119"/>
                    <a:pt x="72" y="126"/>
                  </a:cubicBezTo>
                  <a:cubicBezTo>
                    <a:pt x="113" y="126"/>
                    <a:pt x="113" y="126"/>
                    <a:pt x="113" y="126"/>
                  </a:cubicBezTo>
                  <a:lnTo>
                    <a:pt x="113"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19" name="Freeform 20"/>
            <p:cNvSpPr>
              <a:spLocks/>
            </p:cNvSpPr>
            <p:nvPr/>
          </p:nvSpPr>
          <p:spPr bwMode="auto">
            <a:xfrm>
              <a:off x="4940301" y="1347788"/>
              <a:ext cx="153988" cy="128588"/>
            </a:xfrm>
            <a:custGeom>
              <a:avLst/>
              <a:gdLst>
                <a:gd name="T0" fmla="*/ 139 w 139"/>
                <a:gd name="T1" fmla="*/ 116 h 116"/>
                <a:gd name="T2" fmla="*/ 0 w 139"/>
                <a:gd name="T3" fmla="*/ 116 h 116"/>
                <a:gd name="T4" fmla="*/ 0 w 139"/>
                <a:gd name="T5" fmla="*/ 82 h 116"/>
                <a:gd name="T6" fmla="*/ 39 w 139"/>
                <a:gd name="T7" fmla="*/ 82 h 116"/>
                <a:gd name="T8" fmla="*/ 34 w 139"/>
                <a:gd name="T9" fmla="*/ 59 h 116"/>
                <a:gd name="T10" fmla="*/ 49 w 139"/>
                <a:gd name="T11" fmla="*/ 17 h 116"/>
                <a:gd name="T12" fmla="*/ 90 w 139"/>
                <a:gd name="T13" fmla="*/ 0 h 116"/>
                <a:gd name="T14" fmla="*/ 138 w 139"/>
                <a:gd name="T15" fmla="*/ 32 h 116"/>
                <a:gd name="T16" fmla="*/ 109 w 139"/>
                <a:gd name="T17" fmla="*/ 45 h 116"/>
                <a:gd name="T18" fmla="*/ 89 w 139"/>
                <a:gd name="T19" fmla="*/ 30 h 116"/>
                <a:gd name="T20" fmla="*/ 73 w 139"/>
                <a:gd name="T21" fmla="*/ 39 h 116"/>
                <a:gd name="T22" fmla="*/ 68 w 139"/>
                <a:gd name="T23" fmla="*/ 57 h 116"/>
                <a:gd name="T24" fmla="*/ 82 w 139"/>
                <a:gd name="T25" fmla="*/ 82 h 116"/>
                <a:gd name="T26" fmla="*/ 139 w 139"/>
                <a:gd name="T27" fmla="*/ 82 h 116"/>
                <a:gd name="T28" fmla="*/ 139 w 139"/>
                <a:gd name="T2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16">
                  <a:moveTo>
                    <a:pt x="139" y="116"/>
                  </a:moveTo>
                  <a:cubicBezTo>
                    <a:pt x="0" y="116"/>
                    <a:pt x="0" y="116"/>
                    <a:pt x="0" y="116"/>
                  </a:cubicBezTo>
                  <a:cubicBezTo>
                    <a:pt x="0" y="82"/>
                    <a:pt x="0" y="82"/>
                    <a:pt x="0" y="82"/>
                  </a:cubicBezTo>
                  <a:cubicBezTo>
                    <a:pt x="39" y="82"/>
                    <a:pt x="39" y="82"/>
                    <a:pt x="39" y="82"/>
                  </a:cubicBezTo>
                  <a:cubicBezTo>
                    <a:pt x="36" y="74"/>
                    <a:pt x="34" y="66"/>
                    <a:pt x="34" y="59"/>
                  </a:cubicBezTo>
                  <a:cubicBezTo>
                    <a:pt x="34" y="43"/>
                    <a:pt x="39" y="29"/>
                    <a:pt x="49" y="17"/>
                  </a:cubicBezTo>
                  <a:cubicBezTo>
                    <a:pt x="60" y="6"/>
                    <a:pt x="74" y="0"/>
                    <a:pt x="90" y="0"/>
                  </a:cubicBezTo>
                  <a:cubicBezTo>
                    <a:pt x="111" y="0"/>
                    <a:pt x="129" y="12"/>
                    <a:pt x="138" y="32"/>
                  </a:cubicBezTo>
                  <a:cubicBezTo>
                    <a:pt x="109" y="45"/>
                    <a:pt x="109" y="45"/>
                    <a:pt x="109" y="45"/>
                  </a:cubicBezTo>
                  <a:cubicBezTo>
                    <a:pt x="106" y="35"/>
                    <a:pt x="99" y="30"/>
                    <a:pt x="89" y="30"/>
                  </a:cubicBezTo>
                  <a:cubicBezTo>
                    <a:pt x="82" y="30"/>
                    <a:pt x="77" y="33"/>
                    <a:pt x="73" y="39"/>
                  </a:cubicBezTo>
                  <a:cubicBezTo>
                    <a:pt x="70" y="43"/>
                    <a:pt x="68" y="49"/>
                    <a:pt x="68" y="57"/>
                  </a:cubicBezTo>
                  <a:cubicBezTo>
                    <a:pt x="68" y="70"/>
                    <a:pt x="73" y="79"/>
                    <a:pt x="82" y="82"/>
                  </a:cubicBezTo>
                  <a:cubicBezTo>
                    <a:pt x="139" y="82"/>
                    <a:pt x="139" y="82"/>
                    <a:pt x="139" y="82"/>
                  </a:cubicBezTo>
                  <a:lnTo>
                    <a:pt x="139" y="1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0" name="Freeform 21"/>
            <p:cNvSpPr>
              <a:spLocks noEditPoints="1"/>
            </p:cNvSpPr>
            <p:nvPr/>
          </p:nvSpPr>
          <p:spPr bwMode="auto">
            <a:xfrm>
              <a:off x="5168901" y="1384300"/>
              <a:ext cx="244475" cy="193675"/>
            </a:xfrm>
            <a:custGeom>
              <a:avLst/>
              <a:gdLst>
                <a:gd name="T0" fmla="*/ 219 w 219"/>
                <a:gd name="T1" fmla="*/ 83 h 175"/>
                <a:gd name="T2" fmla="*/ 217 w 219"/>
                <a:gd name="T3" fmla="*/ 83 h 175"/>
                <a:gd name="T4" fmla="*/ 172 w 219"/>
                <a:gd name="T5" fmla="*/ 68 h 175"/>
                <a:gd name="T6" fmla="*/ 89 w 219"/>
                <a:gd name="T7" fmla="*/ 124 h 175"/>
                <a:gd name="T8" fmla="*/ 0 w 219"/>
                <a:gd name="T9" fmla="*/ 39 h 175"/>
                <a:gd name="T10" fmla="*/ 0 w 219"/>
                <a:gd name="T11" fmla="*/ 10 h 175"/>
                <a:gd name="T12" fmla="*/ 35 w 219"/>
                <a:gd name="T13" fmla="*/ 10 h 175"/>
                <a:gd name="T14" fmla="*/ 35 w 219"/>
                <a:gd name="T15" fmla="*/ 36 h 175"/>
                <a:gd name="T16" fmla="*/ 90 w 219"/>
                <a:gd name="T17" fmla="*/ 92 h 175"/>
                <a:gd name="T18" fmla="*/ 142 w 219"/>
                <a:gd name="T19" fmla="*/ 52 h 175"/>
                <a:gd name="T20" fmla="*/ 119 w 219"/>
                <a:gd name="T21" fmla="*/ 30 h 175"/>
                <a:gd name="T22" fmla="*/ 113 w 219"/>
                <a:gd name="T23" fmla="*/ 31 h 175"/>
                <a:gd name="T24" fmla="*/ 113 w 219"/>
                <a:gd name="T25" fmla="*/ 0 h 175"/>
                <a:gd name="T26" fmla="*/ 128 w 219"/>
                <a:gd name="T27" fmla="*/ 0 h 175"/>
                <a:gd name="T28" fmla="*/ 184 w 219"/>
                <a:gd name="T29" fmla="*/ 34 h 175"/>
                <a:gd name="T30" fmla="*/ 213 w 219"/>
                <a:gd name="T31" fmla="*/ 49 h 175"/>
                <a:gd name="T32" fmla="*/ 219 w 219"/>
                <a:gd name="T33" fmla="*/ 49 h 175"/>
                <a:gd name="T34" fmla="*/ 219 w 219"/>
                <a:gd name="T35" fmla="*/ 83 h 175"/>
                <a:gd name="T36" fmla="*/ 85 w 219"/>
                <a:gd name="T37" fmla="*/ 175 h 175"/>
                <a:gd name="T38" fmla="*/ 54 w 219"/>
                <a:gd name="T39" fmla="*/ 175 h 175"/>
                <a:gd name="T40" fmla="*/ 54 w 219"/>
                <a:gd name="T41" fmla="*/ 147 h 175"/>
                <a:gd name="T42" fmla="*/ 85 w 219"/>
                <a:gd name="T43" fmla="*/ 147 h 175"/>
                <a:gd name="T44" fmla="*/ 85 w 219"/>
                <a:gd name="T45" fmla="*/ 175 h 175"/>
                <a:gd name="T46" fmla="*/ 131 w 219"/>
                <a:gd name="T47" fmla="*/ 175 h 175"/>
                <a:gd name="T48" fmla="*/ 101 w 219"/>
                <a:gd name="T49" fmla="*/ 175 h 175"/>
                <a:gd name="T50" fmla="*/ 101 w 219"/>
                <a:gd name="T51" fmla="*/ 147 h 175"/>
                <a:gd name="T52" fmla="*/ 131 w 219"/>
                <a:gd name="T53" fmla="*/ 147 h 175"/>
                <a:gd name="T54" fmla="*/ 131 w 219"/>
                <a:gd name="T5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175">
                  <a:moveTo>
                    <a:pt x="219" y="83"/>
                  </a:moveTo>
                  <a:cubicBezTo>
                    <a:pt x="217" y="83"/>
                    <a:pt x="217" y="83"/>
                    <a:pt x="217" y="83"/>
                  </a:cubicBezTo>
                  <a:cubicBezTo>
                    <a:pt x="197" y="83"/>
                    <a:pt x="182" y="78"/>
                    <a:pt x="172" y="68"/>
                  </a:cubicBezTo>
                  <a:cubicBezTo>
                    <a:pt x="165" y="102"/>
                    <a:pt x="129" y="124"/>
                    <a:pt x="89" y="124"/>
                  </a:cubicBezTo>
                  <a:cubicBezTo>
                    <a:pt x="39" y="124"/>
                    <a:pt x="0" y="87"/>
                    <a:pt x="0" y="39"/>
                  </a:cubicBezTo>
                  <a:cubicBezTo>
                    <a:pt x="0" y="10"/>
                    <a:pt x="0" y="10"/>
                    <a:pt x="0" y="10"/>
                  </a:cubicBezTo>
                  <a:cubicBezTo>
                    <a:pt x="35" y="10"/>
                    <a:pt x="35" y="10"/>
                    <a:pt x="35" y="10"/>
                  </a:cubicBezTo>
                  <a:cubicBezTo>
                    <a:pt x="35" y="36"/>
                    <a:pt x="35" y="36"/>
                    <a:pt x="35" y="36"/>
                  </a:cubicBezTo>
                  <a:cubicBezTo>
                    <a:pt x="35" y="69"/>
                    <a:pt x="55" y="92"/>
                    <a:pt x="90" y="92"/>
                  </a:cubicBezTo>
                  <a:cubicBezTo>
                    <a:pt x="117" y="92"/>
                    <a:pt x="142" y="75"/>
                    <a:pt x="142" y="52"/>
                  </a:cubicBezTo>
                  <a:cubicBezTo>
                    <a:pt x="142" y="39"/>
                    <a:pt x="131" y="30"/>
                    <a:pt x="119" y="30"/>
                  </a:cubicBezTo>
                  <a:cubicBezTo>
                    <a:pt x="117" y="30"/>
                    <a:pt x="115" y="30"/>
                    <a:pt x="113" y="31"/>
                  </a:cubicBezTo>
                  <a:cubicBezTo>
                    <a:pt x="113" y="0"/>
                    <a:pt x="113" y="0"/>
                    <a:pt x="113" y="0"/>
                  </a:cubicBezTo>
                  <a:cubicBezTo>
                    <a:pt x="113" y="0"/>
                    <a:pt x="118" y="0"/>
                    <a:pt x="128" y="0"/>
                  </a:cubicBezTo>
                  <a:cubicBezTo>
                    <a:pt x="153" y="0"/>
                    <a:pt x="172" y="12"/>
                    <a:pt x="184" y="34"/>
                  </a:cubicBezTo>
                  <a:cubicBezTo>
                    <a:pt x="190" y="46"/>
                    <a:pt x="198" y="49"/>
                    <a:pt x="213" y="49"/>
                  </a:cubicBezTo>
                  <a:cubicBezTo>
                    <a:pt x="219" y="49"/>
                    <a:pt x="219" y="49"/>
                    <a:pt x="219" y="49"/>
                  </a:cubicBezTo>
                  <a:lnTo>
                    <a:pt x="219" y="83"/>
                  </a:lnTo>
                  <a:close/>
                  <a:moveTo>
                    <a:pt x="85" y="175"/>
                  </a:moveTo>
                  <a:cubicBezTo>
                    <a:pt x="54" y="175"/>
                    <a:pt x="54" y="175"/>
                    <a:pt x="54" y="175"/>
                  </a:cubicBezTo>
                  <a:cubicBezTo>
                    <a:pt x="54" y="147"/>
                    <a:pt x="54" y="147"/>
                    <a:pt x="54" y="147"/>
                  </a:cubicBezTo>
                  <a:cubicBezTo>
                    <a:pt x="85" y="147"/>
                    <a:pt x="85" y="147"/>
                    <a:pt x="85" y="147"/>
                  </a:cubicBezTo>
                  <a:lnTo>
                    <a:pt x="85" y="175"/>
                  </a:lnTo>
                  <a:close/>
                  <a:moveTo>
                    <a:pt x="131" y="175"/>
                  </a:moveTo>
                  <a:cubicBezTo>
                    <a:pt x="101" y="175"/>
                    <a:pt x="101" y="175"/>
                    <a:pt x="101" y="175"/>
                  </a:cubicBezTo>
                  <a:cubicBezTo>
                    <a:pt x="101" y="147"/>
                    <a:pt x="101" y="147"/>
                    <a:pt x="101" y="147"/>
                  </a:cubicBezTo>
                  <a:cubicBezTo>
                    <a:pt x="131" y="147"/>
                    <a:pt x="131" y="147"/>
                    <a:pt x="131" y="147"/>
                  </a:cubicBezTo>
                  <a:lnTo>
                    <a:pt x="131" y="1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1" name="Freeform 22"/>
            <p:cNvSpPr>
              <a:spLocks/>
            </p:cNvSpPr>
            <p:nvPr/>
          </p:nvSpPr>
          <p:spPr bwMode="auto">
            <a:xfrm>
              <a:off x="5407026" y="1347788"/>
              <a:ext cx="155575" cy="128588"/>
            </a:xfrm>
            <a:custGeom>
              <a:avLst/>
              <a:gdLst>
                <a:gd name="T0" fmla="*/ 140 w 140"/>
                <a:gd name="T1" fmla="*/ 116 h 116"/>
                <a:gd name="T2" fmla="*/ 0 w 140"/>
                <a:gd name="T3" fmla="*/ 116 h 116"/>
                <a:gd name="T4" fmla="*/ 0 w 140"/>
                <a:gd name="T5" fmla="*/ 82 h 116"/>
                <a:gd name="T6" fmla="*/ 39 w 140"/>
                <a:gd name="T7" fmla="*/ 82 h 116"/>
                <a:gd name="T8" fmla="*/ 34 w 140"/>
                <a:gd name="T9" fmla="*/ 59 h 116"/>
                <a:gd name="T10" fmla="*/ 50 w 140"/>
                <a:gd name="T11" fmla="*/ 17 h 116"/>
                <a:gd name="T12" fmla="*/ 90 w 140"/>
                <a:gd name="T13" fmla="*/ 0 h 116"/>
                <a:gd name="T14" fmla="*/ 138 w 140"/>
                <a:gd name="T15" fmla="*/ 32 h 116"/>
                <a:gd name="T16" fmla="*/ 109 w 140"/>
                <a:gd name="T17" fmla="*/ 45 h 116"/>
                <a:gd name="T18" fmla="*/ 90 w 140"/>
                <a:gd name="T19" fmla="*/ 30 h 116"/>
                <a:gd name="T20" fmla="*/ 73 w 140"/>
                <a:gd name="T21" fmla="*/ 39 h 116"/>
                <a:gd name="T22" fmla="*/ 68 w 140"/>
                <a:gd name="T23" fmla="*/ 57 h 116"/>
                <a:gd name="T24" fmla="*/ 82 w 140"/>
                <a:gd name="T25" fmla="*/ 82 h 116"/>
                <a:gd name="T26" fmla="*/ 140 w 140"/>
                <a:gd name="T27" fmla="*/ 82 h 116"/>
                <a:gd name="T28" fmla="*/ 140 w 140"/>
                <a:gd name="T2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16">
                  <a:moveTo>
                    <a:pt x="140" y="116"/>
                  </a:moveTo>
                  <a:cubicBezTo>
                    <a:pt x="0" y="116"/>
                    <a:pt x="0" y="116"/>
                    <a:pt x="0" y="116"/>
                  </a:cubicBezTo>
                  <a:cubicBezTo>
                    <a:pt x="0" y="82"/>
                    <a:pt x="0" y="82"/>
                    <a:pt x="0" y="82"/>
                  </a:cubicBezTo>
                  <a:cubicBezTo>
                    <a:pt x="39" y="82"/>
                    <a:pt x="39" y="82"/>
                    <a:pt x="39" y="82"/>
                  </a:cubicBezTo>
                  <a:cubicBezTo>
                    <a:pt x="36" y="74"/>
                    <a:pt x="34" y="66"/>
                    <a:pt x="34" y="59"/>
                  </a:cubicBezTo>
                  <a:cubicBezTo>
                    <a:pt x="34" y="43"/>
                    <a:pt x="39" y="29"/>
                    <a:pt x="50" y="17"/>
                  </a:cubicBezTo>
                  <a:cubicBezTo>
                    <a:pt x="61" y="6"/>
                    <a:pt x="74" y="0"/>
                    <a:pt x="90" y="0"/>
                  </a:cubicBezTo>
                  <a:cubicBezTo>
                    <a:pt x="111" y="0"/>
                    <a:pt x="129" y="12"/>
                    <a:pt x="138" y="32"/>
                  </a:cubicBezTo>
                  <a:cubicBezTo>
                    <a:pt x="109" y="45"/>
                    <a:pt x="109" y="45"/>
                    <a:pt x="109" y="45"/>
                  </a:cubicBezTo>
                  <a:cubicBezTo>
                    <a:pt x="106" y="35"/>
                    <a:pt x="100" y="30"/>
                    <a:pt x="90" y="30"/>
                  </a:cubicBezTo>
                  <a:cubicBezTo>
                    <a:pt x="83" y="30"/>
                    <a:pt x="77" y="33"/>
                    <a:pt x="73" y="39"/>
                  </a:cubicBezTo>
                  <a:cubicBezTo>
                    <a:pt x="70" y="43"/>
                    <a:pt x="68" y="49"/>
                    <a:pt x="68" y="57"/>
                  </a:cubicBezTo>
                  <a:cubicBezTo>
                    <a:pt x="68" y="70"/>
                    <a:pt x="73" y="79"/>
                    <a:pt x="82" y="82"/>
                  </a:cubicBezTo>
                  <a:cubicBezTo>
                    <a:pt x="140" y="82"/>
                    <a:pt x="140" y="82"/>
                    <a:pt x="140" y="82"/>
                  </a:cubicBezTo>
                  <a:lnTo>
                    <a:pt x="140" y="1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2" name="Freeform 23"/>
            <p:cNvSpPr>
              <a:spLocks noEditPoints="1"/>
            </p:cNvSpPr>
            <p:nvPr/>
          </p:nvSpPr>
          <p:spPr bwMode="auto">
            <a:xfrm>
              <a:off x="5588001" y="1350963"/>
              <a:ext cx="160338" cy="171450"/>
            </a:xfrm>
            <a:custGeom>
              <a:avLst/>
              <a:gdLst>
                <a:gd name="T0" fmla="*/ 144 w 144"/>
                <a:gd name="T1" fmla="*/ 113 h 154"/>
                <a:gd name="T2" fmla="*/ 111 w 144"/>
                <a:gd name="T3" fmla="*/ 113 h 154"/>
                <a:gd name="T4" fmla="*/ 54 w 144"/>
                <a:gd name="T5" fmla="*/ 154 h 154"/>
                <a:gd name="T6" fmla="*/ 51 w 144"/>
                <a:gd name="T7" fmla="*/ 154 h 154"/>
                <a:gd name="T8" fmla="*/ 51 w 144"/>
                <a:gd name="T9" fmla="*/ 126 h 154"/>
                <a:gd name="T10" fmla="*/ 54 w 144"/>
                <a:gd name="T11" fmla="*/ 126 h 154"/>
                <a:gd name="T12" fmla="*/ 78 w 144"/>
                <a:gd name="T13" fmla="*/ 111 h 154"/>
                <a:gd name="T14" fmla="*/ 56 w 144"/>
                <a:gd name="T15" fmla="*/ 113 h 154"/>
                <a:gd name="T16" fmla="*/ 0 w 144"/>
                <a:gd name="T17" fmla="*/ 56 h 154"/>
                <a:gd name="T18" fmla="*/ 56 w 144"/>
                <a:gd name="T19" fmla="*/ 0 h 154"/>
                <a:gd name="T20" fmla="*/ 112 w 144"/>
                <a:gd name="T21" fmla="*/ 57 h 154"/>
                <a:gd name="T22" fmla="*/ 112 w 144"/>
                <a:gd name="T23" fmla="*/ 79 h 154"/>
                <a:gd name="T24" fmla="*/ 144 w 144"/>
                <a:gd name="T25" fmla="*/ 79 h 154"/>
                <a:gd name="T26" fmla="*/ 144 w 144"/>
                <a:gd name="T27" fmla="*/ 113 h 154"/>
                <a:gd name="T28" fmla="*/ 77 w 144"/>
                <a:gd name="T29" fmla="*/ 79 h 154"/>
                <a:gd name="T30" fmla="*/ 77 w 144"/>
                <a:gd name="T31" fmla="*/ 55 h 154"/>
                <a:gd name="T32" fmla="*/ 55 w 144"/>
                <a:gd name="T33" fmla="*/ 31 h 154"/>
                <a:gd name="T34" fmla="*/ 35 w 144"/>
                <a:gd name="T35" fmla="*/ 55 h 154"/>
                <a:gd name="T36" fmla="*/ 57 w 144"/>
                <a:gd name="T37" fmla="*/ 79 h 154"/>
                <a:gd name="T38" fmla="*/ 77 w 144"/>
                <a:gd name="T39" fmla="*/ 7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54">
                  <a:moveTo>
                    <a:pt x="144" y="113"/>
                  </a:moveTo>
                  <a:cubicBezTo>
                    <a:pt x="111" y="113"/>
                    <a:pt x="111" y="113"/>
                    <a:pt x="111" y="113"/>
                  </a:cubicBezTo>
                  <a:cubicBezTo>
                    <a:pt x="107" y="140"/>
                    <a:pt x="88" y="154"/>
                    <a:pt x="54" y="154"/>
                  </a:cubicBezTo>
                  <a:cubicBezTo>
                    <a:pt x="51" y="154"/>
                    <a:pt x="51" y="154"/>
                    <a:pt x="51" y="154"/>
                  </a:cubicBezTo>
                  <a:cubicBezTo>
                    <a:pt x="51" y="126"/>
                    <a:pt x="51" y="126"/>
                    <a:pt x="51" y="126"/>
                  </a:cubicBezTo>
                  <a:cubicBezTo>
                    <a:pt x="54" y="126"/>
                    <a:pt x="54" y="126"/>
                    <a:pt x="54" y="126"/>
                  </a:cubicBezTo>
                  <a:cubicBezTo>
                    <a:pt x="67" y="126"/>
                    <a:pt x="75" y="121"/>
                    <a:pt x="78" y="111"/>
                  </a:cubicBezTo>
                  <a:cubicBezTo>
                    <a:pt x="75" y="112"/>
                    <a:pt x="68" y="113"/>
                    <a:pt x="56" y="113"/>
                  </a:cubicBezTo>
                  <a:cubicBezTo>
                    <a:pt x="24" y="113"/>
                    <a:pt x="0" y="89"/>
                    <a:pt x="0" y="56"/>
                  </a:cubicBezTo>
                  <a:cubicBezTo>
                    <a:pt x="0" y="23"/>
                    <a:pt x="23" y="0"/>
                    <a:pt x="56" y="0"/>
                  </a:cubicBezTo>
                  <a:cubicBezTo>
                    <a:pt x="88" y="0"/>
                    <a:pt x="112" y="24"/>
                    <a:pt x="112" y="57"/>
                  </a:cubicBezTo>
                  <a:cubicBezTo>
                    <a:pt x="112" y="79"/>
                    <a:pt x="112" y="79"/>
                    <a:pt x="112" y="79"/>
                  </a:cubicBezTo>
                  <a:cubicBezTo>
                    <a:pt x="144" y="79"/>
                    <a:pt x="144" y="79"/>
                    <a:pt x="144" y="79"/>
                  </a:cubicBezTo>
                  <a:lnTo>
                    <a:pt x="144" y="113"/>
                  </a:lnTo>
                  <a:close/>
                  <a:moveTo>
                    <a:pt x="77" y="79"/>
                  </a:moveTo>
                  <a:cubicBezTo>
                    <a:pt x="77" y="55"/>
                    <a:pt x="77" y="55"/>
                    <a:pt x="77" y="55"/>
                  </a:cubicBezTo>
                  <a:cubicBezTo>
                    <a:pt x="77" y="41"/>
                    <a:pt x="68" y="31"/>
                    <a:pt x="55" y="31"/>
                  </a:cubicBezTo>
                  <a:cubicBezTo>
                    <a:pt x="42" y="31"/>
                    <a:pt x="35" y="42"/>
                    <a:pt x="35" y="55"/>
                  </a:cubicBezTo>
                  <a:cubicBezTo>
                    <a:pt x="35" y="69"/>
                    <a:pt x="44" y="79"/>
                    <a:pt x="57" y="79"/>
                  </a:cubicBezTo>
                  <a:lnTo>
                    <a:pt x="77" y="7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3" name="Freeform 24"/>
            <p:cNvSpPr>
              <a:spLocks noEditPoints="1"/>
            </p:cNvSpPr>
            <p:nvPr/>
          </p:nvSpPr>
          <p:spPr bwMode="auto">
            <a:xfrm>
              <a:off x="5740401" y="1298575"/>
              <a:ext cx="123825" cy="177800"/>
            </a:xfrm>
            <a:custGeom>
              <a:avLst/>
              <a:gdLst>
                <a:gd name="T0" fmla="*/ 111 w 111"/>
                <a:gd name="T1" fmla="*/ 160 h 160"/>
                <a:gd name="T2" fmla="*/ 0 w 111"/>
                <a:gd name="T3" fmla="*/ 160 h 160"/>
                <a:gd name="T4" fmla="*/ 0 w 111"/>
                <a:gd name="T5" fmla="*/ 126 h 160"/>
                <a:gd name="T6" fmla="*/ 22 w 111"/>
                <a:gd name="T7" fmla="*/ 126 h 160"/>
                <a:gd name="T8" fmla="*/ 40 w 111"/>
                <a:gd name="T9" fmla="*/ 103 h 160"/>
                <a:gd name="T10" fmla="*/ 40 w 111"/>
                <a:gd name="T11" fmla="*/ 47 h 160"/>
                <a:gd name="T12" fmla="*/ 75 w 111"/>
                <a:gd name="T13" fmla="*/ 47 h 160"/>
                <a:gd name="T14" fmla="*/ 75 w 111"/>
                <a:gd name="T15" fmla="*/ 101 h 160"/>
                <a:gd name="T16" fmla="*/ 71 w 111"/>
                <a:gd name="T17" fmla="*/ 126 h 160"/>
                <a:gd name="T18" fmla="*/ 111 w 111"/>
                <a:gd name="T19" fmla="*/ 126 h 160"/>
                <a:gd name="T20" fmla="*/ 111 w 111"/>
                <a:gd name="T21" fmla="*/ 160 h 160"/>
                <a:gd name="T22" fmla="*/ 72 w 111"/>
                <a:gd name="T23" fmla="*/ 28 h 160"/>
                <a:gd name="T24" fmla="*/ 41 w 111"/>
                <a:gd name="T25" fmla="*/ 28 h 160"/>
                <a:gd name="T26" fmla="*/ 41 w 111"/>
                <a:gd name="T27" fmla="*/ 0 h 160"/>
                <a:gd name="T28" fmla="*/ 72 w 111"/>
                <a:gd name="T29" fmla="*/ 0 h 160"/>
                <a:gd name="T30" fmla="*/ 72 w 111"/>
                <a:gd name="T31" fmla="*/ 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60">
                  <a:moveTo>
                    <a:pt x="111" y="160"/>
                  </a:moveTo>
                  <a:cubicBezTo>
                    <a:pt x="0" y="160"/>
                    <a:pt x="0" y="160"/>
                    <a:pt x="0" y="160"/>
                  </a:cubicBezTo>
                  <a:cubicBezTo>
                    <a:pt x="0" y="126"/>
                    <a:pt x="0" y="126"/>
                    <a:pt x="0" y="126"/>
                  </a:cubicBezTo>
                  <a:cubicBezTo>
                    <a:pt x="22" y="126"/>
                    <a:pt x="22" y="126"/>
                    <a:pt x="22" y="126"/>
                  </a:cubicBezTo>
                  <a:cubicBezTo>
                    <a:pt x="34" y="126"/>
                    <a:pt x="40" y="119"/>
                    <a:pt x="40" y="103"/>
                  </a:cubicBezTo>
                  <a:cubicBezTo>
                    <a:pt x="40" y="47"/>
                    <a:pt x="40" y="47"/>
                    <a:pt x="40" y="47"/>
                  </a:cubicBezTo>
                  <a:cubicBezTo>
                    <a:pt x="75" y="47"/>
                    <a:pt x="75" y="47"/>
                    <a:pt x="75" y="47"/>
                  </a:cubicBezTo>
                  <a:cubicBezTo>
                    <a:pt x="75" y="101"/>
                    <a:pt x="75" y="101"/>
                    <a:pt x="75" y="101"/>
                  </a:cubicBezTo>
                  <a:cubicBezTo>
                    <a:pt x="75" y="111"/>
                    <a:pt x="73" y="119"/>
                    <a:pt x="71" y="126"/>
                  </a:cubicBezTo>
                  <a:cubicBezTo>
                    <a:pt x="111" y="126"/>
                    <a:pt x="111" y="126"/>
                    <a:pt x="111" y="126"/>
                  </a:cubicBezTo>
                  <a:lnTo>
                    <a:pt x="111" y="160"/>
                  </a:lnTo>
                  <a:close/>
                  <a:moveTo>
                    <a:pt x="72" y="28"/>
                  </a:moveTo>
                  <a:cubicBezTo>
                    <a:pt x="41" y="28"/>
                    <a:pt x="41" y="28"/>
                    <a:pt x="41" y="28"/>
                  </a:cubicBezTo>
                  <a:cubicBezTo>
                    <a:pt x="41" y="0"/>
                    <a:pt x="41" y="0"/>
                    <a:pt x="41" y="0"/>
                  </a:cubicBezTo>
                  <a:cubicBezTo>
                    <a:pt x="72" y="0"/>
                    <a:pt x="72" y="0"/>
                    <a:pt x="72" y="0"/>
                  </a:cubicBezTo>
                  <a:lnTo>
                    <a:pt x="72"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4" name="Freeform 25"/>
            <p:cNvSpPr>
              <a:spLocks/>
            </p:cNvSpPr>
            <p:nvPr/>
          </p:nvSpPr>
          <p:spPr bwMode="auto">
            <a:xfrm>
              <a:off x="5853113" y="1298575"/>
              <a:ext cx="85725" cy="177800"/>
            </a:xfrm>
            <a:custGeom>
              <a:avLst/>
              <a:gdLst>
                <a:gd name="T0" fmla="*/ 78 w 78"/>
                <a:gd name="T1" fmla="*/ 112 h 160"/>
                <a:gd name="T2" fmla="*/ 67 w 78"/>
                <a:gd name="T3" fmla="*/ 145 h 160"/>
                <a:gd name="T4" fmla="*/ 33 w 78"/>
                <a:gd name="T5" fmla="*/ 160 h 160"/>
                <a:gd name="T6" fmla="*/ 0 w 78"/>
                <a:gd name="T7" fmla="*/ 160 h 160"/>
                <a:gd name="T8" fmla="*/ 0 w 78"/>
                <a:gd name="T9" fmla="*/ 126 h 160"/>
                <a:gd name="T10" fmla="*/ 26 w 78"/>
                <a:gd name="T11" fmla="*/ 126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5"/>
                  </a:cubicBezTo>
                  <a:cubicBezTo>
                    <a:pt x="59" y="155"/>
                    <a:pt x="47" y="160"/>
                    <a:pt x="33" y="160"/>
                  </a:cubicBezTo>
                  <a:cubicBezTo>
                    <a:pt x="0" y="160"/>
                    <a:pt x="0" y="160"/>
                    <a:pt x="0" y="160"/>
                  </a:cubicBezTo>
                  <a:cubicBezTo>
                    <a:pt x="0" y="126"/>
                    <a:pt x="0" y="126"/>
                    <a:pt x="0" y="126"/>
                  </a:cubicBezTo>
                  <a:cubicBezTo>
                    <a:pt x="26" y="126"/>
                    <a:pt x="26" y="126"/>
                    <a:pt x="26" y="126"/>
                  </a:cubicBezTo>
                  <a:cubicBezTo>
                    <a:pt x="37" y="126"/>
                    <a:pt x="43" y="118"/>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5" name="Rectangle 26"/>
            <p:cNvSpPr>
              <a:spLocks noChangeArrowheads="1"/>
            </p:cNvSpPr>
            <p:nvPr/>
          </p:nvSpPr>
          <p:spPr bwMode="auto">
            <a:xfrm>
              <a:off x="5967413" y="1298575"/>
              <a:ext cx="38100"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6" name="Freeform 27"/>
            <p:cNvSpPr>
              <a:spLocks/>
            </p:cNvSpPr>
            <p:nvPr/>
          </p:nvSpPr>
          <p:spPr bwMode="auto">
            <a:xfrm>
              <a:off x="6083301" y="1314450"/>
              <a:ext cx="138113" cy="207963"/>
            </a:xfrm>
            <a:custGeom>
              <a:avLst/>
              <a:gdLst>
                <a:gd name="T0" fmla="*/ 122 w 123"/>
                <a:gd name="T1" fmla="*/ 96 h 187"/>
                <a:gd name="T2" fmla="*/ 71 w 123"/>
                <a:gd name="T3" fmla="*/ 96 h 187"/>
                <a:gd name="T4" fmla="*/ 35 w 123"/>
                <a:gd name="T5" fmla="*/ 124 h 187"/>
                <a:gd name="T6" fmla="*/ 71 w 123"/>
                <a:gd name="T7" fmla="*/ 152 h 187"/>
                <a:gd name="T8" fmla="*/ 96 w 123"/>
                <a:gd name="T9" fmla="*/ 152 h 187"/>
                <a:gd name="T10" fmla="*/ 96 w 123"/>
                <a:gd name="T11" fmla="*/ 187 h 187"/>
                <a:gd name="T12" fmla="*/ 73 w 123"/>
                <a:gd name="T13" fmla="*/ 187 h 187"/>
                <a:gd name="T14" fmla="*/ 0 w 123"/>
                <a:gd name="T15" fmla="*/ 124 h 187"/>
                <a:gd name="T16" fmla="*/ 51 w 123"/>
                <a:gd name="T17" fmla="*/ 63 h 187"/>
                <a:gd name="T18" fmla="*/ 88 w 123"/>
                <a:gd name="T19" fmla="*/ 62 h 187"/>
                <a:gd name="T20" fmla="*/ 48 w 123"/>
                <a:gd name="T21" fmla="*/ 29 h 187"/>
                <a:gd name="T22" fmla="*/ 33 w 123"/>
                <a:gd name="T23" fmla="*/ 32 h 187"/>
                <a:gd name="T24" fmla="*/ 33 w 123"/>
                <a:gd name="T25" fmla="*/ 1 h 187"/>
                <a:gd name="T26" fmla="*/ 49 w 123"/>
                <a:gd name="T27" fmla="*/ 0 h 187"/>
                <a:gd name="T28" fmla="*/ 123 w 123"/>
                <a:gd name="T29" fmla="*/ 81 h 187"/>
                <a:gd name="T30" fmla="*/ 122 w 123"/>
                <a:gd name="T31" fmla="*/ 9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87">
                  <a:moveTo>
                    <a:pt x="122" y="96"/>
                  </a:moveTo>
                  <a:cubicBezTo>
                    <a:pt x="71" y="96"/>
                    <a:pt x="71" y="96"/>
                    <a:pt x="71" y="96"/>
                  </a:cubicBezTo>
                  <a:cubicBezTo>
                    <a:pt x="46" y="96"/>
                    <a:pt x="35" y="104"/>
                    <a:pt x="35" y="124"/>
                  </a:cubicBezTo>
                  <a:cubicBezTo>
                    <a:pt x="35" y="143"/>
                    <a:pt x="47" y="152"/>
                    <a:pt x="71" y="152"/>
                  </a:cubicBezTo>
                  <a:cubicBezTo>
                    <a:pt x="96" y="152"/>
                    <a:pt x="96" y="152"/>
                    <a:pt x="96" y="152"/>
                  </a:cubicBezTo>
                  <a:cubicBezTo>
                    <a:pt x="96" y="187"/>
                    <a:pt x="96" y="187"/>
                    <a:pt x="96" y="187"/>
                  </a:cubicBezTo>
                  <a:cubicBezTo>
                    <a:pt x="73" y="187"/>
                    <a:pt x="73" y="187"/>
                    <a:pt x="73" y="187"/>
                  </a:cubicBezTo>
                  <a:cubicBezTo>
                    <a:pt x="25" y="187"/>
                    <a:pt x="0" y="163"/>
                    <a:pt x="0" y="124"/>
                  </a:cubicBezTo>
                  <a:cubicBezTo>
                    <a:pt x="0" y="92"/>
                    <a:pt x="19" y="69"/>
                    <a:pt x="51" y="63"/>
                  </a:cubicBezTo>
                  <a:cubicBezTo>
                    <a:pt x="58" y="62"/>
                    <a:pt x="70" y="62"/>
                    <a:pt x="88" y="62"/>
                  </a:cubicBezTo>
                  <a:cubicBezTo>
                    <a:pt x="83" y="40"/>
                    <a:pt x="70" y="29"/>
                    <a:pt x="48" y="29"/>
                  </a:cubicBezTo>
                  <a:cubicBezTo>
                    <a:pt x="42" y="29"/>
                    <a:pt x="37" y="30"/>
                    <a:pt x="33" y="32"/>
                  </a:cubicBezTo>
                  <a:cubicBezTo>
                    <a:pt x="33" y="1"/>
                    <a:pt x="33" y="1"/>
                    <a:pt x="33" y="1"/>
                  </a:cubicBezTo>
                  <a:cubicBezTo>
                    <a:pt x="38" y="0"/>
                    <a:pt x="44" y="0"/>
                    <a:pt x="49" y="0"/>
                  </a:cubicBezTo>
                  <a:cubicBezTo>
                    <a:pt x="95" y="0"/>
                    <a:pt x="123" y="33"/>
                    <a:pt x="123" y="81"/>
                  </a:cubicBezTo>
                  <a:cubicBezTo>
                    <a:pt x="123" y="86"/>
                    <a:pt x="123" y="91"/>
                    <a:pt x="122" y="9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7" name="Freeform 28"/>
            <p:cNvSpPr>
              <a:spLocks/>
            </p:cNvSpPr>
            <p:nvPr/>
          </p:nvSpPr>
          <p:spPr bwMode="auto">
            <a:xfrm>
              <a:off x="6249988" y="1298575"/>
              <a:ext cx="82550" cy="177800"/>
            </a:xfrm>
            <a:custGeom>
              <a:avLst/>
              <a:gdLst>
                <a:gd name="T0" fmla="*/ 74 w 74"/>
                <a:gd name="T1" fmla="*/ 160 h 160"/>
                <a:gd name="T2" fmla="*/ 42 w 74"/>
                <a:gd name="T3" fmla="*/ 160 h 160"/>
                <a:gd name="T4" fmla="*/ 0 w 74"/>
                <a:gd name="T5" fmla="*/ 119 h 160"/>
                <a:gd name="T6" fmla="*/ 0 w 74"/>
                <a:gd name="T7" fmla="*/ 0 h 160"/>
                <a:gd name="T8" fmla="*/ 34 w 74"/>
                <a:gd name="T9" fmla="*/ 0 h 160"/>
                <a:gd name="T10" fmla="*/ 34 w 74"/>
                <a:gd name="T11" fmla="*/ 101 h 160"/>
                <a:gd name="T12" fmla="*/ 64 w 74"/>
                <a:gd name="T13" fmla="*/ 126 h 160"/>
                <a:gd name="T14" fmla="*/ 74 w 74"/>
                <a:gd name="T15" fmla="*/ 126 h 160"/>
                <a:gd name="T16" fmla="*/ 74 w 74"/>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60">
                  <a:moveTo>
                    <a:pt x="74" y="160"/>
                  </a:moveTo>
                  <a:cubicBezTo>
                    <a:pt x="42" y="160"/>
                    <a:pt x="42" y="160"/>
                    <a:pt x="42" y="160"/>
                  </a:cubicBezTo>
                  <a:cubicBezTo>
                    <a:pt x="15" y="160"/>
                    <a:pt x="0" y="144"/>
                    <a:pt x="0" y="119"/>
                  </a:cubicBezTo>
                  <a:cubicBezTo>
                    <a:pt x="0" y="0"/>
                    <a:pt x="0" y="0"/>
                    <a:pt x="0" y="0"/>
                  </a:cubicBezTo>
                  <a:cubicBezTo>
                    <a:pt x="34" y="0"/>
                    <a:pt x="34" y="0"/>
                    <a:pt x="34" y="0"/>
                  </a:cubicBezTo>
                  <a:cubicBezTo>
                    <a:pt x="34" y="101"/>
                    <a:pt x="34" y="101"/>
                    <a:pt x="34" y="101"/>
                  </a:cubicBezTo>
                  <a:cubicBezTo>
                    <a:pt x="34" y="118"/>
                    <a:pt x="39" y="126"/>
                    <a:pt x="64" y="126"/>
                  </a:cubicBezTo>
                  <a:cubicBezTo>
                    <a:pt x="74" y="126"/>
                    <a:pt x="74" y="126"/>
                    <a:pt x="74" y="126"/>
                  </a:cubicBezTo>
                  <a:lnTo>
                    <a:pt x="74"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8" name="Freeform 29"/>
            <p:cNvSpPr>
              <a:spLocks noEditPoints="1"/>
            </p:cNvSpPr>
            <p:nvPr/>
          </p:nvSpPr>
          <p:spPr bwMode="auto">
            <a:xfrm>
              <a:off x="6324601" y="1347788"/>
              <a:ext cx="230188" cy="174625"/>
            </a:xfrm>
            <a:custGeom>
              <a:avLst/>
              <a:gdLst>
                <a:gd name="T0" fmla="*/ 207 w 207"/>
                <a:gd name="T1" fmla="*/ 115 h 156"/>
                <a:gd name="T2" fmla="*/ 0 w 207"/>
                <a:gd name="T3" fmla="*/ 115 h 156"/>
                <a:gd name="T4" fmla="*/ 0 w 207"/>
                <a:gd name="T5" fmla="*/ 81 h 156"/>
                <a:gd name="T6" fmla="*/ 141 w 207"/>
                <a:gd name="T7" fmla="*/ 81 h 156"/>
                <a:gd name="T8" fmla="*/ 127 w 207"/>
                <a:gd name="T9" fmla="*/ 48 h 156"/>
                <a:gd name="T10" fmla="*/ 89 w 207"/>
                <a:gd name="T11" fmla="*/ 32 h 156"/>
                <a:gd name="T12" fmla="*/ 47 w 207"/>
                <a:gd name="T13" fmla="*/ 49 h 156"/>
                <a:gd name="T14" fmla="*/ 30 w 207"/>
                <a:gd name="T15" fmla="*/ 26 h 156"/>
                <a:gd name="T16" fmla="*/ 91 w 207"/>
                <a:gd name="T17" fmla="*/ 0 h 156"/>
                <a:gd name="T18" fmla="*/ 130 w 207"/>
                <a:gd name="T19" fmla="*/ 8 h 156"/>
                <a:gd name="T20" fmla="*/ 176 w 207"/>
                <a:gd name="T21" fmla="*/ 81 h 156"/>
                <a:gd name="T22" fmla="*/ 207 w 207"/>
                <a:gd name="T23" fmla="*/ 81 h 156"/>
                <a:gd name="T24" fmla="*/ 207 w 207"/>
                <a:gd name="T25" fmla="*/ 115 h 156"/>
                <a:gd name="T26" fmla="*/ 109 w 207"/>
                <a:gd name="T27" fmla="*/ 156 h 156"/>
                <a:gd name="T28" fmla="*/ 78 w 207"/>
                <a:gd name="T29" fmla="*/ 156 h 156"/>
                <a:gd name="T30" fmla="*/ 78 w 207"/>
                <a:gd name="T31" fmla="*/ 127 h 156"/>
                <a:gd name="T32" fmla="*/ 109 w 207"/>
                <a:gd name="T33" fmla="*/ 127 h 156"/>
                <a:gd name="T34" fmla="*/ 109 w 207"/>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 h="156">
                  <a:moveTo>
                    <a:pt x="207" y="115"/>
                  </a:moveTo>
                  <a:cubicBezTo>
                    <a:pt x="0" y="115"/>
                    <a:pt x="0" y="115"/>
                    <a:pt x="0" y="115"/>
                  </a:cubicBezTo>
                  <a:cubicBezTo>
                    <a:pt x="0" y="81"/>
                    <a:pt x="0" y="81"/>
                    <a:pt x="0" y="81"/>
                  </a:cubicBezTo>
                  <a:cubicBezTo>
                    <a:pt x="141" y="81"/>
                    <a:pt x="141" y="81"/>
                    <a:pt x="141" y="81"/>
                  </a:cubicBezTo>
                  <a:cubicBezTo>
                    <a:pt x="140" y="68"/>
                    <a:pt x="135" y="57"/>
                    <a:pt x="127" y="48"/>
                  </a:cubicBezTo>
                  <a:cubicBezTo>
                    <a:pt x="117" y="37"/>
                    <a:pt x="104" y="32"/>
                    <a:pt x="89" y="32"/>
                  </a:cubicBezTo>
                  <a:cubicBezTo>
                    <a:pt x="74" y="32"/>
                    <a:pt x="57" y="39"/>
                    <a:pt x="47" y="49"/>
                  </a:cubicBezTo>
                  <a:cubicBezTo>
                    <a:pt x="44" y="45"/>
                    <a:pt x="38" y="37"/>
                    <a:pt x="30" y="26"/>
                  </a:cubicBezTo>
                  <a:cubicBezTo>
                    <a:pt x="47" y="8"/>
                    <a:pt x="67" y="0"/>
                    <a:pt x="91" y="0"/>
                  </a:cubicBezTo>
                  <a:cubicBezTo>
                    <a:pt x="106" y="0"/>
                    <a:pt x="119" y="2"/>
                    <a:pt x="130" y="8"/>
                  </a:cubicBezTo>
                  <a:cubicBezTo>
                    <a:pt x="156" y="20"/>
                    <a:pt x="172" y="45"/>
                    <a:pt x="176" y="81"/>
                  </a:cubicBezTo>
                  <a:cubicBezTo>
                    <a:pt x="207" y="81"/>
                    <a:pt x="207" y="81"/>
                    <a:pt x="207" y="81"/>
                  </a:cubicBezTo>
                  <a:lnTo>
                    <a:pt x="207" y="115"/>
                  </a:lnTo>
                  <a:close/>
                  <a:moveTo>
                    <a:pt x="109" y="156"/>
                  </a:moveTo>
                  <a:cubicBezTo>
                    <a:pt x="78" y="156"/>
                    <a:pt x="78" y="156"/>
                    <a:pt x="78" y="156"/>
                  </a:cubicBezTo>
                  <a:cubicBezTo>
                    <a:pt x="78" y="127"/>
                    <a:pt x="78" y="127"/>
                    <a:pt x="78" y="127"/>
                  </a:cubicBezTo>
                  <a:cubicBezTo>
                    <a:pt x="109" y="127"/>
                    <a:pt x="109" y="127"/>
                    <a:pt x="109" y="127"/>
                  </a:cubicBezTo>
                  <a:lnTo>
                    <a:pt x="109" y="1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29" name="Freeform 30"/>
            <p:cNvSpPr>
              <a:spLocks noEditPoints="1"/>
            </p:cNvSpPr>
            <p:nvPr/>
          </p:nvSpPr>
          <p:spPr bwMode="auto">
            <a:xfrm>
              <a:off x="6543676" y="1298575"/>
              <a:ext cx="125413" cy="177800"/>
            </a:xfrm>
            <a:custGeom>
              <a:avLst/>
              <a:gdLst>
                <a:gd name="T0" fmla="*/ 112 w 112"/>
                <a:gd name="T1" fmla="*/ 160 h 160"/>
                <a:gd name="T2" fmla="*/ 0 w 112"/>
                <a:gd name="T3" fmla="*/ 160 h 160"/>
                <a:gd name="T4" fmla="*/ 0 w 112"/>
                <a:gd name="T5" fmla="*/ 126 h 160"/>
                <a:gd name="T6" fmla="*/ 23 w 112"/>
                <a:gd name="T7" fmla="*/ 126 h 160"/>
                <a:gd name="T8" fmla="*/ 40 w 112"/>
                <a:gd name="T9" fmla="*/ 103 h 160"/>
                <a:gd name="T10" fmla="*/ 40 w 112"/>
                <a:gd name="T11" fmla="*/ 47 h 160"/>
                <a:gd name="T12" fmla="*/ 75 w 112"/>
                <a:gd name="T13" fmla="*/ 47 h 160"/>
                <a:gd name="T14" fmla="*/ 75 w 112"/>
                <a:gd name="T15" fmla="*/ 101 h 160"/>
                <a:gd name="T16" fmla="*/ 71 w 112"/>
                <a:gd name="T17" fmla="*/ 126 h 160"/>
                <a:gd name="T18" fmla="*/ 112 w 112"/>
                <a:gd name="T19" fmla="*/ 126 h 160"/>
                <a:gd name="T20" fmla="*/ 112 w 112"/>
                <a:gd name="T21" fmla="*/ 160 h 160"/>
                <a:gd name="T22" fmla="*/ 72 w 112"/>
                <a:gd name="T23" fmla="*/ 28 h 160"/>
                <a:gd name="T24" fmla="*/ 41 w 112"/>
                <a:gd name="T25" fmla="*/ 28 h 160"/>
                <a:gd name="T26" fmla="*/ 41 w 112"/>
                <a:gd name="T27" fmla="*/ 0 h 160"/>
                <a:gd name="T28" fmla="*/ 72 w 112"/>
                <a:gd name="T29" fmla="*/ 0 h 160"/>
                <a:gd name="T30" fmla="*/ 72 w 112"/>
                <a:gd name="T31" fmla="*/ 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60">
                  <a:moveTo>
                    <a:pt x="112" y="160"/>
                  </a:moveTo>
                  <a:cubicBezTo>
                    <a:pt x="0" y="160"/>
                    <a:pt x="0" y="160"/>
                    <a:pt x="0" y="160"/>
                  </a:cubicBezTo>
                  <a:cubicBezTo>
                    <a:pt x="0" y="126"/>
                    <a:pt x="0" y="126"/>
                    <a:pt x="0" y="126"/>
                  </a:cubicBezTo>
                  <a:cubicBezTo>
                    <a:pt x="23" y="126"/>
                    <a:pt x="23" y="126"/>
                    <a:pt x="23" y="126"/>
                  </a:cubicBezTo>
                  <a:cubicBezTo>
                    <a:pt x="34" y="126"/>
                    <a:pt x="40" y="119"/>
                    <a:pt x="40" y="103"/>
                  </a:cubicBezTo>
                  <a:cubicBezTo>
                    <a:pt x="40" y="47"/>
                    <a:pt x="40" y="47"/>
                    <a:pt x="40" y="47"/>
                  </a:cubicBezTo>
                  <a:cubicBezTo>
                    <a:pt x="75" y="47"/>
                    <a:pt x="75" y="47"/>
                    <a:pt x="75" y="47"/>
                  </a:cubicBezTo>
                  <a:cubicBezTo>
                    <a:pt x="75" y="101"/>
                    <a:pt x="75" y="101"/>
                    <a:pt x="75" y="101"/>
                  </a:cubicBezTo>
                  <a:cubicBezTo>
                    <a:pt x="75" y="111"/>
                    <a:pt x="74" y="119"/>
                    <a:pt x="71" y="126"/>
                  </a:cubicBezTo>
                  <a:cubicBezTo>
                    <a:pt x="112" y="126"/>
                    <a:pt x="112" y="126"/>
                    <a:pt x="112" y="126"/>
                  </a:cubicBezTo>
                  <a:lnTo>
                    <a:pt x="112" y="160"/>
                  </a:lnTo>
                  <a:close/>
                  <a:moveTo>
                    <a:pt x="72" y="28"/>
                  </a:moveTo>
                  <a:cubicBezTo>
                    <a:pt x="41" y="28"/>
                    <a:pt x="41" y="28"/>
                    <a:pt x="41" y="28"/>
                  </a:cubicBezTo>
                  <a:cubicBezTo>
                    <a:pt x="41" y="0"/>
                    <a:pt x="41" y="0"/>
                    <a:pt x="41" y="0"/>
                  </a:cubicBezTo>
                  <a:cubicBezTo>
                    <a:pt x="72" y="0"/>
                    <a:pt x="72" y="0"/>
                    <a:pt x="72" y="0"/>
                  </a:cubicBezTo>
                  <a:lnTo>
                    <a:pt x="72"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0" name="Freeform 31"/>
            <p:cNvSpPr>
              <a:spLocks/>
            </p:cNvSpPr>
            <p:nvPr/>
          </p:nvSpPr>
          <p:spPr bwMode="auto">
            <a:xfrm>
              <a:off x="6656388" y="1298575"/>
              <a:ext cx="87313" cy="177800"/>
            </a:xfrm>
            <a:custGeom>
              <a:avLst/>
              <a:gdLst>
                <a:gd name="T0" fmla="*/ 78 w 78"/>
                <a:gd name="T1" fmla="*/ 112 h 160"/>
                <a:gd name="T2" fmla="*/ 67 w 78"/>
                <a:gd name="T3" fmla="*/ 145 h 160"/>
                <a:gd name="T4" fmla="*/ 33 w 78"/>
                <a:gd name="T5" fmla="*/ 160 h 160"/>
                <a:gd name="T6" fmla="*/ 0 w 78"/>
                <a:gd name="T7" fmla="*/ 160 h 160"/>
                <a:gd name="T8" fmla="*/ 0 w 78"/>
                <a:gd name="T9" fmla="*/ 126 h 160"/>
                <a:gd name="T10" fmla="*/ 26 w 78"/>
                <a:gd name="T11" fmla="*/ 126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5"/>
                  </a:cubicBezTo>
                  <a:cubicBezTo>
                    <a:pt x="59" y="155"/>
                    <a:pt x="48" y="160"/>
                    <a:pt x="33" y="160"/>
                  </a:cubicBezTo>
                  <a:cubicBezTo>
                    <a:pt x="0" y="160"/>
                    <a:pt x="0" y="160"/>
                    <a:pt x="0" y="160"/>
                  </a:cubicBezTo>
                  <a:cubicBezTo>
                    <a:pt x="0" y="126"/>
                    <a:pt x="0" y="126"/>
                    <a:pt x="0" y="126"/>
                  </a:cubicBezTo>
                  <a:cubicBezTo>
                    <a:pt x="26" y="126"/>
                    <a:pt x="26" y="126"/>
                    <a:pt x="26" y="126"/>
                  </a:cubicBezTo>
                  <a:cubicBezTo>
                    <a:pt x="37" y="126"/>
                    <a:pt x="43" y="118"/>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1" name="Rectangle 32"/>
            <p:cNvSpPr>
              <a:spLocks noChangeArrowheads="1"/>
            </p:cNvSpPr>
            <p:nvPr/>
          </p:nvSpPr>
          <p:spPr bwMode="auto">
            <a:xfrm>
              <a:off x="6770688" y="1298575"/>
              <a:ext cx="39688"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2" name="Freeform 33"/>
            <p:cNvSpPr>
              <a:spLocks noEditPoints="1"/>
            </p:cNvSpPr>
            <p:nvPr/>
          </p:nvSpPr>
          <p:spPr bwMode="auto">
            <a:xfrm>
              <a:off x="3884613" y="1630363"/>
              <a:ext cx="244475" cy="176213"/>
            </a:xfrm>
            <a:custGeom>
              <a:avLst/>
              <a:gdLst>
                <a:gd name="T0" fmla="*/ 220 w 220"/>
                <a:gd name="T1" fmla="*/ 159 h 159"/>
                <a:gd name="T2" fmla="*/ 0 w 220"/>
                <a:gd name="T3" fmla="*/ 159 h 159"/>
                <a:gd name="T4" fmla="*/ 0 w 220"/>
                <a:gd name="T5" fmla="*/ 126 h 159"/>
                <a:gd name="T6" fmla="*/ 24 w 220"/>
                <a:gd name="T7" fmla="*/ 126 h 159"/>
                <a:gd name="T8" fmla="*/ 24 w 220"/>
                <a:gd name="T9" fmla="*/ 0 h 159"/>
                <a:gd name="T10" fmla="*/ 59 w 220"/>
                <a:gd name="T11" fmla="*/ 0 h 159"/>
                <a:gd name="T12" fmla="*/ 56 w 220"/>
                <a:gd name="T13" fmla="*/ 81 h 159"/>
                <a:gd name="T14" fmla="*/ 125 w 220"/>
                <a:gd name="T15" fmla="*/ 46 h 159"/>
                <a:gd name="T16" fmla="*/ 193 w 220"/>
                <a:gd name="T17" fmla="*/ 126 h 159"/>
                <a:gd name="T18" fmla="*/ 220 w 220"/>
                <a:gd name="T19" fmla="*/ 126 h 159"/>
                <a:gd name="T20" fmla="*/ 220 w 220"/>
                <a:gd name="T21" fmla="*/ 159 h 159"/>
                <a:gd name="T22" fmla="*/ 157 w 220"/>
                <a:gd name="T23" fmla="*/ 126 h 159"/>
                <a:gd name="T24" fmla="*/ 157 w 220"/>
                <a:gd name="T25" fmla="*/ 123 h 159"/>
                <a:gd name="T26" fmla="*/ 122 w 220"/>
                <a:gd name="T27" fmla="*/ 77 h 159"/>
                <a:gd name="T28" fmla="*/ 55 w 220"/>
                <a:gd name="T29" fmla="*/ 126 h 159"/>
                <a:gd name="T30" fmla="*/ 157 w 220"/>
                <a:gd name="T31" fmla="*/ 1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59">
                  <a:moveTo>
                    <a:pt x="220" y="159"/>
                  </a:moveTo>
                  <a:cubicBezTo>
                    <a:pt x="0" y="159"/>
                    <a:pt x="0" y="159"/>
                    <a:pt x="0" y="159"/>
                  </a:cubicBezTo>
                  <a:cubicBezTo>
                    <a:pt x="0" y="126"/>
                    <a:pt x="0" y="126"/>
                    <a:pt x="0" y="126"/>
                  </a:cubicBezTo>
                  <a:cubicBezTo>
                    <a:pt x="24" y="126"/>
                    <a:pt x="24" y="126"/>
                    <a:pt x="24" y="126"/>
                  </a:cubicBezTo>
                  <a:cubicBezTo>
                    <a:pt x="24" y="0"/>
                    <a:pt x="24" y="0"/>
                    <a:pt x="24" y="0"/>
                  </a:cubicBezTo>
                  <a:cubicBezTo>
                    <a:pt x="59" y="0"/>
                    <a:pt x="59" y="0"/>
                    <a:pt x="59" y="0"/>
                  </a:cubicBezTo>
                  <a:cubicBezTo>
                    <a:pt x="56" y="81"/>
                    <a:pt x="56" y="81"/>
                    <a:pt x="56" y="81"/>
                  </a:cubicBezTo>
                  <a:cubicBezTo>
                    <a:pt x="78" y="57"/>
                    <a:pt x="101" y="46"/>
                    <a:pt x="125" y="46"/>
                  </a:cubicBezTo>
                  <a:cubicBezTo>
                    <a:pt x="166" y="46"/>
                    <a:pt x="190" y="76"/>
                    <a:pt x="193" y="126"/>
                  </a:cubicBezTo>
                  <a:cubicBezTo>
                    <a:pt x="220" y="126"/>
                    <a:pt x="220" y="126"/>
                    <a:pt x="220" y="126"/>
                  </a:cubicBezTo>
                  <a:lnTo>
                    <a:pt x="220" y="159"/>
                  </a:lnTo>
                  <a:close/>
                  <a:moveTo>
                    <a:pt x="157" y="126"/>
                  </a:moveTo>
                  <a:cubicBezTo>
                    <a:pt x="157" y="123"/>
                    <a:pt x="157" y="123"/>
                    <a:pt x="157" y="123"/>
                  </a:cubicBezTo>
                  <a:cubicBezTo>
                    <a:pt x="157" y="95"/>
                    <a:pt x="144" y="77"/>
                    <a:pt x="122" y="77"/>
                  </a:cubicBezTo>
                  <a:cubicBezTo>
                    <a:pt x="97" y="77"/>
                    <a:pt x="74" y="93"/>
                    <a:pt x="55" y="126"/>
                  </a:cubicBezTo>
                  <a:lnTo>
                    <a:pt x="157" y="1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3" name="Freeform 34"/>
            <p:cNvSpPr>
              <a:spLocks/>
            </p:cNvSpPr>
            <p:nvPr/>
          </p:nvSpPr>
          <p:spPr bwMode="auto">
            <a:xfrm>
              <a:off x="4116388" y="1682750"/>
              <a:ext cx="250825" cy="123825"/>
            </a:xfrm>
            <a:custGeom>
              <a:avLst/>
              <a:gdLst>
                <a:gd name="T0" fmla="*/ 0 w 225"/>
                <a:gd name="T1" fmla="*/ 112 h 112"/>
                <a:gd name="T2" fmla="*/ 0 w 225"/>
                <a:gd name="T3" fmla="*/ 79 h 112"/>
                <a:gd name="T4" fmla="*/ 32 w 225"/>
                <a:gd name="T5" fmla="*/ 79 h 112"/>
                <a:gd name="T6" fmla="*/ 48 w 225"/>
                <a:gd name="T7" fmla="*/ 68 h 112"/>
                <a:gd name="T8" fmla="*/ 49 w 225"/>
                <a:gd name="T9" fmla="*/ 55 h 112"/>
                <a:gd name="T10" fmla="*/ 49 w 225"/>
                <a:gd name="T11" fmla="*/ 0 h 112"/>
                <a:gd name="T12" fmla="*/ 84 w 225"/>
                <a:gd name="T13" fmla="*/ 0 h 112"/>
                <a:gd name="T14" fmla="*/ 84 w 225"/>
                <a:gd name="T15" fmla="*/ 54 h 112"/>
                <a:gd name="T16" fmla="*/ 80 w 225"/>
                <a:gd name="T17" fmla="*/ 79 h 112"/>
                <a:gd name="T18" fmla="*/ 102 w 225"/>
                <a:gd name="T19" fmla="*/ 79 h 112"/>
                <a:gd name="T20" fmla="*/ 120 w 225"/>
                <a:gd name="T21" fmla="*/ 57 h 112"/>
                <a:gd name="T22" fmla="*/ 120 w 225"/>
                <a:gd name="T23" fmla="*/ 0 h 112"/>
                <a:gd name="T24" fmla="*/ 154 w 225"/>
                <a:gd name="T25" fmla="*/ 0 h 112"/>
                <a:gd name="T26" fmla="*/ 154 w 225"/>
                <a:gd name="T27" fmla="*/ 54 h 112"/>
                <a:gd name="T28" fmla="*/ 150 w 225"/>
                <a:gd name="T29" fmla="*/ 79 h 112"/>
                <a:gd name="T30" fmla="*/ 172 w 225"/>
                <a:gd name="T31" fmla="*/ 79 h 112"/>
                <a:gd name="T32" fmla="*/ 190 w 225"/>
                <a:gd name="T33" fmla="*/ 57 h 112"/>
                <a:gd name="T34" fmla="*/ 190 w 225"/>
                <a:gd name="T35" fmla="*/ 0 h 112"/>
                <a:gd name="T36" fmla="*/ 225 w 225"/>
                <a:gd name="T37" fmla="*/ 0 h 112"/>
                <a:gd name="T38" fmla="*/ 225 w 225"/>
                <a:gd name="T39" fmla="*/ 54 h 112"/>
                <a:gd name="T40" fmla="*/ 207 w 225"/>
                <a:gd name="T41" fmla="*/ 99 h 112"/>
                <a:gd name="T42" fmla="*/ 173 w 225"/>
                <a:gd name="T43" fmla="*/ 112 h 112"/>
                <a:gd name="T44" fmla="*/ 0 w 225"/>
                <a:gd name="T4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12">
                  <a:moveTo>
                    <a:pt x="0" y="112"/>
                  </a:moveTo>
                  <a:cubicBezTo>
                    <a:pt x="0" y="79"/>
                    <a:pt x="0" y="79"/>
                    <a:pt x="0" y="79"/>
                  </a:cubicBezTo>
                  <a:cubicBezTo>
                    <a:pt x="32" y="79"/>
                    <a:pt x="32" y="79"/>
                    <a:pt x="32" y="79"/>
                  </a:cubicBezTo>
                  <a:cubicBezTo>
                    <a:pt x="40" y="79"/>
                    <a:pt x="45" y="75"/>
                    <a:pt x="48" y="68"/>
                  </a:cubicBezTo>
                  <a:cubicBezTo>
                    <a:pt x="49" y="66"/>
                    <a:pt x="49" y="62"/>
                    <a:pt x="49" y="55"/>
                  </a:cubicBezTo>
                  <a:cubicBezTo>
                    <a:pt x="49" y="0"/>
                    <a:pt x="49" y="0"/>
                    <a:pt x="49" y="0"/>
                  </a:cubicBezTo>
                  <a:cubicBezTo>
                    <a:pt x="84" y="0"/>
                    <a:pt x="84" y="0"/>
                    <a:pt x="84" y="0"/>
                  </a:cubicBezTo>
                  <a:cubicBezTo>
                    <a:pt x="84" y="54"/>
                    <a:pt x="84" y="54"/>
                    <a:pt x="84" y="54"/>
                  </a:cubicBezTo>
                  <a:cubicBezTo>
                    <a:pt x="84" y="63"/>
                    <a:pt x="83" y="72"/>
                    <a:pt x="80" y="79"/>
                  </a:cubicBezTo>
                  <a:cubicBezTo>
                    <a:pt x="102" y="79"/>
                    <a:pt x="102" y="79"/>
                    <a:pt x="102" y="79"/>
                  </a:cubicBezTo>
                  <a:cubicBezTo>
                    <a:pt x="114" y="79"/>
                    <a:pt x="120" y="72"/>
                    <a:pt x="120" y="57"/>
                  </a:cubicBezTo>
                  <a:cubicBezTo>
                    <a:pt x="120" y="0"/>
                    <a:pt x="120" y="0"/>
                    <a:pt x="120" y="0"/>
                  </a:cubicBezTo>
                  <a:cubicBezTo>
                    <a:pt x="154" y="0"/>
                    <a:pt x="154" y="0"/>
                    <a:pt x="154" y="0"/>
                  </a:cubicBezTo>
                  <a:cubicBezTo>
                    <a:pt x="154" y="54"/>
                    <a:pt x="154" y="54"/>
                    <a:pt x="154" y="54"/>
                  </a:cubicBezTo>
                  <a:cubicBezTo>
                    <a:pt x="154" y="63"/>
                    <a:pt x="153" y="72"/>
                    <a:pt x="150" y="79"/>
                  </a:cubicBezTo>
                  <a:cubicBezTo>
                    <a:pt x="172" y="79"/>
                    <a:pt x="172" y="79"/>
                    <a:pt x="172" y="79"/>
                  </a:cubicBezTo>
                  <a:cubicBezTo>
                    <a:pt x="184" y="79"/>
                    <a:pt x="190" y="72"/>
                    <a:pt x="190" y="57"/>
                  </a:cubicBezTo>
                  <a:cubicBezTo>
                    <a:pt x="190" y="0"/>
                    <a:pt x="190" y="0"/>
                    <a:pt x="190" y="0"/>
                  </a:cubicBezTo>
                  <a:cubicBezTo>
                    <a:pt x="225" y="0"/>
                    <a:pt x="225" y="0"/>
                    <a:pt x="225" y="0"/>
                  </a:cubicBezTo>
                  <a:cubicBezTo>
                    <a:pt x="225" y="54"/>
                    <a:pt x="225" y="54"/>
                    <a:pt x="225" y="54"/>
                  </a:cubicBezTo>
                  <a:cubicBezTo>
                    <a:pt x="225" y="73"/>
                    <a:pt x="219" y="88"/>
                    <a:pt x="207" y="99"/>
                  </a:cubicBezTo>
                  <a:cubicBezTo>
                    <a:pt x="197" y="108"/>
                    <a:pt x="186" y="112"/>
                    <a:pt x="173" y="112"/>
                  </a:cubicBezTo>
                  <a:lnTo>
                    <a:pt x="0"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4" name="Freeform 35"/>
            <p:cNvSpPr>
              <a:spLocks noEditPoints="1"/>
            </p:cNvSpPr>
            <p:nvPr/>
          </p:nvSpPr>
          <p:spPr bwMode="auto">
            <a:xfrm>
              <a:off x="4395788" y="1682750"/>
              <a:ext cx="158750" cy="169863"/>
            </a:xfrm>
            <a:custGeom>
              <a:avLst/>
              <a:gdLst>
                <a:gd name="T0" fmla="*/ 143 w 143"/>
                <a:gd name="T1" fmla="*/ 112 h 153"/>
                <a:gd name="T2" fmla="*/ 110 w 143"/>
                <a:gd name="T3" fmla="*/ 112 h 153"/>
                <a:gd name="T4" fmla="*/ 54 w 143"/>
                <a:gd name="T5" fmla="*/ 153 h 153"/>
                <a:gd name="T6" fmla="*/ 50 w 143"/>
                <a:gd name="T7" fmla="*/ 153 h 153"/>
                <a:gd name="T8" fmla="*/ 50 w 143"/>
                <a:gd name="T9" fmla="*/ 125 h 153"/>
                <a:gd name="T10" fmla="*/ 53 w 143"/>
                <a:gd name="T11" fmla="*/ 125 h 153"/>
                <a:gd name="T12" fmla="*/ 77 w 143"/>
                <a:gd name="T13" fmla="*/ 111 h 153"/>
                <a:gd name="T14" fmla="*/ 56 w 143"/>
                <a:gd name="T15" fmla="*/ 112 h 153"/>
                <a:gd name="T16" fmla="*/ 0 w 143"/>
                <a:gd name="T17" fmla="*/ 56 h 153"/>
                <a:gd name="T18" fmla="*/ 56 w 143"/>
                <a:gd name="T19" fmla="*/ 0 h 153"/>
                <a:gd name="T20" fmla="*/ 111 w 143"/>
                <a:gd name="T21" fmla="*/ 56 h 153"/>
                <a:gd name="T22" fmla="*/ 111 w 143"/>
                <a:gd name="T23" fmla="*/ 79 h 153"/>
                <a:gd name="T24" fmla="*/ 143 w 143"/>
                <a:gd name="T25" fmla="*/ 79 h 153"/>
                <a:gd name="T26" fmla="*/ 143 w 143"/>
                <a:gd name="T27" fmla="*/ 112 h 153"/>
                <a:gd name="T28" fmla="*/ 76 w 143"/>
                <a:gd name="T29" fmla="*/ 79 h 153"/>
                <a:gd name="T30" fmla="*/ 76 w 143"/>
                <a:gd name="T31" fmla="*/ 55 h 153"/>
                <a:gd name="T32" fmla="*/ 55 w 143"/>
                <a:gd name="T33" fmla="*/ 31 h 153"/>
                <a:gd name="T34" fmla="*/ 35 w 143"/>
                <a:gd name="T35" fmla="*/ 54 h 153"/>
                <a:gd name="T36" fmla="*/ 56 w 143"/>
                <a:gd name="T37" fmla="*/ 79 h 153"/>
                <a:gd name="T38" fmla="*/ 76 w 143"/>
                <a:gd name="T39"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53">
                  <a:moveTo>
                    <a:pt x="143" y="112"/>
                  </a:moveTo>
                  <a:cubicBezTo>
                    <a:pt x="110" y="112"/>
                    <a:pt x="110" y="112"/>
                    <a:pt x="110" y="112"/>
                  </a:cubicBezTo>
                  <a:cubicBezTo>
                    <a:pt x="106" y="140"/>
                    <a:pt x="88" y="153"/>
                    <a:pt x="54" y="153"/>
                  </a:cubicBezTo>
                  <a:cubicBezTo>
                    <a:pt x="50" y="153"/>
                    <a:pt x="50" y="153"/>
                    <a:pt x="50" y="153"/>
                  </a:cubicBezTo>
                  <a:cubicBezTo>
                    <a:pt x="50" y="125"/>
                    <a:pt x="50" y="125"/>
                    <a:pt x="50" y="125"/>
                  </a:cubicBezTo>
                  <a:cubicBezTo>
                    <a:pt x="53" y="125"/>
                    <a:pt x="53" y="125"/>
                    <a:pt x="53" y="125"/>
                  </a:cubicBezTo>
                  <a:cubicBezTo>
                    <a:pt x="67" y="125"/>
                    <a:pt x="75" y="120"/>
                    <a:pt x="77" y="111"/>
                  </a:cubicBezTo>
                  <a:cubicBezTo>
                    <a:pt x="75" y="112"/>
                    <a:pt x="68" y="112"/>
                    <a:pt x="56" y="112"/>
                  </a:cubicBezTo>
                  <a:cubicBezTo>
                    <a:pt x="23" y="112"/>
                    <a:pt x="0" y="89"/>
                    <a:pt x="0" y="56"/>
                  </a:cubicBezTo>
                  <a:cubicBezTo>
                    <a:pt x="0" y="22"/>
                    <a:pt x="23" y="0"/>
                    <a:pt x="56" y="0"/>
                  </a:cubicBezTo>
                  <a:cubicBezTo>
                    <a:pt x="88" y="0"/>
                    <a:pt x="111" y="23"/>
                    <a:pt x="111" y="56"/>
                  </a:cubicBezTo>
                  <a:cubicBezTo>
                    <a:pt x="111" y="79"/>
                    <a:pt x="111" y="79"/>
                    <a:pt x="111" y="79"/>
                  </a:cubicBezTo>
                  <a:cubicBezTo>
                    <a:pt x="143" y="79"/>
                    <a:pt x="143" y="79"/>
                    <a:pt x="143" y="79"/>
                  </a:cubicBezTo>
                  <a:lnTo>
                    <a:pt x="143" y="112"/>
                  </a:lnTo>
                  <a:close/>
                  <a:moveTo>
                    <a:pt x="76" y="79"/>
                  </a:moveTo>
                  <a:cubicBezTo>
                    <a:pt x="76" y="55"/>
                    <a:pt x="76" y="55"/>
                    <a:pt x="76" y="55"/>
                  </a:cubicBezTo>
                  <a:cubicBezTo>
                    <a:pt x="76" y="40"/>
                    <a:pt x="68" y="31"/>
                    <a:pt x="55" y="31"/>
                  </a:cubicBezTo>
                  <a:cubicBezTo>
                    <a:pt x="42" y="31"/>
                    <a:pt x="35" y="41"/>
                    <a:pt x="35" y="54"/>
                  </a:cubicBezTo>
                  <a:cubicBezTo>
                    <a:pt x="35" y="68"/>
                    <a:pt x="43" y="79"/>
                    <a:pt x="56" y="79"/>
                  </a:cubicBezTo>
                  <a:lnTo>
                    <a:pt x="76" y="7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5" name="Freeform 36"/>
            <p:cNvSpPr>
              <a:spLocks noEditPoints="1"/>
            </p:cNvSpPr>
            <p:nvPr/>
          </p:nvSpPr>
          <p:spPr bwMode="auto">
            <a:xfrm>
              <a:off x="4541838" y="1630363"/>
              <a:ext cx="130175" cy="176213"/>
            </a:xfrm>
            <a:custGeom>
              <a:avLst/>
              <a:gdLst>
                <a:gd name="T0" fmla="*/ 31 w 117"/>
                <a:gd name="T1" fmla="*/ 28 h 159"/>
                <a:gd name="T2" fmla="*/ 0 w 117"/>
                <a:gd name="T3" fmla="*/ 28 h 159"/>
                <a:gd name="T4" fmla="*/ 0 w 117"/>
                <a:gd name="T5" fmla="*/ 0 h 159"/>
                <a:gd name="T6" fmla="*/ 31 w 117"/>
                <a:gd name="T7" fmla="*/ 0 h 159"/>
                <a:gd name="T8" fmla="*/ 31 w 117"/>
                <a:gd name="T9" fmla="*/ 28 h 159"/>
                <a:gd name="T10" fmla="*/ 117 w 117"/>
                <a:gd name="T11" fmla="*/ 159 h 159"/>
                <a:gd name="T12" fmla="*/ 5 w 117"/>
                <a:gd name="T13" fmla="*/ 159 h 159"/>
                <a:gd name="T14" fmla="*/ 5 w 117"/>
                <a:gd name="T15" fmla="*/ 126 h 159"/>
                <a:gd name="T16" fmla="*/ 28 w 117"/>
                <a:gd name="T17" fmla="*/ 126 h 159"/>
                <a:gd name="T18" fmla="*/ 45 w 117"/>
                <a:gd name="T19" fmla="*/ 102 h 159"/>
                <a:gd name="T20" fmla="*/ 45 w 117"/>
                <a:gd name="T21" fmla="*/ 47 h 159"/>
                <a:gd name="T22" fmla="*/ 80 w 117"/>
                <a:gd name="T23" fmla="*/ 47 h 159"/>
                <a:gd name="T24" fmla="*/ 80 w 117"/>
                <a:gd name="T25" fmla="*/ 101 h 159"/>
                <a:gd name="T26" fmla="*/ 76 w 117"/>
                <a:gd name="T27" fmla="*/ 126 h 159"/>
                <a:gd name="T28" fmla="*/ 117 w 117"/>
                <a:gd name="T29" fmla="*/ 126 h 159"/>
                <a:gd name="T30" fmla="*/ 117 w 117"/>
                <a:gd name="T31" fmla="*/ 159 h 159"/>
                <a:gd name="T32" fmla="*/ 78 w 117"/>
                <a:gd name="T33" fmla="*/ 28 h 159"/>
                <a:gd name="T34" fmla="*/ 47 w 117"/>
                <a:gd name="T35" fmla="*/ 28 h 159"/>
                <a:gd name="T36" fmla="*/ 47 w 117"/>
                <a:gd name="T37" fmla="*/ 0 h 159"/>
                <a:gd name="T38" fmla="*/ 78 w 117"/>
                <a:gd name="T39" fmla="*/ 0 h 159"/>
                <a:gd name="T40" fmla="*/ 78 w 117"/>
                <a:gd name="T41"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59">
                  <a:moveTo>
                    <a:pt x="31" y="28"/>
                  </a:moveTo>
                  <a:cubicBezTo>
                    <a:pt x="0" y="28"/>
                    <a:pt x="0" y="28"/>
                    <a:pt x="0" y="28"/>
                  </a:cubicBezTo>
                  <a:cubicBezTo>
                    <a:pt x="0" y="0"/>
                    <a:pt x="0" y="0"/>
                    <a:pt x="0" y="0"/>
                  </a:cubicBezTo>
                  <a:cubicBezTo>
                    <a:pt x="31" y="0"/>
                    <a:pt x="31" y="0"/>
                    <a:pt x="31" y="0"/>
                  </a:cubicBezTo>
                  <a:lnTo>
                    <a:pt x="31" y="28"/>
                  </a:lnTo>
                  <a:close/>
                  <a:moveTo>
                    <a:pt x="117" y="159"/>
                  </a:moveTo>
                  <a:cubicBezTo>
                    <a:pt x="5" y="159"/>
                    <a:pt x="5" y="159"/>
                    <a:pt x="5" y="159"/>
                  </a:cubicBezTo>
                  <a:cubicBezTo>
                    <a:pt x="5" y="126"/>
                    <a:pt x="5" y="126"/>
                    <a:pt x="5" y="126"/>
                  </a:cubicBezTo>
                  <a:cubicBezTo>
                    <a:pt x="28" y="126"/>
                    <a:pt x="28" y="126"/>
                    <a:pt x="28" y="126"/>
                  </a:cubicBezTo>
                  <a:cubicBezTo>
                    <a:pt x="39" y="126"/>
                    <a:pt x="45" y="118"/>
                    <a:pt x="45" y="102"/>
                  </a:cubicBezTo>
                  <a:cubicBezTo>
                    <a:pt x="45" y="47"/>
                    <a:pt x="45" y="47"/>
                    <a:pt x="45" y="47"/>
                  </a:cubicBezTo>
                  <a:cubicBezTo>
                    <a:pt x="80" y="47"/>
                    <a:pt x="80" y="47"/>
                    <a:pt x="80" y="47"/>
                  </a:cubicBezTo>
                  <a:cubicBezTo>
                    <a:pt x="80" y="101"/>
                    <a:pt x="80" y="101"/>
                    <a:pt x="80" y="101"/>
                  </a:cubicBezTo>
                  <a:cubicBezTo>
                    <a:pt x="80" y="110"/>
                    <a:pt x="79" y="118"/>
                    <a:pt x="76" y="126"/>
                  </a:cubicBezTo>
                  <a:cubicBezTo>
                    <a:pt x="117" y="126"/>
                    <a:pt x="117" y="126"/>
                    <a:pt x="117" y="126"/>
                  </a:cubicBezTo>
                  <a:lnTo>
                    <a:pt x="117" y="159"/>
                  </a:lnTo>
                  <a:close/>
                  <a:moveTo>
                    <a:pt x="78" y="28"/>
                  </a:moveTo>
                  <a:cubicBezTo>
                    <a:pt x="47" y="28"/>
                    <a:pt x="47" y="28"/>
                    <a:pt x="47" y="28"/>
                  </a:cubicBezTo>
                  <a:cubicBezTo>
                    <a:pt x="47" y="0"/>
                    <a:pt x="47" y="0"/>
                    <a:pt x="47" y="0"/>
                  </a:cubicBezTo>
                  <a:cubicBezTo>
                    <a:pt x="78" y="0"/>
                    <a:pt x="78" y="0"/>
                    <a:pt x="78" y="0"/>
                  </a:cubicBezTo>
                  <a:lnTo>
                    <a:pt x="78"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6" name="Freeform 37"/>
            <p:cNvSpPr>
              <a:spLocks noEditPoints="1"/>
            </p:cNvSpPr>
            <p:nvPr/>
          </p:nvSpPr>
          <p:spPr bwMode="auto">
            <a:xfrm>
              <a:off x="4662488" y="1704975"/>
              <a:ext cx="165100" cy="125413"/>
            </a:xfrm>
            <a:custGeom>
              <a:avLst/>
              <a:gdLst>
                <a:gd name="T0" fmla="*/ 149 w 149"/>
                <a:gd name="T1" fmla="*/ 56 h 113"/>
                <a:gd name="T2" fmla="*/ 92 w 149"/>
                <a:gd name="T3" fmla="*/ 113 h 113"/>
                <a:gd name="T4" fmla="*/ 45 w 149"/>
                <a:gd name="T5" fmla="*/ 91 h 113"/>
                <a:gd name="T6" fmla="*/ 0 w 149"/>
                <a:gd name="T7" fmla="*/ 91 h 113"/>
                <a:gd name="T8" fmla="*/ 0 w 149"/>
                <a:gd name="T9" fmla="*/ 58 h 113"/>
                <a:gd name="T10" fmla="*/ 35 w 149"/>
                <a:gd name="T11" fmla="*/ 58 h 113"/>
                <a:gd name="T12" fmla="*/ 91 w 149"/>
                <a:gd name="T13" fmla="*/ 0 h 113"/>
                <a:gd name="T14" fmla="*/ 149 w 149"/>
                <a:gd name="T15" fmla="*/ 56 h 113"/>
                <a:gd name="T16" fmla="*/ 114 w 149"/>
                <a:gd name="T17" fmla="*/ 57 h 113"/>
                <a:gd name="T18" fmla="*/ 92 w 149"/>
                <a:gd name="T19" fmla="*/ 28 h 113"/>
                <a:gd name="T20" fmla="*/ 90 w 149"/>
                <a:gd name="T21" fmla="*/ 28 h 113"/>
                <a:gd name="T22" fmla="*/ 69 w 149"/>
                <a:gd name="T23" fmla="*/ 56 h 113"/>
                <a:gd name="T24" fmla="*/ 92 w 149"/>
                <a:gd name="T25" fmla="*/ 84 h 113"/>
                <a:gd name="T26" fmla="*/ 114 w 149"/>
                <a:gd name="T27"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13">
                  <a:moveTo>
                    <a:pt x="149" y="56"/>
                  </a:moveTo>
                  <a:cubicBezTo>
                    <a:pt x="149" y="89"/>
                    <a:pt x="127" y="113"/>
                    <a:pt x="92" y="113"/>
                  </a:cubicBezTo>
                  <a:cubicBezTo>
                    <a:pt x="71" y="113"/>
                    <a:pt x="55" y="105"/>
                    <a:pt x="45" y="91"/>
                  </a:cubicBezTo>
                  <a:cubicBezTo>
                    <a:pt x="0" y="91"/>
                    <a:pt x="0" y="91"/>
                    <a:pt x="0" y="91"/>
                  </a:cubicBezTo>
                  <a:cubicBezTo>
                    <a:pt x="0" y="58"/>
                    <a:pt x="0" y="58"/>
                    <a:pt x="0" y="58"/>
                  </a:cubicBezTo>
                  <a:cubicBezTo>
                    <a:pt x="35" y="58"/>
                    <a:pt x="35" y="58"/>
                    <a:pt x="35" y="58"/>
                  </a:cubicBezTo>
                  <a:cubicBezTo>
                    <a:pt x="35" y="23"/>
                    <a:pt x="55" y="0"/>
                    <a:pt x="91" y="0"/>
                  </a:cubicBezTo>
                  <a:cubicBezTo>
                    <a:pt x="126" y="0"/>
                    <a:pt x="149" y="22"/>
                    <a:pt x="149" y="56"/>
                  </a:cubicBezTo>
                  <a:close/>
                  <a:moveTo>
                    <a:pt x="114" y="57"/>
                  </a:moveTo>
                  <a:cubicBezTo>
                    <a:pt x="114" y="38"/>
                    <a:pt x="107" y="28"/>
                    <a:pt x="92" y="28"/>
                  </a:cubicBezTo>
                  <a:cubicBezTo>
                    <a:pt x="90" y="28"/>
                    <a:pt x="90" y="28"/>
                    <a:pt x="90" y="28"/>
                  </a:cubicBezTo>
                  <a:cubicBezTo>
                    <a:pt x="77" y="28"/>
                    <a:pt x="69" y="39"/>
                    <a:pt x="69" y="56"/>
                  </a:cubicBezTo>
                  <a:cubicBezTo>
                    <a:pt x="69" y="73"/>
                    <a:pt x="77" y="84"/>
                    <a:pt x="92" y="84"/>
                  </a:cubicBezTo>
                  <a:cubicBezTo>
                    <a:pt x="106" y="84"/>
                    <a:pt x="114" y="73"/>
                    <a:pt x="114"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7" name="Rectangle 38"/>
            <p:cNvSpPr>
              <a:spLocks noChangeArrowheads="1"/>
            </p:cNvSpPr>
            <p:nvPr/>
          </p:nvSpPr>
          <p:spPr bwMode="auto">
            <a:xfrm>
              <a:off x="4891088" y="1770063"/>
              <a:ext cx="58738" cy="365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8" name="Freeform 39"/>
            <p:cNvSpPr>
              <a:spLocks noEditPoints="1"/>
            </p:cNvSpPr>
            <p:nvPr/>
          </p:nvSpPr>
          <p:spPr bwMode="auto">
            <a:xfrm>
              <a:off x="5068888" y="1620838"/>
              <a:ext cx="134938" cy="185738"/>
            </a:xfrm>
            <a:custGeom>
              <a:avLst/>
              <a:gdLst>
                <a:gd name="T0" fmla="*/ 121 w 121"/>
                <a:gd name="T1" fmla="*/ 108 h 167"/>
                <a:gd name="T2" fmla="*/ 105 w 121"/>
                <a:gd name="T3" fmla="*/ 151 h 167"/>
                <a:gd name="T4" fmla="*/ 61 w 121"/>
                <a:gd name="T5" fmla="*/ 167 h 167"/>
                <a:gd name="T6" fmla="*/ 17 w 121"/>
                <a:gd name="T7" fmla="*/ 151 h 167"/>
                <a:gd name="T8" fmla="*/ 0 w 121"/>
                <a:gd name="T9" fmla="*/ 108 h 167"/>
                <a:gd name="T10" fmla="*/ 17 w 121"/>
                <a:gd name="T11" fmla="*/ 64 h 167"/>
                <a:gd name="T12" fmla="*/ 60 w 121"/>
                <a:gd name="T13" fmla="*/ 48 h 167"/>
                <a:gd name="T14" fmla="*/ 104 w 121"/>
                <a:gd name="T15" fmla="*/ 64 h 167"/>
                <a:gd name="T16" fmla="*/ 121 w 121"/>
                <a:gd name="T17" fmla="*/ 108 h 167"/>
                <a:gd name="T18" fmla="*/ 52 w 121"/>
                <a:gd name="T19" fmla="*/ 29 h 167"/>
                <a:gd name="T20" fmla="*/ 21 w 121"/>
                <a:gd name="T21" fmla="*/ 29 h 167"/>
                <a:gd name="T22" fmla="*/ 21 w 121"/>
                <a:gd name="T23" fmla="*/ 0 h 167"/>
                <a:gd name="T24" fmla="*/ 52 w 121"/>
                <a:gd name="T25" fmla="*/ 0 h 167"/>
                <a:gd name="T26" fmla="*/ 52 w 121"/>
                <a:gd name="T27" fmla="*/ 29 h 167"/>
                <a:gd name="T28" fmla="*/ 88 w 121"/>
                <a:gd name="T29" fmla="*/ 109 h 167"/>
                <a:gd name="T30" fmla="*/ 60 w 121"/>
                <a:gd name="T31" fmla="*/ 75 h 167"/>
                <a:gd name="T32" fmla="*/ 33 w 121"/>
                <a:gd name="T33" fmla="*/ 109 h 167"/>
                <a:gd name="T34" fmla="*/ 40 w 121"/>
                <a:gd name="T35" fmla="*/ 131 h 167"/>
                <a:gd name="T36" fmla="*/ 60 w 121"/>
                <a:gd name="T37" fmla="*/ 141 h 167"/>
                <a:gd name="T38" fmla="*/ 81 w 121"/>
                <a:gd name="T39" fmla="*/ 131 h 167"/>
                <a:gd name="T40" fmla="*/ 88 w 121"/>
                <a:gd name="T41" fmla="*/ 109 h 167"/>
                <a:gd name="T42" fmla="*/ 99 w 121"/>
                <a:gd name="T43" fmla="*/ 29 h 167"/>
                <a:gd name="T44" fmla="*/ 68 w 121"/>
                <a:gd name="T45" fmla="*/ 29 h 167"/>
                <a:gd name="T46" fmla="*/ 68 w 121"/>
                <a:gd name="T47" fmla="*/ 0 h 167"/>
                <a:gd name="T48" fmla="*/ 99 w 121"/>
                <a:gd name="T49" fmla="*/ 0 h 167"/>
                <a:gd name="T50" fmla="*/ 99 w 121"/>
                <a:gd name="T51" fmla="*/ 2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167">
                  <a:moveTo>
                    <a:pt x="121" y="108"/>
                  </a:moveTo>
                  <a:cubicBezTo>
                    <a:pt x="121" y="126"/>
                    <a:pt x="116" y="140"/>
                    <a:pt x="105" y="151"/>
                  </a:cubicBezTo>
                  <a:cubicBezTo>
                    <a:pt x="94" y="162"/>
                    <a:pt x="79" y="167"/>
                    <a:pt x="61" y="167"/>
                  </a:cubicBezTo>
                  <a:cubicBezTo>
                    <a:pt x="43" y="167"/>
                    <a:pt x="28" y="162"/>
                    <a:pt x="17" y="151"/>
                  </a:cubicBezTo>
                  <a:cubicBezTo>
                    <a:pt x="6" y="140"/>
                    <a:pt x="0" y="126"/>
                    <a:pt x="0" y="108"/>
                  </a:cubicBezTo>
                  <a:cubicBezTo>
                    <a:pt x="0" y="90"/>
                    <a:pt x="6" y="75"/>
                    <a:pt x="17" y="64"/>
                  </a:cubicBezTo>
                  <a:cubicBezTo>
                    <a:pt x="27" y="54"/>
                    <a:pt x="42" y="48"/>
                    <a:pt x="60" y="48"/>
                  </a:cubicBezTo>
                  <a:cubicBezTo>
                    <a:pt x="78" y="48"/>
                    <a:pt x="93" y="53"/>
                    <a:pt x="104" y="64"/>
                  </a:cubicBezTo>
                  <a:cubicBezTo>
                    <a:pt x="115" y="75"/>
                    <a:pt x="121" y="89"/>
                    <a:pt x="121" y="108"/>
                  </a:cubicBezTo>
                  <a:close/>
                  <a:moveTo>
                    <a:pt x="52" y="29"/>
                  </a:moveTo>
                  <a:cubicBezTo>
                    <a:pt x="21" y="29"/>
                    <a:pt x="21" y="29"/>
                    <a:pt x="21" y="29"/>
                  </a:cubicBezTo>
                  <a:cubicBezTo>
                    <a:pt x="21" y="0"/>
                    <a:pt x="21" y="0"/>
                    <a:pt x="21" y="0"/>
                  </a:cubicBezTo>
                  <a:cubicBezTo>
                    <a:pt x="52" y="0"/>
                    <a:pt x="52" y="0"/>
                    <a:pt x="52" y="0"/>
                  </a:cubicBezTo>
                  <a:lnTo>
                    <a:pt x="52" y="29"/>
                  </a:lnTo>
                  <a:close/>
                  <a:moveTo>
                    <a:pt x="88" y="109"/>
                  </a:moveTo>
                  <a:cubicBezTo>
                    <a:pt x="88" y="86"/>
                    <a:pt x="79" y="75"/>
                    <a:pt x="60" y="75"/>
                  </a:cubicBezTo>
                  <a:cubicBezTo>
                    <a:pt x="42" y="75"/>
                    <a:pt x="33" y="86"/>
                    <a:pt x="33" y="109"/>
                  </a:cubicBezTo>
                  <a:cubicBezTo>
                    <a:pt x="33" y="118"/>
                    <a:pt x="35" y="126"/>
                    <a:pt x="40" y="131"/>
                  </a:cubicBezTo>
                  <a:cubicBezTo>
                    <a:pt x="44" y="138"/>
                    <a:pt x="51" y="141"/>
                    <a:pt x="60" y="141"/>
                  </a:cubicBezTo>
                  <a:cubicBezTo>
                    <a:pt x="69" y="141"/>
                    <a:pt x="76" y="138"/>
                    <a:pt x="81" y="131"/>
                  </a:cubicBezTo>
                  <a:cubicBezTo>
                    <a:pt x="86" y="126"/>
                    <a:pt x="88" y="118"/>
                    <a:pt x="88" y="109"/>
                  </a:cubicBezTo>
                  <a:close/>
                  <a:moveTo>
                    <a:pt x="99" y="29"/>
                  </a:moveTo>
                  <a:cubicBezTo>
                    <a:pt x="68" y="29"/>
                    <a:pt x="68" y="29"/>
                    <a:pt x="68" y="29"/>
                  </a:cubicBezTo>
                  <a:cubicBezTo>
                    <a:pt x="68" y="0"/>
                    <a:pt x="68" y="0"/>
                    <a:pt x="68" y="0"/>
                  </a:cubicBezTo>
                  <a:cubicBezTo>
                    <a:pt x="99" y="0"/>
                    <a:pt x="99" y="0"/>
                    <a:pt x="99" y="0"/>
                  </a:cubicBezTo>
                  <a:lnTo>
                    <a:pt x="99"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39" name="Freeform 40"/>
            <p:cNvSpPr>
              <a:spLocks/>
            </p:cNvSpPr>
            <p:nvPr/>
          </p:nvSpPr>
          <p:spPr bwMode="auto">
            <a:xfrm>
              <a:off x="5230813" y="1682750"/>
              <a:ext cx="138113" cy="123825"/>
            </a:xfrm>
            <a:custGeom>
              <a:avLst/>
              <a:gdLst>
                <a:gd name="T0" fmla="*/ 124 w 124"/>
                <a:gd name="T1" fmla="*/ 112 h 112"/>
                <a:gd name="T2" fmla="*/ 0 w 124"/>
                <a:gd name="T3" fmla="*/ 112 h 112"/>
                <a:gd name="T4" fmla="*/ 0 w 124"/>
                <a:gd name="T5" fmla="*/ 79 h 112"/>
                <a:gd name="T6" fmla="*/ 90 w 124"/>
                <a:gd name="T7" fmla="*/ 79 h 112"/>
                <a:gd name="T8" fmla="*/ 27 w 124"/>
                <a:gd name="T9" fmla="*/ 29 h 112"/>
                <a:gd name="T10" fmla="*/ 27 w 124"/>
                <a:gd name="T11" fmla="*/ 0 h 112"/>
                <a:gd name="T12" fmla="*/ 73 w 124"/>
                <a:gd name="T13" fmla="*/ 5 h 112"/>
                <a:gd name="T14" fmla="*/ 124 w 124"/>
                <a:gd name="T15" fmla="*/ 79 h 112"/>
                <a:gd name="T16" fmla="*/ 124 w 124"/>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12">
                  <a:moveTo>
                    <a:pt x="124" y="112"/>
                  </a:moveTo>
                  <a:cubicBezTo>
                    <a:pt x="0" y="112"/>
                    <a:pt x="0" y="112"/>
                    <a:pt x="0" y="112"/>
                  </a:cubicBezTo>
                  <a:cubicBezTo>
                    <a:pt x="0" y="79"/>
                    <a:pt x="0" y="79"/>
                    <a:pt x="0" y="79"/>
                  </a:cubicBezTo>
                  <a:cubicBezTo>
                    <a:pt x="90" y="79"/>
                    <a:pt x="90" y="79"/>
                    <a:pt x="90" y="79"/>
                  </a:cubicBezTo>
                  <a:cubicBezTo>
                    <a:pt x="90" y="44"/>
                    <a:pt x="71" y="29"/>
                    <a:pt x="27" y="29"/>
                  </a:cubicBezTo>
                  <a:cubicBezTo>
                    <a:pt x="27" y="0"/>
                    <a:pt x="27" y="0"/>
                    <a:pt x="27" y="0"/>
                  </a:cubicBezTo>
                  <a:cubicBezTo>
                    <a:pt x="48" y="0"/>
                    <a:pt x="64" y="1"/>
                    <a:pt x="73" y="5"/>
                  </a:cubicBezTo>
                  <a:cubicBezTo>
                    <a:pt x="107" y="17"/>
                    <a:pt x="124" y="41"/>
                    <a:pt x="124" y="79"/>
                  </a:cubicBezTo>
                  <a:lnTo>
                    <a:pt x="124"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0" name="Freeform 41"/>
            <p:cNvSpPr>
              <a:spLocks/>
            </p:cNvSpPr>
            <p:nvPr/>
          </p:nvSpPr>
          <p:spPr bwMode="auto">
            <a:xfrm>
              <a:off x="5397501" y="1628775"/>
              <a:ext cx="82550" cy="177800"/>
            </a:xfrm>
            <a:custGeom>
              <a:avLst/>
              <a:gdLst>
                <a:gd name="T0" fmla="*/ 74 w 74"/>
                <a:gd name="T1" fmla="*/ 160 h 160"/>
                <a:gd name="T2" fmla="*/ 41 w 74"/>
                <a:gd name="T3" fmla="*/ 160 h 160"/>
                <a:gd name="T4" fmla="*/ 0 w 74"/>
                <a:gd name="T5" fmla="*/ 119 h 160"/>
                <a:gd name="T6" fmla="*/ 0 w 74"/>
                <a:gd name="T7" fmla="*/ 0 h 160"/>
                <a:gd name="T8" fmla="*/ 34 w 74"/>
                <a:gd name="T9" fmla="*/ 0 h 160"/>
                <a:gd name="T10" fmla="*/ 34 w 74"/>
                <a:gd name="T11" fmla="*/ 101 h 160"/>
                <a:gd name="T12" fmla="*/ 64 w 74"/>
                <a:gd name="T13" fmla="*/ 127 h 160"/>
                <a:gd name="T14" fmla="*/ 74 w 74"/>
                <a:gd name="T15" fmla="*/ 127 h 160"/>
                <a:gd name="T16" fmla="*/ 74 w 74"/>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60">
                  <a:moveTo>
                    <a:pt x="74" y="160"/>
                  </a:moveTo>
                  <a:cubicBezTo>
                    <a:pt x="41" y="160"/>
                    <a:pt x="41" y="160"/>
                    <a:pt x="41" y="160"/>
                  </a:cubicBezTo>
                  <a:cubicBezTo>
                    <a:pt x="15" y="160"/>
                    <a:pt x="0" y="145"/>
                    <a:pt x="0" y="119"/>
                  </a:cubicBezTo>
                  <a:cubicBezTo>
                    <a:pt x="0" y="0"/>
                    <a:pt x="0" y="0"/>
                    <a:pt x="0" y="0"/>
                  </a:cubicBezTo>
                  <a:cubicBezTo>
                    <a:pt x="34" y="0"/>
                    <a:pt x="34" y="0"/>
                    <a:pt x="34" y="0"/>
                  </a:cubicBezTo>
                  <a:cubicBezTo>
                    <a:pt x="34" y="101"/>
                    <a:pt x="34" y="101"/>
                    <a:pt x="34" y="101"/>
                  </a:cubicBezTo>
                  <a:cubicBezTo>
                    <a:pt x="34" y="118"/>
                    <a:pt x="39" y="127"/>
                    <a:pt x="64" y="127"/>
                  </a:cubicBezTo>
                  <a:cubicBezTo>
                    <a:pt x="74" y="127"/>
                    <a:pt x="74" y="127"/>
                    <a:pt x="74" y="127"/>
                  </a:cubicBezTo>
                  <a:lnTo>
                    <a:pt x="74"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1" name="Freeform 42"/>
            <p:cNvSpPr>
              <a:spLocks noEditPoints="1"/>
            </p:cNvSpPr>
            <p:nvPr/>
          </p:nvSpPr>
          <p:spPr bwMode="auto">
            <a:xfrm>
              <a:off x="5472113" y="1704975"/>
              <a:ext cx="188913" cy="125413"/>
            </a:xfrm>
            <a:custGeom>
              <a:avLst/>
              <a:gdLst>
                <a:gd name="T0" fmla="*/ 171 w 171"/>
                <a:gd name="T1" fmla="*/ 91 h 113"/>
                <a:gd name="T2" fmla="*/ 132 w 171"/>
                <a:gd name="T3" fmla="*/ 91 h 113"/>
                <a:gd name="T4" fmla="*/ 85 w 171"/>
                <a:gd name="T5" fmla="*/ 113 h 113"/>
                <a:gd name="T6" fmla="*/ 38 w 171"/>
                <a:gd name="T7" fmla="*/ 91 h 113"/>
                <a:gd name="T8" fmla="*/ 0 w 171"/>
                <a:gd name="T9" fmla="*/ 91 h 113"/>
                <a:gd name="T10" fmla="*/ 0 w 171"/>
                <a:gd name="T11" fmla="*/ 58 h 113"/>
                <a:gd name="T12" fmla="*/ 28 w 171"/>
                <a:gd name="T13" fmla="*/ 58 h 113"/>
                <a:gd name="T14" fmla="*/ 84 w 171"/>
                <a:gd name="T15" fmla="*/ 0 h 113"/>
                <a:gd name="T16" fmla="*/ 142 w 171"/>
                <a:gd name="T17" fmla="*/ 58 h 113"/>
                <a:gd name="T18" fmla="*/ 171 w 171"/>
                <a:gd name="T19" fmla="*/ 58 h 113"/>
                <a:gd name="T20" fmla="*/ 171 w 171"/>
                <a:gd name="T21" fmla="*/ 91 h 113"/>
                <a:gd name="T22" fmla="*/ 108 w 171"/>
                <a:gd name="T23" fmla="*/ 57 h 113"/>
                <a:gd name="T24" fmla="*/ 86 w 171"/>
                <a:gd name="T25" fmla="*/ 28 h 113"/>
                <a:gd name="T26" fmla="*/ 83 w 171"/>
                <a:gd name="T27" fmla="*/ 28 h 113"/>
                <a:gd name="T28" fmla="*/ 62 w 171"/>
                <a:gd name="T29" fmla="*/ 56 h 113"/>
                <a:gd name="T30" fmla="*/ 85 w 171"/>
                <a:gd name="T31" fmla="*/ 84 h 113"/>
                <a:gd name="T32" fmla="*/ 108 w 171"/>
                <a:gd name="T33"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13">
                  <a:moveTo>
                    <a:pt x="171" y="91"/>
                  </a:moveTo>
                  <a:cubicBezTo>
                    <a:pt x="132" y="91"/>
                    <a:pt x="132" y="91"/>
                    <a:pt x="132" y="91"/>
                  </a:cubicBezTo>
                  <a:cubicBezTo>
                    <a:pt x="122" y="105"/>
                    <a:pt x="106" y="113"/>
                    <a:pt x="85" y="113"/>
                  </a:cubicBezTo>
                  <a:cubicBezTo>
                    <a:pt x="64" y="113"/>
                    <a:pt x="49" y="105"/>
                    <a:pt x="38" y="91"/>
                  </a:cubicBezTo>
                  <a:cubicBezTo>
                    <a:pt x="0" y="91"/>
                    <a:pt x="0" y="91"/>
                    <a:pt x="0" y="91"/>
                  </a:cubicBezTo>
                  <a:cubicBezTo>
                    <a:pt x="0" y="58"/>
                    <a:pt x="0" y="58"/>
                    <a:pt x="0" y="58"/>
                  </a:cubicBezTo>
                  <a:cubicBezTo>
                    <a:pt x="28" y="58"/>
                    <a:pt x="28" y="58"/>
                    <a:pt x="28" y="58"/>
                  </a:cubicBezTo>
                  <a:cubicBezTo>
                    <a:pt x="28" y="22"/>
                    <a:pt x="48" y="0"/>
                    <a:pt x="84" y="0"/>
                  </a:cubicBezTo>
                  <a:cubicBezTo>
                    <a:pt x="121" y="0"/>
                    <a:pt x="142" y="22"/>
                    <a:pt x="142" y="58"/>
                  </a:cubicBezTo>
                  <a:cubicBezTo>
                    <a:pt x="171" y="58"/>
                    <a:pt x="171" y="58"/>
                    <a:pt x="171" y="58"/>
                  </a:cubicBezTo>
                  <a:lnTo>
                    <a:pt x="171" y="91"/>
                  </a:lnTo>
                  <a:close/>
                  <a:moveTo>
                    <a:pt x="108" y="57"/>
                  </a:moveTo>
                  <a:cubicBezTo>
                    <a:pt x="108" y="38"/>
                    <a:pt x="100" y="28"/>
                    <a:pt x="86" y="28"/>
                  </a:cubicBezTo>
                  <a:cubicBezTo>
                    <a:pt x="83" y="28"/>
                    <a:pt x="83" y="28"/>
                    <a:pt x="83" y="28"/>
                  </a:cubicBezTo>
                  <a:cubicBezTo>
                    <a:pt x="71" y="28"/>
                    <a:pt x="62" y="40"/>
                    <a:pt x="62" y="56"/>
                  </a:cubicBezTo>
                  <a:cubicBezTo>
                    <a:pt x="62" y="72"/>
                    <a:pt x="71" y="84"/>
                    <a:pt x="85" y="84"/>
                  </a:cubicBezTo>
                  <a:cubicBezTo>
                    <a:pt x="99" y="84"/>
                    <a:pt x="108" y="74"/>
                    <a:pt x="108"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2" name="Freeform 43"/>
            <p:cNvSpPr>
              <a:spLocks/>
            </p:cNvSpPr>
            <p:nvPr/>
          </p:nvSpPr>
          <p:spPr bwMode="auto">
            <a:xfrm>
              <a:off x="5646738" y="1630363"/>
              <a:ext cx="87313" cy="176213"/>
            </a:xfrm>
            <a:custGeom>
              <a:avLst/>
              <a:gdLst>
                <a:gd name="T0" fmla="*/ 78 w 78"/>
                <a:gd name="T1" fmla="*/ 111 h 159"/>
                <a:gd name="T2" fmla="*/ 67 w 78"/>
                <a:gd name="T3" fmla="*/ 144 h 159"/>
                <a:gd name="T4" fmla="*/ 33 w 78"/>
                <a:gd name="T5" fmla="*/ 159 h 159"/>
                <a:gd name="T6" fmla="*/ 0 w 78"/>
                <a:gd name="T7" fmla="*/ 159 h 159"/>
                <a:gd name="T8" fmla="*/ 0 w 78"/>
                <a:gd name="T9" fmla="*/ 126 h 159"/>
                <a:gd name="T10" fmla="*/ 26 w 78"/>
                <a:gd name="T11" fmla="*/ 126 h 159"/>
                <a:gd name="T12" fmla="*/ 44 w 78"/>
                <a:gd name="T13" fmla="*/ 102 h 159"/>
                <a:gd name="T14" fmla="*/ 44 w 78"/>
                <a:gd name="T15" fmla="*/ 0 h 159"/>
                <a:gd name="T16" fmla="*/ 78 w 78"/>
                <a:gd name="T17" fmla="*/ 0 h 159"/>
                <a:gd name="T18" fmla="*/ 78 w 78"/>
                <a:gd name="T19" fmla="*/ 1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59">
                  <a:moveTo>
                    <a:pt x="78" y="111"/>
                  </a:moveTo>
                  <a:cubicBezTo>
                    <a:pt x="78" y="125"/>
                    <a:pt x="75" y="135"/>
                    <a:pt x="67" y="144"/>
                  </a:cubicBezTo>
                  <a:cubicBezTo>
                    <a:pt x="59" y="154"/>
                    <a:pt x="48" y="159"/>
                    <a:pt x="33" y="159"/>
                  </a:cubicBezTo>
                  <a:cubicBezTo>
                    <a:pt x="0" y="159"/>
                    <a:pt x="0" y="159"/>
                    <a:pt x="0" y="159"/>
                  </a:cubicBezTo>
                  <a:cubicBezTo>
                    <a:pt x="0" y="126"/>
                    <a:pt x="0" y="126"/>
                    <a:pt x="0" y="126"/>
                  </a:cubicBezTo>
                  <a:cubicBezTo>
                    <a:pt x="26" y="126"/>
                    <a:pt x="26" y="126"/>
                    <a:pt x="26" y="126"/>
                  </a:cubicBezTo>
                  <a:cubicBezTo>
                    <a:pt x="38" y="126"/>
                    <a:pt x="44" y="118"/>
                    <a:pt x="44" y="102"/>
                  </a:cubicBezTo>
                  <a:cubicBezTo>
                    <a:pt x="44" y="0"/>
                    <a:pt x="44" y="0"/>
                    <a:pt x="44" y="0"/>
                  </a:cubicBezTo>
                  <a:cubicBezTo>
                    <a:pt x="78" y="0"/>
                    <a:pt x="78" y="0"/>
                    <a:pt x="78" y="0"/>
                  </a:cubicBezTo>
                  <a:lnTo>
                    <a:pt x="78" y="1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3" name="Rectangle 44"/>
            <p:cNvSpPr>
              <a:spLocks noChangeArrowheads="1"/>
            </p:cNvSpPr>
            <p:nvPr/>
          </p:nvSpPr>
          <p:spPr bwMode="auto">
            <a:xfrm>
              <a:off x="5762626" y="1628775"/>
              <a:ext cx="38100"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4" name="Freeform 45"/>
            <p:cNvSpPr>
              <a:spLocks/>
            </p:cNvSpPr>
            <p:nvPr/>
          </p:nvSpPr>
          <p:spPr bwMode="auto">
            <a:xfrm>
              <a:off x="5880101" y="1668463"/>
              <a:ext cx="196850" cy="184150"/>
            </a:xfrm>
            <a:custGeom>
              <a:avLst/>
              <a:gdLst>
                <a:gd name="T0" fmla="*/ 178 w 178"/>
                <a:gd name="T1" fmla="*/ 52 h 165"/>
                <a:gd name="T2" fmla="*/ 178 w 178"/>
                <a:gd name="T3" fmla="*/ 81 h 165"/>
                <a:gd name="T4" fmla="*/ 153 w 178"/>
                <a:gd name="T5" fmla="*/ 141 h 165"/>
                <a:gd name="T6" fmla="*/ 90 w 178"/>
                <a:gd name="T7" fmla="*/ 165 h 165"/>
                <a:gd name="T8" fmla="*/ 88 w 178"/>
                <a:gd name="T9" fmla="*/ 165 h 165"/>
                <a:gd name="T10" fmla="*/ 25 w 178"/>
                <a:gd name="T11" fmla="*/ 141 h 165"/>
                <a:gd name="T12" fmla="*/ 0 w 178"/>
                <a:gd name="T13" fmla="*/ 81 h 165"/>
                <a:gd name="T14" fmla="*/ 0 w 178"/>
                <a:gd name="T15" fmla="*/ 51 h 165"/>
                <a:gd name="T16" fmla="*/ 34 w 178"/>
                <a:gd name="T17" fmla="*/ 51 h 165"/>
                <a:gd name="T18" fmla="*/ 34 w 178"/>
                <a:gd name="T19" fmla="*/ 78 h 165"/>
                <a:gd name="T20" fmla="*/ 39 w 178"/>
                <a:gd name="T21" fmla="*/ 104 h 165"/>
                <a:gd name="T22" fmla="*/ 89 w 178"/>
                <a:gd name="T23" fmla="*/ 133 h 165"/>
                <a:gd name="T24" fmla="*/ 139 w 178"/>
                <a:gd name="T25" fmla="*/ 104 h 165"/>
                <a:gd name="T26" fmla="*/ 143 w 178"/>
                <a:gd name="T27" fmla="*/ 85 h 165"/>
                <a:gd name="T28" fmla="*/ 79 w 178"/>
                <a:gd name="T29" fmla="*/ 85 h 165"/>
                <a:gd name="T30" fmla="*/ 99 w 178"/>
                <a:gd name="T31" fmla="*/ 24 h 165"/>
                <a:gd name="T32" fmla="*/ 154 w 178"/>
                <a:gd name="T33" fmla="*/ 0 h 165"/>
                <a:gd name="T34" fmla="*/ 169 w 178"/>
                <a:gd name="T35" fmla="*/ 0 h 165"/>
                <a:gd name="T36" fmla="*/ 169 w 178"/>
                <a:gd name="T37" fmla="*/ 34 h 165"/>
                <a:gd name="T38" fmla="*/ 154 w 178"/>
                <a:gd name="T39" fmla="*/ 34 h 165"/>
                <a:gd name="T40" fmla="*/ 121 w 178"/>
                <a:gd name="T41" fmla="*/ 52 h 165"/>
                <a:gd name="T42" fmla="*/ 178 w 178"/>
                <a:gd name="T4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65">
                  <a:moveTo>
                    <a:pt x="178" y="52"/>
                  </a:moveTo>
                  <a:cubicBezTo>
                    <a:pt x="178" y="81"/>
                    <a:pt x="178" y="81"/>
                    <a:pt x="178" y="81"/>
                  </a:cubicBezTo>
                  <a:cubicBezTo>
                    <a:pt x="178" y="105"/>
                    <a:pt x="170" y="125"/>
                    <a:pt x="153" y="141"/>
                  </a:cubicBezTo>
                  <a:cubicBezTo>
                    <a:pt x="136" y="157"/>
                    <a:pt x="115" y="165"/>
                    <a:pt x="90" y="165"/>
                  </a:cubicBezTo>
                  <a:cubicBezTo>
                    <a:pt x="88" y="165"/>
                    <a:pt x="88" y="165"/>
                    <a:pt x="88" y="165"/>
                  </a:cubicBezTo>
                  <a:cubicBezTo>
                    <a:pt x="63" y="165"/>
                    <a:pt x="42" y="157"/>
                    <a:pt x="25" y="141"/>
                  </a:cubicBezTo>
                  <a:cubicBezTo>
                    <a:pt x="8" y="125"/>
                    <a:pt x="0" y="105"/>
                    <a:pt x="0" y="81"/>
                  </a:cubicBezTo>
                  <a:cubicBezTo>
                    <a:pt x="0" y="51"/>
                    <a:pt x="0" y="51"/>
                    <a:pt x="0" y="51"/>
                  </a:cubicBezTo>
                  <a:cubicBezTo>
                    <a:pt x="34" y="51"/>
                    <a:pt x="34" y="51"/>
                    <a:pt x="34" y="51"/>
                  </a:cubicBezTo>
                  <a:cubicBezTo>
                    <a:pt x="34" y="78"/>
                    <a:pt x="34" y="78"/>
                    <a:pt x="34" y="78"/>
                  </a:cubicBezTo>
                  <a:cubicBezTo>
                    <a:pt x="34" y="88"/>
                    <a:pt x="36" y="96"/>
                    <a:pt x="39" y="104"/>
                  </a:cubicBezTo>
                  <a:cubicBezTo>
                    <a:pt x="46" y="122"/>
                    <a:pt x="65" y="133"/>
                    <a:pt x="89" y="133"/>
                  </a:cubicBezTo>
                  <a:cubicBezTo>
                    <a:pt x="113" y="133"/>
                    <a:pt x="131" y="122"/>
                    <a:pt x="139" y="104"/>
                  </a:cubicBezTo>
                  <a:cubicBezTo>
                    <a:pt x="141" y="98"/>
                    <a:pt x="143" y="92"/>
                    <a:pt x="143" y="85"/>
                  </a:cubicBezTo>
                  <a:cubicBezTo>
                    <a:pt x="79" y="85"/>
                    <a:pt x="79" y="85"/>
                    <a:pt x="79" y="85"/>
                  </a:cubicBezTo>
                  <a:cubicBezTo>
                    <a:pt x="79" y="60"/>
                    <a:pt x="86" y="39"/>
                    <a:pt x="99" y="24"/>
                  </a:cubicBezTo>
                  <a:cubicBezTo>
                    <a:pt x="113" y="8"/>
                    <a:pt x="131" y="0"/>
                    <a:pt x="154" y="0"/>
                  </a:cubicBezTo>
                  <a:cubicBezTo>
                    <a:pt x="169" y="0"/>
                    <a:pt x="169" y="0"/>
                    <a:pt x="169" y="0"/>
                  </a:cubicBezTo>
                  <a:cubicBezTo>
                    <a:pt x="169" y="34"/>
                    <a:pt x="169" y="34"/>
                    <a:pt x="169" y="34"/>
                  </a:cubicBezTo>
                  <a:cubicBezTo>
                    <a:pt x="154" y="34"/>
                    <a:pt x="154" y="34"/>
                    <a:pt x="154" y="34"/>
                  </a:cubicBezTo>
                  <a:cubicBezTo>
                    <a:pt x="140" y="34"/>
                    <a:pt x="129" y="40"/>
                    <a:pt x="121" y="52"/>
                  </a:cubicBezTo>
                  <a:lnTo>
                    <a:pt x="178" y="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5" name="Freeform 46"/>
            <p:cNvSpPr>
              <a:spLocks noEditPoints="1"/>
            </p:cNvSpPr>
            <p:nvPr/>
          </p:nvSpPr>
          <p:spPr bwMode="auto">
            <a:xfrm>
              <a:off x="6103938" y="1682750"/>
              <a:ext cx="160338" cy="169863"/>
            </a:xfrm>
            <a:custGeom>
              <a:avLst/>
              <a:gdLst>
                <a:gd name="T0" fmla="*/ 144 w 144"/>
                <a:gd name="T1" fmla="*/ 112 h 153"/>
                <a:gd name="T2" fmla="*/ 111 w 144"/>
                <a:gd name="T3" fmla="*/ 112 h 153"/>
                <a:gd name="T4" fmla="*/ 54 w 144"/>
                <a:gd name="T5" fmla="*/ 153 h 153"/>
                <a:gd name="T6" fmla="*/ 51 w 144"/>
                <a:gd name="T7" fmla="*/ 153 h 153"/>
                <a:gd name="T8" fmla="*/ 51 w 144"/>
                <a:gd name="T9" fmla="*/ 125 h 153"/>
                <a:gd name="T10" fmla="*/ 53 w 144"/>
                <a:gd name="T11" fmla="*/ 125 h 153"/>
                <a:gd name="T12" fmla="*/ 78 w 144"/>
                <a:gd name="T13" fmla="*/ 111 h 153"/>
                <a:gd name="T14" fmla="*/ 56 w 144"/>
                <a:gd name="T15" fmla="*/ 112 h 153"/>
                <a:gd name="T16" fmla="*/ 0 w 144"/>
                <a:gd name="T17" fmla="*/ 56 h 153"/>
                <a:gd name="T18" fmla="*/ 56 w 144"/>
                <a:gd name="T19" fmla="*/ 0 h 153"/>
                <a:gd name="T20" fmla="*/ 111 w 144"/>
                <a:gd name="T21" fmla="*/ 56 h 153"/>
                <a:gd name="T22" fmla="*/ 111 w 144"/>
                <a:gd name="T23" fmla="*/ 79 h 153"/>
                <a:gd name="T24" fmla="*/ 144 w 144"/>
                <a:gd name="T25" fmla="*/ 79 h 153"/>
                <a:gd name="T26" fmla="*/ 144 w 144"/>
                <a:gd name="T27" fmla="*/ 112 h 153"/>
                <a:gd name="T28" fmla="*/ 77 w 144"/>
                <a:gd name="T29" fmla="*/ 79 h 153"/>
                <a:gd name="T30" fmla="*/ 77 w 144"/>
                <a:gd name="T31" fmla="*/ 55 h 153"/>
                <a:gd name="T32" fmla="*/ 55 w 144"/>
                <a:gd name="T33" fmla="*/ 31 h 153"/>
                <a:gd name="T34" fmla="*/ 35 w 144"/>
                <a:gd name="T35" fmla="*/ 54 h 153"/>
                <a:gd name="T36" fmla="*/ 56 w 144"/>
                <a:gd name="T37" fmla="*/ 79 h 153"/>
                <a:gd name="T38" fmla="*/ 77 w 144"/>
                <a:gd name="T39"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53">
                  <a:moveTo>
                    <a:pt x="144" y="112"/>
                  </a:moveTo>
                  <a:cubicBezTo>
                    <a:pt x="111" y="112"/>
                    <a:pt x="111" y="112"/>
                    <a:pt x="111" y="112"/>
                  </a:cubicBezTo>
                  <a:cubicBezTo>
                    <a:pt x="107" y="140"/>
                    <a:pt x="88" y="153"/>
                    <a:pt x="54" y="153"/>
                  </a:cubicBezTo>
                  <a:cubicBezTo>
                    <a:pt x="51" y="153"/>
                    <a:pt x="51" y="153"/>
                    <a:pt x="51" y="153"/>
                  </a:cubicBezTo>
                  <a:cubicBezTo>
                    <a:pt x="51" y="125"/>
                    <a:pt x="51" y="125"/>
                    <a:pt x="51" y="125"/>
                  </a:cubicBezTo>
                  <a:cubicBezTo>
                    <a:pt x="53" y="125"/>
                    <a:pt x="53" y="125"/>
                    <a:pt x="53" y="125"/>
                  </a:cubicBezTo>
                  <a:cubicBezTo>
                    <a:pt x="67" y="125"/>
                    <a:pt x="75" y="120"/>
                    <a:pt x="78" y="111"/>
                  </a:cubicBezTo>
                  <a:cubicBezTo>
                    <a:pt x="75" y="112"/>
                    <a:pt x="68" y="112"/>
                    <a:pt x="56" y="112"/>
                  </a:cubicBezTo>
                  <a:cubicBezTo>
                    <a:pt x="24" y="112"/>
                    <a:pt x="0" y="89"/>
                    <a:pt x="0" y="56"/>
                  </a:cubicBezTo>
                  <a:cubicBezTo>
                    <a:pt x="0" y="22"/>
                    <a:pt x="23" y="0"/>
                    <a:pt x="56" y="0"/>
                  </a:cubicBezTo>
                  <a:cubicBezTo>
                    <a:pt x="88" y="0"/>
                    <a:pt x="111" y="23"/>
                    <a:pt x="111" y="56"/>
                  </a:cubicBezTo>
                  <a:cubicBezTo>
                    <a:pt x="111" y="79"/>
                    <a:pt x="111" y="79"/>
                    <a:pt x="111" y="79"/>
                  </a:cubicBezTo>
                  <a:cubicBezTo>
                    <a:pt x="144" y="79"/>
                    <a:pt x="144" y="79"/>
                    <a:pt x="144" y="79"/>
                  </a:cubicBezTo>
                  <a:lnTo>
                    <a:pt x="144" y="112"/>
                  </a:lnTo>
                  <a:close/>
                  <a:moveTo>
                    <a:pt x="77" y="79"/>
                  </a:moveTo>
                  <a:cubicBezTo>
                    <a:pt x="77" y="55"/>
                    <a:pt x="77" y="55"/>
                    <a:pt x="77" y="55"/>
                  </a:cubicBezTo>
                  <a:cubicBezTo>
                    <a:pt x="77" y="40"/>
                    <a:pt x="68" y="31"/>
                    <a:pt x="55" y="31"/>
                  </a:cubicBezTo>
                  <a:cubicBezTo>
                    <a:pt x="42" y="31"/>
                    <a:pt x="35" y="41"/>
                    <a:pt x="35" y="54"/>
                  </a:cubicBezTo>
                  <a:cubicBezTo>
                    <a:pt x="35" y="68"/>
                    <a:pt x="44" y="79"/>
                    <a:pt x="56" y="79"/>
                  </a:cubicBezTo>
                  <a:lnTo>
                    <a:pt x="77" y="7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6" name="Freeform 47"/>
            <p:cNvSpPr>
              <a:spLocks noEditPoints="1"/>
            </p:cNvSpPr>
            <p:nvPr/>
          </p:nvSpPr>
          <p:spPr bwMode="auto">
            <a:xfrm>
              <a:off x="6249988" y="1630363"/>
              <a:ext cx="130175" cy="176213"/>
            </a:xfrm>
            <a:custGeom>
              <a:avLst/>
              <a:gdLst>
                <a:gd name="T0" fmla="*/ 30 w 116"/>
                <a:gd name="T1" fmla="*/ 28 h 159"/>
                <a:gd name="T2" fmla="*/ 0 w 116"/>
                <a:gd name="T3" fmla="*/ 28 h 159"/>
                <a:gd name="T4" fmla="*/ 0 w 116"/>
                <a:gd name="T5" fmla="*/ 0 h 159"/>
                <a:gd name="T6" fmla="*/ 30 w 116"/>
                <a:gd name="T7" fmla="*/ 0 h 159"/>
                <a:gd name="T8" fmla="*/ 30 w 116"/>
                <a:gd name="T9" fmla="*/ 28 h 159"/>
                <a:gd name="T10" fmla="*/ 116 w 116"/>
                <a:gd name="T11" fmla="*/ 159 h 159"/>
                <a:gd name="T12" fmla="*/ 4 w 116"/>
                <a:gd name="T13" fmla="*/ 159 h 159"/>
                <a:gd name="T14" fmla="*/ 4 w 116"/>
                <a:gd name="T15" fmla="*/ 126 h 159"/>
                <a:gd name="T16" fmla="*/ 27 w 116"/>
                <a:gd name="T17" fmla="*/ 126 h 159"/>
                <a:gd name="T18" fmla="*/ 45 w 116"/>
                <a:gd name="T19" fmla="*/ 102 h 159"/>
                <a:gd name="T20" fmla="*/ 45 w 116"/>
                <a:gd name="T21" fmla="*/ 47 h 159"/>
                <a:gd name="T22" fmla="*/ 80 w 116"/>
                <a:gd name="T23" fmla="*/ 47 h 159"/>
                <a:gd name="T24" fmla="*/ 80 w 116"/>
                <a:gd name="T25" fmla="*/ 101 h 159"/>
                <a:gd name="T26" fmla="*/ 76 w 116"/>
                <a:gd name="T27" fmla="*/ 126 h 159"/>
                <a:gd name="T28" fmla="*/ 116 w 116"/>
                <a:gd name="T29" fmla="*/ 126 h 159"/>
                <a:gd name="T30" fmla="*/ 116 w 116"/>
                <a:gd name="T31" fmla="*/ 159 h 159"/>
                <a:gd name="T32" fmla="*/ 77 w 116"/>
                <a:gd name="T33" fmla="*/ 28 h 159"/>
                <a:gd name="T34" fmla="*/ 46 w 116"/>
                <a:gd name="T35" fmla="*/ 28 h 159"/>
                <a:gd name="T36" fmla="*/ 46 w 116"/>
                <a:gd name="T37" fmla="*/ 0 h 159"/>
                <a:gd name="T38" fmla="*/ 77 w 116"/>
                <a:gd name="T39" fmla="*/ 0 h 159"/>
                <a:gd name="T40" fmla="*/ 77 w 116"/>
                <a:gd name="T41"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59">
                  <a:moveTo>
                    <a:pt x="30" y="28"/>
                  </a:moveTo>
                  <a:cubicBezTo>
                    <a:pt x="0" y="28"/>
                    <a:pt x="0" y="28"/>
                    <a:pt x="0" y="28"/>
                  </a:cubicBezTo>
                  <a:cubicBezTo>
                    <a:pt x="0" y="0"/>
                    <a:pt x="0" y="0"/>
                    <a:pt x="0" y="0"/>
                  </a:cubicBezTo>
                  <a:cubicBezTo>
                    <a:pt x="30" y="0"/>
                    <a:pt x="30" y="0"/>
                    <a:pt x="30" y="0"/>
                  </a:cubicBezTo>
                  <a:lnTo>
                    <a:pt x="30" y="28"/>
                  </a:lnTo>
                  <a:close/>
                  <a:moveTo>
                    <a:pt x="116" y="159"/>
                  </a:moveTo>
                  <a:cubicBezTo>
                    <a:pt x="4" y="159"/>
                    <a:pt x="4" y="159"/>
                    <a:pt x="4" y="159"/>
                  </a:cubicBezTo>
                  <a:cubicBezTo>
                    <a:pt x="4" y="126"/>
                    <a:pt x="4" y="126"/>
                    <a:pt x="4" y="126"/>
                  </a:cubicBezTo>
                  <a:cubicBezTo>
                    <a:pt x="27" y="126"/>
                    <a:pt x="27" y="126"/>
                    <a:pt x="27" y="126"/>
                  </a:cubicBezTo>
                  <a:cubicBezTo>
                    <a:pt x="39" y="126"/>
                    <a:pt x="45" y="118"/>
                    <a:pt x="45" y="102"/>
                  </a:cubicBezTo>
                  <a:cubicBezTo>
                    <a:pt x="45" y="47"/>
                    <a:pt x="45" y="47"/>
                    <a:pt x="45" y="47"/>
                  </a:cubicBezTo>
                  <a:cubicBezTo>
                    <a:pt x="80" y="47"/>
                    <a:pt x="80" y="47"/>
                    <a:pt x="80" y="47"/>
                  </a:cubicBezTo>
                  <a:cubicBezTo>
                    <a:pt x="80" y="101"/>
                    <a:pt x="80" y="101"/>
                    <a:pt x="80" y="101"/>
                  </a:cubicBezTo>
                  <a:cubicBezTo>
                    <a:pt x="80" y="110"/>
                    <a:pt x="78" y="118"/>
                    <a:pt x="76" y="126"/>
                  </a:cubicBezTo>
                  <a:cubicBezTo>
                    <a:pt x="116" y="126"/>
                    <a:pt x="116" y="126"/>
                    <a:pt x="116" y="126"/>
                  </a:cubicBezTo>
                  <a:lnTo>
                    <a:pt x="116" y="159"/>
                  </a:lnTo>
                  <a:close/>
                  <a:moveTo>
                    <a:pt x="77" y="28"/>
                  </a:moveTo>
                  <a:cubicBezTo>
                    <a:pt x="46" y="28"/>
                    <a:pt x="46" y="28"/>
                    <a:pt x="46" y="28"/>
                  </a:cubicBezTo>
                  <a:cubicBezTo>
                    <a:pt x="46" y="0"/>
                    <a:pt x="46" y="0"/>
                    <a:pt x="46" y="0"/>
                  </a:cubicBezTo>
                  <a:cubicBezTo>
                    <a:pt x="77" y="0"/>
                    <a:pt x="77" y="0"/>
                    <a:pt x="77" y="0"/>
                  </a:cubicBezTo>
                  <a:lnTo>
                    <a:pt x="77"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7" name="Freeform 48"/>
            <p:cNvSpPr>
              <a:spLocks/>
            </p:cNvSpPr>
            <p:nvPr/>
          </p:nvSpPr>
          <p:spPr bwMode="auto">
            <a:xfrm>
              <a:off x="6373813" y="1682750"/>
              <a:ext cx="284163" cy="123825"/>
            </a:xfrm>
            <a:custGeom>
              <a:avLst/>
              <a:gdLst>
                <a:gd name="T0" fmla="*/ 255 w 255"/>
                <a:gd name="T1" fmla="*/ 112 h 112"/>
                <a:gd name="T2" fmla="*/ 0 w 255"/>
                <a:gd name="T3" fmla="*/ 112 h 112"/>
                <a:gd name="T4" fmla="*/ 0 w 255"/>
                <a:gd name="T5" fmla="*/ 79 h 112"/>
                <a:gd name="T6" fmla="*/ 26 w 255"/>
                <a:gd name="T7" fmla="*/ 79 h 112"/>
                <a:gd name="T8" fmla="*/ 44 w 255"/>
                <a:gd name="T9" fmla="*/ 55 h 112"/>
                <a:gd name="T10" fmla="*/ 44 w 255"/>
                <a:gd name="T11" fmla="*/ 0 h 112"/>
                <a:gd name="T12" fmla="*/ 79 w 255"/>
                <a:gd name="T13" fmla="*/ 0 h 112"/>
                <a:gd name="T14" fmla="*/ 79 w 255"/>
                <a:gd name="T15" fmla="*/ 54 h 112"/>
                <a:gd name="T16" fmla="*/ 74 w 255"/>
                <a:gd name="T17" fmla="*/ 79 h 112"/>
                <a:gd name="T18" fmla="*/ 96 w 255"/>
                <a:gd name="T19" fmla="*/ 79 h 112"/>
                <a:gd name="T20" fmla="*/ 114 w 255"/>
                <a:gd name="T21" fmla="*/ 57 h 112"/>
                <a:gd name="T22" fmla="*/ 114 w 255"/>
                <a:gd name="T23" fmla="*/ 0 h 112"/>
                <a:gd name="T24" fmla="*/ 149 w 255"/>
                <a:gd name="T25" fmla="*/ 0 h 112"/>
                <a:gd name="T26" fmla="*/ 149 w 255"/>
                <a:gd name="T27" fmla="*/ 54 h 112"/>
                <a:gd name="T28" fmla="*/ 145 w 255"/>
                <a:gd name="T29" fmla="*/ 79 h 112"/>
                <a:gd name="T30" fmla="*/ 167 w 255"/>
                <a:gd name="T31" fmla="*/ 79 h 112"/>
                <a:gd name="T32" fmla="*/ 184 w 255"/>
                <a:gd name="T33" fmla="*/ 57 h 112"/>
                <a:gd name="T34" fmla="*/ 184 w 255"/>
                <a:gd name="T35" fmla="*/ 0 h 112"/>
                <a:gd name="T36" fmla="*/ 219 w 255"/>
                <a:gd name="T37" fmla="*/ 0 h 112"/>
                <a:gd name="T38" fmla="*/ 219 w 255"/>
                <a:gd name="T39" fmla="*/ 54 h 112"/>
                <a:gd name="T40" fmla="*/ 215 w 255"/>
                <a:gd name="T41" fmla="*/ 79 h 112"/>
                <a:gd name="T42" fmla="*/ 255 w 255"/>
                <a:gd name="T43" fmla="*/ 79 h 112"/>
                <a:gd name="T44" fmla="*/ 255 w 255"/>
                <a:gd name="T4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112">
                  <a:moveTo>
                    <a:pt x="255" y="112"/>
                  </a:moveTo>
                  <a:cubicBezTo>
                    <a:pt x="0" y="112"/>
                    <a:pt x="0" y="112"/>
                    <a:pt x="0" y="112"/>
                  </a:cubicBezTo>
                  <a:cubicBezTo>
                    <a:pt x="0" y="79"/>
                    <a:pt x="0" y="79"/>
                    <a:pt x="0" y="79"/>
                  </a:cubicBezTo>
                  <a:cubicBezTo>
                    <a:pt x="26" y="79"/>
                    <a:pt x="26" y="79"/>
                    <a:pt x="26" y="79"/>
                  </a:cubicBezTo>
                  <a:cubicBezTo>
                    <a:pt x="37" y="79"/>
                    <a:pt x="44" y="73"/>
                    <a:pt x="44" y="55"/>
                  </a:cubicBezTo>
                  <a:cubicBezTo>
                    <a:pt x="44" y="0"/>
                    <a:pt x="44" y="0"/>
                    <a:pt x="44" y="0"/>
                  </a:cubicBezTo>
                  <a:cubicBezTo>
                    <a:pt x="79" y="0"/>
                    <a:pt x="79" y="0"/>
                    <a:pt x="79" y="0"/>
                  </a:cubicBezTo>
                  <a:cubicBezTo>
                    <a:pt x="79" y="54"/>
                    <a:pt x="79" y="54"/>
                    <a:pt x="79" y="54"/>
                  </a:cubicBezTo>
                  <a:cubicBezTo>
                    <a:pt x="79" y="63"/>
                    <a:pt x="77" y="72"/>
                    <a:pt x="74" y="79"/>
                  </a:cubicBezTo>
                  <a:cubicBezTo>
                    <a:pt x="96" y="79"/>
                    <a:pt x="96" y="79"/>
                    <a:pt x="96" y="79"/>
                  </a:cubicBezTo>
                  <a:cubicBezTo>
                    <a:pt x="108" y="79"/>
                    <a:pt x="114" y="72"/>
                    <a:pt x="114" y="57"/>
                  </a:cubicBezTo>
                  <a:cubicBezTo>
                    <a:pt x="114" y="0"/>
                    <a:pt x="114" y="0"/>
                    <a:pt x="114" y="0"/>
                  </a:cubicBezTo>
                  <a:cubicBezTo>
                    <a:pt x="149" y="0"/>
                    <a:pt x="149" y="0"/>
                    <a:pt x="149" y="0"/>
                  </a:cubicBezTo>
                  <a:cubicBezTo>
                    <a:pt x="149" y="54"/>
                    <a:pt x="149" y="54"/>
                    <a:pt x="149" y="54"/>
                  </a:cubicBezTo>
                  <a:cubicBezTo>
                    <a:pt x="149" y="63"/>
                    <a:pt x="147" y="72"/>
                    <a:pt x="145" y="79"/>
                  </a:cubicBezTo>
                  <a:cubicBezTo>
                    <a:pt x="167" y="79"/>
                    <a:pt x="167" y="79"/>
                    <a:pt x="167" y="79"/>
                  </a:cubicBezTo>
                  <a:cubicBezTo>
                    <a:pt x="178" y="79"/>
                    <a:pt x="184" y="72"/>
                    <a:pt x="184" y="57"/>
                  </a:cubicBezTo>
                  <a:cubicBezTo>
                    <a:pt x="184" y="0"/>
                    <a:pt x="184" y="0"/>
                    <a:pt x="184" y="0"/>
                  </a:cubicBezTo>
                  <a:cubicBezTo>
                    <a:pt x="219" y="0"/>
                    <a:pt x="219" y="0"/>
                    <a:pt x="219" y="0"/>
                  </a:cubicBezTo>
                  <a:cubicBezTo>
                    <a:pt x="219" y="54"/>
                    <a:pt x="219" y="54"/>
                    <a:pt x="219" y="54"/>
                  </a:cubicBezTo>
                  <a:cubicBezTo>
                    <a:pt x="219" y="63"/>
                    <a:pt x="218" y="71"/>
                    <a:pt x="215" y="79"/>
                  </a:cubicBezTo>
                  <a:cubicBezTo>
                    <a:pt x="255" y="79"/>
                    <a:pt x="255" y="79"/>
                    <a:pt x="255" y="79"/>
                  </a:cubicBezTo>
                  <a:lnTo>
                    <a:pt x="255"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8" name="Freeform 49"/>
            <p:cNvSpPr>
              <a:spLocks noEditPoints="1"/>
            </p:cNvSpPr>
            <p:nvPr/>
          </p:nvSpPr>
          <p:spPr bwMode="auto">
            <a:xfrm>
              <a:off x="6648451" y="1704975"/>
              <a:ext cx="165100" cy="125413"/>
            </a:xfrm>
            <a:custGeom>
              <a:avLst/>
              <a:gdLst>
                <a:gd name="T0" fmla="*/ 149 w 149"/>
                <a:gd name="T1" fmla="*/ 56 h 113"/>
                <a:gd name="T2" fmla="*/ 91 w 149"/>
                <a:gd name="T3" fmla="*/ 113 h 113"/>
                <a:gd name="T4" fmla="*/ 44 w 149"/>
                <a:gd name="T5" fmla="*/ 91 h 113"/>
                <a:gd name="T6" fmla="*/ 0 w 149"/>
                <a:gd name="T7" fmla="*/ 91 h 113"/>
                <a:gd name="T8" fmla="*/ 0 w 149"/>
                <a:gd name="T9" fmla="*/ 58 h 113"/>
                <a:gd name="T10" fmla="*/ 34 w 149"/>
                <a:gd name="T11" fmla="*/ 58 h 113"/>
                <a:gd name="T12" fmla="*/ 90 w 149"/>
                <a:gd name="T13" fmla="*/ 0 h 113"/>
                <a:gd name="T14" fmla="*/ 149 w 149"/>
                <a:gd name="T15" fmla="*/ 56 h 113"/>
                <a:gd name="T16" fmla="*/ 114 w 149"/>
                <a:gd name="T17" fmla="*/ 57 h 113"/>
                <a:gd name="T18" fmla="*/ 92 w 149"/>
                <a:gd name="T19" fmla="*/ 28 h 113"/>
                <a:gd name="T20" fmla="*/ 89 w 149"/>
                <a:gd name="T21" fmla="*/ 28 h 113"/>
                <a:gd name="T22" fmla="*/ 68 w 149"/>
                <a:gd name="T23" fmla="*/ 56 h 113"/>
                <a:gd name="T24" fmla="*/ 91 w 149"/>
                <a:gd name="T25" fmla="*/ 84 h 113"/>
                <a:gd name="T26" fmla="*/ 114 w 149"/>
                <a:gd name="T27"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13">
                  <a:moveTo>
                    <a:pt x="149" y="56"/>
                  </a:moveTo>
                  <a:cubicBezTo>
                    <a:pt x="149" y="89"/>
                    <a:pt x="126" y="113"/>
                    <a:pt x="91" y="113"/>
                  </a:cubicBezTo>
                  <a:cubicBezTo>
                    <a:pt x="70" y="113"/>
                    <a:pt x="55" y="105"/>
                    <a:pt x="44" y="91"/>
                  </a:cubicBezTo>
                  <a:cubicBezTo>
                    <a:pt x="0" y="91"/>
                    <a:pt x="0" y="91"/>
                    <a:pt x="0" y="91"/>
                  </a:cubicBezTo>
                  <a:cubicBezTo>
                    <a:pt x="0" y="58"/>
                    <a:pt x="0" y="58"/>
                    <a:pt x="0" y="58"/>
                  </a:cubicBezTo>
                  <a:cubicBezTo>
                    <a:pt x="34" y="58"/>
                    <a:pt x="34" y="58"/>
                    <a:pt x="34" y="58"/>
                  </a:cubicBezTo>
                  <a:cubicBezTo>
                    <a:pt x="34" y="23"/>
                    <a:pt x="55" y="0"/>
                    <a:pt x="90" y="0"/>
                  </a:cubicBezTo>
                  <a:cubicBezTo>
                    <a:pt x="126" y="0"/>
                    <a:pt x="149" y="22"/>
                    <a:pt x="149" y="56"/>
                  </a:cubicBezTo>
                  <a:close/>
                  <a:moveTo>
                    <a:pt x="114" y="57"/>
                  </a:moveTo>
                  <a:cubicBezTo>
                    <a:pt x="114" y="38"/>
                    <a:pt x="107" y="28"/>
                    <a:pt x="92" y="28"/>
                  </a:cubicBezTo>
                  <a:cubicBezTo>
                    <a:pt x="89" y="28"/>
                    <a:pt x="89" y="28"/>
                    <a:pt x="89" y="28"/>
                  </a:cubicBezTo>
                  <a:cubicBezTo>
                    <a:pt x="77" y="28"/>
                    <a:pt x="68" y="39"/>
                    <a:pt x="68" y="56"/>
                  </a:cubicBezTo>
                  <a:cubicBezTo>
                    <a:pt x="68" y="73"/>
                    <a:pt x="77" y="84"/>
                    <a:pt x="91" y="84"/>
                  </a:cubicBezTo>
                  <a:cubicBezTo>
                    <a:pt x="105" y="84"/>
                    <a:pt x="114" y="73"/>
                    <a:pt x="114"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49" name="Freeform 50"/>
            <p:cNvSpPr>
              <a:spLocks noEditPoints="1"/>
            </p:cNvSpPr>
            <p:nvPr/>
          </p:nvSpPr>
          <p:spPr bwMode="auto">
            <a:xfrm>
              <a:off x="5849938" y="1933575"/>
              <a:ext cx="282575" cy="204788"/>
            </a:xfrm>
            <a:custGeom>
              <a:avLst/>
              <a:gdLst>
                <a:gd name="T0" fmla="*/ 255 w 255"/>
                <a:gd name="T1" fmla="*/ 184 h 184"/>
                <a:gd name="T2" fmla="*/ 239 w 255"/>
                <a:gd name="T3" fmla="*/ 184 h 184"/>
                <a:gd name="T4" fmla="*/ 177 w 255"/>
                <a:gd name="T5" fmla="*/ 177 h 184"/>
                <a:gd name="T6" fmla="*/ 115 w 255"/>
                <a:gd name="T7" fmla="*/ 184 h 184"/>
                <a:gd name="T8" fmla="*/ 82 w 255"/>
                <a:gd name="T9" fmla="*/ 184 h 184"/>
                <a:gd name="T10" fmla="*/ 0 w 255"/>
                <a:gd name="T11" fmla="*/ 114 h 184"/>
                <a:gd name="T12" fmla="*/ 0 w 255"/>
                <a:gd name="T13" fmla="*/ 72 h 184"/>
                <a:gd name="T14" fmla="*/ 34 w 255"/>
                <a:gd name="T15" fmla="*/ 72 h 184"/>
                <a:gd name="T16" fmla="*/ 34 w 255"/>
                <a:gd name="T17" fmla="*/ 114 h 184"/>
                <a:gd name="T18" fmla="*/ 48 w 255"/>
                <a:gd name="T19" fmla="*/ 144 h 184"/>
                <a:gd name="T20" fmla="*/ 83 w 255"/>
                <a:gd name="T21" fmla="*/ 151 h 184"/>
                <a:gd name="T22" fmla="*/ 115 w 255"/>
                <a:gd name="T23" fmla="*/ 151 h 184"/>
                <a:gd name="T24" fmla="*/ 135 w 255"/>
                <a:gd name="T25" fmla="*/ 150 h 184"/>
                <a:gd name="T26" fmla="*/ 119 w 255"/>
                <a:gd name="T27" fmla="*/ 108 h 184"/>
                <a:gd name="T28" fmla="*/ 122 w 255"/>
                <a:gd name="T29" fmla="*/ 89 h 184"/>
                <a:gd name="T30" fmla="*/ 177 w 255"/>
                <a:gd name="T31" fmla="*/ 50 h 184"/>
                <a:gd name="T32" fmla="*/ 232 w 255"/>
                <a:gd name="T33" fmla="*/ 89 h 184"/>
                <a:gd name="T34" fmla="*/ 235 w 255"/>
                <a:gd name="T35" fmla="*/ 108 h 184"/>
                <a:gd name="T36" fmla="*/ 219 w 255"/>
                <a:gd name="T37" fmla="*/ 150 h 184"/>
                <a:gd name="T38" fmla="*/ 239 w 255"/>
                <a:gd name="T39" fmla="*/ 151 h 184"/>
                <a:gd name="T40" fmla="*/ 255 w 255"/>
                <a:gd name="T41" fmla="*/ 151 h 184"/>
                <a:gd name="T42" fmla="*/ 255 w 255"/>
                <a:gd name="T43" fmla="*/ 184 h 184"/>
                <a:gd name="T44" fmla="*/ 189 w 255"/>
                <a:gd name="T45" fmla="*/ 134 h 184"/>
                <a:gd name="T46" fmla="*/ 203 w 255"/>
                <a:gd name="T47" fmla="*/ 106 h 184"/>
                <a:gd name="T48" fmla="*/ 177 w 255"/>
                <a:gd name="T49" fmla="*/ 79 h 184"/>
                <a:gd name="T50" fmla="*/ 150 w 255"/>
                <a:gd name="T51" fmla="*/ 106 h 184"/>
                <a:gd name="T52" fmla="*/ 165 w 255"/>
                <a:gd name="T53" fmla="*/ 134 h 184"/>
                <a:gd name="T54" fmla="*/ 177 w 255"/>
                <a:gd name="T55" fmla="*/ 141 h 184"/>
                <a:gd name="T56" fmla="*/ 189 w 255"/>
                <a:gd name="T57" fmla="*/ 134 h 184"/>
                <a:gd name="T58" fmla="*/ 192 w 255"/>
                <a:gd name="T59" fmla="*/ 28 h 184"/>
                <a:gd name="T60" fmla="*/ 161 w 255"/>
                <a:gd name="T61" fmla="*/ 28 h 184"/>
                <a:gd name="T62" fmla="*/ 161 w 255"/>
                <a:gd name="T63" fmla="*/ 0 h 184"/>
                <a:gd name="T64" fmla="*/ 192 w 255"/>
                <a:gd name="T65" fmla="*/ 0 h 184"/>
                <a:gd name="T66" fmla="*/ 192 w 255"/>
                <a:gd name="T67"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 h="184">
                  <a:moveTo>
                    <a:pt x="255" y="184"/>
                  </a:moveTo>
                  <a:cubicBezTo>
                    <a:pt x="239" y="184"/>
                    <a:pt x="239" y="184"/>
                    <a:pt x="239" y="184"/>
                  </a:cubicBezTo>
                  <a:cubicBezTo>
                    <a:pt x="211" y="184"/>
                    <a:pt x="190" y="181"/>
                    <a:pt x="177" y="177"/>
                  </a:cubicBezTo>
                  <a:cubicBezTo>
                    <a:pt x="163" y="181"/>
                    <a:pt x="143" y="184"/>
                    <a:pt x="115" y="184"/>
                  </a:cubicBezTo>
                  <a:cubicBezTo>
                    <a:pt x="82" y="184"/>
                    <a:pt x="82" y="184"/>
                    <a:pt x="82" y="184"/>
                  </a:cubicBezTo>
                  <a:cubicBezTo>
                    <a:pt x="27" y="184"/>
                    <a:pt x="0" y="161"/>
                    <a:pt x="0" y="114"/>
                  </a:cubicBezTo>
                  <a:cubicBezTo>
                    <a:pt x="0" y="72"/>
                    <a:pt x="0" y="72"/>
                    <a:pt x="0" y="72"/>
                  </a:cubicBezTo>
                  <a:cubicBezTo>
                    <a:pt x="34" y="72"/>
                    <a:pt x="34" y="72"/>
                    <a:pt x="34" y="72"/>
                  </a:cubicBezTo>
                  <a:cubicBezTo>
                    <a:pt x="34" y="114"/>
                    <a:pt x="34" y="114"/>
                    <a:pt x="34" y="114"/>
                  </a:cubicBezTo>
                  <a:cubicBezTo>
                    <a:pt x="34" y="129"/>
                    <a:pt x="39" y="139"/>
                    <a:pt x="48" y="144"/>
                  </a:cubicBezTo>
                  <a:cubicBezTo>
                    <a:pt x="55" y="149"/>
                    <a:pt x="66" y="151"/>
                    <a:pt x="83" y="151"/>
                  </a:cubicBezTo>
                  <a:cubicBezTo>
                    <a:pt x="115" y="151"/>
                    <a:pt x="115" y="151"/>
                    <a:pt x="115" y="151"/>
                  </a:cubicBezTo>
                  <a:cubicBezTo>
                    <a:pt x="124" y="151"/>
                    <a:pt x="131" y="151"/>
                    <a:pt x="135" y="150"/>
                  </a:cubicBezTo>
                  <a:cubicBezTo>
                    <a:pt x="124" y="138"/>
                    <a:pt x="119" y="124"/>
                    <a:pt x="119" y="108"/>
                  </a:cubicBezTo>
                  <a:cubicBezTo>
                    <a:pt x="119" y="102"/>
                    <a:pt x="120" y="95"/>
                    <a:pt x="122" y="89"/>
                  </a:cubicBezTo>
                  <a:cubicBezTo>
                    <a:pt x="129" y="65"/>
                    <a:pt x="151" y="50"/>
                    <a:pt x="177" y="50"/>
                  </a:cubicBezTo>
                  <a:cubicBezTo>
                    <a:pt x="203" y="50"/>
                    <a:pt x="224" y="65"/>
                    <a:pt x="232" y="89"/>
                  </a:cubicBezTo>
                  <a:cubicBezTo>
                    <a:pt x="234" y="95"/>
                    <a:pt x="235" y="102"/>
                    <a:pt x="235" y="108"/>
                  </a:cubicBezTo>
                  <a:cubicBezTo>
                    <a:pt x="235" y="124"/>
                    <a:pt x="229" y="138"/>
                    <a:pt x="219" y="150"/>
                  </a:cubicBezTo>
                  <a:cubicBezTo>
                    <a:pt x="223" y="151"/>
                    <a:pt x="229" y="151"/>
                    <a:pt x="239" y="151"/>
                  </a:cubicBezTo>
                  <a:cubicBezTo>
                    <a:pt x="255" y="151"/>
                    <a:pt x="255" y="151"/>
                    <a:pt x="255" y="151"/>
                  </a:cubicBezTo>
                  <a:lnTo>
                    <a:pt x="255" y="184"/>
                  </a:lnTo>
                  <a:close/>
                  <a:moveTo>
                    <a:pt x="189" y="134"/>
                  </a:moveTo>
                  <a:cubicBezTo>
                    <a:pt x="198" y="127"/>
                    <a:pt x="203" y="118"/>
                    <a:pt x="203" y="106"/>
                  </a:cubicBezTo>
                  <a:cubicBezTo>
                    <a:pt x="203" y="91"/>
                    <a:pt x="193" y="79"/>
                    <a:pt x="177" y="79"/>
                  </a:cubicBezTo>
                  <a:cubicBezTo>
                    <a:pt x="160" y="79"/>
                    <a:pt x="150" y="91"/>
                    <a:pt x="150" y="106"/>
                  </a:cubicBezTo>
                  <a:cubicBezTo>
                    <a:pt x="150" y="118"/>
                    <a:pt x="155" y="127"/>
                    <a:pt x="165" y="134"/>
                  </a:cubicBezTo>
                  <a:cubicBezTo>
                    <a:pt x="169" y="137"/>
                    <a:pt x="173" y="139"/>
                    <a:pt x="177" y="141"/>
                  </a:cubicBezTo>
                  <a:cubicBezTo>
                    <a:pt x="181" y="139"/>
                    <a:pt x="185" y="137"/>
                    <a:pt x="189" y="134"/>
                  </a:cubicBezTo>
                  <a:close/>
                  <a:moveTo>
                    <a:pt x="192" y="28"/>
                  </a:moveTo>
                  <a:cubicBezTo>
                    <a:pt x="161" y="28"/>
                    <a:pt x="161" y="28"/>
                    <a:pt x="161" y="28"/>
                  </a:cubicBezTo>
                  <a:cubicBezTo>
                    <a:pt x="161" y="0"/>
                    <a:pt x="161" y="0"/>
                    <a:pt x="161" y="0"/>
                  </a:cubicBezTo>
                  <a:cubicBezTo>
                    <a:pt x="192" y="0"/>
                    <a:pt x="192" y="0"/>
                    <a:pt x="192" y="0"/>
                  </a:cubicBezTo>
                  <a:lnTo>
                    <a:pt x="192"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0" name="Freeform 51"/>
            <p:cNvSpPr>
              <a:spLocks noEditPoints="1"/>
            </p:cNvSpPr>
            <p:nvPr/>
          </p:nvSpPr>
          <p:spPr bwMode="auto">
            <a:xfrm>
              <a:off x="6121401" y="2011363"/>
              <a:ext cx="285750" cy="127000"/>
            </a:xfrm>
            <a:custGeom>
              <a:avLst/>
              <a:gdLst>
                <a:gd name="T0" fmla="*/ 257 w 257"/>
                <a:gd name="T1" fmla="*/ 113 h 113"/>
                <a:gd name="T2" fmla="*/ 0 w 257"/>
                <a:gd name="T3" fmla="*/ 113 h 113"/>
                <a:gd name="T4" fmla="*/ 0 w 257"/>
                <a:gd name="T5" fmla="*/ 80 h 113"/>
                <a:gd name="T6" fmla="*/ 32 w 257"/>
                <a:gd name="T7" fmla="*/ 80 h 113"/>
                <a:gd name="T8" fmla="*/ 49 w 257"/>
                <a:gd name="T9" fmla="*/ 56 h 113"/>
                <a:gd name="T10" fmla="*/ 49 w 257"/>
                <a:gd name="T11" fmla="*/ 12 h 113"/>
                <a:gd name="T12" fmla="*/ 84 w 257"/>
                <a:gd name="T13" fmla="*/ 12 h 113"/>
                <a:gd name="T14" fmla="*/ 84 w 257"/>
                <a:gd name="T15" fmla="*/ 44 h 113"/>
                <a:gd name="T16" fmla="*/ 162 w 257"/>
                <a:gd name="T17" fmla="*/ 0 h 113"/>
                <a:gd name="T18" fmla="*/ 230 w 257"/>
                <a:gd name="T19" fmla="*/ 80 h 113"/>
                <a:gd name="T20" fmla="*/ 257 w 257"/>
                <a:gd name="T21" fmla="*/ 80 h 113"/>
                <a:gd name="T22" fmla="*/ 257 w 257"/>
                <a:gd name="T23" fmla="*/ 113 h 113"/>
                <a:gd name="T24" fmla="*/ 194 w 257"/>
                <a:gd name="T25" fmla="*/ 80 h 113"/>
                <a:gd name="T26" fmla="*/ 194 w 257"/>
                <a:gd name="T27" fmla="*/ 75 h 113"/>
                <a:gd name="T28" fmla="*/ 160 w 257"/>
                <a:gd name="T29" fmla="*/ 30 h 113"/>
                <a:gd name="T30" fmla="*/ 92 w 257"/>
                <a:gd name="T31" fmla="*/ 80 h 113"/>
                <a:gd name="T32" fmla="*/ 194 w 257"/>
                <a:gd name="T33" fmla="*/ 8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113">
                  <a:moveTo>
                    <a:pt x="257" y="113"/>
                  </a:moveTo>
                  <a:cubicBezTo>
                    <a:pt x="0" y="113"/>
                    <a:pt x="0" y="113"/>
                    <a:pt x="0" y="113"/>
                  </a:cubicBezTo>
                  <a:cubicBezTo>
                    <a:pt x="0" y="80"/>
                    <a:pt x="0" y="80"/>
                    <a:pt x="0" y="80"/>
                  </a:cubicBezTo>
                  <a:cubicBezTo>
                    <a:pt x="32" y="80"/>
                    <a:pt x="32" y="80"/>
                    <a:pt x="32" y="80"/>
                  </a:cubicBezTo>
                  <a:cubicBezTo>
                    <a:pt x="43" y="80"/>
                    <a:pt x="49" y="74"/>
                    <a:pt x="49" y="56"/>
                  </a:cubicBezTo>
                  <a:cubicBezTo>
                    <a:pt x="49" y="12"/>
                    <a:pt x="49" y="12"/>
                    <a:pt x="49" y="12"/>
                  </a:cubicBezTo>
                  <a:cubicBezTo>
                    <a:pt x="84" y="12"/>
                    <a:pt x="84" y="12"/>
                    <a:pt x="84" y="12"/>
                  </a:cubicBezTo>
                  <a:cubicBezTo>
                    <a:pt x="84" y="44"/>
                    <a:pt x="84" y="44"/>
                    <a:pt x="84" y="44"/>
                  </a:cubicBezTo>
                  <a:cubicBezTo>
                    <a:pt x="106" y="17"/>
                    <a:pt x="134" y="0"/>
                    <a:pt x="162" y="0"/>
                  </a:cubicBezTo>
                  <a:cubicBezTo>
                    <a:pt x="203" y="0"/>
                    <a:pt x="227" y="29"/>
                    <a:pt x="230" y="80"/>
                  </a:cubicBezTo>
                  <a:cubicBezTo>
                    <a:pt x="257" y="80"/>
                    <a:pt x="257" y="80"/>
                    <a:pt x="257" y="80"/>
                  </a:cubicBezTo>
                  <a:lnTo>
                    <a:pt x="257" y="113"/>
                  </a:lnTo>
                  <a:close/>
                  <a:moveTo>
                    <a:pt x="194" y="80"/>
                  </a:moveTo>
                  <a:cubicBezTo>
                    <a:pt x="194" y="75"/>
                    <a:pt x="194" y="75"/>
                    <a:pt x="194" y="75"/>
                  </a:cubicBezTo>
                  <a:cubicBezTo>
                    <a:pt x="194" y="50"/>
                    <a:pt x="181" y="30"/>
                    <a:pt x="160" y="30"/>
                  </a:cubicBezTo>
                  <a:cubicBezTo>
                    <a:pt x="134" y="30"/>
                    <a:pt x="111" y="47"/>
                    <a:pt x="92" y="80"/>
                  </a:cubicBezTo>
                  <a:lnTo>
                    <a:pt x="194" y="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1" name="Freeform 52"/>
            <p:cNvSpPr>
              <a:spLocks/>
            </p:cNvSpPr>
            <p:nvPr/>
          </p:nvSpPr>
          <p:spPr bwMode="auto">
            <a:xfrm>
              <a:off x="6396038" y="1960563"/>
              <a:ext cx="87313" cy="177800"/>
            </a:xfrm>
            <a:custGeom>
              <a:avLst/>
              <a:gdLst>
                <a:gd name="T0" fmla="*/ 78 w 78"/>
                <a:gd name="T1" fmla="*/ 112 h 160"/>
                <a:gd name="T2" fmla="*/ 67 w 78"/>
                <a:gd name="T3" fmla="*/ 145 h 160"/>
                <a:gd name="T4" fmla="*/ 33 w 78"/>
                <a:gd name="T5" fmla="*/ 160 h 160"/>
                <a:gd name="T6" fmla="*/ 0 w 78"/>
                <a:gd name="T7" fmla="*/ 160 h 160"/>
                <a:gd name="T8" fmla="*/ 0 w 78"/>
                <a:gd name="T9" fmla="*/ 127 h 160"/>
                <a:gd name="T10" fmla="*/ 25 w 78"/>
                <a:gd name="T11" fmla="*/ 127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5"/>
                  </a:cubicBezTo>
                  <a:cubicBezTo>
                    <a:pt x="59" y="155"/>
                    <a:pt x="47" y="160"/>
                    <a:pt x="33" y="160"/>
                  </a:cubicBezTo>
                  <a:cubicBezTo>
                    <a:pt x="0" y="160"/>
                    <a:pt x="0" y="160"/>
                    <a:pt x="0" y="160"/>
                  </a:cubicBezTo>
                  <a:cubicBezTo>
                    <a:pt x="0" y="127"/>
                    <a:pt x="0" y="127"/>
                    <a:pt x="0" y="127"/>
                  </a:cubicBezTo>
                  <a:cubicBezTo>
                    <a:pt x="25" y="127"/>
                    <a:pt x="25" y="127"/>
                    <a:pt x="25" y="127"/>
                  </a:cubicBezTo>
                  <a:cubicBezTo>
                    <a:pt x="37" y="127"/>
                    <a:pt x="43" y="118"/>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2" name="Rectangle 53"/>
            <p:cNvSpPr>
              <a:spLocks noChangeArrowheads="1"/>
            </p:cNvSpPr>
            <p:nvPr/>
          </p:nvSpPr>
          <p:spPr bwMode="auto">
            <a:xfrm>
              <a:off x="6510338" y="1960563"/>
              <a:ext cx="39688"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3" name="Freeform 54"/>
            <p:cNvSpPr>
              <a:spLocks noEditPoints="1"/>
            </p:cNvSpPr>
            <p:nvPr/>
          </p:nvSpPr>
          <p:spPr bwMode="auto">
            <a:xfrm>
              <a:off x="6578601" y="2011363"/>
              <a:ext cx="123825" cy="171450"/>
            </a:xfrm>
            <a:custGeom>
              <a:avLst/>
              <a:gdLst>
                <a:gd name="T0" fmla="*/ 111 w 111"/>
                <a:gd name="T1" fmla="*/ 108 h 154"/>
                <a:gd name="T2" fmla="*/ 55 w 111"/>
                <a:gd name="T3" fmla="*/ 154 h 154"/>
                <a:gd name="T4" fmla="*/ 51 w 111"/>
                <a:gd name="T5" fmla="*/ 154 h 154"/>
                <a:gd name="T6" fmla="*/ 51 w 111"/>
                <a:gd name="T7" fmla="*/ 126 h 154"/>
                <a:gd name="T8" fmla="*/ 53 w 111"/>
                <a:gd name="T9" fmla="*/ 126 h 154"/>
                <a:gd name="T10" fmla="*/ 81 w 111"/>
                <a:gd name="T11" fmla="*/ 103 h 154"/>
                <a:gd name="T12" fmla="*/ 56 w 111"/>
                <a:gd name="T13" fmla="*/ 114 h 154"/>
                <a:gd name="T14" fmla="*/ 0 w 111"/>
                <a:gd name="T15" fmla="*/ 57 h 154"/>
                <a:gd name="T16" fmla="*/ 56 w 111"/>
                <a:gd name="T17" fmla="*/ 0 h 154"/>
                <a:gd name="T18" fmla="*/ 111 w 111"/>
                <a:gd name="T19" fmla="*/ 57 h 154"/>
                <a:gd name="T20" fmla="*/ 111 w 111"/>
                <a:gd name="T21" fmla="*/ 108 h 154"/>
                <a:gd name="T22" fmla="*/ 77 w 111"/>
                <a:gd name="T23" fmla="*/ 57 h 154"/>
                <a:gd name="T24" fmla="*/ 56 w 111"/>
                <a:gd name="T25" fmla="*/ 32 h 154"/>
                <a:gd name="T26" fmla="*/ 35 w 111"/>
                <a:gd name="T27" fmla="*/ 57 h 154"/>
                <a:gd name="T28" fmla="*/ 57 w 111"/>
                <a:gd name="T29" fmla="*/ 82 h 154"/>
                <a:gd name="T30" fmla="*/ 77 w 111"/>
                <a:gd name="T31" fmla="*/ 5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54">
                  <a:moveTo>
                    <a:pt x="111" y="108"/>
                  </a:moveTo>
                  <a:cubicBezTo>
                    <a:pt x="111" y="138"/>
                    <a:pt x="92" y="154"/>
                    <a:pt x="55" y="154"/>
                  </a:cubicBezTo>
                  <a:cubicBezTo>
                    <a:pt x="51" y="154"/>
                    <a:pt x="51" y="154"/>
                    <a:pt x="51" y="154"/>
                  </a:cubicBezTo>
                  <a:cubicBezTo>
                    <a:pt x="51" y="126"/>
                    <a:pt x="51" y="126"/>
                    <a:pt x="51" y="126"/>
                  </a:cubicBezTo>
                  <a:cubicBezTo>
                    <a:pt x="53" y="126"/>
                    <a:pt x="53" y="126"/>
                    <a:pt x="53" y="126"/>
                  </a:cubicBezTo>
                  <a:cubicBezTo>
                    <a:pt x="67" y="126"/>
                    <a:pt x="81" y="116"/>
                    <a:pt x="81" y="103"/>
                  </a:cubicBezTo>
                  <a:cubicBezTo>
                    <a:pt x="76" y="111"/>
                    <a:pt x="68" y="114"/>
                    <a:pt x="56" y="114"/>
                  </a:cubicBezTo>
                  <a:cubicBezTo>
                    <a:pt x="24" y="114"/>
                    <a:pt x="0" y="90"/>
                    <a:pt x="0" y="57"/>
                  </a:cubicBezTo>
                  <a:cubicBezTo>
                    <a:pt x="0" y="23"/>
                    <a:pt x="24" y="0"/>
                    <a:pt x="56" y="0"/>
                  </a:cubicBezTo>
                  <a:cubicBezTo>
                    <a:pt x="88" y="0"/>
                    <a:pt x="111" y="25"/>
                    <a:pt x="111" y="57"/>
                  </a:cubicBezTo>
                  <a:lnTo>
                    <a:pt x="111" y="108"/>
                  </a:lnTo>
                  <a:close/>
                  <a:moveTo>
                    <a:pt x="77" y="57"/>
                  </a:moveTo>
                  <a:cubicBezTo>
                    <a:pt x="77" y="42"/>
                    <a:pt x="68" y="32"/>
                    <a:pt x="56" y="32"/>
                  </a:cubicBezTo>
                  <a:cubicBezTo>
                    <a:pt x="43" y="32"/>
                    <a:pt x="35" y="42"/>
                    <a:pt x="35" y="57"/>
                  </a:cubicBezTo>
                  <a:cubicBezTo>
                    <a:pt x="35" y="70"/>
                    <a:pt x="43" y="82"/>
                    <a:pt x="57" y="82"/>
                  </a:cubicBezTo>
                  <a:cubicBezTo>
                    <a:pt x="69" y="82"/>
                    <a:pt x="77" y="72"/>
                    <a:pt x="77"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4" name="Rectangle 55"/>
            <p:cNvSpPr>
              <a:spLocks noChangeArrowheads="1"/>
            </p:cNvSpPr>
            <p:nvPr/>
          </p:nvSpPr>
          <p:spPr bwMode="auto">
            <a:xfrm>
              <a:off x="6765926" y="2100263"/>
              <a:ext cx="58738" cy="38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grpSp>
        <p:nvGrpSpPr>
          <p:cNvPr id="7251" name="مجموعة 7250"/>
          <p:cNvGrpSpPr/>
          <p:nvPr/>
        </p:nvGrpSpPr>
        <p:grpSpPr>
          <a:xfrm>
            <a:off x="1920319" y="2948940"/>
            <a:ext cx="3497262" cy="612776"/>
            <a:chOff x="4445001" y="3003550"/>
            <a:chExt cx="3497262" cy="612776"/>
          </a:xfrm>
        </p:grpSpPr>
        <p:sp>
          <p:nvSpPr>
            <p:cNvPr id="55" name="Freeform 56"/>
            <p:cNvSpPr>
              <a:spLocks noEditPoints="1"/>
            </p:cNvSpPr>
            <p:nvPr/>
          </p:nvSpPr>
          <p:spPr bwMode="auto">
            <a:xfrm>
              <a:off x="4445001" y="3062288"/>
              <a:ext cx="173038" cy="222250"/>
            </a:xfrm>
            <a:custGeom>
              <a:avLst/>
              <a:gdLst>
                <a:gd name="T0" fmla="*/ 0 w 156"/>
                <a:gd name="T1" fmla="*/ 47 h 200"/>
                <a:gd name="T2" fmla="*/ 35 w 156"/>
                <a:gd name="T3" fmla="*/ 47 h 200"/>
                <a:gd name="T4" fmla="*/ 35 w 156"/>
                <a:gd name="T5" fmla="*/ 113 h 200"/>
                <a:gd name="T6" fmla="*/ 78 w 156"/>
                <a:gd name="T7" fmla="*/ 168 h 200"/>
                <a:gd name="T8" fmla="*/ 121 w 156"/>
                <a:gd name="T9" fmla="*/ 113 h 200"/>
                <a:gd name="T10" fmla="*/ 121 w 156"/>
                <a:gd name="T11" fmla="*/ 47 h 200"/>
                <a:gd name="T12" fmla="*/ 156 w 156"/>
                <a:gd name="T13" fmla="*/ 47 h 200"/>
                <a:gd name="T14" fmla="*/ 156 w 156"/>
                <a:gd name="T15" fmla="*/ 116 h 200"/>
                <a:gd name="T16" fmla="*/ 78 w 156"/>
                <a:gd name="T17" fmla="*/ 200 h 200"/>
                <a:gd name="T18" fmla="*/ 0 w 156"/>
                <a:gd name="T19" fmla="*/ 116 h 200"/>
                <a:gd name="T20" fmla="*/ 0 w 156"/>
                <a:gd name="T21" fmla="*/ 47 h 200"/>
                <a:gd name="T22" fmla="*/ 93 w 156"/>
                <a:gd name="T23" fmla="*/ 28 h 200"/>
                <a:gd name="T24" fmla="*/ 62 w 156"/>
                <a:gd name="T25" fmla="*/ 28 h 200"/>
                <a:gd name="T26" fmla="*/ 62 w 156"/>
                <a:gd name="T27" fmla="*/ 0 h 200"/>
                <a:gd name="T28" fmla="*/ 93 w 156"/>
                <a:gd name="T29" fmla="*/ 0 h 200"/>
                <a:gd name="T30" fmla="*/ 93 w 156"/>
                <a:gd name="T31" fmla="*/ 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200">
                  <a:moveTo>
                    <a:pt x="0" y="47"/>
                  </a:moveTo>
                  <a:cubicBezTo>
                    <a:pt x="35" y="47"/>
                    <a:pt x="35" y="47"/>
                    <a:pt x="35" y="47"/>
                  </a:cubicBezTo>
                  <a:cubicBezTo>
                    <a:pt x="35" y="113"/>
                    <a:pt x="35" y="113"/>
                    <a:pt x="35" y="113"/>
                  </a:cubicBezTo>
                  <a:cubicBezTo>
                    <a:pt x="35" y="145"/>
                    <a:pt x="51" y="168"/>
                    <a:pt x="78" y="168"/>
                  </a:cubicBezTo>
                  <a:cubicBezTo>
                    <a:pt x="105" y="168"/>
                    <a:pt x="121" y="145"/>
                    <a:pt x="121" y="113"/>
                  </a:cubicBezTo>
                  <a:cubicBezTo>
                    <a:pt x="121" y="47"/>
                    <a:pt x="121" y="47"/>
                    <a:pt x="121" y="47"/>
                  </a:cubicBezTo>
                  <a:cubicBezTo>
                    <a:pt x="156" y="47"/>
                    <a:pt x="156" y="47"/>
                    <a:pt x="156" y="47"/>
                  </a:cubicBezTo>
                  <a:cubicBezTo>
                    <a:pt x="156" y="116"/>
                    <a:pt x="156" y="116"/>
                    <a:pt x="156" y="116"/>
                  </a:cubicBezTo>
                  <a:cubicBezTo>
                    <a:pt x="156" y="162"/>
                    <a:pt x="123" y="200"/>
                    <a:pt x="78" y="200"/>
                  </a:cubicBezTo>
                  <a:cubicBezTo>
                    <a:pt x="34" y="200"/>
                    <a:pt x="0" y="164"/>
                    <a:pt x="0" y="116"/>
                  </a:cubicBezTo>
                  <a:lnTo>
                    <a:pt x="0" y="47"/>
                  </a:lnTo>
                  <a:close/>
                  <a:moveTo>
                    <a:pt x="93" y="28"/>
                  </a:moveTo>
                  <a:cubicBezTo>
                    <a:pt x="62" y="28"/>
                    <a:pt x="62" y="28"/>
                    <a:pt x="62" y="28"/>
                  </a:cubicBezTo>
                  <a:cubicBezTo>
                    <a:pt x="62" y="0"/>
                    <a:pt x="62" y="0"/>
                    <a:pt x="62" y="0"/>
                  </a:cubicBezTo>
                  <a:cubicBezTo>
                    <a:pt x="93" y="0"/>
                    <a:pt x="93" y="0"/>
                    <a:pt x="93" y="0"/>
                  </a:cubicBezTo>
                  <a:lnTo>
                    <a:pt x="93"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6" name="Freeform 57"/>
            <p:cNvSpPr>
              <a:spLocks noEditPoints="1"/>
            </p:cNvSpPr>
            <p:nvPr/>
          </p:nvSpPr>
          <p:spPr bwMode="auto">
            <a:xfrm>
              <a:off x="4645026" y="3113088"/>
              <a:ext cx="122238" cy="171450"/>
            </a:xfrm>
            <a:custGeom>
              <a:avLst/>
              <a:gdLst>
                <a:gd name="T0" fmla="*/ 110 w 110"/>
                <a:gd name="T1" fmla="*/ 108 h 154"/>
                <a:gd name="T2" fmla="*/ 54 w 110"/>
                <a:gd name="T3" fmla="*/ 154 h 154"/>
                <a:gd name="T4" fmla="*/ 50 w 110"/>
                <a:gd name="T5" fmla="*/ 154 h 154"/>
                <a:gd name="T6" fmla="*/ 50 w 110"/>
                <a:gd name="T7" fmla="*/ 126 h 154"/>
                <a:gd name="T8" fmla="*/ 52 w 110"/>
                <a:gd name="T9" fmla="*/ 126 h 154"/>
                <a:gd name="T10" fmla="*/ 80 w 110"/>
                <a:gd name="T11" fmla="*/ 103 h 154"/>
                <a:gd name="T12" fmla="*/ 55 w 110"/>
                <a:gd name="T13" fmla="*/ 115 h 154"/>
                <a:gd name="T14" fmla="*/ 0 w 110"/>
                <a:gd name="T15" fmla="*/ 57 h 154"/>
                <a:gd name="T16" fmla="*/ 55 w 110"/>
                <a:gd name="T17" fmla="*/ 0 h 154"/>
                <a:gd name="T18" fmla="*/ 110 w 110"/>
                <a:gd name="T19" fmla="*/ 58 h 154"/>
                <a:gd name="T20" fmla="*/ 110 w 110"/>
                <a:gd name="T21" fmla="*/ 108 h 154"/>
                <a:gd name="T22" fmla="*/ 76 w 110"/>
                <a:gd name="T23" fmla="*/ 58 h 154"/>
                <a:gd name="T24" fmla="*/ 55 w 110"/>
                <a:gd name="T25" fmla="*/ 32 h 154"/>
                <a:gd name="T26" fmla="*/ 34 w 110"/>
                <a:gd name="T27" fmla="*/ 57 h 154"/>
                <a:gd name="T28" fmla="*/ 56 w 110"/>
                <a:gd name="T29" fmla="*/ 83 h 154"/>
                <a:gd name="T30" fmla="*/ 76 w 110"/>
                <a:gd name="T31" fmla="*/ 5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54">
                  <a:moveTo>
                    <a:pt x="110" y="108"/>
                  </a:moveTo>
                  <a:cubicBezTo>
                    <a:pt x="110" y="139"/>
                    <a:pt x="92" y="154"/>
                    <a:pt x="54" y="154"/>
                  </a:cubicBezTo>
                  <a:cubicBezTo>
                    <a:pt x="50" y="154"/>
                    <a:pt x="50" y="154"/>
                    <a:pt x="50" y="154"/>
                  </a:cubicBezTo>
                  <a:cubicBezTo>
                    <a:pt x="50" y="126"/>
                    <a:pt x="50" y="126"/>
                    <a:pt x="50" y="126"/>
                  </a:cubicBezTo>
                  <a:cubicBezTo>
                    <a:pt x="52" y="126"/>
                    <a:pt x="52" y="126"/>
                    <a:pt x="52" y="126"/>
                  </a:cubicBezTo>
                  <a:cubicBezTo>
                    <a:pt x="66" y="126"/>
                    <a:pt x="80" y="117"/>
                    <a:pt x="80" y="103"/>
                  </a:cubicBezTo>
                  <a:cubicBezTo>
                    <a:pt x="75" y="111"/>
                    <a:pt x="67" y="115"/>
                    <a:pt x="55" y="115"/>
                  </a:cubicBezTo>
                  <a:cubicBezTo>
                    <a:pt x="23" y="115"/>
                    <a:pt x="0" y="91"/>
                    <a:pt x="0" y="57"/>
                  </a:cubicBezTo>
                  <a:cubicBezTo>
                    <a:pt x="0" y="23"/>
                    <a:pt x="23" y="0"/>
                    <a:pt x="55" y="0"/>
                  </a:cubicBezTo>
                  <a:cubicBezTo>
                    <a:pt x="87" y="0"/>
                    <a:pt x="110" y="25"/>
                    <a:pt x="110" y="58"/>
                  </a:cubicBezTo>
                  <a:lnTo>
                    <a:pt x="110" y="108"/>
                  </a:lnTo>
                  <a:close/>
                  <a:moveTo>
                    <a:pt x="76" y="58"/>
                  </a:moveTo>
                  <a:cubicBezTo>
                    <a:pt x="76" y="43"/>
                    <a:pt x="67" y="32"/>
                    <a:pt x="55" y="32"/>
                  </a:cubicBezTo>
                  <a:cubicBezTo>
                    <a:pt x="43" y="32"/>
                    <a:pt x="34" y="42"/>
                    <a:pt x="34" y="57"/>
                  </a:cubicBezTo>
                  <a:cubicBezTo>
                    <a:pt x="34" y="71"/>
                    <a:pt x="42" y="83"/>
                    <a:pt x="56" y="83"/>
                  </a:cubicBezTo>
                  <a:cubicBezTo>
                    <a:pt x="68" y="83"/>
                    <a:pt x="76" y="73"/>
                    <a:pt x="76" y="5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7" name="Freeform 58"/>
            <p:cNvSpPr>
              <a:spLocks/>
            </p:cNvSpPr>
            <p:nvPr/>
          </p:nvSpPr>
          <p:spPr bwMode="auto">
            <a:xfrm>
              <a:off x="4794251" y="3114675"/>
              <a:ext cx="177800" cy="125413"/>
            </a:xfrm>
            <a:custGeom>
              <a:avLst/>
              <a:gdLst>
                <a:gd name="T0" fmla="*/ 161 w 161"/>
                <a:gd name="T1" fmla="*/ 112 h 112"/>
                <a:gd name="T2" fmla="*/ 0 w 161"/>
                <a:gd name="T3" fmla="*/ 112 h 112"/>
                <a:gd name="T4" fmla="*/ 0 w 161"/>
                <a:gd name="T5" fmla="*/ 79 h 112"/>
                <a:gd name="T6" fmla="*/ 90 w 161"/>
                <a:gd name="T7" fmla="*/ 79 h 112"/>
                <a:gd name="T8" fmla="*/ 27 w 161"/>
                <a:gd name="T9" fmla="*/ 29 h 112"/>
                <a:gd name="T10" fmla="*/ 27 w 161"/>
                <a:gd name="T11" fmla="*/ 0 h 112"/>
                <a:gd name="T12" fmla="*/ 73 w 161"/>
                <a:gd name="T13" fmla="*/ 5 h 112"/>
                <a:gd name="T14" fmla="*/ 125 w 161"/>
                <a:gd name="T15" fmla="*/ 79 h 112"/>
                <a:gd name="T16" fmla="*/ 161 w 161"/>
                <a:gd name="T17" fmla="*/ 79 h 112"/>
                <a:gd name="T18" fmla="*/ 161 w 161"/>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12">
                  <a:moveTo>
                    <a:pt x="161" y="112"/>
                  </a:moveTo>
                  <a:cubicBezTo>
                    <a:pt x="0" y="112"/>
                    <a:pt x="0" y="112"/>
                    <a:pt x="0" y="112"/>
                  </a:cubicBezTo>
                  <a:cubicBezTo>
                    <a:pt x="0" y="79"/>
                    <a:pt x="0" y="79"/>
                    <a:pt x="0" y="79"/>
                  </a:cubicBezTo>
                  <a:cubicBezTo>
                    <a:pt x="90" y="79"/>
                    <a:pt x="90" y="79"/>
                    <a:pt x="90" y="79"/>
                  </a:cubicBezTo>
                  <a:cubicBezTo>
                    <a:pt x="90" y="44"/>
                    <a:pt x="71" y="29"/>
                    <a:pt x="27" y="29"/>
                  </a:cubicBezTo>
                  <a:cubicBezTo>
                    <a:pt x="27" y="0"/>
                    <a:pt x="27" y="0"/>
                    <a:pt x="27" y="0"/>
                  </a:cubicBezTo>
                  <a:cubicBezTo>
                    <a:pt x="49" y="0"/>
                    <a:pt x="64" y="1"/>
                    <a:pt x="73" y="5"/>
                  </a:cubicBezTo>
                  <a:cubicBezTo>
                    <a:pt x="108" y="17"/>
                    <a:pt x="125" y="41"/>
                    <a:pt x="125" y="79"/>
                  </a:cubicBezTo>
                  <a:cubicBezTo>
                    <a:pt x="161" y="79"/>
                    <a:pt x="161" y="79"/>
                    <a:pt x="161" y="79"/>
                  </a:cubicBezTo>
                  <a:lnTo>
                    <a:pt x="161"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8" name="Freeform 59"/>
            <p:cNvSpPr>
              <a:spLocks noEditPoints="1"/>
            </p:cNvSpPr>
            <p:nvPr/>
          </p:nvSpPr>
          <p:spPr bwMode="auto">
            <a:xfrm>
              <a:off x="4965701" y="3114675"/>
              <a:ext cx="80963" cy="169863"/>
            </a:xfrm>
            <a:custGeom>
              <a:avLst/>
              <a:gdLst>
                <a:gd name="T0" fmla="*/ 74 w 74"/>
                <a:gd name="T1" fmla="*/ 64 h 153"/>
                <a:gd name="T2" fmla="*/ 63 w 74"/>
                <a:gd name="T3" fmla="*/ 97 h 153"/>
                <a:gd name="T4" fmla="*/ 29 w 74"/>
                <a:gd name="T5" fmla="*/ 112 h 153"/>
                <a:gd name="T6" fmla="*/ 0 w 74"/>
                <a:gd name="T7" fmla="*/ 112 h 153"/>
                <a:gd name="T8" fmla="*/ 0 w 74"/>
                <a:gd name="T9" fmla="*/ 79 h 153"/>
                <a:gd name="T10" fmla="*/ 22 w 74"/>
                <a:gd name="T11" fmla="*/ 79 h 153"/>
                <a:gd name="T12" fmla="*/ 39 w 74"/>
                <a:gd name="T13" fmla="*/ 55 h 153"/>
                <a:gd name="T14" fmla="*/ 39 w 74"/>
                <a:gd name="T15" fmla="*/ 0 h 153"/>
                <a:gd name="T16" fmla="*/ 74 w 74"/>
                <a:gd name="T17" fmla="*/ 0 h 153"/>
                <a:gd name="T18" fmla="*/ 74 w 74"/>
                <a:gd name="T19" fmla="*/ 64 h 153"/>
                <a:gd name="T20" fmla="*/ 72 w 74"/>
                <a:gd name="T21" fmla="*/ 153 h 153"/>
                <a:gd name="T22" fmla="*/ 41 w 74"/>
                <a:gd name="T23" fmla="*/ 153 h 153"/>
                <a:gd name="T24" fmla="*/ 41 w 74"/>
                <a:gd name="T25" fmla="*/ 125 h 153"/>
                <a:gd name="T26" fmla="*/ 72 w 74"/>
                <a:gd name="T27" fmla="*/ 125 h 153"/>
                <a:gd name="T28" fmla="*/ 72 w 74"/>
                <a:gd name="T2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53">
                  <a:moveTo>
                    <a:pt x="74" y="64"/>
                  </a:moveTo>
                  <a:cubicBezTo>
                    <a:pt x="74" y="78"/>
                    <a:pt x="70" y="89"/>
                    <a:pt x="63" y="97"/>
                  </a:cubicBezTo>
                  <a:cubicBezTo>
                    <a:pt x="55" y="107"/>
                    <a:pt x="44" y="112"/>
                    <a:pt x="29" y="112"/>
                  </a:cubicBezTo>
                  <a:cubicBezTo>
                    <a:pt x="0" y="112"/>
                    <a:pt x="0" y="112"/>
                    <a:pt x="0" y="112"/>
                  </a:cubicBezTo>
                  <a:cubicBezTo>
                    <a:pt x="0" y="79"/>
                    <a:pt x="0" y="79"/>
                    <a:pt x="0" y="79"/>
                  </a:cubicBezTo>
                  <a:cubicBezTo>
                    <a:pt x="22" y="79"/>
                    <a:pt x="22" y="79"/>
                    <a:pt x="22" y="79"/>
                  </a:cubicBezTo>
                  <a:cubicBezTo>
                    <a:pt x="34" y="79"/>
                    <a:pt x="39" y="71"/>
                    <a:pt x="39" y="55"/>
                  </a:cubicBezTo>
                  <a:cubicBezTo>
                    <a:pt x="39" y="0"/>
                    <a:pt x="39" y="0"/>
                    <a:pt x="39" y="0"/>
                  </a:cubicBezTo>
                  <a:cubicBezTo>
                    <a:pt x="74" y="0"/>
                    <a:pt x="74" y="0"/>
                    <a:pt x="74" y="0"/>
                  </a:cubicBezTo>
                  <a:lnTo>
                    <a:pt x="74" y="64"/>
                  </a:lnTo>
                  <a:close/>
                  <a:moveTo>
                    <a:pt x="72" y="153"/>
                  </a:moveTo>
                  <a:cubicBezTo>
                    <a:pt x="41" y="153"/>
                    <a:pt x="41" y="153"/>
                    <a:pt x="41" y="153"/>
                  </a:cubicBezTo>
                  <a:cubicBezTo>
                    <a:pt x="41" y="125"/>
                    <a:pt x="41" y="125"/>
                    <a:pt x="41" y="125"/>
                  </a:cubicBezTo>
                  <a:cubicBezTo>
                    <a:pt x="72" y="125"/>
                    <a:pt x="72" y="125"/>
                    <a:pt x="72" y="125"/>
                  </a:cubicBezTo>
                  <a:lnTo>
                    <a:pt x="72"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59" name="Freeform 60"/>
            <p:cNvSpPr>
              <a:spLocks noEditPoints="1"/>
            </p:cNvSpPr>
            <p:nvPr/>
          </p:nvSpPr>
          <p:spPr bwMode="auto">
            <a:xfrm>
              <a:off x="5121276" y="3082925"/>
              <a:ext cx="238125" cy="157163"/>
            </a:xfrm>
            <a:custGeom>
              <a:avLst/>
              <a:gdLst>
                <a:gd name="T0" fmla="*/ 214 w 214"/>
                <a:gd name="T1" fmla="*/ 100 h 141"/>
                <a:gd name="T2" fmla="*/ 172 w 214"/>
                <a:gd name="T3" fmla="*/ 141 h 141"/>
                <a:gd name="T4" fmla="*/ 82 w 214"/>
                <a:gd name="T5" fmla="*/ 141 h 141"/>
                <a:gd name="T6" fmla="*/ 0 w 214"/>
                <a:gd name="T7" fmla="*/ 72 h 141"/>
                <a:gd name="T8" fmla="*/ 0 w 214"/>
                <a:gd name="T9" fmla="*/ 29 h 141"/>
                <a:gd name="T10" fmla="*/ 34 w 214"/>
                <a:gd name="T11" fmla="*/ 29 h 141"/>
                <a:gd name="T12" fmla="*/ 34 w 214"/>
                <a:gd name="T13" fmla="*/ 72 h 141"/>
                <a:gd name="T14" fmla="*/ 48 w 214"/>
                <a:gd name="T15" fmla="*/ 102 h 141"/>
                <a:gd name="T16" fmla="*/ 83 w 214"/>
                <a:gd name="T17" fmla="*/ 108 h 141"/>
                <a:gd name="T18" fmla="*/ 147 w 214"/>
                <a:gd name="T19" fmla="*/ 108 h 141"/>
                <a:gd name="T20" fmla="*/ 167 w 214"/>
                <a:gd name="T21" fmla="*/ 106 h 141"/>
                <a:gd name="T22" fmla="*/ 179 w 214"/>
                <a:gd name="T23" fmla="*/ 83 h 141"/>
                <a:gd name="T24" fmla="*/ 179 w 214"/>
                <a:gd name="T25" fmla="*/ 29 h 141"/>
                <a:gd name="T26" fmla="*/ 214 w 214"/>
                <a:gd name="T27" fmla="*/ 29 h 141"/>
                <a:gd name="T28" fmla="*/ 214 w 214"/>
                <a:gd name="T29" fmla="*/ 100 h 141"/>
                <a:gd name="T30" fmla="*/ 101 w 214"/>
                <a:gd name="T31" fmla="*/ 29 h 141"/>
                <a:gd name="T32" fmla="*/ 70 w 214"/>
                <a:gd name="T33" fmla="*/ 29 h 141"/>
                <a:gd name="T34" fmla="*/ 70 w 214"/>
                <a:gd name="T35" fmla="*/ 0 h 141"/>
                <a:gd name="T36" fmla="*/ 101 w 214"/>
                <a:gd name="T37" fmla="*/ 0 h 141"/>
                <a:gd name="T38" fmla="*/ 101 w 214"/>
                <a:gd name="T39" fmla="*/ 29 h 141"/>
                <a:gd name="T40" fmla="*/ 147 w 214"/>
                <a:gd name="T41" fmla="*/ 29 h 141"/>
                <a:gd name="T42" fmla="*/ 116 w 214"/>
                <a:gd name="T43" fmla="*/ 29 h 141"/>
                <a:gd name="T44" fmla="*/ 116 w 214"/>
                <a:gd name="T45" fmla="*/ 0 h 141"/>
                <a:gd name="T46" fmla="*/ 147 w 214"/>
                <a:gd name="T47" fmla="*/ 0 h 141"/>
                <a:gd name="T48" fmla="*/ 147 w 214"/>
                <a:gd name="T49"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141">
                  <a:moveTo>
                    <a:pt x="214" y="100"/>
                  </a:moveTo>
                  <a:cubicBezTo>
                    <a:pt x="214" y="126"/>
                    <a:pt x="199" y="141"/>
                    <a:pt x="172" y="141"/>
                  </a:cubicBezTo>
                  <a:cubicBezTo>
                    <a:pt x="82" y="141"/>
                    <a:pt x="82" y="141"/>
                    <a:pt x="82" y="141"/>
                  </a:cubicBezTo>
                  <a:cubicBezTo>
                    <a:pt x="27" y="141"/>
                    <a:pt x="0" y="118"/>
                    <a:pt x="0" y="72"/>
                  </a:cubicBezTo>
                  <a:cubicBezTo>
                    <a:pt x="0" y="29"/>
                    <a:pt x="0" y="29"/>
                    <a:pt x="0" y="29"/>
                  </a:cubicBezTo>
                  <a:cubicBezTo>
                    <a:pt x="34" y="29"/>
                    <a:pt x="34" y="29"/>
                    <a:pt x="34" y="29"/>
                  </a:cubicBezTo>
                  <a:cubicBezTo>
                    <a:pt x="34" y="72"/>
                    <a:pt x="34" y="72"/>
                    <a:pt x="34" y="72"/>
                  </a:cubicBezTo>
                  <a:cubicBezTo>
                    <a:pt x="34" y="87"/>
                    <a:pt x="39" y="97"/>
                    <a:pt x="48" y="102"/>
                  </a:cubicBezTo>
                  <a:cubicBezTo>
                    <a:pt x="55" y="106"/>
                    <a:pt x="67" y="108"/>
                    <a:pt x="83" y="108"/>
                  </a:cubicBezTo>
                  <a:cubicBezTo>
                    <a:pt x="147" y="108"/>
                    <a:pt x="147" y="108"/>
                    <a:pt x="147" y="108"/>
                  </a:cubicBezTo>
                  <a:cubicBezTo>
                    <a:pt x="157" y="108"/>
                    <a:pt x="163" y="107"/>
                    <a:pt x="167" y="106"/>
                  </a:cubicBezTo>
                  <a:cubicBezTo>
                    <a:pt x="175" y="102"/>
                    <a:pt x="179" y="94"/>
                    <a:pt x="179" y="83"/>
                  </a:cubicBezTo>
                  <a:cubicBezTo>
                    <a:pt x="179" y="29"/>
                    <a:pt x="179" y="29"/>
                    <a:pt x="179" y="29"/>
                  </a:cubicBezTo>
                  <a:cubicBezTo>
                    <a:pt x="214" y="29"/>
                    <a:pt x="214" y="29"/>
                    <a:pt x="214" y="29"/>
                  </a:cubicBezTo>
                  <a:lnTo>
                    <a:pt x="214" y="100"/>
                  </a:lnTo>
                  <a:close/>
                  <a:moveTo>
                    <a:pt x="101" y="29"/>
                  </a:moveTo>
                  <a:cubicBezTo>
                    <a:pt x="70" y="29"/>
                    <a:pt x="70" y="29"/>
                    <a:pt x="70" y="29"/>
                  </a:cubicBezTo>
                  <a:cubicBezTo>
                    <a:pt x="70" y="0"/>
                    <a:pt x="70" y="0"/>
                    <a:pt x="70" y="0"/>
                  </a:cubicBezTo>
                  <a:cubicBezTo>
                    <a:pt x="101" y="0"/>
                    <a:pt x="101" y="0"/>
                    <a:pt x="101" y="0"/>
                  </a:cubicBezTo>
                  <a:lnTo>
                    <a:pt x="101" y="29"/>
                  </a:lnTo>
                  <a:close/>
                  <a:moveTo>
                    <a:pt x="147" y="29"/>
                  </a:moveTo>
                  <a:cubicBezTo>
                    <a:pt x="116" y="29"/>
                    <a:pt x="116" y="29"/>
                    <a:pt x="116" y="29"/>
                  </a:cubicBezTo>
                  <a:cubicBezTo>
                    <a:pt x="116" y="0"/>
                    <a:pt x="116" y="0"/>
                    <a:pt x="116" y="0"/>
                  </a:cubicBezTo>
                  <a:cubicBezTo>
                    <a:pt x="147" y="0"/>
                    <a:pt x="147" y="0"/>
                    <a:pt x="147" y="0"/>
                  </a:cubicBezTo>
                  <a:lnTo>
                    <a:pt x="147"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0" name="Rectangle 61"/>
            <p:cNvSpPr>
              <a:spLocks noChangeArrowheads="1"/>
            </p:cNvSpPr>
            <p:nvPr/>
          </p:nvSpPr>
          <p:spPr bwMode="auto">
            <a:xfrm>
              <a:off x="5387976" y="3060700"/>
              <a:ext cx="38100" cy="179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1" name="Freeform 62"/>
            <p:cNvSpPr>
              <a:spLocks/>
            </p:cNvSpPr>
            <p:nvPr/>
          </p:nvSpPr>
          <p:spPr bwMode="auto">
            <a:xfrm>
              <a:off x="5453063" y="3114675"/>
              <a:ext cx="76200" cy="169863"/>
            </a:xfrm>
            <a:custGeom>
              <a:avLst/>
              <a:gdLst>
                <a:gd name="T0" fmla="*/ 69 w 69"/>
                <a:gd name="T1" fmla="*/ 90 h 153"/>
                <a:gd name="T2" fmla="*/ 52 w 69"/>
                <a:gd name="T3" fmla="*/ 139 h 153"/>
                <a:gd name="T4" fmla="*/ 0 w 69"/>
                <a:gd name="T5" fmla="*/ 153 h 153"/>
                <a:gd name="T6" fmla="*/ 0 w 69"/>
                <a:gd name="T7" fmla="*/ 125 h 153"/>
                <a:gd name="T8" fmla="*/ 34 w 69"/>
                <a:gd name="T9" fmla="*/ 92 h 153"/>
                <a:gd name="T10" fmla="*/ 34 w 69"/>
                <a:gd name="T11" fmla="*/ 0 h 153"/>
                <a:gd name="T12" fmla="*/ 69 w 69"/>
                <a:gd name="T13" fmla="*/ 0 h 153"/>
                <a:gd name="T14" fmla="*/ 69 w 69"/>
                <a:gd name="T15" fmla="*/ 9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53">
                  <a:moveTo>
                    <a:pt x="69" y="90"/>
                  </a:moveTo>
                  <a:cubicBezTo>
                    <a:pt x="69" y="112"/>
                    <a:pt x="63" y="129"/>
                    <a:pt x="52" y="139"/>
                  </a:cubicBezTo>
                  <a:cubicBezTo>
                    <a:pt x="41" y="149"/>
                    <a:pt x="24" y="153"/>
                    <a:pt x="0" y="153"/>
                  </a:cubicBezTo>
                  <a:cubicBezTo>
                    <a:pt x="0" y="125"/>
                    <a:pt x="0" y="125"/>
                    <a:pt x="0" y="125"/>
                  </a:cubicBezTo>
                  <a:cubicBezTo>
                    <a:pt x="23" y="125"/>
                    <a:pt x="34" y="114"/>
                    <a:pt x="34" y="92"/>
                  </a:cubicBezTo>
                  <a:cubicBezTo>
                    <a:pt x="34" y="0"/>
                    <a:pt x="34" y="0"/>
                    <a:pt x="34" y="0"/>
                  </a:cubicBezTo>
                  <a:cubicBezTo>
                    <a:pt x="69" y="0"/>
                    <a:pt x="69" y="0"/>
                    <a:pt x="69" y="0"/>
                  </a:cubicBezTo>
                  <a:lnTo>
                    <a:pt x="69" y="9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2" name="Freeform 63"/>
            <p:cNvSpPr>
              <a:spLocks/>
            </p:cNvSpPr>
            <p:nvPr/>
          </p:nvSpPr>
          <p:spPr bwMode="auto">
            <a:xfrm>
              <a:off x="5557838" y="3060700"/>
              <a:ext cx="82550" cy="179388"/>
            </a:xfrm>
            <a:custGeom>
              <a:avLst/>
              <a:gdLst>
                <a:gd name="T0" fmla="*/ 75 w 75"/>
                <a:gd name="T1" fmla="*/ 160 h 160"/>
                <a:gd name="T2" fmla="*/ 42 w 75"/>
                <a:gd name="T3" fmla="*/ 160 h 160"/>
                <a:gd name="T4" fmla="*/ 0 w 75"/>
                <a:gd name="T5" fmla="*/ 119 h 160"/>
                <a:gd name="T6" fmla="*/ 0 w 75"/>
                <a:gd name="T7" fmla="*/ 0 h 160"/>
                <a:gd name="T8" fmla="*/ 35 w 75"/>
                <a:gd name="T9" fmla="*/ 0 h 160"/>
                <a:gd name="T10" fmla="*/ 35 w 75"/>
                <a:gd name="T11" fmla="*/ 101 h 160"/>
                <a:gd name="T12" fmla="*/ 65 w 75"/>
                <a:gd name="T13" fmla="*/ 127 h 160"/>
                <a:gd name="T14" fmla="*/ 75 w 75"/>
                <a:gd name="T15" fmla="*/ 127 h 160"/>
                <a:gd name="T16" fmla="*/ 75 w 75"/>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60">
                  <a:moveTo>
                    <a:pt x="75" y="160"/>
                  </a:moveTo>
                  <a:cubicBezTo>
                    <a:pt x="42" y="160"/>
                    <a:pt x="42" y="160"/>
                    <a:pt x="42" y="160"/>
                  </a:cubicBezTo>
                  <a:cubicBezTo>
                    <a:pt x="16" y="160"/>
                    <a:pt x="0" y="145"/>
                    <a:pt x="0" y="119"/>
                  </a:cubicBezTo>
                  <a:cubicBezTo>
                    <a:pt x="0" y="0"/>
                    <a:pt x="0" y="0"/>
                    <a:pt x="0" y="0"/>
                  </a:cubicBezTo>
                  <a:cubicBezTo>
                    <a:pt x="35" y="0"/>
                    <a:pt x="35" y="0"/>
                    <a:pt x="35" y="0"/>
                  </a:cubicBezTo>
                  <a:cubicBezTo>
                    <a:pt x="35" y="101"/>
                    <a:pt x="35" y="101"/>
                    <a:pt x="35" y="101"/>
                  </a:cubicBezTo>
                  <a:cubicBezTo>
                    <a:pt x="35" y="118"/>
                    <a:pt x="39" y="127"/>
                    <a:pt x="65" y="127"/>
                  </a:cubicBezTo>
                  <a:cubicBezTo>
                    <a:pt x="75" y="127"/>
                    <a:pt x="75" y="127"/>
                    <a:pt x="75" y="127"/>
                  </a:cubicBezTo>
                  <a:lnTo>
                    <a:pt x="75"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63" name="Freeform 64"/>
            <p:cNvSpPr>
              <a:spLocks noEditPoints="1"/>
            </p:cNvSpPr>
            <p:nvPr/>
          </p:nvSpPr>
          <p:spPr bwMode="auto">
            <a:xfrm>
              <a:off x="5634038" y="3114675"/>
              <a:ext cx="123825" cy="169863"/>
            </a:xfrm>
            <a:custGeom>
              <a:avLst/>
              <a:gdLst>
                <a:gd name="T0" fmla="*/ 112 w 112"/>
                <a:gd name="T1" fmla="*/ 112 h 153"/>
                <a:gd name="T2" fmla="*/ 0 w 112"/>
                <a:gd name="T3" fmla="*/ 112 h 153"/>
                <a:gd name="T4" fmla="*/ 0 w 112"/>
                <a:gd name="T5" fmla="*/ 79 h 153"/>
                <a:gd name="T6" fmla="*/ 23 w 112"/>
                <a:gd name="T7" fmla="*/ 79 h 153"/>
                <a:gd name="T8" fmla="*/ 41 w 112"/>
                <a:gd name="T9" fmla="*/ 55 h 153"/>
                <a:gd name="T10" fmla="*/ 41 w 112"/>
                <a:gd name="T11" fmla="*/ 0 h 153"/>
                <a:gd name="T12" fmla="*/ 76 w 112"/>
                <a:gd name="T13" fmla="*/ 0 h 153"/>
                <a:gd name="T14" fmla="*/ 76 w 112"/>
                <a:gd name="T15" fmla="*/ 54 h 153"/>
                <a:gd name="T16" fmla="*/ 72 w 112"/>
                <a:gd name="T17" fmla="*/ 79 h 153"/>
                <a:gd name="T18" fmla="*/ 112 w 112"/>
                <a:gd name="T19" fmla="*/ 79 h 153"/>
                <a:gd name="T20" fmla="*/ 112 w 112"/>
                <a:gd name="T21" fmla="*/ 112 h 153"/>
                <a:gd name="T22" fmla="*/ 72 w 112"/>
                <a:gd name="T23" fmla="*/ 153 h 153"/>
                <a:gd name="T24" fmla="*/ 42 w 112"/>
                <a:gd name="T25" fmla="*/ 153 h 153"/>
                <a:gd name="T26" fmla="*/ 42 w 112"/>
                <a:gd name="T27" fmla="*/ 125 h 153"/>
                <a:gd name="T28" fmla="*/ 72 w 112"/>
                <a:gd name="T29" fmla="*/ 125 h 153"/>
                <a:gd name="T30" fmla="*/ 72 w 112"/>
                <a:gd name="T3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53">
                  <a:moveTo>
                    <a:pt x="112" y="112"/>
                  </a:moveTo>
                  <a:cubicBezTo>
                    <a:pt x="0" y="112"/>
                    <a:pt x="0" y="112"/>
                    <a:pt x="0" y="112"/>
                  </a:cubicBezTo>
                  <a:cubicBezTo>
                    <a:pt x="0" y="79"/>
                    <a:pt x="0" y="79"/>
                    <a:pt x="0" y="79"/>
                  </a:cubicBezTo>
                  <a:cubicBezTo>
                    <a:pt x="23" y="79"/>
                    <a:pt x="23" y="79"/>
                    <a:pt x="23" y="79"/>
                  </a:cubicBezTo>
                  <a:cubicBezTo>
                    <a:pt x="35" y="79"/>
                    <a:pt x="41" y="71"/>
                    <a:pt x="41" y="55"/>
                  </a:cubicBezTo>
                  <a:cubicBezTo>
                    <a:pt x="41" y="0"/>
                    <a:pt x="41" y="0"/>
                    <a:pt x="41" y="0"/>
                  </a:cubicBezTo>
                  <a:cubicBezTo>
                    <a:pt x="76" y="0"/>
                    <a:pt x="76" y="0"/>
                    <a:pt x="76" y="0"/>
                  </a:cubicBezTo>
                  <a:cubicBezTo>
                    <a:pt x="76" y="54"/>
                    <a:pt x="76" y="54"/>
                    <a:pt x="76" y="54"/>
                  </a:cubicBezTo>
                  <a:cubicBezTo>
                    <a:pt x="76" y="63"/>
                    <a:pt x="74" y="71"/>
                    <a:pt x="72" y="79"/>
                  </a:cubicBezTo>
                  <a:cubicBezTo>
                    <a:pt x="112" y="79"/>
                    <a:pt x="112" y="79"/>
                    <a:pt x="112" y="79"/>
                  </a:cubicBezTo>
                  <a:lnTo>
                    <a:pt x="112" y="112"/>
                  </a:lnTo>
                  <a:close/>
                  <a:moveTo>
                    <a:pt x="72" y="153"/>
                  </a:moveTo>
                  <a:cubicBezTo>
                    <a:pt x="42" y="153"/>
                    <a:pt x="42" y="153"/>
                    <a:pt x="42" y="153"/>
                  </a:cubicBezTo>
                  <a:cubicBezTo>
                    <a:pt x="42" y="125"/>
                    <a:pt x="42" y="125"/>
                    <a:pt x="42" y="125"/>
                  </a:cubicBezTo>
                  <a:cubicBezTo>
                    <a:pt x="72" y="125"/>
                    <a:pt x="72" y="125"/>
                    <a:pt x="72" y="125"/>
                  </a:cubicBezTo>
                  <a:lnTo>
                    <a:pt x="72"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68" name="Freeform 65"/>
            <p:cNvSpPr>
              <a:spLocks noEditPoints="1"/>
            </p:cNvSpPr>
            <p:nvPr/>
          </p:nvSpPr>
          <p:spPr bwMode="auto">
            <a:xfrm>
              <a:off x="5746751" y="3062288"/>
              <a:ext cx="130175" cy="177800"/>
            </a:xfrm>
            <a:custGeom>
              <a:avLst/>
              <a:gdLst>
                <a:gd name="T0" fmla="*/ 31 w 117"/>
                <a:gd name="T1" fmla="*/ 28 h 159"/>
                <a:gd name="T2" fmla="*/ 0 w 117"/>
                <a:gd name="T3" fmla="*/ 28 h 159"/>
                <a:gd name="T4" fmla="*/ 0 w 117"/>
                <a:gd name="T5" fmla="*/ 0 h 159"/>
                <a:gd name="T6" fmla="*/ 31 w 117"/>
                <a:gd name="T7" fmla="*/ 0 h 159"/>
                <a:gd name="T8" fmla="*/ 31 w 117"/>
                <a:gd name="T9" fmla="*/ 28 h 159"/>
                <a:gd name="T10" fmla="*/ 117 w 117"/>
                <a:gd name="T11" fmla="*/ 159 h 159"/>
                <a:gd name="T12" fmla="*/ 5 w 117"/>
                <a:gd name="T13" fmla="*/ 159 h 159"/>
                <a:gd name="T14" fmla="*/ 5 w 117"/>
                <a:gd name="T15" fmla="*/ 126 h 159"/>
                <a:gd name="T16" fmla="*/ 28 w 117"/>
                <a:gd name="T17" fmla="*/ 126 h 159"/>
                <a:gd name="T18" fmla="*/ 45 w 117"/>
                <a:gd name="T19" fmla="*/ 102 h 159"/>
                <a:gd name="T20" fmla="*/ 45 w 117"/>
                <a:gd name="T21" fmla="*/ 47 h 159"/>
                <a:gd name="T22" fmla="*/ 80 w 117"/>
                <a:gd name="T23" fmla="*/ 47 h 159"/>
                <a:gd name="T24" fmla="*/ 80 w 117"/>
                <a:gd name="T25" fmla="*/ 101 h 159"/>
                <a:gd name="T26" fmla="*/ 76 w 117"/>
                <a:gd name="T27" fmla="*/ 126 h 159"/>
                <a:gd name="T28" fmla="*/ 117 w 117"/>
                <a:gd name="T29" fmla="*/ 126 h 159"/>
                <a:gd name="T30" fmla="*/ 117 w 117"/>
                <a:gd name="T31" fmla="*/ 159 h 159"/>
                <a:gd name="T32" fmla="*/ 78 w 117"/>
                <a:gd name="T33" fmla="*/ 28 h 159"/>
                <a:gd name="T34" fmla="*/ 47 w 117"/>
                <a:gd name="T35" fmla="*/ 28 h 159"/>
                <a:gd name="T36" fmla="*/ 47 w 117"/>
                <a:gd name="T37" fmla="*/ 0 h 159"/>
                <a:gd name="T38" fmla="*/ 78 w 117"/>
                <a:gd name="T39" fmla="*/ 0 h 159"/>
                <a:gd name="T40" fmla="*/ 78 w 117"/>
                <a:gd name="T41"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59">
                  <a:moveTo>
                    <a:pt x="31" y="28"/>
                  </a:moveTo>
                  <a:cubicBezTo>
                    <a:pt x="0" y="28"/>
                    <a:pt x="0" y="28"/>
                    <a:pt x="0" y="28"/>
                  </a:cubicBezTo>
                  <a:cubicBezTo>
                    <a:pt x="0" y="0"/>
                    <a:pt x="0" y="0"/>
                    <a:pt x="0" y="0"/>
                  </a:cubicBezTo>
                  <a:cubicBezTo>
                    <a:pt x="31" y="0"/>
                    <a:pt x="31" y="0"/>
                    <a:pt x="31" y="0"/>
                  </a:cubicBezTo>
                  <a:lnTo>
                    <a:pt x="31" y="28"/>
                  </a:lnTo>
                  <a:close/>
                  <a:moveTo>
                    <a:pt x="117" y="159"/>
                  </a:moveTo>
                  <a:cubicBezTo>
                    <a:pt x="5" y="159"/>
                    <a:pt x="5" y="159"/>
                    <a:pt x="5" y="159"/>
                  </a:cubicBezTo>
                  <a:cubicBezTo>
                    <a:pt x="5" y="126"/>
                    <a:pt x="5" y="126"/>
                    <a:pt x="5" y="126"/>
                  </a:cubicBezTo>
                  <a:cubicBezTo>
                    <a:pt x="28" y="126"/>
                    <a:pt x="28" y="126"/>
                    <a:pt x="28" y="126"/>
                  </a:cubicBezTo>
                  <a:cubicBezTo>
                    <a:pt x="40" y="126"/>
                    <a:pt x="45" y="118"/>
                    <a:pt x="45" y="102"/>
                  </a:cubicBezTo>
                  <a:cubicBezTo>
                    <a:pt x="45" y="47"/>
                    <a:pt x="45" y="47"/>
                    <a:pt x="45" y="47"/>
                  </a:cubicBezTo>
                  <a:cubicBezTo>
                    <a:pt x="80" y="47"/>
                    <a:pt x="80" y="47"/>
                    <a:pt x="80" y="47"/>
                  </a:cubicBezTo>
                  <a:cubicBezTo>
                    <a:pt x="80" y="101"/>
                    <a:pt x="80" y="101"/>
                    <a:pt x="80" y="101"/>
                  </a:cubicBezTo>
                  <a:cubicBezTo>
                    <a:pt x="80" y="110"/>
                    <a:pt x="79" y="118"/>
                    <a:pt x="76" y="126"/>
                  </a:cubicBezTo>
                  <a:cubicBezTo>
                    <a:pt x="117" y="126"/>
                    <a:pt x="117" y="126"/>
                    <a:pt x="117" y="126"/>
                  </a:cubicBezTo>
                  <a:lnTo>
                    <a:pt x="117" y="159"/>
                  </a:lnTo>
                  <a:close/>
                  <a:moveTo>
                    <a:pt x="78" y="28"/>
                  </a:moveTo>
                  <a:cubicBezTo>
                    <a:pt x="47" y="28"/>
                    <a:pt x="47" y="28"/>
                    <a:pt x="47" y="28"/>
                  </a:cubicBezTo>
                  <a:cubicBezTo>
                    <a:pt x="47" y="0"/>
                    <a:pt x="47" y="0"/>
                    <a:pt x="47" y="0"/>
                  </a:cubicBezTo>
                  <a:cubicBezTo>
                    <a:pt x="78" y="0"/>
                    <a:pt x="78" y="0"/>
                    <a:pt x="78" y="0"/>
                  </a:cubicBezTo>
                  <a:lnTo>
                    <a:pt x="78"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69" name="Freeform 66"/>
            <p:cNvSpPr>
              <a:spLocks noEditPoints="1"/>
            </p:cNvSpPr>
            <p:nvPr/>
          </p:nvSpPr>
          <p:spPr bwMode="auto">
            <a:xfrm>
              <a:off x="5868988" y="3062288"/>
              <a:ext cx="196850" cy="177800"/>
            </a:xfrm>
            <a:custGeom>
              <a:avLst/>
              <a:gdLst>
                <a:gd name="T0" fmla="*/ 177 w 177"/>
                <a:gd name="T1" fmla="*/ 159 h 159"/>
                <a:gd name="T2" fmla="*/ 0 w 177"/>
                <a:gd name="T3" fmla="*/ 159 h 159"/>
                <a:gd name="T4" fmla="*/ 0 w 177"/>
                <a:gd name="T5" fmla="*/ 126 h 159"/>
                <a:gd name="T6" fmla="*/ 140 w 177"/>
                <a:gd name="T7" fmla="*/ 126 h 159"/>
                <a:gd name="T8" fmla="*/ 88 w 177"/>
                <a:gd name="T9" fmla="*/ 76 h 159"/>
                <a:gd name="T10" fmla="*/ 47 w 177"/>
                <a:gd name="T11" fmla="*/ 94 h 159"/>
                <a:gd name="T12" fmla="*/ 29 w 177"/>
                <a:gd name="T13" fmla="*/ 71 h 159"/>
                <a:gd name="T14" fmla="*/ 91 w 177"/>
                <a:gd name="T15" fmla="*/ 44 h 159"/>
                <a:gd name="T16" fmla="*/ 177 w 177"/>
                <a:gd name="T17" fmla="*/ 148 h 159"/>
                <a:gd name="T18" fmla="*/ 177 w 177"/>
                <a:gd name="T19" fmla="*/ 159 h 159"/>
                <a:gd name="T20" fmla="*/ 105 w 177"/>
                <a:gd name="T21" fmla="*/ 28 h 159"/>
                <a:gd name="T22" fmla="*/ 74 w 177"/>
                <a:gd name="T23" fmla="*/ 28 h 159"/>
                <a:gd name="T24" fmla="*/ 74 w 177"/>
                <a:gd name="T25" fmla="*/ 0 h 159"/>
                <a:gd name="T26" fmla="*/ 105 w 177"/>
                <a:gd name="T27" fmla="*/ 0 h 159"/>
                <a:gd name="T28" fmla="*/ 105 w 177"/>
                <a:gd name="T29"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59">
                  <a:moveTo>
                    <a:pt x="177" y="159"/>
                  </a:moveTo>
                  <a:cubicBezTo>
                    <a:pt x="0" y="159"/>
                    <a:pt x="0" y="159"/>
                    <a:pt x="0" y="159"/>
                  </a:cubicBezTo>
                  <a:cubicBezTo>
                    <a:pt x="0" y="126"/>
                    <a:pt x="0" y="126"/>
                    <a:pt x="0" y="126"/>
                  </a:cubicBezTo>
                  <a:cubicBezTo>
                    <a:pt x="140" y="126"/>
                    <a:pt x="140" y="126"/>
                    <a:pt x="140" y="126"/>
                  </a:cubicBezTo>
                  <a:cubicBezTo>
                    <a:pt x="139" y="98"/>
                    <a:pt x="117" y="76"/>
                    <a:pt x="88" y="76"/>
                  </a:cubicBezTo>
                  <a:cubicBezTo>
                    <a:pt x="73" y="76"/>
                    <a:pt x="56" y="84"/>
                    <a:pt x="47" y="94"/>
                  </a:cubicBezTo>
                  <a:cubicBezTo>
                    <a:pt x="43" y="89"/>
                    <a:pt x="37" y="82"/>
                    <a:pt x="29" y="71"/>
                  </a:cubicBezTo>
                  <a:cubicBezTo>
                    <a:pt x="46" y="53"/>
                    <a:pt x="67" y="44"/>
                    <a:pt x="91" y="44"/>
                  </a:cubicBezTo>
                  <a:cubicBezTo>
                    <a:pt x="147" y="45"/>
                    <a:pt x="177" y="83"/>
                    <a:pt x="177" y="148"/>
                  </a:cubicBezTo>
                  <a:lnTo>
                    <a:pt x="177" y="159"/>
                  </a:lnTo>
                  <a:close/>
                  <a:moveTo>
                    <a:pt x="105" y="28"/>
                  </a:moveTo>
                  <a:cubicBezTo>
                    <a:pt x="74" y="28"/>
                    <a:pt x="74" y="28"/>
                    <a:pt x="74" y="28"/>
                  </a:cubicBezTo>
                  <a:cubicBezTo>
                    <a:pt x="74" y="0"/>
                    <a:pt x="74" y="0"/>
                    <a:pt x="74" y="0"/>
                  </a:cubicBezTo>
                  <a:cubicBezTo>
                    <a:pt x="105" y="0"/>
                    <a:pt x="105" y="0"/>
                    <a:pt x="105" y="0"/>
                  </a:cubicBezTo>
                  <a:lnTo>
                    <a:pt x="105"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0" name="Freeform 67"/>
            <p:cNvSpPr>
              <a:spLocks/>
            </p:cNvSpPr>
            <p:nvPr/>
          </p:nvSpPr>
          <p:spPr bwMode="auto">
            <a:xfrm>
              <a:off x="6094413" y="3062288"/>
              <a:ext cx="139700" cy="177800"/>
            </a:xfrm>
            <a:custGeom>
              <a:avLst/>
              <a:gdLst>
                <a:gd name="T0" fmla="*/ 125 w 125"/>
                <a:gd name="T1" fmla="*/ 119 h 159"/>
                <a:gd name="T2" fmla="*/ 112 w 125"/>
                <a:gd name="T3" fmla="*/ 148 h 159"/>
                <a:gd name="T4" fmla="*/ 82 w 125"/>
                <a:gd name="T5" fmla="*/ 159 h 159"/>
                <a:gd name="T6" fmla="*/ 0 w 125"/>
                <a:gd name="T7" fmla="*/ 159 h 159"/>
                <a:gd name="T8" fmla="*/ 0 w 125"/>
                <a:gd name="T9" fmla="*/ 126 h 159"/>
                <a:gd name="T10" fmla="*/ 37 w 125"/>
                <a:gd name="T11" fmla="*/ 126 h 159"/>
                <a:gd name="T12" fmla="*/ 5 w 125"/>
                <a:gd name="T13" fmla="*/ 16 h 159"/>
                <a:gd name="T14" fmla="*/ 42 w 125"/>
                <a:gd name="T15" fmla="*/ 16 h 159"/>
                <a:gd name="T16" fmla="*/ 73 w 125"/>
                <a:gd name="T17" fmla="*/ 126 h 159"/>
                <a:gd name="T18" fmla="*/ 90 w 125"/>
                <a:gd name="T19" fmla="*/ 101 h 159"/>
                <a:gd name="T20" fmla="*/ 90 w 125"/>
                <a:gd name="T21" fmla="*/ 0 h 159"/>
                <a:gd name="T22" fmla="*/ 125 w 125"/>
                <a:gd name="T23" fmla="*/ 0 h 159"/>
                <a:gd name="T24" fmla="*/ 125 w 125"/>
                <a:gd name="T25"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59">
                  <a:moveTo>
                    <a:pt x="125" y="119"/>
                  </a:moveTo>
                  <a:cubicBezTo>
                    <a:pt x="125" y="131"/>
                    <a:pt x="121" y="140"/>
                    <a:pt x="112" y="148"/>
                  </a:cubicBezTo>
                  <a:cubicBezTo>
                    <a:pt x="104" y="156"/>
                    <a:pt x="94" y="159"/>
                    <a:pt x="82" y="159"/>
                  </a:cubicBezTo>
                  <a:cubicBezTo>
                    <a:pt x="0" y="159"/>
                    <a:pt x="0" y="159"/>
                    <a:pt x="0" y="159"/>
                  </a:cubicBezTo>
                  <a:cubicBezTo>
                    <a:pt x="0" y="126"/>
                    <a:pt x="0" y="126"/>
                    <a:pt x="0" y="126"/>
                  </a:cubicBezTo>
                  <a:cubicBezTo>
                    <a:pt x="37" y="126"/>
                    <a:pt x="37" y="126"/>
                    <a:pt x="37" y="126"/>
                  </a:cubicBezTo>
                  <a:cubicBezTo>
                    <a:pt x="5" y="16"/>
                    <a:pt x="5" y="16"/>
                    <a:pt x="5" y="16"/>
                  </a:cubicBezTo>
                  <a:cubicBezTo>
                    <a:pt x="42" y="16"/>
                    <a:pt x="42" y="16"/>
                    <a:pt x="42" y="16"/>
                  </a:cubicBezTo>
                  <a:cubicBezTo>
                    <a:pt x="73" y="126"/>
                    <a:pt x="73" y="126"/>
                    <a:pt x="73" y="126"/>
                  </a:cubicBezTo>
                  <a:cubicBezTo>
                    <a:pt x="84" y="126"/>
                    <a:pt x="90" y="117"/>
                    <a:pt x="90" y="101"/>
                  </a:cubicBezTo>
                  <a:cubicBezTo>
                    <a:pt x="90" y="0"/>
                    <a:pt x="90" y="0"/>
                    <a:pt x="90" y="0"/>
                  </a:cubicBezTo>
                  <a:cubicBezTo>
                    <a:pt x="125" y="0"/>
                    <a:pt x="125" y="0"/>
                    <a:pt x="125" y="0"/>
                  </a:cubicBezTo>
                  <a:lnTo>
                    <a:pt x="125" y="1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1" name="Rectangle 68"/>
            <p:cNvSpPr>
              <a:spLocks noChangeArrowheads="1"/>
            </p:cNvSpPr>
            <p:nvPr/>
          </p:nvSpPr>
          <p:spPr bwMode="auto">
            <a:xfrm>
              <a:off x="6261101" y="3060700"/>
              <a:ext cx="39688" cy="1793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2" name="Freeform 69"/>
            <p:cNvSpPr>
              <a:spLocks noEditPoints="1"/>
            </p:cNvSpPr>
            <p:nvPr/>
          </p:nvSpPr>
          <p:spPr bwMode="auto">
            <a:xfrm>
              <a:off x="6378576" y="3076575"/>
              <a:ext cx="187325" cy="207963"/>
            </a:xfrm>
            <a:custGeom>
              <a:avLst/>
              <a:gdLst>
                <a:gd name="T0" fmla="*/ 168 w 168"/>
                <a:gd name="T1" fmla="*/ 146 h 187"/>
                <a:gd name="T2" fmla="*/ 166 w 168"/>
                <a:gd name="T3" fmla="*/ 146 h 187"/>
                <a:gd name="T4" fmla="*/ 93 w 168"/>
                <a:gd name="T5" fmla="*/ 97 h 187"/>
                <a:gd name="T6" fmla="*/ 70 w 168"/>
                <a:gd name="T7" fmla="*/ 97 h 187"/>
                <a:gd name="T8" fmla="*/ 34 w 168"/>
                <a:gd name="T9" fmla="*/ 126 h 187"/>
                <a:gd name="T10" fmla="*/ 70 w 168"/>
                <a:gd name="T11" fmla="*/ 153 h 187"/>
                <a:gd name="T12" fmla="*/ 96 w 168"/>
                <a:gd name="T13" fmla="*/ 153 h 187"/>
                <a:gd name="T14" fmla="*/ 96 w 168"/>
                <a:gd name="T15" fmla="*/ 187 h 187"/>
                <a:gd name="T16" fmla="*/ 73 w 168"/>
                <a:gd name="T17" fmla="*/ 187 h 187"/>
                <a:gd name="T18" fmla="*/ 0 w 168"/>
                <a:gd name="T19" fmla="*/ 125 h 187"/>
                <a:gd name="T20" fmla="*/ 51 w 168"/>
                <a:gd name="T21" fmla="*/ 64 h 187"/>
                <a:gd name="T22" fmla="*/ 87 w 168"/>
                <a:gd name="T23" fmla="*/ 63 h 187"/>
                <a:gd name="T24" fmla="*/ 47 w 168"/>
                <a:gd name="T25" fmla="*/ 30 h 187"/>
                <a:gd name="T26" fmla="*/ 32 w 168"/>
                <a:gd name="T27" fmla="*/ 32 h 187"/>
                <a:gd name="T28" fmla="*/ 32 w 168"/>
                <a:gd name="T29" fmla="*/ 2 h 187"/>
                <a:gd name="T30" fmla="*/ 50 w 168"/>
                <a:gd name="T31" fmla="*/ 0 h 187"/>
                <a:gd name="T32" fmla="*/ 122 w 168"/>
                <a:gd name="T33" fmla="*/ 75 h 187"/>
                <a:gd name="T34" fmla="*/ 164 w 168"/>
                <a:gd name="T35" fmla="*/ 113 h 187"/>
                <a:gd name="T36" fmla="*/ 168 w 168"/>
                <a:gd name="T37" fmla="*/ 113 h 187"/>
                <a:gd name="T38" fmla="*/ 168 w 168"/>
                <a:gd name="T39" fmla="*/ 146 h 187"/>
                <a:gd name="T40" fmla="*/ 87 w 168"/>
                <a:gd name="T41" fmla="*/ 137 h 187"/>
                <a:gd name="T42" fmla="*/ 56 w 168"/>
                <a:gd name="T43" fmla="*/ 137 h 187"/>
                <a:gd name="T44" fmla="*/ 56 w 168"/>
                <a:gd name="T45" fmla="*/ 109 h 187"/>
                <a:gd name="T46" fmla="*/ 87 w 168"/>
                <a:gd name="T47" fmla="*/ 109 h 187"/>
                <a:gd name="T48" fmla="*/ 87 w 168"/>
                <a:gd name="T49" fmla="*/ 13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87">
                  <a:moveTo>
                    <a:pt x="168" y="146"/>
                  </a:moveTo>
                  <a:cubicBezTo>
                    <a:pt x="166" y="146"/>
                    <a:pt x="166" y="146"/>
                    <a:pt x="166" y="146"/>
                  </a:cubicBezTo>
                  <a:cubicBezTo>
                    <a:pt x="130" y="146"/>
                    <a:pt x="105" y="129"/>
                    <a:pt x="93" y="97"/>
                  </a:cubicBezTo>
                  <a:cubicBezTo>
                    <a:pt x="70" y="97"/>
                    <a:pt x="70" y="97"/>
                    <a:pt x="70" y="97"/>
                  </a:cubicBezTo>
                  <a:cubicBezTo>
                    <a:pt x="46" y="97"/>
                    <a:pt x="34" y="106"/>
                    <a:pt x="34" y="126"/>
                  </a:cubicBezTo>
                  <a:cubicBezTo>
                    <a:pt x="34" y="144"/>
                    <a:pt x="46" y="153"/>
                    <a:pt x="70" y="153"/>
                  </a:cubicBezTo>
                  <a:cubicBezTo>
                    <a:pt x="96" y="153"/>
                    <a:pt x="96" y="153"/>
                    <a:pt x="96" y="153"/>
                  </a:cubicBezTo>
                  <a:cubicBezTo>
                    <a:pt x="96" y="187"/>
                    <a:pt x="96" y="187"/>
                    <a:pt x="96" y="187"/>
                  </a:cubicBezTo>
                  <a:cubicBezTo>
                    <a:pt x="73" y="187"/>
                    <a:pt x="73" y="187"/>
                    <a:pt x="73" y="187"/>
                  </a:cubicBezTo>
                  <a:cubicBezTo>
                    <a:pt x="25" y="187"/>
                    <a:pt x="0" y="163"/>
                    <a:pt x="0" y="125"/>
                  </a:cubicBezTo>
                  <a:cubicBezTo>
                    <a:pt x="0" y="93"/>
                    <a:pt x="20" y="69"/>
                    <a:pt x="51" y="64"/>
                  </a:cubicBezTo>
                  <a:cubicBezTo>
                    <a:pt x="57" y="63"/>
                    <a:pt x="69" y="63"/>
                    <a:pt x="87" y="63"/>
                  </a:cubicBezTo>
                  <a:cubicBezTo>
                    <a:pt x="83" y="40"/>
                    <a:pt x="69" y="30"/>
                    <a:pt x="47" y="30"/>
                  </a:cubicBezTo>
                  <a:cubicBezTo>
                    <a:pt x="42" y="30"/>
                    <a:pt x="37" y="31"/>
                    <a:pt x="32" y="32"/>
                  </a:cubicBezTo>
                  <a:cubicBezTo>
                    <a:pt x="32" y="2"/>
                    <a:pt x="32" y="2"/>
                    <a:pt x="32" y="2"/>
                  </a:cubicBezTo>
                  <a:cubicBezTo>
                    <a:pt x="38" y="0"/>
                    <a:pt x="44" y="0"/>
                    <a:pt x="50" y="0"/>
                  </a:cubicBezTo>
                  <a:cubicBezTo>
                    <a:pt x="94" y="0"/>
                    <a:pt x="119" y="27"/>
                    <a:pt x="122" y="75"/>
                  </a:cubicBezTo>
                  <a:cubicBezTo>
                    <a:pt x="127" y="101"/>
                    <a:pt x="141" y="113"/>
                    <a:pt x="164" y="113"/>
                  </a:cubicBezTo>
                  <a:cubicBezTo>
                    <a:pt x="168" y="113"/>
                    <a:pt x="168" y="113"/>
                    <a:pt x="168" y="113"/>
                  </a:cubicBezTo>
                  <a:lnTo>
                    <a:pt x="168" y="146"/>
                  </a:lnTo>
                  <a:close/>
                  <a:moveTo>
                    <a:pt x="87" y="137"/>
                  </a:moveTo>
                  <a:cubicBezTo>
                    <a:pt x="56" y="137"/>
                    <a:pt x="56" y="137"/>
                    <a:pt x="56" y="137"/>
                  </a:cubicBezTo>
                  <a:cubicBezTo>
                    <a:pt x="56" y="109"/>
                    <a:pt x="56" y="109"/>
                    <a:pt x="56" y="109"/>
                  </a:cubicBezTo>
                  <a:cubicBezTo>
                    <a:pt x="87" y="109"/>
                    <a:pt x="87" y="109"/>
                    <a:pt x="87" y="109"/>
                  </a:cubicBezTo>
                  <a:lnTo>
                    <a:pt x="87" y="13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4" name="Freeform 70"/>
            <p:cNvSpPr>
              <a:spLocks noEditPoints="1"/>
            </p:cNvSpPr>
            <p:nvPr/>
          </p:nvSpPr>
          <p:spPr bwMode="auto">
            <a:xfrm>
              <a:off x="6557963" y="3051175"/>
              <a:ext cx="82550" cy="188913"/>
            </a:xfrm>
            <a:custGeom>
              <a:avLst/>
              <a:gdLst>
                <a:gd name="T0" fmla="*/ 74 w 74"/>
                <a:gd name="T1" fmla="*/ 121 h 169"/>
                <a:gd name="T2" fmla="*/ 63 w 74"/>
                <a:gd name="T3" fmla="*/ 154 h 169"/>
                <a:gd name="T4" fmla="*/ 28 w 74"/>
                <a:gd name="T5" fmla="*/ 169 h 169"/>
                <a:gd name="T6" fmla="*/ 0 w 74"/>
                <a:gd name="T7" fmla="*/ 169 h 169"/>
                <a:gd name="T8" fmla="*/ 0 w 74"/>
                <a:gd name="T9" fmla="*/ 136 h 169"/>
                <a:gd name="T10" fmla="*/ 21 w 74"/>
                <a:gd name="T11" fmla="*/ 136 h 169"/>
                <a:gd name="T12" fmla="*/ 36 w 74"/>
                <a:gd name="T13" fmla="*/ 128 h 169"/>
                <a:gd name="T14" fmla="*/ 39 w 74"/>
                <a:gd name="T15" fmla="*/ 112 h 169"/>
                <a:gd name="T16" fmla="*/ 39 w 74"/>
                <a:gd name="T17" fmla="*/ 71 h 169"/>
                <a:gd name="T18" fmla="*/ 74 w 74"/>
                <a:gd name="T19" fmla="*/ 71 h 169"/>
                <a:gd name="T20" fmla="*/ 74 w 74"/>
                <a:gd name="T21" fmla="*/ 121 h 169"/>
                <a:gd name="T22" fmla="*/ 74 w 74"/>
                <a:gd name="T23" fmla="*/ 57 h 169"/>
                <a:gd name="T24" fmla="*/ 9 w 74"/>
                <a:gd name="T25" fmla="*/ 57 h 169"/>
                <a:gd name="T26" fmla="*/ 9 w 74"/>
                <a:gd name="T27" fmla="*/ 39 h 169"/>
                <a:gd name="T28" fmla="*/ 23 w 74"/>
                <a:gd name="T29" fmla="*/ 39 h 169"/>
                <a:gd name="T30" fmla="*/ 22 w 74"/>
                <a:gd name="T31" fmla="*/ 29 h 169"/>
                <a:gd name="T32" fmla="*/ 49 w 74"/>
                <a:gd name="T33" fmla="*/ 0 h 169"/>
                <a:gd name="T34" fmla="*/ 73 w 74"/>
                <a:gd name="T35" fmla="*/ 17 h 169"/>
                <a:gd name="T36" fmla="*/ 57 w 74"/>
                <a:gd name="T37" fmla="*/ 25 h 169"/>
                <a:gd name="T38" fmla="*/ 49 w 74"/>
                <a:gd name="T39" fmla="*/ 17 h 169"/>
                <a:gd name="T40" fmla="*/ 40 w 74"/>
                <a:gd name="T41" fmla="*/ 28 h 169"/>
                <a:gd name="T42" fmla="*/ 46 w 74"/>
                <a:gd name="T43" fmla="*/ 38 h 169"/>
                <a:gd name="T44" fmla="*/ 74 w 74"/>
                <a:gd name="T45" fmla="*/ 38 h 169"/>
                <a:gd name="T46" fmla="*/ 74 w 74"/>
                <a:gd name="T47"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169">
                  <a:moveTo>
                    <a:pt x="74" y="121"/>
                  </a:moveTo>
                  <a:cubicBezTo>
                    <a:pt x="74" y="135"/>
                    <a:pt x="70" y="146"/>
                    <a:pt x="63" y="154"/>
                  </a:cubicBezTo>
                  <a:cubicBezTo>
                    <a:pt x="54" y="164"/>
                    <a:pt x="43" y="169"/>
                    <a:pt x="28" y="169"/>
                  </a:cubicBezTo>
                  <a:cubicBezTo>
                    <a:pt x="0" y="169"/>
                    <a:pt x="0" y="169"/>
                    <a:pt x="0" y="169"/>
                  </a:cubicBezTo>
                  <a:cubicBezTo>
                    <a:pt x="0" y="136"/>
                    <a:pt x="0" y="136"/>
                    <a:pt x="0" y="136"/>
                  </a:cubicBezTo>
                  <a:cubicBezTo>
                    <a:pt x="21" y="136"/>
                    <a:pt x="21" y="136"/>
                    <a:pt x="21" y="136"/>
                  </a:cubicBezTo>
                  <a:cubicBezTo>
                    <a:pt x="28" y="136"/>
                    <a:pt x="33" y="134"/>
                    <a:pt x="36" y="128"/>
                  </a:cubicBezTo>
                  <a:cubicBezTo>
                    <a:pt x="38" y="125"/>
                    <a:pt x="39" y="119"/>
                    <a:pt x="39" y="112"/>
                  </a:cubicBezTo>
                  <a:cubicBezTo>
                    <a:pt x="39" y="71"/>
                    <a:pt x="39" y="71"/>
                    <a:pt x="39" y="71"/>
                  </a:cubicBezTo>
                  <a:cubicBezTo>
                    <a:pt x="74" y="71"/>
                    <a:pt x="74" y="71"/>
                    <a:pt x="74" y="71"/>
                  </a:cubicBezTo>
                  <a:lnTo>
                    <a:pt x="74" y="121"/>
                  </a:lnTo>
                  <a:close/>
                  <a:moveTo>
                    <a:pt x="74" y="57"/>
                  </a:moveTo>
                  <a:cubicBezTo>
                    <a:pt x="9" y="57"/>
                    <a:pt x="9" y="57"/>
                    <a:pt x="9" y="57"/>
                  </a:cubicBezTo>
                  <a:cubicBezTo>
                    <a:pt x="9" y="39"/>
                    <a:pt x="9" y="39"/>
                    <a:pt x="9" y="39"/>
                  </a:cubicBezTo>
                  <a:cubicBezTo>
                    <a:pt x="23" y="39"/>
                    <a:pt x="23" y="39"/>
                    <a:pt x="23" y="39"/>
                  </a:cubicBezTo>
                  <a:cubicBezTo>
                    <a:pt x="22" y="35"/>
                    <a:pt x="22" y="32"/>
                    <a:pt x="22" y="29"/>
                  </a:cubicBezTo>
                  <a:cubicBezTo>
                    <a:pt x="22" y="13"/>
                    <a:pt x="33" y="0"/>
                    <a:pt x="49" y="0"/>
                  </a:cubicBezTo>
                  <a:cubicBezTo>
                    <a:pt x="60" y="0"/>
                    <a:pt x="68" y="6"/>
                    <a:pt x="73" y="17"/>
                  </a:cubicBezTo>
                  <a:cubicBezTo>
                    <a:pt x="57" y="25"/>
                    <a:pt x="57" y="25"/>
                    <a:pt x="57" y="25"/>
                  </a:cubicBezTo>
                  <a:cubicBezTo>
                    <a:pt x="55" y="20"/>
                    <a:pt x="53" y="17"/>
                    <a:pt x="49" y="17"/>
                  </a:cubicBezTo>
                  <a:cubicBezTo>
                    <a:pt x="43" y="17"/>
                    <a:pt x="40" y="21"/>
                    <a:pt x="40" y="28"/>
                  </a:cubicBezTo>
                  <a:cubicBezTo>
                    <a:pt x="40" y="34"/>
                    <a:pt x="42" y="37"/>
                    <a:pt x="46" y="38"/>
                  </a:cubicBezTo>
                  <a:cubicBezTo>
                    <a:pt x="74" y="38"/>
                    <a:pt x="74" y="38"/>
                    <a:pt x="74" y="38"/>
                  </a:cubicBezTo>
                  <a:lnTo>
                    <a:pt x="74"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5" name="Freeform 71"/>
            <p:cNvSpPr>
              <a:spLocks/>
            </p:cNvSpPr>
            <p:nvPr/>
          </p:nvSpPr>
          <p:spPr bwMode="auto">
            <a:xfrm>
              <a:off x="6669088" y="3060700"/>
              <a:ext cx="82550" cy="179388"/>
            </a:xfrm>
            <a:custGeom>
              <a:avLst/>
              <a:gdLst>
                <a:gd name="T0" fmla="*/ 75 w 75"/>
                <a:gd name="T1" fmla="*/ 160 h 160"/>
                <a:gd name="T2" fmla="*/ 42 w 75"/>
                <a:gd name="T3" fmla="*/ 160 h 160"/>
                <a:gd name="T4" fmla="*/ 0 w 75"/>
                <a:gd name="T5" fmla="*/ 119 h 160"/>
                <a:gd name="T6" fmla="*/ 0 w 75"/>
                <a:gd name="T7" fmla="*/ 0 h 160"/>
                <a:gd name="T8" fmla="*/ 35 w 75"/>
                <a:gd name="T9" fmla="*/ 0 h 160"/>
                <a:gd name="T10" fmla="*/ 35 w 75"/>
                <a:gd name="T11" fmla="*/ 101 h 160"/>
                <a:gd name="T12" fmla="*/ 64 w 75"/>
                <a:gd name="T13" fmla="*/ 127 h 160"/>
                <a:gd name="T14" fmla="*/ 75 w 75"/>
                <a:gd name="T15" fmla="*/ 127 h 160"/>
                <a:gd name="T16" fmla="*/ 75 w 75"/>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60">
                  <a:moveTo>
                    <a:pt x="75" y="160"/>
                  </a:moveTo>
                  <a:cubicBezTo>
                    <a:pt x="42" y="160"/>
                    <a:pt x="42" y="160"/>
                    <a:pt x="42" y="160"/>
                  </a:cubicBezTo>
                  <a:cubicBezTo>
                    <a:pt x="15" y="160"/>
                    <a:pt x="0" y="145"/>
                    <a:pt x="0" y="119"/>
                  </a:cubicBezTo>
                  <a:cubicBezTo>
                    <a:pt x="0" y="0"/>
                    <a:pt x="0" y="0"/>
                    <a:pt x="0" y="0"/>
                  </a:cubicBezTo>
                  <a:cubicBezTo>
                    <a:pt x="35" y="0"/>
                    <a:pt x="35" y="0"/>
                    <a:pt x="35" y="0"/>
                  </a:cubicBezTo>
                  <a:cubicBezTo>
                    <a:pt x="35" y="101"/>
                    <a:pt x="35" y="101"/>
                    <a:pt x="35" y="101"/>
                  </a:cubicBezTo>
                  <a:cubicBezTo>
                    <a:pt x="35" y="118"/>
                    <a:pt x="39" y="127"/>
                    <a:pt x="64" y="127"/>
                  </a:cubicBezTo>
                  <a:cubicBezTo>
                    <a:pt x="75" y="127"/>
                    <a:pt x="75" y="127"/>
                    <a:pt x="75" y="127"/>
                  </a:cubicBezTo>
                  <a:lnTo>
                    <a:pt x="75"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6" name="Freeform 72"/>
            <p:cNvSpPr>
              <a:spLocks noEditPoints="1"/>
            </p:cNvSpPr>
            <p:nvPr/>
          </p:nvSpPr>
          <p:spPr bwMode="auto">
            <a:xfrm>
              <a:off x="6738938" y="3062288"/>
              <a:ext cx="130175" cy="177800"/>
            </a:xfrm>
            <a:custGeom>
              <a:avLst/>
              <a:gdLst>
                <a:gd name="T0" fmla="*/ 31 w 117"/>
                <a:gd name="T1" fmla="*/ 28 h 159"/>
                <a:gd name="T2" fmla="*/ 0 w 117"/>
                <a:gd name="T3" fmla="*/ 28 h 159"/>
                <a:gd name="T4" fmla="*/ 0 w 117"/>
                <a:gd name="T5" fmla="*/ 0 h 159"/>
                <a:gd name="T6" fmla="*/ 31 w 117"/>
                <a:gd name="T7" fmla="*/ 0 h 159"/>
                <a:gd name="T8" fmla="*/ 31 w 117"/>
                <a:gd name="T9" fmla="*/ 28 h 159"/>
                <a:gd name="T10" fmla="*/ 117 w 117"/>
                <a:gd name="T11" fmla="*/ 159 h 159"/>
                <a:gd name="T12" fmla="*/ 5 w 117"/>
                <a:gd name="T13" fmla="*/ 159 h 159"/>
                <a:gd name="T14" fmla="*/ 5 w 117"/>
                <a:gd name="T15" fmla="*/ 126 h 159"/>
                <a:gd name="T16" fmla="*/ 28 w 117"/>
                <a:gd name="T17" fmla="*/ 126 h 159"/>
                <a:gd name="T18" fmla="*/ 45 w 117"/>
                <a:gd name="T19" fmla="*/ 102 h 159"/>
                <a:gd name="T20" fmla="*/ 45 w 117"/>
                <a:gd name="T21" fmla="*/ 47 h 159"/>
                <a:gd name="T22" fmla="*/ 80 w 117"/>
                <a:gd name="T23" fmla="*/ 47 h 159"/>
                <a:gd name="T24" fmla="*/ 80 w 117"/>
                <a:gd name="T25" fmla="*/ 101 h 159"/>
                <a:gd name="T26" fmla="*/ 76 w 117"/>
                <a:gd name="T27" fmla="*/ 126 h 159"/>
                <a:gd name="T28" fmla="*/ 117 w 117"/>
                <a:gd name="T29" fmla="*/ 126 h 159"/>
                <a:gd name="T30" fmla="*/ 117 w 117"/>
                <a:gd name="T31" fmla="*/ 159 h 159"/>
                <a:gd name="T32" fmla="*/ 78 w 117"/>
                <a:gd name="T33" fmla="*/ 28 h 159"/>
                <a:gd name="T34" fmla="*/ 47 w 117"/>
                <a:gd name="T35" fmla="*/ 28 h 159"/>
                <a:gd name="T36" fmla="*/ 47 w 117"/>
                <a:gd name="T37" fmla="*/ 0 h 159"/>
                <a:gd name="T38" fmla="*/ 78 w 117"/>
                <a:gd name="T39" fmla="*/ 0 h 159"/>
                <a:gd name="T40" fmla="*/ 78 w 117"/>
                <a:gd name="T41"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59">
                  <a:moveTo>
                    <a:pt x="31" y="28"/>
                  </a:moveTo>
                  <a:cubicBezTo>
                    <a:pt x="0" y="28"/>
                    <a:pt x="0" y="28"/>
                    <a:pt x="0" y="28"/>
                  </a:cubicBezTo>
                  <a:cubicBezTo>
                    <a:pt x="0" y="0"/>
                    <a:pt x="0" y="0"/>
                    <a:pt x="0" y="0"/>
                  </a:cubicBezTo>
                  <a:cubicBezTo>
                    <a:pt x="31" y="0"/>
                    <a:pt x="31" y="0"/>
                    <a:pt x="31" y="0"/>
                  </a:cubicBezTo>
                  <a:lnTo>
                    <a:pt x="31" y="28"/>
                  </a:lnTo>
                  <a:close/>
                  <a:moveTo>
                    <a:pt x="117" y="159"/>
                  </a:moveTo>
                  <a:cubicBezTo>
                    <a:pt x="5" y="159"/>
                    <a:pt x="5" y="159"/>
                    <a:pt x="5" y="159"/>
                  </a:cubicBezTo>
                  <a:cubicBezTo>
                    <a:pt x="5" y="126"/>
                    <a:pt x="5" y="126"/>
                    <a:pt x="5" y="126"/>
                  </a:cubicBezTo>
                  <a:cubicBezTo>
                    <a:pt x="28" y="126"/>
                    <a:pt x="28" y="126"/>
                    <a:pt x="28" y="126"/>
                  </a:cubicBezTo>
                  <a:cubicBezTo>
                    <a:pt x="40" y="126"/>
                    <a:pt x="45" y="118"/>
                    <a:pt x="45" y="102"/>
                  </a:cubicBezTo>
                  <a:cubicBezTo>
                    <a:pt x="45" y="47"/>
                    <a:pt x="45" y="47"/>
                    <a:pt x="45" y="47"/>
                  </a:cubicBezTo>
                  <a:cubicBezTo>
                    <a:pt x="80" y="47"/>
                    <a:pt x="80" y="47"/>
                    <a:pt x="80" y="47"/>
                  </a:cubicBezTo>
                  <a:cubicBezTo>
                    <a:pt x="80" y="101"/>
                    <a:pt x="80" y="101"/>
                    <a:pt x="80" y="101"/>
                  </a:cubicBezTo>
                  <a:cubicBezTo>
                    <a:pt x="80" y="110"/>
                    <a:pt x="79" y="118"/>
                    <a:pt x="76" y="126"/>
                  </a:cubicBezTo>
                  <a:cubicBezTo>
                    <a:pt x="117" y="126"/>
                    <a:pt x="117" y="126"/>
                    <a:pt x="117" y="126"/>
                  </a:cubicBezTo>
                  <a:lnTo>
                    <a:pt x="117" y="159"/>
                  </a:lnTo>
                  <a:close/>
                  <a:moveTo>
                    <a:pt x="78" y="28"/>
                  </a:moveTo>
                  <a:cubicBezTo>
                    <a:pt x="47" y="28"/>
                    <a:pt x="47" y="28"/>
                    <a:pt x="47" y="28"/>
                  </a:cubicBezTo>
                  <a:cubicBezTo>
                    <a:pt x="47" y="0"/>
                    <a:pt x="47" y="0"/>
                    <a:pt x="47" y="0"/>
                  </a:cubicBezTo>
                  <a:cubicBezTo>
                    <a:pt x="78" y="0"/>
                    <a:pt x="78" y="0"/>
                    <a:pt x="78" y="0"/>
                  </a:cubicBezTo>
                  <a:lnTo>
                    <a:pt x="78"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7" name="Freeform 73"/>
            <p:cNvSpPr>
              <a:spLocks noEditPoints="1"/>
            </p:cNvSpPr>
            <p:nvPr/>
          </p:nvSpPr>
          <p:spPr bwMode="auto">
            <a:xfrm>
              <a:off x="6864351" y="3062288"/>
              <a:ext cx="82550" cy="177800"/>
            </a:xfrm>
            <a:custGeom>
              <a:avLst/>
              <a:gdLst>
                <a:gd name="T0" fmla="*/ 74 w 74"/>
                <a:gd name="T1" fmla="*/ 111 h 159"/>
                <a:gd name="T2" fmla="*/ 63 w 74"/>
                <a:gd name="T3" fmla="*/ 144 h 159"/>
                <a:gd name="T4" fmla="*/ 29 w 74"/>
                <a:gd name="T5" fmla="*/ 159 h 159"/>
                <a:gd name="T6" fmla="*/ 0 w 74"/>
                <a:gd name="T7" fmla="*/ 159 h 159"/>
                <a:gd name="T8" fmla="*/ 0 w 74"/>
                <a:gd name="T9" fmla="*/ 126 h 159"/>
                <a:gd name="T10" fmla="*/ 22 w 74"/>
                <a:gd name="T11" fmla="*/ 126 h 159"/>
                <a:gd name="T12" fmla="*/ 40 w 74"/>
                <a:gd name="T13" fmla="*/ 102 h 159"/>
                <a:gd name="T14" fmla="*/ 40 w 74"/>
                <a:gd name="T15" fmla="*/ 47 h 159"/>
                <a:gd name="T16" fmla="*/ 74 w 74"/>
                <a:gd name="T17" fmla="*/ 47 h 159"/>
                <a:gd name="T18" fmla="*/ 74 w 74"/>
                <a:gd name="T19" fmla="*/ 111 h 159"/>
                <a:gd name="T20" fmla="*/ 72 w 74"/>
                <a:gd name="T21" fmla="*/ 28 h 159"/>
                <a:gd name="T22" fmla="*/ 41 w 74"/>
                <a:gd name="T23" fmla="*/ 28 h 159"/>
                <a:gd name="T24" fmla="*/ 41 w 74"/>
                <a:gd name="T25" fmla="*/ 0 h 159"/>
                <a:gd name="T26" fmla="*/ 72 w 74"/>
                <a:gd name="T27" fmla="*/ 0 h 159"/>
                <a:gd name="T28" fmla="*/ 72 w 74"/>
                <a:gd name="T29"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59">
                  <a:moveTo>
                    <a:pt x="74" y="111"/>
                  </a:moveTo>
                  <a:cubicBezTo>
                    <a:pt x="74" y="125"/>
                    <a:pt x="71" y="136"/>
                    <a:pt x="63" y="144"/>
                  </a:cubicBezTo>
                  <a:cubicBezTo>
                    <a:pt x="55" y="154"/>
                    <a:pt x="44" y="159"/>
                    <a:pt x="29" y="159"/>
                  </a:cubicBezTo>
                  <a:cubicBezTo>
                    <a:pt x="0" y="159"/>
                    <a:pt x="0" y="159"/>
                    <a:pt x="0" y="159"/>
                  </a:cubicBezTo>
                  <a:cubicBezTo>
                    <a:pt x="0" y="126"/>
                    <a:pt x="0" y="126"/>
                    <a:pt x="0" y="126"/>
                  </a:cubicBezTo>
                  <a:cubicBezTo>
                    <a:pt x="22" y="126"/>
                    <a:pt x="22" y="126"/>
                    <a:pt x="22" y="126"/>
                  </a:cubicBezTo>
                  <a:cubicBezTo>
                    <a:pt x="34" y="126"/>
                    <a:pt x="40" y="118"/>
                    <a:pt x="40" y="102"/>
                  </a:cubicBezTo>
                  <a:cubicBezTo>
                    <a:pt x="40" y="47"/>
                    <a:pt x="40" y="47"/>
                    <a:pt x="40" y="47"/>
                  </a:cubicBezTo>
                  <a:cubicBezTo>
                    <a:pt x="74" y="47"/>
                    <a:pt x="74" y="47"/>
                    <a:pt x="74" y="47"/>
                  </a:cubicBezTo>
                  <a:lnTo>
                    <a:pt x="74" y="111"/>
                  </a:lnTo>
                  <a:close/>
                  <a:moveTo>
                    <a:pt x="72" y="28"/>
                  </a:moveTo>
                  <a:cubicBezTo>
                    <a:pt x="41" y="28"/>
                    <a:pt x="41" y="28"/>
                    <a:pt x="41" y="28"/>
                  </a:cubicBezTo>
                  <a:cubicBezTo>
                    <a:pt x="41" y="0"/>
                    <a:pt x="41" y="0"/>
                    <a:pt x="41" y="0"/>
                  </a:cubicBezTo>
                  <a:cubicBezTo>
                    <a:pt x="72" y="0"/>
                    <a:pt x="72" y="0"/>
                    <a:pt x="72" y="0"/>
                  </a:cubicBezTo>
                  <a:lnTo>
                    <a:pt x="72"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8" name="Freeform 74"/>
            <p:cNvSpPr>
              <a:spLocks noEditPoints="1"/>
            </p:cNvSpPr>
            <p:nvPr/>
          </p:nvSpPr>
          <p:spPr bwMode="auto">
            <a:xfrm>
              <a:off x="7021513" y="3030538"/>
              <a:ext cx="177800" cy="209550"/>
            </a:xfrm>
            <a:custGeom>
              <a:avLst/>
              <a:gdLst>
                <a:gd name="T0" fmla="*/ 161 w 161"/>
                <a:gd name="T1" fmla="*/ 188 h 188"/>
                <a:gd name="T2" fmla="*/ 126 w 161"/>
                <a:gd name="T3" fmla="*/ 188 h 188"/>
                <a:gd name="T4" fmla="*/ 84 w 161"/>
                <a:gd name="T5" fmla="*/ 158 h 188"/>
                <a:gd name="T6" fmla="*/ 49 w 161"/>
                <a:gd name="T7" fmla="*/ 173 h 188"/>
                <a:gd name="T8" fmla="*/ 0 w 161"/>
                <a:gd name="T9" fmla="*/ 113 h 188"/>
                <a:gd name="T10" fmla="*/ 51 w 161"/>
                <a:gd name="T11" fmla="*/ 52 h 188"/>
                <a:gd name="T12" fmla="*/ 118 w 161"/>
                <a:gd name="T13" fmla="*/ 52 h 188"/>
                <a:gd name="T14" fmla="*/ 118 w 161"/>
                <a:gd name="T15" fmla="*/ 130 h 188"/>
                <a:gd name="T16" fmla="*/ 143 w 161"/>
                <a:gd name="T17" fmla="*/ 155 h 188"/>
                <a:gd name="T18" fmla="*/ 161 w 161"/>
                <a:gd name="T19" fmla="*/ 155 h 188"/>
                <a:gd name="T20" fmla="*/ 161 w 161"/>
                <a:gd name="T21" fmla="*/ 188 h 188"/>
                <a:gd name="T22" fmla="*/ 59 w 161"/>
                <a:gd name="T23" fmla="*/ 29 h 188"/>
                <a:gd name="T24" fmla="*/ 28 w 161"/>
                <a:gd name="T25" fmla="*/ 29 h 188"/>
                <a:gd name="T26" fmla="*/ 28 w 161"/>
                <a:gd name="T27" fmla="*/ 0 h 188"/>
                <a:gd name="T28" fmla="*/ 59 w 161"/>
                <a:gd name="T29" fmla="*/ 0 h 188"/>
                <a:gd name="T30" fmla="*/ 59 w 161"/>
                <a:gd name="T31" fmla="*/ 29 h 188"/>
                <a:gd name="T32" fmla="*/ 82 w 161"/>
                <a:gd name="T33" fmla="*/ 110 h 188"/>
                <a:gd name="T34" fmla="*/ 82 w 161"/>
                <a:gd name="T35" fmla="*/ 77 h 188"/>
                <a:gd name="T36" fmla="*/ 59 w 161"/>
                <a:gd name="T37" fmla="*/ 77 h 188"/>
                <a:gd name="T38" fmla="*/ 35 w 161"/>
                <a:gd name="T39" fmla="*/ 112 h 188"/>
                <a:gd name="T40" fmla="*/ 58 w 161"/>
                <a:gd name="T41" fmla="*/ 144 h 188"/>
                <a:gd name="T42" fmla="*/ 82 w 161"/>
                <a:gd name="T43" fmla="*/ 110 h 188"/>
                <a:gd name="T44" fmla="*/ 105 w 161"/>
                <a:gd name="T45" fmla="*/ 29 h 188"/>
                <a:gd name="T46" fmla="*/ 74 w 161"/>
                <a:gd name="T47" fmla="*/ 29 h 188"/>
                <a:gd name="T48" fmla="*/ 74 w 161"/>
                <a:gd name="T49" fmla="*/ 0 h 188"/>
                <a:gd name="T50" fmla="*/ 105 w 161"/>
                <a:gd name="T51" fmla="*/ 0 h 188"/>
                <a:gd name="T52" fmla="*/ 105 w 161"/>
                <a:gd name="T53" fmla="*/ 2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88">
                  <a:moveTo>
                    <a:pt x="161" y="188"/>
                  </a:moveTo>
                  <a:cubicBezTo>
                    <a:pt x="126" y="188"/>
                    <a:pt x="126" y="188"/>
                    <a:pt x="126" y="188"/>
                  </a:cubicBezTo>
                  <a:cubicBezTo>
                    <a:pt x="106" y="188"/>
                    <a:pt x="92" y="178"/>
                    <a:pt x="84" y="158"/>
                  </a:cubicBezTo>
                  <a:cubicBezTo>
                    <a:pt x="78" y="167"/>
                    <a:pt x="66" y="173"/>
                    <a:pt x="49" y="173"/>
                  </a:cubicBezTo>
                  <a:cubicBezTo>
                    <a:pt x="19" y="173"/>
                    <a:pt x="0" y="147"/>
                    <a:pt x="0" y="113"/>
                  </a:cubicBezTo>
                  <a:cubicBezTo>
                    <a:pt x="0" y="76"/>
                    <a:pt x="19" y="52"/>
                    <a:pt x="51" y="52"/>
                  </a:cubicBezTo>
                  <a:cubicBezTo>
                    <a:pt x="51" y="52"/>
                    <a:pt x="73" y="52"/>
                    <a:pt x="118" y="52"/>
                  </a:cubicBezTo>
                  <a:cubicBezTo>
                    <a:pt x="118" y="130"/>
                    <a:pt x="118" y="130"/>
                    <a:pt x="118" y="130"/>
                  </a:cubicBezTo>
                  <a:cubicBezTo>
                    <a:pt x="118" y="146"/>
                    <a:pt x="126" y="155"/>
                    <a:pt x="143" y="155"/>
                  </a:cubicBezTo>
                  <a:cubicBezTo>
                    <a:pt x="161" y="155"/>
                    <a:pt x="161" y="155"/>
                    <a:pt x="161" y="155"/>
                  </a:cubicBezTo>
                  <a:lnTo>
                    <a:pt x="161" y="188"/>
                  </a:lnTo>
                  <a:close/>
                  <a:moveTo>
                    <a:pt x="59" y="29"/>
                  </a:moveTo>
                  <a:cubicBezTo>
                    <a:pt x="28" y="29"/>
                    <a:pt x="28" y="29"/>
                    <a:pt x="28" y="29"/>
                  </a:cubicBezTo>
                  <a:cubicBezTo>
                    <a:pt x="28" y="0"/>
                    <a:pt x="28" y="0"/>
                    <a:pt x="28" y="0"/>
                  </a:cubicBezTo>
                  <a:cubicBezTo>
                    <a:pt x="59" y="0"/>
                    <a:pt x="59" y="0"/>
                    <a:pt x="59" y="0"/>
                  </a:cubicBezTo>
                  <a:lnTo>
                    <a:pt x="59" y="29"/>
                  </a:lnTo>
                  <a:close/>
                  <a:moveTo>
                    <a:pt x="82" y="110"/>
                  </a:moveTo>
                  <a:cubicBezTo>
                    <a:pt x="82" y="77"/>
                    <a:pt x="82" y="77"/>
                    <a:pt x="82" y="77"/>
                  </a:cubicBezTo>
                  <a:cubicBezTo>
                    <a:pt x="59" y="77"/>
                    <a:pt x="59" y="77"/>
                    <a:pt x="59" y="77"/>
                  </a:cubicBezTo>
                  <a:cubicBezTo>
                    <a:pt x="45" y="77"/>
                    <a:pt x="35" y="93"/>
                    <a:pt x="35" y="112"/>
                  </a:cubicBezTo>
                  <a:cubicBezTo>
                    <a:pt x="35" y="130"/>
                    <a:pt x="44" y="144"/>
                    <a:pt x="58" y="144"/>
                  </a:cubicBezTo>
                  <a:cubicBezTo>
                    <a:pt x="73" y="144"/>
                    <a:pt x="82" y="130"/>
                    <a:pt x="82" y="110"/>
                  </a:cubicBezTo>
                  <a:close/>
                  <a:moveTo>
                    <a:pt x="105" y="29"/>
                  </a:moveTo>
                  <a:cubicBezTo>
                    <a:pt x="74" y="29"/>
                    <a:pt x="74" y="29"/>
                    <a:pt x="74" y="29"/>
                  </a:cubicBezTo>
                  <a:cubicBezTo>
                    <a:pt x="74" y="0"/>
                    <a:pt x="74" y="0"/>
                    <a:pt x="74" y="0"/>
                  </a:cubicBezTo>
                  <a:cubicBezTo>
                    <a:pt x="105" y="0"/>
                    <a:pt x="105" y="0"/>
                    <a:pt x="105" y="0"/>
                  </a:cubicBezTo>
                  <a:lnTo>
                    <a:pt x="105"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79" name="Freeform 75"/>
            <p:cNvSpPr>
              <a:spLocks noEditPoints="1"/>
            </p:cNvSpPr>
            <p:nvPr/>
          </p:nvSpPr>
          <p:spPr bwMode="auto">
            <a:xfrm>
              <a:off x="7188201" y="3035300"/>
              <a:ext cx="184150" cy="204788"/>
            </a:xfrm>
            <a:custGeom>
              <a:avLst/>
              <a:gdLst>
                <a:gd name="T0" fmla="*/ 167 w 167"/>
                <a:gd name="T1" fmla="*/ 184 h 184"/>
                <a:gd name="T2" fmla="*/ 147 w 167"/>
                <a:gd name="T3" fmla="*/ 184 h 184"/>
                <a:gd name="T4" fmla="*/ 85 w 167"/>
                <a:gd name="T5" fmla="*/ 175 h 184"/>
                <a:gd name="T6" fmla="*/ 23 w 167"/>
                <a:gd name="T7" fmla="*/ 184 h 184"/>
                <a:gd name="T8" fmla="*/ 0 w 167"/>
                <a:gd name="T9" fmla="*/ 184 h 184"/>
                <a:gd name="T10" fmla="*/ 0 w 167"/>
                <a:gd name="T11" fmla="*/ 151 h 184"/>
                <a:gd name="T12" fmla="*/ 23 w 167"/>
                <a:gd name="T13" fmla="*/ 151 h 184"/>
                <a:gd name="T14" fmla="*/ 43 w 167"/>
                <a:gd name="T15" fmla="*/ 149 h 184"/>
                <a:gd name="T16" fmla="*/ 27 w 167"/>
                <a:gd name="T17" fmla="*/ 108 h 184"/>
                <a:gd name="T18" fmla="*/ 30 w 167"/>
                <a:gd name="T19" fmla="*/ 90 h 184"/>
                <a:gd name="T20" fmla="*/ 85 w 167"/>
                <a:gd name="T21" fmla="*/ 50 h 184"/>
                <a:gd name="T22" fmla="*/ 139 w 167"/>
                <a:gd name="T23" fmla="*/ 90 h 184"/>
                <a:gd name="T24" fmla="*/ 142 w 167"/>
                <a:gd name="T25" fmla="*/ 108 h 184"/>
                <a:gd name="T26" fmla="*/ 126 w 167"/>
                <a:gd name="T27" fmla="*/ 149 h 184"/>
                <a:gd name="T28" fmla="*/ 147 w 167"/>
                <a:gd name="T29" fmla="*/ 151 h 184"/>
                <a:gd name="T30" fmla="*/ 167 w 167"/>
                <a:gd name="T31" fmla="*/ 151 h 184"/>
                <a:gd name="T32" fmla="*/ 167 w 167"/>
                <a:gd name="T33" fmla="*/ 184 h 184"/>
                <a:gd name="T34" fmla="*/ 97 w 167"/>
                <a:gd name="T35" fmla="*/ 134 h 184"/>
                <a:gd name="T36" fmla="*/ 111 w 167"/>
                <a:gd name="T37" fmla="*/ 106 h 184"/>
                <a:gd name="T38" fmla="*/ 85 w 167"/>
                <a:gd name="T39" fmla="*/ 77 h 184"/>
                <a:gd name="T40" fmla="*/ 65 w 167"/>
                <a:gd name="T41" fmla="*/ 86 h 184"/>
                <a:gd name="T42" fmla="*/ 58 w 167"/>
                <a:gd name="T43" fmla="*/ 106 h 184"/>
                <a:gd name="T44" fmla="*/ 73 w 167"/>
                <a:gd name="T45" fmla="*/ 134 h 184"/>
                <a:gd name="T46" fmla="*/ 85 w 167"/>
                <a:gd name="T47" fmla="*/ 142 h 184"/>
                <a:gd name="T48" fmla="*/ 97 w 167"/>
                <a:gd name="T49" fmla="*/ 134 h 184"/>
                <a:gd name="T50" fmla="*/ 100 w 167"/>
                <a:gd name="T51" fmla="*/ 29 h 184"/>
                <a:gd name="T52" fmla="*/ 69 w 167"/>
                <a:gd name="T53" fmla="*/ 29 h 184"/>
                <a:gd name="T54" fmla="*/ 69 w 167"/>
                <a:gd name="T55" fmla="*/ 0 h 184"/>
                <a:gd name="T56" fmla="*/ 100 w 167"/>
                <a:gd name="T57" fmla="*/ 0 h 184"/>
                <a:gd name="T58" fmla="*/ 100 w 167"/>
                <a:gd name="T59" fmla="*/ 2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84">
                  <a:moveTo>
                    <a:pt x="167" y="184"/>
                  </a:moveTo>
                  <a:cubicBezTo>
                    <a:pt x="147" y="184"/>
                    <a:pt x="147" y="184"/>
                    <a:pt x="147" y="184"/>
                  </a:cubicBezTo>
                  <a:cubicBezTo>
                    <a:pt x="123" y="184"/>
                    <a:pt x="102" y="181"/>
                    <a:pt x="85" y="175"/>
                  </a:cubicBezTo>
                  <a:cubicBezTo>
                    <a:pt x="67" y="181"/>
                    <a:pt x="47" y="184"/>
                    <a:pt x="23" y="184"/>
                  </a:cubicBezTo>
                  <a:cubicBezTo>
                    <a:pt x="0" y="184"/>
                    <a:pt x="0" y="184"/>
                    <a:pt x="0" y="184"/>
                  </a:cubicBezTo>
                  <a:cubicBezTo>
                    <a:pt x="0" y="151"/>
                    <a:pt x="0" y="151"/>
                    <a:pt x="0" y="151"/>
                  </a:cubicBezTo>
                  <a:cubicBezTo>
                    <a:pt x="23" y="151"/>
                    <a:pt x="23" y="151"/>
                    <a:pt x="23" y="151"/>
                  </a:cubicBezTo>
                  <a:cubicBezTo>
                    <a:pt x="34" y="151"/>
                    <a:pt x="40" y="150"/>
                    <a:pt x="43" y="149"/>
                  </a:cubicBezTo>
                  <a:cubicBezTo>
                    <a:pt x="32" y="137"/>
                    <a:pt x="27" y="123"/>
                    <a:pt x="27" y="108"/>
                  </a:cubicBezTo>
                  <a:cubicBezTo>
                    <a:pt x="27" y="102"/>
                    <a:pt x="28" y="96"/>
                    <a:pt x="30" y="90"/>
                  </a:cubicBezTo>
                  <a:cubicBezTo>
                    <a:pt x="38" y="66"/>
                    <a:pt x="59" y="50"/>
                    <a:pt x="85" y="50"/>
                  </a:cubicBezTo>
                  <a:cubicBezTo>
                    <a:pt x="111" y="50"/>
                    <a:pt x="132" y="66"/>
                    <a:pt x="139" y="90"/>
                  </a:cubicBezTo>
                  <a:cubicBezTo>
                    <a:pt x="141" y="96"/>
                    <a:pt x="142" y="102"/>
                    <a:pt x="142" y="108"/>
                  </a:cubicBezTo>
                  <a:cubicBezTo>
                    <a:pt x="142" y="123"/>
                    <a:pt x="137" y="137"/>
                    <a:pt x="126" y="149"/>
                  </a:cubicBezTo>
                  <a:cubicBezTo>
                    <a:pt x="129" y="150"/>
                    <a:pt x="136" y="151"/>
                    <a:pt x="147" y="151"/>
                  </a:cubicBezTo>
                  <a:cubicBezTo>
                    <a:pt x="167" y="151"/>
                    <a:pt x="167" y="151"/>
                    <a:pt x="167" y="151"/>
                  </a:cubicBezTo>
                  <a:lnTo>
                    <a:pt x="167" y="184"/>
                  </a:lnTo>
                  <a:close/>
                  <a:moveTo>
                    <a:pt x="97" y="134"/>
                  </a:moveTo>
                  <a:cubicBezTo>
                    <a:pt x="106" y="128"/>
                    <a:pt x="111" y="118"/>
                    <a:pt x="111" y="106"/>
                  </a:cubicBezTo>
                  <a:cubicBezTo>
                    <a:pt x="111" y="90"/>
                    <a:pt x="101" y="77"/>
                    <a:pt x="85" y="77"/>
                  </a:cubicBezTo>
                  <a:cubicBezTo>
                    <a:pt x="76" y="77"/>
                    <a:pt x="70" y="80"/>
                    <a:pt x="65" y="86"/>
                  </a:cubicBezTo>
                  <a:cubicBezTo>
                    <a:pt x="61" y="92"/>
                    <a:pt x="58" y="98"/>
                    <a:pt x="58" y="106"/>
                  </a:cubicBezTo>
                  <a:cubicBezTo>
                    <a:pt x="58" y="118"/>
                    <a:pt x="63" y="128"/>
                    <a:pt x="73" y="134"/>
                  </a:cubicBezTo>
                  <a:cubicBezTo>
                    <a:pt x="77" y="137"/>
                    <a:pt x="81" y="140"/>
                    <a:pt x="85" y="142"/>
                  </a:cubicBezTo>
                  <a:cubicBezTo>
                    <a:pt x="89" y="140"/>
                    <a:pt x="93" y="137"/>
                    <a:pt x="97" y="134"/>
                  </a:cubicBezTo>
                  <a:close/>
                  <a:moveTo>
                    <a:pt x="100" y="29"/>
                  </a:moveTo>
                  <a:cubicBezTo>
                    <a:pt x="69" y="29"/>
                    <a:pt x="69" y="29"/>
                    <a:pt x="69" y="29"/>
                  </a:cubicBezTo>
                  <a:cubicBezTo>
                    <a:pt x="69" y="0"/>
                    <a:pt x="69" y="0"/>
                    <a:pt x="69" y="0"/>
                  </a:cubicBezTo>
                  <a:cubicBezTo>
                    <a:pt x="100" y="0"/>
                    <a:pt x="100" y="0"/>
                    <a:pt x="100" y="0"/>
                  </a:cubicBezTo>
                  <a:lnTo>
                    <a:pt x="10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80" name="Freeform 76"/>
            <p:cNvSpPr>
              <a:spLocks noEditPoints="1"/>
            </p:cNvSpPr>
            <p:nvPr/>
          </p:nvSpPr>
          <p:spPr bwMode="auto">
            <a:xfrm>
              <a:off x="7358063" y="3016250"/>
              <a:ext cx="249238" cy="223838"/>
            </a:xfrm>
            <a:custGeom>
              <a:avLst/>
              <a:gdLst>
                <a:gd name="T0" fmla="*/ 224 w 224"/>
                <a:gd name="T1" fmla="*/ 142 h 201"/>
                <a:gd name="T2" fmla="*/ 173 w 224"/>
                <a:gd name="T3" fmla="*/ 200 h 201"/>
                <a:gd name="T4" fmla="*/ 61 w 224"/>
                <a:gd name="T5" fmla="*/ 200 h 201"/>
                <a:gd name="T6" fmla="*/ 61 w 224"/>
                <a:gd name="T7" fmla="*/ 201 h 201"/>
                <a:gd name="T8" fmla="*/ 61 w 224"/>
                <a:gd name="T9" fmla="*/ 200 h 201"/>
                <a:gd name="T10" fmla="*/ 0 w 224"/>
                <a:gd name="T11" fmla="*/ 200 h 201"/>
                <a:gd name="T12" fmla="*/ 0 w 224"/>
                <a:gd name="T13" fmla="*/ 167 h 201"/>
                <a:gd name="T14" fmla="*/ 31 w 224"/>
                <a:gd name="T15" fmla="*/ 167 h 201"/>
                <a:gd name="T16" fmla="*/ 48 w 224"/>
                <a:gd name="T17" fmla="*/ 143 h 201"/>
                <a:gd name="T18" fmla="*/ 48 w 224"/>
                <a:gd name="T19" fmla="*/ 88 h 201"/>
                <a:gd name="T20" fmla="*/ 83 w 224"/>
                <a:gd name="T21" fmla="*/ 88 h 201"/>
                <a:gd name="T22" fmla="*/ 83 w 224"/>
                <a:gd name="T23" fmla="*/ 142 h 201"/>
                <a:gd name="T24" fmla="*/ 79 w 224"/>
                <a:gd name="T25" fmla="*/ 167 h 201"/>
                <a:gd name="T26" fmla="*/ 101 w 224"/>
                <a:gd name="T27" fmla="*/ 167 h 201"/>
                <a:gd name="T28" fmla="*/ 119 w 224"/>
                <a:gd name="T29" fmla="*/ 145 h 201"/>
                <a:gd name="T30" fmla="*/ 119 w 224"/>
                <a:gd name="T31" fmla="*/ 88 h 201"/>
                <a:gd name="T32" fmla="*/ 154 w 224"/>
                <a:gd name="T33" fmla="*/ 88 h 201"/>
                <a:gd name="T34" fmla="*/ 154 w 224"/>
                <a:gd name="T35" fmla="*/ 142 h 201"/>
                <a:gd name="T36" fmla="*/ 149 w 224"/>
                <a:gd name="T37" fmla="*/ 167 h 201"/>
                <a:gd name="T38" fmla="*/ 171 w 224"/>
                <a:gd name="T39" fmla="*/ 167 h 201"/>
                <a:gd name="T40" fmla="*/ 189 w 224"/>
                <a:gd name="T41" fmla="*/ 145 h 201"/>
                <a:gd name="T42" fmla="*/ 189 w 224"/>
                <a:gd name="T43" fmla="*/ 88 h 201"/>
                <a:gd name="T44" fmla="*/ 224 w 224"/>
                <a:gd name="T45" fmla="*/ 88 h 201"/>
                <a:gd name="T46" fmla="*/ 224 w 224"/>
                <a:gd name="T47" fmla="*/ 142 h 201"/>
                <a:gd name="T48" fmla="*/ 128 w 224"/>
                <a:gd name="T49" fmla="*/ 69 h 201"/>
                <a:gd name="T50" fmla="*/ 97 w 224"/>
                <a:gd name="T51" fmla="*/ 69 h 201"/>
                <a:gd name="T52" fmla="*/ 97 w 224"/>
                <a:gd name="T53" fmla="*/ 41 h 201"/>
                <a:gd name="T54" fmla="*/ 128 w 224"/>
                <a:gd name="T55" fmla="*/ 41 h 201"/>
                <a:gd name="T56" fmla="*/ 128 w 224"/>
                <a:gd name="T57" fmla="*/ 69 h 201"/>
                <a:gd name="T58" fmla="*/ 151 w 224"/>
                <a:gd name="T59" fmla="*/ 28 h 201"/>
                <a:gd name="T60" fmla="*/ 120 w 224"/>
                <a:gd name="T61" fmla="*/ 28 h 201"/>
                <a:gd name="T62" fmla="*/ 120 w 224"/>
                <a:gd name="T63" fmla="*/ 0 h 201"/>
                <a:gd name="T64" fmla="*/ 151 w 224"/>
                <a:gd name="T65" fmla="*/ 0 h 201"/>
                <a:gd name="T66" fmla="*/ 151 w 224"/>
                <a:gd name="T67" fmla="*/ 28 h 201"/>
                <a:gd name="T68" fmla="*/ 174 w 224"/>
                <a:gd name="T69" fmla="*/ 69 h 201"/>
                <a:gd name="T70" fmla="*/ 144 w 224"/>
                <a:gd name="T71" fmla="*/ 69 h 201"/>
                <a:gd name="T72" fmla="*/ 144 w 224"/>
                <a:gd name="T73" fmla="*/ 41 h 201"/>
                <a:gd name="T74" fmla="*/ 174 w 224"/>
                <a:gd name="T75" fmla="*/ 41 h 201"/>
                <a:gd name="T76" fmla="*/ 174 w 224"/>
                <a:gd name="T7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201">
                  <a:moveTo>
                    <a:pt x="224" y="142"/>
                  </a:moveTo>
                  <a:cubicBezTo>
                    <a:pt x="224" y="176"/>
                    <a:pt x="201" y="200"/>
                    <a:pt x="173" y="200"/>
                  </a:cubicBezTo>
                  <a:cubicBezTo>
                    <a:pt x="61" y="200"/>
                    <a:pt x="61" y="200"/>
                    <a:pt x="61" y="200"/>
                  </a:cubicBezTo>
                  <a:cubicBezTo>
                    <a:pt x="61" y="201"/>
                    <a:pt x="61" y="201"/>
                    <a:pt x="61" y="201"/>
                  </a:cubicBezTo>
                  <a:cubicBezTo>
                    <a:pt x="61" y="200"/>
                    <a:pt x="61" y="200"/>
                    <a:pt x="61" y="200"/>
                  </a:cubicBezTo>
                  <a:cubicBezTo>
                    <a:pt x="0" y="200"/>
                    <a:pt x="0" y="200"/>
                    <a:pt x="0" y="200"/>
                  </a:cubicBezTo>
                  <a:cubicBezTo>
                    <a:pt x="0" y="167"/>
                    <a:pt x="0" y="167"/>
                    <a:pt x="0" y="167"/>
                  </a:cubicBezTo>
                  <a:cubicBezTo>
                    <a:pt x="31" y="167"/>
                    <a:pt x="31" y="167"/>
                    <a:pt x="31" y="167"/>
                  </a:cubicBezTo>
                  <a:cubicBezTo>
                    <a:pt x="42" y="167"/>
                    <a:pt x="48" y="161"/>
                    <a:pt x="48" y="143"/>
                  </a:cubicBezTo>
                  <a:cubicBezTo>
                    <a:pt x="48" y="88"/>
                    <a:pt x="48" y="88"/>
                    <a:pt x="48" y="88"/>
                  </a:cubicBezTo>
                  <a:cubicBezTo>
                    <a:pt x="83" y="88"/>
                    <a:pt x="83" y="88"/>
                    <a:pt x="83" y="88"/>
                  </a:cubicBezTo>
                  <a:cubicBezTo>
                    <a:pt x="83" y="142"/>
                    <a:pt x="83" y="142"/>
                    <a:pt x="83" y="142"/>
                  </a:cubicBezTo>
                  <a:cubicBezTo>
                    <a:pt x="83" y="151"/>
                    <a:pt x="82" y="160"/>
                    <a:pt x="79" y="167"/>
                  </a:cubicBezTo>
                  <a:cubicBezTo>
                    <a:pt x="101" y="167"/>
                    <a:pt x="101" y="167"/>
                    <a:pt x="101" y="167"/>
                  </a:cubicBezTo>
                  <a:cubicBezTo>
                    <a:pt x="113" y="167"/>
                    <a:pt x="119" y="160"/>
                    <a:pt x="119" y="145"/>
                  </a:cubicBezTo>
                  <a:cubicBezTo>
                    <a:pt x="119" y="88"/>
                    <a:pt x="119" y="88"/>
                    <a:pt x="119" y="88"/>
                  </a:cubicBezTo>
                  <a:cubicBezTo>
                    <a:pt x="154" y="88"/>
                    <a:pt x="154" y="88"/>
                    <a:pt x="154" y="88"/>
                  </a:cubicBezTo>
                  <a:cubicBezTo>
                    <a:pt x="154" y="142"/>
                    <a:pt x="154" y="142"/>
                    <a:pt x="154" y="142"/>
                  </a:cubicBezTo>
                  <a:cubicBezTo>
                    <a:pt x="154" y="151"/>
                    <a:pt x="152" y="160"/>
                    <a:pt x="149" y="167"/>
                  </a:cubicBezTo>
                  <a:cubicBezTo>
                    <a:pt x="171" y="167"/>
                    <a:pt x="171" y="167"/>
                    <a:pt x="171" y="167"/>
                  </a:cubicBezTo>
                  <a:cubicBezTo>
                    <a:pt x="183" y="167"/>
                    <a:pt x="189" y="160"/>
                    <a:pt x="189" y="145"/>
                  </a:cubicBezTo>
                  <a:cubicBezTo>
                    <a:pt x="189" y="88"/>
                    <a:pt x="189" y="88"/>
                    <a:pt x="189" y="88"/>
                  </a:cubicBezTo>
                  <a:cubicBezTo>
                    <a:pt x="224" y="88"/>
                    <a:pt x="224" y="88"/>
                    <a:pt x="224" y="88"/>
                  </a:cubicBezTo>
                  <a:lnTo>
                    <a:pt x="224" y="142"/>
                  </a:lnTo>
                  <a:close/>
                  <a:moveTo>
                    <a:pt x="128" y="69"/>
                  </a:moveTo>
                  <a:cubicBezTo>
                    <a:pt x="97" y="69"/>
                    <a:pt x="97" y="69"/>
                    <a:pt x="97" y="69"/>
                  </a:cubicBezTo>
                  <a:cubicBezTo>
                    <a:pt x="97" y="41"/>
                    <a:pt x="97" y="41"/>
                    <a:pt x="97" y="41"/>
                  </a:cubicBezTo>
                  <a:cubicBezTo>
                    <a:pt x="128" y="41"/>
                    <a:pt x="128" y="41"/>
                    <a:pt x="128" y="41"/>
                  </a:cubicBezTo>
                  <a:lnTo>
                    <a:pt x="128" y="69"/>
                  </a:lnTo>
                  <a:close/>
                  <a:moveTo>
                    <a:pt x="151" y="28"/>
                  </a:moveTo>
                  <a:cubicBezTo>
                    <a:pt x="120" y="28"/>
                    <a:pt x="120" y="28"/>
                    <a:pt x="120" y="28"/>
                  </a:cubicBezTo>
                  <a:cubicBezTo>
                    <a:pt x="120" y="0"/>
                    <a:pt x="120" y="0"/>
                    <a:pt x="120" y="0"/>
                  </a:cubicBezTo>
                  <a:cubicBezTo>
                    <a:pt x="151" y="0"/>
                    <a:pt x="151" y="0"/>
                    <a:pt x="151" y="0"/>
                  </a:cubicBezTo>
                  <a:lnTo>
                    <a:pt x="151" y="28"/>
                  </a:lnTo>
                  <a:close/>
                  <a:moveTo>
                    <a:pt x="174" y="69"/>
                  </a:moveTo>
                  <a:cubicBezTo>
                    <a:pt x="144" y="69"/>
                    <a:pt x="144" y="69"/>
                    <a:pt x="144" y="69"/>
                  </a:cubicBezTo>
                  <a:cubicBezTo>
                    <a:pt x="144" y="41"/>
                    <a:pt x="144" y="41"/>
                    <a:pt x="144" y="41"/>
                  </a:cubicBezTo>
                  <a:cubicBezTo>
                    <a:pt x="174" y="41"/>
                    <a:pt x="174" y="41"/>
                    <a:pt x="174" y="41"/>
                  </a:cubicBezTo>
                  <a:lnTo>
                    <a:pt x="174" y="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85" name="Freeform 77"/>
            <p:cNvSpPr>
              <a:spLocks/>
            </p:cNvSpPr>
            <p:nvPr/>
          </p:nvSpPr>
          <p:spPr bwMode="auto">
            <a:xfrm>
              <a:off x="7632701" y="3114675"/>
              <a:ext cx="77788" cy="169863"/>
            </a:xfrm>
            <a:custGeom>
              <a:avLst/>
              <a:gdLst>
                <a:gd name="T0" fmla="*/ 69 w 69"/>
                <a:gd name="T1" fmla="*/ 90 h 153"/>
                <a:gd name="T2" fmla="*/ 52 w 69"/>
                <a:gd name="T3" fmla="*/ 139 h 153"/>
                <a:gd name="T4" fmla="*/ 0 w 69"/>
                <a:gd name="T5" fmla="*/ 153 h 153"/>
                <a:gd name="T6" fmla="*/ 0 w 69"/>
                <a:gd name="T7" fmla="*/ 125 h 153"/>
                <a:gd name="T8" fmla="*/ 34 w 69"/>
                <a:gd name="T9" fmla="*/ 92 h 153"/>
                <a:gd name="T10" fmla="*/ 34 w 69"/>
                <a:gd name="T11" fmla="*/ 0 h 153"/>
                <a:gd name="T12" fmla="*/ 69 w 69"/>
                <a:gd name="T13" fmla="*/ 0 h 153"/>
                <a:gd name="T14" fmla="*/ 69 w 69"/>
                <a:gd name="T15" fmla="*/ 9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53">
                  <a:moveTo>
                    <a:pt x="69" y="90"/>
                  </a:moveTo>
                  <a:cubicBezTo>
                    <a:pt x="69" y="112"/>
                    <a:pt x="64" y="129"/>
                    <a:pt x="52" y="139"/>
                  </a:cubicBezTo>
                  <a:cubicBezTo>
                    <a:pt x="41" y="149"/>
                    <a:pt x="24" y="153"/>
                    <a:pt x="0" y="153"/>
                  </a:cubicBezTo>
                  <a:cubicBezTo>
                    <a:pt x="0" y="125"/>
                    <a:pt x="0" y="125"/>
                    <a:pt x="0" y="125"/>
                  </a:cubicBezTo>
                  <a:cubicBezTo>
                    <a:pt x="23" y="125"/>
                    <a:pt x="34" y="114"/>
                    <a:pt x="34" y="92"/>
                  </a:cubicBezTo>
                  <a:cubicBezTo>
                    <a:pt x="34" y="0"/>
                    <a:pt x="34" y="0"/>
                    <a:pt x="34" y="0"/>
                  </a:cubicBezTo>
                  <a:cubicBezTo>
                    <a:pt x="69" y="0"/>
                    <a:pt x="69" y="0"/>
                    <a:pt x="69" y="0"/>
                  </a:cubicBezTo>
                  <a:lnTo>
                    <a:pt x="69" y="9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86" name="Freeform 78"/>
            <p:cNvSpPr>
              <a:spLocks noEditPoints="1"/>
            </p:cNvSpPr>
            <p:nvPr/>
          </p:nvSpPr>
          <p:spPr bwMode="auto">
            <a:xfrm>
              <a:off x="7732713" y="3003550"/>
              <a:ext cx="49213" cy="236538"/>
            </a:xfrm>
            <a:custGeom>
              <a:avLst/>
              <a:gdLst>
                <a:gd name="T0" fmla="*/ 45 w 45"/>
                <a:gd name="T1" fmla="*/ 39 h 212"/>
                <a:gd name="T2" fmla="*/ 0 w 45"/>
                <a:gd name="T3" fmla="*/ 39 h 212"/>
                <a:gd name="T4" fmla="*/ 0 w 45"/>
                <a:gd name="T5" fmla="*/ 26 h 212"/>
                <a:gd name="T6" fmla="*/ 10 w 45"/>
                <a:gd name="T7" fmla="*/ 26 h 212"/>
                <a:gd name="T8" fmla="*/ 9 w 45"/>
                <a:gd name="T9" fmla="*/ 20 h 212"/>
                <a:gd name="T10" fmla="*/ 28 w 45"/>
                <a:gd name="T11" fmla="*/ 0 h 212"/>
                <a:gd name="T12" fmla="*/ 44 w 45"/>
                <a:gd name="T13" fmla="*/ 11 h 212"/>
                <a:gd name="T14" fmla="*/ 33 w 45"/>
                <a:gd name="T15" fmla="*/ 17 h 212"/>
                <a:gd name="T16" fmla="*/ 28 w 45"/>
                <a:gd name="T17" fmla="*/ 11 h 212"/>
                <a:gd name="T18" fmla="*/ 22 w 45"/>
                <a:gd name="T19" fmla="*/ 19 h 212"/>
                <a:gd name="T20" fmla="*/ 25 w 45"/>
                <a:gd name="T21" fmla="*/ 26 h 212"/>
                <a:gd name="T22" fmla="*/ 45 w 45"/>
                <a:gd name="T23" fmla="*/ 26 h 212"/>
                <a:gd name="T24" fmla="*/ 45 w 45"/>
                <a:gd name="T25" fmla="*/ 39 h 212"/>
                <a:gd name="T26" fmla="*/ 40 w 45"/>
                <a:gd name="T27" fmla="*/ 212 h 212"/>
                <a:gd name="T28" fmla="*/ 6 w 45"/>
                <a:gd name="T29" fmla="*/ 212 h 212"/>
                <a:gd name="T30" fmla="*/ 6 w 45"/>
                <a:gd name="T31" fmla="*/ 52 h 212"/>
                <a:gd name="T32" fmla="*/ 40 w 45"/>
                <a:gd name="T33" fmla="*/ 52 h 212"/>
                <a:gd name="T34" fmla="*/ 40 w 45"/>
                <a:gd name="T35"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12">
                  <a:moveTo>
                    <a:pt x="45" y="39"/>
                  </a:moveTo>
                  <a:cubicBezTo>
                    <a:pt x="0" y="39"/>
                    <a:pt x="0" y="39"/>
                    <a:pt x="0" y="39"/>
                  </a:cubicBezTo>
                  <a:cubicBezTo>
                    <a:pt x="0" y="26"/>
                    <a:pt x="0" y="26"/>
                    <a:pt x="0" y="26"/>
                  </a:cubicBezTo>
                  <a:cubicBezTo>
                    <a:pt x="10" y="26"/>
                    <a:pt x="10" y="26"/>
                    <a:pt x="10" y="26"/>
                  </a:cubicBezTo>
                  <a:cubicBezTo>
                    <a:pt x="9" y="24"/>
                    <a:pt x="9" y="22"/>
                    <a:pt x="9" y="20"/>
                  </a:cubicBezTo>
                  <a:cubicBezTo>
                    <a:pt x="9" y="8"/>
                    <a:pt x="17" y="0"/>
                    <a:pt x="28" y="0"/>
                  </a:cubicBezTo>
                  <a:cubicBezTo>
                    <a:pt x="36" y="0"/>
                    <a:pt x="41" y="4"/>
                    <a:pt x="44" y="11"/>
                  </a:cubicBezTo>
                  <a:cubicBezTo>
                    <a:pt x="33" y="17"/>
                    <a:pt x="33" y="17"/>
                    <a:pt x="33" y="17"/>
                  </a:cubicBezTo>
                  <a:cubicBezTo>
                    <a:pt x="32" y="13"/>
                    <a:pt x="30" y="11"/>
                    <a:pt x="28" y="11"/>
                  </a:cubicBezTo>
                  <a:cubicBezTo>
                    <a:pt x="24" y="11"/>
                    <a:pt x="22" y="14"/>
                    <a:pt x="22" y="19"/>
                  </a:cubicBezTo>
                  <a:cubicBezTo>
                    <a:pt x="22" y="23"/>
                    <a:pt x="23" y="25"/>
                    <a:pt x="25" y="26"/>
                  </a:cubicBezTo>
                  <a:cubicBezTo>
                    <a:pt x="45" y="26"/>
                    <a:pt x="45" y="26"/>
                    <a:pt x="45" y="26"/>
                  </a:cubicBezTo>
                  <a:lnTo>
                    <a:pt x="45" y="39"/>
                  </a:lnTo>
                  <a:close/>
                  <a:moveTo>
                    <a:pt x="40" y="212"/>
                  </a:moveTo>
                  <a:cubicBezTo>
                    <a:pt x="6" y="212"/>
                    <a:pt x="6" y="212"/>
                    <a:pt x="6" y="212"/>
                  </a:cubicBezTo>
                  <a:cubicBezTo>
                    <a:pt x="6" y="52"/>
                    <a:pt x="6" y="52"/>
                    <a:pt x="6" y="52"/>
                  </a:cubicBezTo>
                  <a:cubicBezTo>
                    <a:pt x="40" y="52"/>
                    <a:pt x="40" y="52"/>
                    <a:pt x="40" y="52"/>
                  </a:cubicBezTo>
                  <a:lnTo>
                    <a:pt x="40" y="2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87" name="Freeform 79"/>
            <p:cNvSpPr>
              <a:spLocks/>
            </p:cNvSpPr>
            <p:nvPr/>
          </p:nvSpPr>
          <p:spPr bwMode="auto">
            <a:xfrm>
              <a:off x="4635501" y="3392488"/>
              <a:ext cx="215900" cy="223838"/>
            </a:xfrm>
            <a:custGeom>
              <a:avLst/>
              <a:gdLst>
                <a:gd name="T0" fmla="*/ 194 w 194"/>
                <a:gd name="T1" fmla="*/ 160 h 201"/>
                <a:gd name="T2" fmla="*/ 146 w 194"/>
                <a:gd name="T3" fmla="*/ 160 h 201"/>
                <a:gd name="T4" fmla="*/ 78 w 194"/>
                <a:gd name="T5" fmla="*/ 201 h 201"/>
                <a:gd name="T6" fmla="*/ 0 w 194"/>
                <a:gd name="T7" fmla="*/ 117 h 201"/>
                <a:gd name="T8" fmla="*/ 0 w 194"/>
                <a:gd name="T9" fmla="*/ 92 h 201"/>
                <a:gd name="T10" fmla="*/ 35 w 194"/>
                <a:gd name="T11" fmla="*/ 92 h 201"/>
                <a:gd name="T12" fmla="*/ 35 w 194"/>
                <a:gd name="T13" fmla="*/ 114 h 201"/>
                <a:gd name="T14" fmla="*/ 79 w 194"/>
                <a:gd name="T15" fmla="*/ 169 h 201"/>
                <a:gd name="T16" fmla="*/ 122 w 194"/>
                <a:gd name="T17" fmla="*/ 114 h 201"/>
                <a:gd name="T18" fmla="*/ 122 w 194"/>
                <a:gd name="T19" fmla="*/ 0 h 201"/>
                <a:gd name="T20" fmla="*/ 157 w 194"/>
                <a:gd name="T21" fmla="*/ 0 h 201"/>
                <a:gd name="T22" fmla="*/ 157 w 194"/>
                <a:gd name="T23" fmla="*/ 127 h 201"/>
                <a:gd name="T24" fmla="*/ 194 w 194"/>
                <a:gd name="T25" fmla="*/ 127 h 201"/>
                <a:gd name="T26" fmla="*/ 194 w 194"/>
                <a:gd name="T27" fmla="*/ 1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201">
                  <a:moveTo>
                    <a:pt x="194" y="160"/>
                  </a:moveTo>
                  <a:cubicBezTo>
                    <a:pt x="146" y="160"/>
                    <a:pt x="146" y="160"/>
                    <a:pt x="146" y="160"/>
                  </a:cubicBezTo>
                  <a:cubicBezTo>
                    <a:pt x="132" y="186"/>
                    <a:pt x="107" y="201"/>
                    <a:pt x="78" y="201"/>
                  </a:cubicBezTo>
                  <a:cubicBezTo>
                    <a:pt x="35" y="201"/>
                    <a:pt x="0" y="164"/>
                    <a:pt x="0" y="117"/>
                  </a:cubicBezTo>
                  <a:cubicBezTo>
                    <a:pt x="0" y="92"/>
                    <a:pt x="0" y="92"/>
                    <a:pt x="0" y="92"/>
                  </a:cubicBezTo>
                  <a:cubicBezTo>
                    <a:pt x="35" y="92"/>
                    <a:pt x="35" y="92"/>
                    <a:pt x="35" y="92"/>
                  </a:cubicBezTo>
                  <a:cubicBezTo>
                    <a:pt x="35" y="114"/>
                    <a:pt x="35" y="114"/>
                    <a:pt x="35" y="114"/>
                  </a:cubicBezTo>
                  <a:cubicBezTo>
                    <a:pt x="35" y="146"/>
                    <a:pt x="51" y="169"/>
                    <a:pt x="79" y="169"/>
                  </a:cubicBezTo>
                  <a:cubicBezTo>
                    <a:pt x="106" y="169"/>
                    <a:pt x="122" y="148"/>
                    <a:pt x="122" y="114"/>
                  </a:cubicBezTo>
                  <a:cubicBezTo>
                    <a:pt x="122" y="0"/>
                    <a:pt x="122" y="0"/>
                    <a:pt x="122" y="0"/>
                  </a:cubicBezTo>
                  <a:cubicBezTo>
                    <a:pt x="157" y="0"/>
                    <a:pt x="157" y="0"/>
                    <a:pt x="157" y="0"/>
                  </a:cubicBezTo>
                  <a:cubicBezTo>
                    <a:pt x="157" y="127"/>
                    <a:pt x="157" y="127"/>
                    <a:pt x="157" y="127"/>
                  </a:cubicBezTo>
                  <a:cubicBezTo>
                    <a:pt x="194" y="127"/>
                    <a:pt x="194" y="127"/>
                    <a:pt x="194" y="127"/>
                  </a:cubicBezTo>
                  <a:lnTo>
                    <a:pt x="194"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88" name="Freeform 80"/>
            <p:cNvSpPr>
              <a:spLocks noEditPoints="1"/>
            </p:cNvSpPr>
            <p:nvPr/>
          </p:nvSpPr>
          <p:spPr bwMode="auto">
            <a:xfrm>
              <a:off x="4838701" y="3446463"/>
              <a:ext cx="130175" cy="169863"/>
            </a:xfrm>
            <a:custGeom>
              <a:avLst/>
              <a:gdLst>
                <a:gd name="T0" fmla="*/ 31 w 117"/>
                <a:gd name="T1" fmla="*/ 153 h 153"/>
                <a:gd name="T2" fmla="*/ 0 w 117"/>
                <a:gd name="T3" fmla="*/ 153 h 153"/>
                <a:gd name="T4" fmla="*/ 0 w 117"/>
                <a:gd name="T5" fmla="*/ 124 h 153"/>
                <a:gd name="T6" fmla="*/ 31 w 117"/>
                <a:gd name="T7" fmla="*/ 124 h 153"/>
                <a:gd name="T8" fmla="*/ 31 w 117"/>
                <a:gd name="T9" fmla="*/ 153 h 153"/>
                <a:gd name="T10" fmla="*/ 117 w 117"/>
                <a:gd name="T11" fmla="*/ 112 h 153"/>
                <a:gd name="T12" fmla="*/ 6 w 117"/>
                <a:gd name="T13" fmla="*/ 112 h 153"/>
                <a:gd name="T14" fmla="*/ 6 w 117"/>
                <a:gd name="T15" fmla="*/ 79 h 153"/>
                <a:gd name="T16" fmla="*/ 29 w 117"/>
                <a:gd name="T17" fmla="*/ 79 h 153"/>
                <a:gd name="T18" fmla="*/ 46 w 117"/>
                <a:gd name="T19" fmla="*/ 55 h 153"/>
                <a:gd name="T20" fmla="*/ 46 w 117"/>
                <a:gd name="T21" fmla="*/ 0 h 153"/>
                <a:gd name="T22" fmla="*/ 81 w 117"/>
                <a:gd name="T23" fmla="*/ 0 h 153"/>
                <a:gd name="T24" fmla="*/ 81 w 117"/>
                <a:gd name="T25" fmla="*/ 54 h 153"/>
                <a:gd name="T26" fmla="*/ 77 w 117"/>
                <a:gd name="T27" fmla="*/ 79 h 153"/>
                <a:gd name="T28" fmla="*/ 117 w 117"/>
                <a:gd name="T29" fmla="*/ 79 h 153"/>
                <a:gd name="T30" fmla="*/ 117 w 117"/>
                <a:gd name="T31" fmla="*/ 112 h 153"/>
                <a:gd name="T32" fmla="*/ 77 w 117"/>
                <a:gd name="T33" fmla="*/ 153 h 153"/>
                <a:gd name="T34" fmla="*/ 47 w 117"/>
                <a:gd name="T35" fmla="*/ 153 h 153"/>
                <a:gd name="T36" fmla="*/ 47 w 117"/>
                <a:gd name="T37" fmla="*/ 124 h 153"/>
                <a:gd name="T38" fmla="*/ 77 w 117"/>
                <a:gd name="T39" fmla="*/ 124 h 153"/>
                <a:gd name="T40" fmla="*/ 77 w 117"/>
                <a:gd name="T4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53">
                  <a:moveTo>
                    <a:pt x="31" y="153"/>
                  </a:moveTo>
                  <a:cubicBezTo>
                    <a:pt x="0" y="153"/>
                    <a:pt x="0" y="153"/>
                    <a:pt x="0" y="153"/>
                  </a:cubicBezTo>
                  <a:cubicBezTo>
                    <a:pt x="0" y="124"/>
                    <a:pt x="0" y="124"/>
                    <a:pt x="0" y="124"/>
                  </a:cubicBezTo>
                  <a:cubicBezTo>
                    <a:pt x="31" y="124"/>
                    <a:pt x="31" y="124"/>
                    <a:pt x="31" y="124"/>
                  </a:cubicBezTo>
                  <a:lnTo>
                    <a:pt x="31" y="153"/>
                  </a:lnTo>
                  <a:close/>
                  <a:moveTo>
                    <a:pt x="117" y="112"/>
                  </a:moveTo>
                  <a:cubicBezTo>
                    <a:pt x="6" y="112"/>
                    <a:pt x="6" y="112"/>
                    <a:pt x="6" y="112"/>
                  </a:cubicBezTo>
                  <a:cubicBezTo>
                    <a:pt x="6" y="79"/>
                    <a:pt x="6" y="79"/>
                    <a:pt x="6" y="79"/>
                  </a:cubicBezTo>
                  <a:cubicBezTo>
                    <a:pt x="29" y="79"/>
                    <a:pt x="29" y="79"/>
                    <a:pt x="29" y="79"/>
                  </a:cubicBezTo>
                  <a:cubicBezTo>
                    <a:pt x="40" y="79"/>
                    <a:pt x="46" y="71"/>
                    <a:pt x="46" y="55"/>
                  </a:cubicBezTo>
                  <a:cubicBezTo>
                    <a:pt x="46" y="0"/>
                    <a:pt x="46" y="0"/>
                    <a:pt x="46" y="0"/>
                  </a:cubicBezTo>
                  <a:cubicBezTo>
                    <a:pt x="81" y="0"/>
                    <a:pt x="81" y="0"/>
                    <a:pt x="81" y="0"/>
                  </a:cubicBezTo>
                  <a:cubicBezTo>
                    <a:pt x="81" y="54"/>
                    <a:pt x="81" y="54"/>
                    <a:pt x="81" y="54"/>
                  </a:cubicBezTo>
                  <a:cubicBezTo>
                    <a:pt x="81" y="63"/>
                    <a:pt x="80" y="71"/>
                    <a:pt x="77" y="79"/>
                  </a:cubicBezTo>
                  <a:cubicBezTo>
                    <a:pt x="117" y="79"/>
                    <a:pt x="117" y="79"/>
                    <a:pt x="117" y="79"/>
                  </a:cubicBezTo>
                  <a:lnTo>
                    <a:pt x="117" y="112"/>
                  </a:lnTo>
                  <a:close/>
                  <a:moveTo>
                    <a:pt x="77" y="153"/>
                  </a:moveTo>
                  <a:cubicBezTo>
                    <a:pt x="47" y="153"/>
                    <a:pt x="47" y="153"/>
                    <a:pt x="47" y="153"/>
                  </a:cubicBezTo>
                  <a:cubicBezTo>
                    <a:pt x="47" y="124"/>
                    <a:pt x="47" y="124"/>
                    <a:pt x="47" y="124"/>
                  </a:cubicBezTo>
                  <a:cubicBezTo>
                    <a:pt x="77" y="124"/>
                    <a:pt x="77" y="124"/>
                    <a:pt x="77" y="124"/>
                  </a:cubicBezTo>
                  <a:lnTo>
                    <a:pt x="77" y="15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89" name="Freeform 81"/>
            <p:cNvSpPr>
              <a:spLocks/>
            </p:cNvSpPr>
            <p:nvPr/>
          </p:nvSpPr>
          <p:spPr bwMode="auto">
            <a:xfrm>
              <a:off x="4962526" y="3392488"/>
              <a:ext cx="125413" cy="177800"/>
            </a:xfrm>
            <a:custGeom>
              <a:avLst/>
              <a:gdLst>
                <a:gd name="T0" fmla="*/ 113 w 113"/>
                <a:gd name="T1" fmla="*/ 160 h 160"/>
                <a:gd name="T2" fmla="*/ 0 w 113"/>
                <a:gd name="T3" fmla="*/ 160 h 160"/>
                <a:gd name="T4" fmla="*/ 0 w 113"/>
                <a:gd name="T5" fmla="*/ 127 h 160"/>
                <a:gd name="T6" fmla="*/ 24 w 113"/>
                <a:gd name="T7" fmla="*/ 127 h 160"/>
                <a:gd name="T8" fmla="*/ 42 w 113"/>
                <a:gd name="T9" fmla="*/ 103 h 160"/>
                <a:gd name="T10" fmla="*/ 42 w 113"/>
                <a:gd name="T11" fmla="*/ 0 h 160"/>
                <a:gd name="T12" fmla="*/ 77 w 113"/>
                <a:gd name="T13" fmla="*/ 0 h 160"/>
                <a:gd name="T14" fmla="*/ 77 w 113"/>
                <a:gd name="T15" fmla="*/ 102 h 160"/>
                <a:gd name="T16" fmla="*/ 72 w 113"/>
                <a:gd name="T17" fmla="*/ 127 h 160"/>
                <a:gd name="T18" fmla="*/ 113 w 113"/>
                <a:gd name="T19" fmla="*/ 127 h 160"/>
                <a:gd name="T20" fmla="*/ 113 w 113"/>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113" y="160"/>
                  </a:moveTo>
                  <a:cubicBezTo>
                    <a:pt x="0" y="160"/>
                    <a:pt x="0" y="160"/>
                    <a:pt x="0" y="160"/>
                  </a:cubicBezTo>
                  <a:cubicBezTo>
                    <a:pt x="0" y="127"/>
                    <a:pt x="0" y="127"/>
                    <a:pt x="0" y="127"/>
                  </a:cubicBezTo>
                  <a:cubicBezTo>
                    <a:pt x="24" y="127"/>
                    <a:pt x="24" y="127"/>
                    <a:pt x="24" y="127"/>
                  </a:cubicBezTo>
                  <a:cubicBezTo>
                    <a:pt x="36" y="127"/>
                    <a:pt x="42" y="119"/>
                    <a:pt x="42" y="103"/>
                  </a:cubicBezTo>
                  <a:cubicBezTo>
                    <a:pt x="42" y="0"/>
                    <a:pt x="42" y="0"/>
                    <a:pt x="42" y="0"/>
                  </a:cubicBezTo>
                  <a:cubicBezTo>
                    <a:pt x="77" y="0"/>
                    <a:pt x="77" y="0"/>
                    <a:pt x="77" y="0"/>
                  </a:cubicBezTo>
                  <a:cubicBezTo>
                    <a:pt x="77" y="102"/>
                    <a:pt x="77" y="102"/>
                    <a:pt x="77" y="102"/>
                  </a:cubicBezTo>
                  <a:cubicBezTo>
                    <a:pt x="77" y="111"/>
                    <a:pt x="75" y="119"/>
                    <a:pt x="72" y="127"/>
                  </a:cubicBezTo>
                  <a:cubicBezTo>
                    <a:pt x="113" y="127"/>
                    <a:pt x="113" y="127"/>
                    <a:pt x="113" y="127"/>
                  </a:cubicBezTo>
                  <a:lnTo>
                    <a:pt x="113"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0" name="Freeform 82"/>
            <p:cNvSpPr>
              <a:spLocks/>
            </p:cNvSpPr>
            <p:nvPr/>
          </p:nvSpPr>
          <p:spPr bwMode="auto">
            <a:xfrm>
              <a:off x="5081588" y="3443288"/>
              <a:ext cx="223838" cy="127000"/>
            </a:xfrm>
            <a:custGeom>
              <a:avLst/>
              <a:gdLst>
                <a:gd name="T0" fmla="*/ 202 w 202"/>
                <a:gd name="T1" fmla="*/ 115 h 115"/>
                <a:gd name="T2" fmla="*/ 0 w 202"/>
                <a:gd name="T3" fmla="*/ 115 h 115"/>
                <a:gd name="T4" fmla="*/ 0 w 202"/>
                <a:gd name="T5" fmla="*/ 82 h 115"/>
                <a:gd name="T6" fmla="*/ 141 w 202"/>
                <a:gd name="T7" fmla="*/ 82 h 115"/>
                <a:gd name="T8" fmla="*/ 127 w 202"/>
                <a:gd name="T9" fmla="*/ 48 h 115"/>
                <a:gd name="T10" fmla="*/ 89 w 202"/>
                <a:gd name="T11" fmla="*/ 32 h 115"/>
                <a:gd name="T12" fmla="*/ 47 w 202"/>
                <a:gd name="T13" fmla="*/ 50 h 115"/>
                <a:gd name="T14" fmla="*/ 30 w 202"/>
                <a:gd name="T15" fmla="*/ 26 h 115"/>
                <a:gd name="T16" fmla="*/ 91 w 202"/>
                <a:gd name="T17" fmla="*/ 0 h 115"/>
                <a:gd name="T18" fmla="*/ 130 w 202"/>
                <a:gd name="T19" fmla="*/ 8 h 115"/>
                <a:gd name="T20" fmla="*/ 176 w 202"/>
                <a:gd name="T21" fmla="*/ 82 h 115"/>
                <a:gd name="T22" fmla="*/ 202 w 202"/>
                <a:gd name="T23" fmla="*/ 82 h 115"/>
                <a:gd name="T24" fmla="*/ 202 w 202"/>
                <a:gd name="T2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15">
                  <a:moveTo>
                    <a:pt x="202" y="115"/>
                  </a:moveTo>
                  <a:cubicBezTo>
                    <a:pt x="0" y="115"/>
                    <a:pt x="0" y="115"/>
                    <a:pt x="0" y="115"/>
                  </a:cubicBezTo>
                  <a:cubicBezTo>
                    <a:pt x="0" y="82"/>
                    <a:pt x="0" y="82"/>
                    <a:pt x="0" y="82"/>
                  </a:cubicBezTo>
                  <a:cubicBezTo>
                    <a:pt x="141" y="82"/>
                    <a:pt x="141" y="82"/>
                    <a:pt x="141" y="82"/>
                  </a:cubicBezTo>
                  <a:cubicBezTo>
                    <a:pt x="140" y="69"/>
                    <a:pt x="135" y="57"/>
                    <a:pt x="127" y="48"/>
                  </a:cubicBezTo>
                  <a:cubicBezTo>
                    <a:pt x="117" y="37"/>
                    <a:pt x="104" y="32"/>
                    <a:pt x="89" y="32"/>
                  </a:cubicBezTo>
                  <a:cubicBezTo>
                    <a:pt x="74" y="32"/>
                    <a:pt x="57" y="40"/>
                    <a:pt x="47" y="50"/>
                  </a:cubicBezTo>
                  <a:cubicBezTo>
                    <a:pt x="44" y="45"/>
                    <a:pt x="38" y="37"/>
                    <a:pt x="30" y="26"/>
                  </a:cubicBezTo>
                  <a:cubicBezTo>
                    <a:pt x="47" y="9"/>
                    <a:pt x="67" y="0"/>
                    <a:pt x="91" y="0"/>
                  </a:cubicBezTo>
                  <a:cubicBezTo>
                    <a:pt x="106" y="0"/>
                    <a:pt x="119" y="3"/>
                    <a:pt x="130" y="8"/>
                  </a:cubicBezTo>
                  <a:cubicBezTo>
                    <a:pt x="156" y="20"/>
                    <a:pt x="172" y="45"/>
                    <a:pt x="176" y="82"/>
                  </a:cubicBezTo>
                  <a:cubicBezTo>
                    <a:pt x="202" y="82"/>
                    <a:pt x="202" y="82"/>
                    <a:pt x="202" y="82"/>
                  </a:cubicBezTo>
                  <a:lnTo>
                    <a:pt x="202" y="1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1" name="Freeform 83"/>
            <p:cNvSpPr>
              <a:spLocks noEditPoints="1"/>
            </p:cNvSpPr>
            <p:nvPr/>
          </p:nvSpPr>
          <p:spPr bwMode="auto">
            <a:xfrm>
              <a:off x="5294313" y="3392488"/>
              <a:ext cx="130175" cy="177800"/>
            </a:xfrm>
            <a:custGeom>
              <a:avLst/>
              <a:gdLst>
                <a:gd name="T0" fmla="*/ 31 w 117"/>
                <a:gd name="T1" fmla="*/ 29 h 160"/>
                <a:gd name="T2" fmla="*/ 0 w 117"/>
                <a:gd name="T3" fmla="*/ 29 h 160"/>
                <a:gd name="T4" fmla="*/ 0 w 117"/>
                <a:gd name="T5" fmla="*/ 0 h 160"/>
                <a:gd name="T6" fmla="*/ 31 w 117"/>
                <a:gd name="T7" fmla="*/ 0 h 160"/>
                <a:gd name="T8" fmla="*/ 31 w 117"/>
                <a:gd name="T9" fmla="*/ 29 h 160"/>
                <a:gd name="T10" fmla="*/ 117 w 117"/>
                <a:gd name="T11" fmla="*/ 160 h 160"/>
                <a:gd name="T12" fmla="*/ 5 w 117"/>
                <a:gd name="T13" fmla="*/ 160 h 160"/>
                <a:gd name="T14" fmla="*/ 5 w 117"/>
                <a:gd name="T15" fmla="*/ 127 h 160"/>
                <a:gd name="T16" fmla="*/ 28 w 117"/>
                <a:gd name="T17" fmla="*/ 127 h 160"/>
                <a:gd name="T18" fmla="*/ 45 w 117"/>
                <a:gd name="T19" fmla="*/ 103 h 160"/>
                <a:gd name="T20" fmla="*/ 45 w 117"/>
                <a:gd name="T21" fmla="*/ 48 h 160"/>
                <a:gd name="T22" fmla="*/ 80 w 117"/>
                <a:gd name="T23" fmla="*/ 48 h 160"/>
                <a:gd name="T24" fmla="*/ 80 w 117"/>
                <a:gd name="T25" fmla="*/ 102 h 160"/>
                <a:gd name="T26" fmla="*/ 76 w 117"/>
                <a:gd name="T27" fmla="*/ 127 h 160"/>
                <a:gd name="T28" fmla="*/ 117 w 117"/>
                <a:gd name="T29" fmla="*/ 127 h 160"/>
                <a:gd name="T30" fmla="*/ 117 w 117"/>
                <a:gd name="T31" fmla="*/ 160 h 160"/>
                <a:gd name="T32" fmla="*/ 77 w 117"/>
                <a:gd name="T33" fmla="*/ 29 h 160"/>
                <a:gd name="T34" fmla="*/ 47 w 117"/>
                <a:gd name="T35" fmla="*/ 29 h 160"/>
                <a:gd name="T36" fmla="*/ 47 w 117"/>
                <a:gd name="T37" fmla="*/ 0 h 160"/>
                <a:gd name="T38" fmla="*/ 77 w 117"/>
                <a:gd name="T39" fmla="*/ 0 h 160"/>
                <a:gd name="T40" fmla="*/ 77 w 117"/>
                <a:gd name="T41"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60">
                  <a:moveTo>
                    <a:pt x="31" y="29"/>
                  </a:moveTo>
                  <a:cubicBezTo>
                    <a:pt x="0" y="29"/>
                    <a:pt x="0" y="29"/>
                    <a:pt x="0" y="29"/>
                  </a:cubicBezTo>
                  <a:cubicBezTo>
                    <a:pt x="0" y="0"/>
                    <a:pt x="0" y="0"/>
                    <a:pt x="0" y="0"/>
                  </a:cubicBezTo>
                  <a:cubicBezTo>
                    <a:pt x="31" y="0"/>
                    <a:pt x="31" y="0"/>
                    <a:pt x="31" y="0"/>
                  </a:cubicBezTo>
                  <a:lnTo>
                    <a:pt x="31" y="29"/>
                  </a:lnTo>
                  <a:close/>
                  <a:moveTo>
                    <a:pt x="117" y="160"/>
                  </a:moveTo>
                  <a:cubicBezTo>
                    <a:pt x="5" y="160"/>
                    <a:pt x="5" y="160"/>
                    <a:pt x="5" y="160"/>
                  </a:cubicBezTo>
                  <a:cubicBezTo>
                    <a:pt x="5" y="127"/>
                    <a:pt x="5" y="127"/>
                    <a:pt x="5" y="127"/>
                  </a:cubicBezTo>
                  <a:cubicBezTo>
                    <a:pt x="28" y="127"/>
                    <a:pt x="28" y="127"/>
                    <a:pt x="28" y="127"/>
                  </a:cubicBezTo>
                  <a:cubicBezTo>
                    <a:pt x="39" y="127"/>
                    <a:pt x="45" y="119"/>
                    <a:pt x="45" y="103"/>
                  </a:cubicBezTo>
                  <a:cubicBezTo>
                    <a:pt x="45" y="48"/>
                    <a:pt x="45" y="48"/>
                    <a:pt x="45" y="48"/>
                  </a:cubicBezTo>
                  <a:cubicBezTo>
                    <a:pt x="80" y="48"/>
                    <a:pt x="80" y="48"/>
                    <a:pt x="80" y="48"/>
                  </a:cubicBezTo>
                  <a:cubicBezTo>
                    <a:pt x="80" y="102"/>
                    <a:pt x="80" y="102"/>
                    <a:pt x="80" y="102"/>
                  </a:cubicBezTo>
                  <a:cubicBezTo>
                    <a:pt x="80" y="111"/>
                    <a:pt x="79" y="119"/>
                    <a:pt x="76" y="127"/>
                  </a:cubicBezTo>
                  <a:cubicBezTo>
                    <a:pt x="117" y="127"/>
                    <a:pt x="117" y="127"/>
                    <a:pt x="117" y="127"/>
                  </a:cubicBezTo>
                  <a:lnTo>
                    <a:pt x="117" y="160"/>
                  </a:lnTo>
                  <a:close/>
                  <a:moveTo>
                    <a:pt x="77" y="29"/>
                  </a:moveTo>
                  <a:cubicBezTo>
                    <a:pt x="47" y="29"/>
                    <a:pt x="47" y="29"/>
                    <a:pt x="47" y="29"/>
                  </a:cubicBezTo>
                  <a:cubicBezTo>
                    <a:pt x="47" y="0"/>
                    <a:pt x="47" y="0"/>
                    <a:pt x="47" y="0"/>
                  </a:cubicBezTo>
                  <a:cubicBezTo>
                    <a:pt x="77" y="0"/>
                    <a:pt x="77" y="0"/>
                    <a:pt x="77" y="0"/>
                  </a:cubicBezTo>
                  <a:lnTo>
                    <a:pt x="77"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2" name="Freeform 84"/>
            <p:cNvSpPr>
              <a:spLocks/>
            </p:cNvSpPr>
            <p:nvPr/>
          </p:nvSpPr>
          <p:spPr bwMode="auto">
            <a:xfrm>
              <a:off x="5413376" y="3392488"/>
              <a:ext cx="85725" cy="177800"/>
            </a:xfrm>
            <a:custGeom>
              <a:avLst/>
              <a:gdLst>
                <a:gd name="T0" fmla="*/ 78 w 78"/>
                <a:gd name="T1" fmla="*/ 112 h 160"/>
                <a:gd name="T2" fmla="*/ 67 w 78"/>
                <a:gd name="T3" fmla="*/ 145 h 160"/>
                <a:gd name="T4" fmla="*/ 33 w 78"/>
                <a:gd name="T5" fmla="*/ 160 h 160"/>
                <a:gd name="T6" fmla="*/ 0 w 78"/>
                <a:gd name="T7" fmla="*/ 160 h 160"/>
                <a:gd name="T8" fmla="*/ 0 w 78"/>
                <a:gd name="T9" fmla="*/ 127 h 160"/>
                <a:gd name="T10" fmla="*/ 26 w 78"/>
                <a:gd name="T11" fmla="*/ 127 h 160"/>
                <a:gd name="T12" fmla="*/ 43 w 78"/>
                <a:gd name="T13" fmla="*/ 102 h 160"/>
                <a:gd name="T14" fmla="*/ 43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4" y="136"/>
                    <a:pt x="67" y="145"/>
                  </a:cubicBezTo>
                  <a:cubicBezTo>
                    <a:pt x="59" y="155"/>
                    <a:pt x="48" y="160"/>
                    <a:pt x="33" y="160"/>
                  </a:cubicBezTo>
                  <a:cubicBezTo>
                    <a:pt x="0" y="160"/>
                    <a:pt x="0" y="160"/>
                    <a:pt x="0" y="160"/>
                  </a:cubicBezTo>
                  <a:cubicBezTo>
                    <a:pt x="0" y="127"/>
                    <a:pt x="0" y="127"/>
                    <a:pt x="0" y="127"/>
                  </a:cubicBezTo>
                  <a:cubicBezTo>
                    <a:pt x="26" y="127"/>
                    <a:pt x="26" y="127"/>
                    <a:pt x="26" y="127"/>
                  </a:cubicBezTo>
                  <a:cubicBezTo>
                    <a:pt x="37" y="127"/>
                    <a:pt x="43" y="119"/>
                    <a:pt x="43" y="102"/>
                  </a:cubicBezTo>
                  <a:cubicBezTo>
                    <a:pt x="43" y="0"/>
                    <a:pt x="43" y="0"/>
                    <a:pt x="43"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3" name="Rectangle 85"/>
            <p:cNvSpPr>
              <a:spLocks noChangeArrowheads="1"/>
            </p:cNvSpPr>
            <p:nvPr/>
          </p:nvSpPr>
          <p:spPr bwMode="auto">
            <a:xfrm>
              <a:off x="5527676" y="3392488"/>
              <a:ext cx="38100"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4" name="Freeform 86"/>
            <p:cNvSpPr>
              <a:spLocks noEditPoints="1"/>
            </p:cNvSpPr>
            <p:nvPr/>
          </p:nvSpPr>
          <p:spPr bwMode="auto">
            <a:xfrm>
              <a:off x="5595938" y="3444875"/>
              <a:ext cx="123825" cy="171450"/>
            </a:xfrm>
            <a:custGeom>
              <a:avLst/>
              <a:gdLst>
                <a:gd name="T0" fmla="*/ 111 w 111"/>
                <a:gd name="T1" fmla="*/ 108 h 154"/>
                <a:gd name="T2" fmla="*/ 54 w 111"/>
                <a:gd name="T3" fmla="*/ 154 h 154"/>
                <a:gd name="T4" fmla="*/ 50 w 111"/>
                <a:gd name="T5" fmla="*/ 154 h 154"/>
                <a:gd name="T6" fmla="*/ 50 w 111"/>
                <a:gd name="T7" fmla="*/ 126 h 154"/>
                <a:gd name="T8" fmla="*/ 53 w 111"/>
                <a:gd name="T9" fmla="*/ 126 h 154"/>
                <a:gd name="T10" fmla="*/ 80 w 111"/>
                <a:gd name="T11" fmla="*/ 103 h 154"/>
                <a:gd name="T12" fmla="*/ 56 w 111"/>
                <a:gd name="T13" fmla="*/ 114 h 154"/>
                <a:gd name="T14" fmla="*/ 0 w 111"/>
                <a:gd name="T15" fmla="*/ 57 h 154"/>
                <a:gd name="T16" fmla="*/ 56 w 111"/>
                <a:gd name="T17" fmla="*/ 0 h 154"/>
                <a:gd name="T18" fmla="*/ 111 w 111"/>
                <a:gd name="T19" fmla="*/ 57 h 154"/>
                <a:gd name="T20" fmla="*/ 111 w 111"/>
                <a:gd name="T21" fmla="*/ 108 h 154"/>
                <a:gd name="T22" fmla="*/ 76 w 111"/>
                <a:gd name="T23" fmla="*/ 57 h 154"/>
                <a:gd name="T24" fmla="*/ 55 w 111"/>
                <a:gd name="T25" fmla="*/ 32 h 154"/>
                <a:gd name="T26" fmla="*/ 35 w 111"/>
                <a:gd name="T27" fmla="*/ 57 h 154"/>
                <a:gd name="T28" fmla="*/ 56 w 111"/>
                <a:gd name="T29" fmla="*/ 82 h 154"/>
                <a:gd name="T30" fmla="*/ 76 w 111"/>
                <a:gd name="T31" fmla="*/ 5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54">
                  <a:moveTo>
                    <a:pt x="111" y="108"/>
                  </a:moveTo>
                  <a:cubicBezTo>
                    <a:pt x="111" y="138"/>
                    <a:pt x="92" y="154"/>
                    <a:pt x="54" y="154"/>
                  </a:cubicBezTo>
                  <a:cubicBezTo>
                    <a:pt x="50" y="154"/>
                    <a:pt x="50" y="154"/>
                    <a:pt x="50" y="154"/>
                  </a:cubicBezTo>
                  <a:cubicBezTo>
                    <a:pt x="50" y="126"/>
                    <a:pt x="50" y="126"/>
                    <a:pt x="50" y="126"/>
                  </a:cubicBezTo>
                  <a:cubicBezTo>
                    <a:pt x="53" y="126"/>
                    <a:pt x="53" y="126"/>
                    <a:pt x="53" y="126"/>
                  </a:cubicBezTo>
                  <a:cubicBezTo>
                    <a:pt x="67" y="126"/>
                    <a:pt x="80" y="116"/>
                    <a:pt x="80" y="103"/>
                  </a:cubicBezTo>
                  <a:cubicBezTo>
                    <a:pt x="75" y="111"/>
                    <a:pt x="67" y="114"/>
                    <a:pt x="56" y="114"/>
                  </a:cubicBezTo>
                  <a:cubicBezTo>
                    <a:pt x="24" y="114"/>
                    <a:pt x="0" y="90"/>
                    <a:pt x="0" y="57"/>
                  </a:cubicBezTo>
                  <a:cubicBezTo>
                    <a:pt x="0" y="23"/>
                    <a:pt x="23" y="0"/>
                    <a:pt x="56" y="0"/>
                  </a:cubicBezTo>
                  <a:cubicBezTo>
                    <a:pt x="88" y="0"/>
                    <a:pt x="111" y="25"/>
                    <a:pt x="111" y="57"/>
                  </a:cubicBezTo>
                  <a:lnTo>
                    <a:pt x="111" y="108"/>
                  </a:lnTo>
                  <a:close/>
                  <a:moveTo>
                    <a:pt x="76" y="57"/>
                  </a:moveTo>
                  <a:cubicBezTo>
                    <a:pt x="76" y="42"/>
                    <a:pt x="67" y="32"/>
                    <a:pt x="55" y="32"/>
                  </a:cubicBezTo>
                  <a:cubicBezTo>
                    <a:pt x="43" y="32"/>
                    <a:pt x="35" y="42"/>
                    <a:pt x="35" y="57"/>
                  </a:cubicBezTo>
                  <a:cubicBezTo>
                    <a:pt x="35" y="71"/>
                    <a:pt x="42" y="82"/>
                    <a:pt x="56" y="82"/>
                  </a:cubicBezTo>
                  <a:cubicBezTo>
                    <a:pt x="69" y="82"/>
                    <a:pt x="76" y="73"/>
                    <a:pt x="76"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5" name="Freeform 87"/>
            <p:cNvSpPr>
              <a:spLocks noEditPoints="1"/>
            </p:cNvSpPr>
            <p:nvPr/>
          </p:nvSpPr>
          <p:spPr bwMode="auto">
            <a:xfrm>
              <a:off x="5794376" y="3360738"/>
              <a:ext cx="177800" cy="209550"/>
            </a:xfrm>
            <a:custGeom>
              <a:avLst/>
              <a:gdLst>
                <a:gd name="T0" fmla="*/ 160 w 160"/>
                <a:gd name="T1" fmla="*/ 189 h 189"/>
                <a:gd name="T2" fmla="*/ 125 w 160"/>
                <a:gd name="T3" fmla="*/ 189 h 189"/>
                <a:gd name="T4" fmla="*/ 84 w 160"/>
                <a:gd name="T5" fmla="*/ 158 h 189"/>
                <a:gd name="T6" fmla="*/ 49 w 160"/>
                <a:gd name="T7" fmla="*/ 173 h 189"/>
                <a:gd name="T8" fmla="*/ 0 w 160"/>
                <a:gd name="T9" fmla="*/ 113 h 189"/>
                <a:gd name="T10" fmla="*/ 51 w 160"/>
                <a:gd name="T11" fmla="*/ 53 h 189"/>
                <a:gd name="T12" fmla="*/ 117 w 160"/>
                <a:gd name="T13" fmla="*/ 52 h 189"/>
                <a:gd name="T14" fmla="*/ 117 w 160"/>
                <a:gd name="T15" fmla="*/ 130 h 189"/>
                <a:gd name="T16" fmla="*/ 142 w 160"/>
                <a:gd name="T17" fmla="*/ 156 h 189"/>
                <a:gd name="T18" fmla="*/ 160 w 160"/>
                <a:gd name="T19" fmla="*/ 156 h 189"/>
                <a:gd name="T20" fmla="*/ 160 w 160"/>
                <a:gd name="T21" fmla="*/ 189 h 189"/>
                <a:gd name="T22" fmla="*/ 58 w 160"/>
                <a:gd name="T23" fmla="*/ 29 h 189"/>
                <a:gd name="T24" fmla="*/ 27 w 160"/>
                <a:gd name="T25" fmla="*/ 29 h 189"/>
                <a:gd name="T26" fmla="*/ 27 w 160"/>
                <a:gd name="T27" fmla="*/ 0 h 189"/>
                <a:gd name="T28" fmla="*/ 58 w 160"/>
                <a:gd name="T29" fmla="*/ 0 h 189"/>
                <a:gd name="T30" fmla="*/ 58 w 160"/>
                <a:gd name="T31" fmla="*/ 29 h 189"/>
                <a:gd name="T32" fmla="*/ 81 w 160"/>
                <a:gd name="T33" fmla="*/ 111 h 189"/>
                <a:gd name="T34" fmla="*/ 81 w 160"/>
                <a:gd name="T35" fmla="*/ 78 h 189"/>
                <a:gd name="T36" fmla="*/ 59 w 160"/>
                <a:gd name="T37" fmla="*/ 78 h 189"/>
                <a:gd name="T38" fmla="*/ 34 w 160"/>
                <a:gd name="T39" fmla="*/ 113 h 189"/>
                <a:gd name="T40" fmla="*/ 58 w 160"/>
                <a:gd name="T41" fmla="*/ 145 h 189"/>
                <a:gd name="T42" fmla="*/ 81 w 160"/>
                <a:gd name="T43" fmla="*/ 111 h 189"/>
                <a:gd name="T44" fmla="*/ 105 w 160"/>
                <a:gd name="T45" fmla="*/ 29 h 189"/>
                <a:gd name="T46" fmla="*/ 74 w 160"/>
                <a:gd name="T47" fmla="*/ 29 h 189"/>
                <a:gd name="T48" fmla="*/ 74 w 160"/>
                <a:gd name="T49" fmla="*/ 0 h 189"/>
                <a:gd name="T50" fmla="*/ 105 w 160"/>
                <a:gd name="T51" fmla="*/ 0 h 189"/>
                <a:gd name="T52" fmla="*/ 105 w 160"/>
                <a:gd name="T53"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189">
                  <a:moveTo>
                    <a:pt x="160" y="189"/>
                  </a:moveTo>
                  <a:cubicBezTo>
                    <a:pt x="125" y="189"/>
                    <a:pt x="125" y="189"/>
                    <a:pt x="125" y="189"/>
                  </a:cubicBezTo>
                  <a:cubicBezTo>
                    <a:pt x="106" y="189"/>
                    <a:pt x="92" y="179"/>
                    <a:pt x="84" y="158"/>
                  </a:cubicBezTo>
                  <a:cubicBezTo>
                    <a:pt x="78" y="168"/>
                    <a:pt x="66" y="173"/>
                    <a:pt x="49" y="173"/>
                  </a:cubicBezTo>
                  <a:cubicBezTo>
                    <a:pt x="19" y="173"/>
                    <a:pt x="0" y="148"/>
                    <a:pt x="0" y="113"/>
                  </a:cubicBezTo>
                  <a:cubicBezTo>
                    <a:pt x="0" y="76"/>
                    <a:pt x="18" y="53"/>
                    <a:pt x="51" y="53"/>
                  </a:cubicBezTo>
                  <a:cubicBezTo>
                    <a:pt x="51" y="52"/>
                    <a:pt x="73" y="52"/>
                    <a:pt x="117" y="52"/>
                  </a:cubicBezTo>
                  <a:cubicBezTo>
                    <a:pt x="117" y="130"/>
                    <a:pt x="117" y="130"/>
                    <a:pt x="117" y="130"/>
                  </a:cubicBezTo>
                  <a:cubicBezTo>
                    <a:pt x="117" y="147"/>
                    <a:pt x="126" y="156"/>
                    <a:pt x="142" y="156"/>
                  </a:cubicBezTo>
                  <a:cubicBezTo>
                    <a:pt x="160" y="156"/>
                    <a:pt x="160" y="156"/>
                    <a:pt x="160" y="156"/>
                  </a:cubicBezTo>
                  <a:lnTo>
                    <a:pt x="160" y="189"/>
                  </a:lnTo>
                  <a:close/>
                  <a:moveTo>
                    <a:pt x="58" y="29"/>
                  </a:moveTo>
                  <a:cubicBezTo>
                    <a:pt x="27" y="29"/>
                    <a:pt x="27" y="29"/>
                    <a:pt x="27" y="29"/>
                  </a:cubicBezTo>
                  <a:cubicBezTo>
                    <a:pt x="27" y="0"/>
                    <a:pt x="27" y="0"/>
                    <a:pt x="27" y="0"/>
                  </a:cubicBezTo>
                  <a:cubicBezTo>
                    <a:pt x="58" y="0"/>
                    <a:pt x="58" y="0"/>
                    <a:pt x="58" y="0"/>
                  </a:cubicBezTo>
                  <a:lnTo>
                    <a:pt x="58" y="29"/>
                  </a:lnTo>
                  <a:close/>
                  <a:moveTo>
                    <a:pt x="81" y="111"/>
                  </a:moveTo>
                  <a:cubicBezTo>
                    <a:pt x="81" y="78"/>
                    <a:pt x="81" y="78"/>
                    <a:pt x="81" y="78"/>
                  </a:cubicBezTo>
                  <a:cubicBezTo>
                    <a:pt x="59" y="78"/>
                    <a:pt x="59" y="78"/>
                    <a:pt x="59" y="78"/>
                  </a:cubicBezTo>
                  <a:cubicBezTo>
                    <a:pt x="45" y="78"/>
                    <a:pt x="34" y="93"/>
                    <a:pt x="34" y="113"/>
                  </a:cubicBezTo>
                  <a:cubicBezTo>
                    <a:pt x="34" y="130"/>
                    <a:pt x="44" y="145"/>
                    <a:pt x="58" y="145"/>
                  </a:cubicBezTo>
                  <a:cubicBezTo>
                    <a:pt x="73" y="145"/>
                    <a:pt x="81" y="131"/>
                    <a:pt x="81" y="111"/>
                  </a:cubicBezTo>
                  <a:close/>
                  <a:moveTo>
                    <a:pt x="105" y="29"/>
                  </a:moveTo>
                  <a:cubicBezTo>
                    <a:pt x="74" y="29"/>
                    <a:pt x="74" y="29"/>
                    <a:pt x="74" y="29"/>
                  </a:cubicBezTo>
                  <a:cubicBezTo>
                    <a:pt x="74" y="0"/>
                    <a:pt x="74" y="0"/>
                    <a:pt x="74" y="0"/>
                  </a:cubicBezTo>
                  <a:cubicBezTo>
                    <a:pt x="105" y="0"/>
                    <a:pt x="105" y="0"/>
                    <a:pt x="105" y="0"/>
                  </a:cubicBezTo>
                  <a:lnTo>
                    <a:pt x="105"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6" name="Freeform 88"/>
            <p:cNvSpPr>
              <a:spLocks/>
            </p:cNvSpPr>
            <p:nvPr/>
          </p:nvSpPr>
          <p:spPr bwMode="auto">
            <a:xfrm>
              <a:off x="5957888" y="3446463"/>
              <a:ext cx="249238" cy="123825"/>
            </a:xfrm>
            <a:custGeom>
              <a:avLst/>
              <a:gdLst>
                <a:gd name="T0" fmla="*/ 0 w 224"/>
                <a:gd name="T1" fmla="*/ 112 h 112"/>
                <a:gd name="T2" fmla="*/ 0 w 224"/>
                <a:gd name="T3" fmla="*/ 79 h 112"/>
                <a:gd name="T4" fmla="*/ 31 w 224"/>
                <a:gd name="T5" fmla="*/ 79 h 112"/>
                <a:gd name="T6" fmla="*/ 47 w 224"/>
                <a:gd name="T7" fmla="*/ 68 h 112"/>
                <a:gd name="T8" fmla="*/ 49 w 224"/>
                <a:gd name="T9" fmla="*/ 55 h 112"/>
                <a:gd name="T10" fmla="*/ 49 w 224"/>
                <a:gd name="T11" fmla="*/ 0 h 112"/>
                <a:gd name="T12" fmla="*/ 84 w 224"/>
                <a:gd name="T13" fmla="*/ 0 h 112"/>
                <a:gd name="T14" fmla="*/ 84 w 224"/>
                <a:gd name="T15" fmla="*/ 54 h 112"/>
                <a:gd name="T16" fmla="*/ 80 w 224"/>
                <a:gd name="T17" fmla="*/ 79 h 112"/>
                <a:gd name="T18" fmla="*/ 102 w 224"/>
                <a:gd name="T19" fmla="*/ 79 h 112"/>
                <a:gd name="T20" fmla="*/ 119 w 224"/>
                <a:gd name="T21" fmla="*/ 56 h 112"/>
                <a:gd name="T22" fmla="*/ 119 w 224"/>
                <a:gd name="T23" fmla="*/ 0 h 112"/>
                <a:gd name="T24" fmla="*/ 154 w 224"/>
                <a:gd name="T25" fmla="*/ 0 h 112"/>
                <a:gd name="T26" fmla="*/ 154 w 224"/>
                <a:gd name="T27" fmla="*/ 54 h 112"/>
                <a:gd name="T28" fmla="*/ 150 w 224"/>
                <a:gd name="T29" fmla="*/ 79 h 112"/>
                <a:gd name="T30" fmla="*/ 172 w 224"/>
                <a:gd name="T31" fmla="*/ 79 h 112"/>
                <a:gd name="T32" fmla="*/ 189 w 224"/>
                <a:gd name="T33" fmla="*/ 56 h 112"/>
                <a:gd name="T34" fmla="*/ 189 w 224"/>
                <a:gd name="T35" fmla="*/ 0 h 112"/>
                <a:gd name="T36" fmla="*/ 224 w 224"/>
                <a:gd name="T37" fmla="*/ 0 h 112"/>
                <a:gd name="T38" fmla="*/ 224 w 224"/>
                <a:gd name="T39" fmla="*/ 53 h 112"/>
                <a:gd name="T40" fmla="*/ 206 w 224"/>
                <a:gd name="T41" fmla="*/ 99 h 112"/>
                <a:gd name="T42" fmla="*/ 173 w 224"/>
                <a:gd name="T43" fmla="*/ 112 h 112"/>
                <a:gd name="T44" fmla="*/ 0 w 224"/>
                <a:gd name="T4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112">
                  <a:moveTo>
                    <a:pt x="0" y="112"/>
                  </a:moveTo>
                  <a:cubicBezTo>
                    <a:pt x="0" y="79"/>
                    <a:pt x="0" y="79"/>
                    <a:pt x="0" y="79"/>
                  </a:cubicBezTo>
                  <a:cubicBezTo>
                    <a:pt x="31" y="79"/>
                    <a:pt x="31" y="79"/>
                    <a:pt x="31" y="79"/>
                  </a:cubicBezTo>
                  <a:cubicBezTo>
                    <a:pt x="39" y="79"/>
                    <a:pt x="45" y="75"/>
                    <a:pt x="47" y="68"/>
                  </a:cubicBezTo>
                  <a:cubicBezTo>
                    <a:pt x="48" y="66"/>
                    <a:pt x="49" y="62"/>
                    <a:pt x="49" y="55"/>
                  </a:cubicBezTo>
                  <a:cubicBezTo>
                    <a:pt x="49" y="0"/>
                    <a:pt x="49" y="0"/>
                    <a:pt x="49" y="0"/>
                  </a:cubicBezTo>
                  <a:cubicBezTo>
                    <a:pt x="84" y="0"/>
                    <a:pt x="84" y="0"/>
                    <a:pt x="84" y="0"/>
                  </a:cubicBezTo>
                  <a:cubicBezTo>
                    <a:pt x="84" y="54"/>
                    <a:pt x="84" y="54"/>
                    <a:pt x="84" y="54"/>
                  </a:cubicBezTo>
                  <a:cubicBezTo>
                    <a:pt x="84" y="63"/>
                    <a:pt x="82" y="71"/>
                    <a:pt x="80" y="79"/>
                  </a:cubicBezTo>
                  <a:cubicBezTo>
                    <a:pt x="102" y="79"/>
                    <a:pt x="102" y="79"/>
                    <a:pt x="102" y="79"/>
                  </a:cubicBezTo>
                  <a:cubicBezTo>
                    <a:pt x="113" y="79"/>
                    <a:pt x="119" y="71"/>
                    <a:pt x="119" y="56"/>
                  </a:cubicBezTo>
                  <a:cubicBezTo>
                    <a:pt x="119" y="0"/>
                    <a:pt x="119" y="0"/>
                    <a:pt x="119" y="0"/>
                  </a:cubicBezTo>
                  <a:cubicBezTo>
                    <a:pt x="154" y="0"/>
                    <a:pt x="154" y="0"/>
                    <a:pt x="154" y="0"/>
                  </a:cubicBezTo>
                  <a:cubicBezTo>
                    <a:pt x="154" y="54"/>
                    <a:pt x="154" y="54"/>
                    <a:pt x="154" y="54"/>
                  </a:cubicBezTo>
                  <a:cubicBezTo>
                    <a:pt x="154" y="63"/>
                    <a:pt x="152" y="71"/>
                    <a:pt x="150" y="79"/>
                  </a:cubicBezTo>
                  <a:cubicBezTo>
                    <a:pt x="172" y="79"/>
                    <a:pt x="172" y="79"/>
                    <a:pt x="172" y="79"/>
                  </a:cubicBezTo>
                  <a:cubicBezTo>
                    <a:pt x="183" y="79"/>
                    <a:pt x="189" y="71"/>
                    <a:pt x="189" y="56"/>
                  </a:cubicBezTo>
                  <a:cubicBezTo>
                    <a:pt x="189" y="0"/>
                    <a:pt x="189" y="0"/>
                    <a:pt x="189" y="0"/>
                  </a:cubicBezTo>
                  <a:cubicBezTo>
                    <a:pt x="224" y="0"/>
                    <a:pt x="224" y="0"/>
                    <a:pt x="224" y="0"/>
                  </a:cubicBezTo>
                  <a:cubicBezTo>
                    <a:pt x="224" y="53"/>
                    <a:pt x="224" y="53"/>
                    <a:pt x="224" y="53"/>
                  </a:cubicBezTo>
                  <a:cubicBezTo>
                    <a:pt x="224" y="73"/>
                    <a:pt x="218" y="88"/>
                    <a:pt x="206" y="99"/>
                  </a:cubicBezTo>
                  <a:cubicBezTo>
                    <a:pt x="197" y="107"/>
                    <a:pt x="185" y="112"/>
                    <a:pt x="173" y="112"/>
                  </a:cubicBezTo>
                  <a:lnTo>
                    <a:pt x="0"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7" name="Rectangle 89"/>
            <p:cNvSpPr>
              <a:spLocks noChangeArrowheads="1"/>
            </p:cNvSpPr>
            <p:nvPr/>
          </p:nvSpPr>
          <p:spPr bwMode="auto">
            <a:xfrm>
              <a:off x="6238876" y="3392488"/>
              <a:ext cx="38100" cy="17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8" name="Freeform 90"/>
            <p:cNvSpPr>
              <a:spLocks/>
            </p:cNvSpPr>
            <p:nvPr/>
          </p:nvSpPr>
          <p:spPr bwMode="auto">
            <a:xfrm>
              <a:off x="6303963" y="3446463"/>
              <a:ext cx="76200" cy="169863"/>
            </a:xfrm>
            <a:custGeom>
              <a:avLst/>
              <a:gdLst>
                <a:gd name="T0" fmla="*/ 69 w 69"/>
                <a:gd name="T1" fmla="*/ 89 h 153"/>
                <a:gd name="T2" fmla="*/ 52 w 69"/>
                <a:gd name="T3" fmla="*/ 138 h 153"/>
                <a:gd name="T4" fmla="*/ 0 w 69"/>
                <a:gd name="T5" fmla="*/ 153 h 153"/>
                <a:gd name="T6" fmla="*/ 0 w 69"/>
                <a:gd name="T7" fmla="*/ 125 h 153"/>
                <a:gd name="T8" fmla="*/ 34 w 69"/>
                <a:gd name="T9" fmla="*/ 92 h 153"/>
                <a:gd name="T10" fmla="*/ 34 w 69"/>
                <a:gd name="T11" fmla="*/ 0 h 153"/>
                <a:gd name="T12" fmla="*/ 69 w 69"/>
                <a:gd name="T13" fmla="*/ 0 h 153"/>
                <a:gd name="T14" fmla="*/ 69 w 69"/>
                <a:gd name="T15" fmla="*/ 89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53">
                  <a:moveTo>
                    <a:pt x="69" y="89"/>
                  </a:moveTo>
                  <a:cubicBezTo>
                    <a:pt x="69" y="112"/>
                    <a:pt x="63" y="128"/>
                    <a:pt x="52" y="138"/>
                  </a:cubicBezTo>
                  <a:cubicBezTo>
                    <a:pt x="41" y="148"/>
                    <a:pt x="24" y="153"/>
                    <a:pt x="0" y="153"/>
                  </a:cubicBezTo>
                  <a:cubicBezTo>
                    <a:pt x="0" y="125"/>
                    <a:pt x="0" y="125"/>
                    <a:pt x="0" y="125"/>
                  </a:cubicBezTo>
                  <a:cubicBezTo>
                    <a:pt x="23" y="125"/>
                    <a:pt x="34" y="114"/>
                    <a:pt x="34" y="92"/>
                  </a:cubicBezTo>
                  <a:cubicBezTo>
                    <a:pt x="34" y="0"/>
                    <a:pt x="34" y="0"/>
                    <a:pt x="34" y="0"/>
                  </a:cubicBezTo>
                  <a:cubicBezTo>
                    <a:pt x="69" y="0"/>
                    <a:pt x="69" y="0"/>
                    <a:pt x="69" y="0"/>
                  </a:cubicBezTo>
                  <a:lnTo>
                    <a:pt x="69" y="8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199" name="Freeform 91"/>
            <p:cNvSpPr>
              <a:spLocks/>
            </p:cNvSpPr>
            <p:nvPr/>
          </p:nvSpPr>
          <p:spPr bwMode="auto">
            <a:xfrm>
              <a:off x="6405563" y="3446463"/>
              <a:ext cx="179388" cy="123825"/>
            </a:xfrm>
            <a:custGeom>
              <a:avLst/>
              <a:gdLst>
                <a:gd name="T0" fmla="*/ 161 w 161"/>
                <a:gd name="T1" fmla="*/ 112 h 112"/>
                <a:gd name="T2" fmla="*/ 0 w 161"/>
                <a:gd name="T3" fmla="*/ 112 h 112"/>
                <a:gd name="T4" fmla="*/ 0 w 161"/>
                <a:gd name="T5" fmla="*/ 79 h 112"/>
                <a:gd name="T6" fmla="*/ 90 w 161"/>
                <a:gd name="T7" fmla="*/ 79 h 112"/>
                <a:gd name="T8" fmla="*/ 27 w 161"/>
                <a:gd name="T9" fmla="*/ 29 h 112"/>
                <a:gd name="T10" fmla="*/ 27 w 161"/>
                <a:gd name="T11" fmla="*/ 0 h 112"/>
                <a:gd name="T12" fmla="*/ 74 w 161"/>
                <a:gd name="T13" fmla="*/ 4 h 112"/>
                <a:gd name="T14" fmla="*/ 125 w 161"/>
                <a:gd name="T15" fmla="*/ 78 h 112"/>
                <a:gd name="T16" fmla="*/ 161 w 161"/>
                <a:gd name="T17" fmla="*/ 78 h 112"/>
                <a:gd name="T18" fmla="*/ 161 w 161"/>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12">
                  <a:moveTo>
                    <a:pt x="161" y="112"/>
                  </a:moveTo>
                  <a:cubicBezTo>
                    <a:pt x="0" y="112"/>
                    <a:pt x="0" y="112"/>
                    <a:pt x="0" y="112"/>
                  </a:cubicBezTo>
                  <a:cubicBezTo>
                    <a:pt x="0" y="79"/>
                    <a:pt x="0" y="79"/>
                    <a:pt x="0" y="79"/>
                  </a:cubicBezTo>
                  <a:cubicBezTo>
                    <a:pt x="90" y="79"/>
                    <a:pt x="90" y="79"/>
                    <a:pt x="90" y="79"/>
                  </a:cubicBezTo>
                  <a:cubicBezTo>
                    <a:pt x="90" y="44"/>
                    <a:pt x="72" y="29"/>
                    <a:pt x="27" y="29"/>
                  </a:cubicBezTo>
                  <a:cubicBezTo>
                    <a:pt x="27" y="0"/>
                    <a:pt x="27" y="0"/>
                    <a:pt x="27" y="0"/>
                  </a:cubicBezTo>
                  <a:cubicBezTo>
                    <a:pt x="49" y="0"/>
                    <a:pt x="65" y="1"/>
                    <a:pt x="74" y="4"/>
                  </a:cubicBezTo>
                  <a:cubicBezTo>
                    <a:pt x="108" y="16"/>
                    <a:pt x="125" y="41"/>
                    <a:pt x="125" y="78"/>
                  </a:cubicBezTo>
                  <a:cubicBezTo>
                    <a:pt x="161" y="78"/>
                    <a:pt x="161" y="78"/>
                    <a:pt x="161" y="78"/>
                  </a:cubicBezTo>
                  <a:lnTo>
                    <a:pt x="161"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0" name="Freeform 92"/>
            <p:cNvSpPr>
              <a:spLocks/>
            </p:cNvSpPr>
            <p:nvPr/>
          </p:nvSpPr>
          <p:spPr bwMode="auto">
            <a:xfrm>
              <a:off x="6577013" y="3392488"/>
              <a:ext cx="125413" cy="177800"/>
            </a:xfrm>
            <a:custGeom>
              <a:avLst/>
              <a:gdLst>
                <a:gd name="T0" fmla="*/ 113 w 113"/>
                <a:gd name="T1" fmla="*/ 160 h 160"/>
                <a:gd name="T2" fmla="*/ 0 w 113"/>
                <a:gd name="T3" fmla="*/ 160 h 160"/>
                <a:gd name="T4" fmla="*/ 0 w 113"/>
                <a:gd name="T5" fmla="*/ 127 h 160"/>
                <a:gd name="T6" fmla="*/ 24 w 113"/>
                <a:gd name="T7" fmla="*/ 127 h 160"/>
                <a:gd name="T8" fmla="*/ 41 w 113"/>
                <a:gd name="T9" fmla="*/ 103 h 160"/>
                <a:gd name="T10" fmla="*/ 41 w 113"/>
                <a:gd name="T11" fmla="*/ 0 h 160"/>
                <a:gd name="T12" fmla="*/ 76 w 113"/>
                <a:gd name="T13" fmla="*/ 0 h 160"/>
                <a:gd name="T14" fmla="*/ 76 w 113"/>
                <a:gd name="T15" fmla="*/ 102 h 160"/>
                <a:gd name="T16" fmla="*/ 72 w 113"/>
                <a:gd name="T17" fmla="*/ 127 h 160"/>
                <a:gd name="T18" fmla="*/ 113 w 113"/>
                <a:gd name="T19" fmla="*/ 127 h 160"/>
                <a:gd name="T20" fmla="*/ 113 w 113"/>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113" y="160"/>
                  </a:moveTo>
                  <a:cubicBezTo>
                    <a:pt x="0" y="160"/>
                    <a:pt x="0" y="160"/>
                    <a:pt x="0" y="160"/>
                  </a:cubicBezTo>
                  <a:cubicBezTo>
                    <a:pt x="0" y="127"/>
                    <a:pt x="0" y="127"/>
                    <a:pt x="0" y="127"/>
                  </a:cubicBezTo>
                  <a:cubicBezTo>
                    <a:pt x="24" y="127"/>
                    <a:pt x="24" y="127"/>
                    <a:pt x="24" y="127"/>
                  </a:cubicBezTo>
                  <a:cubicBezTo>
                    <a:pt x="35" y="127"/>
                    <a:pt x="41" y="119"/>
                    <a:pt x="41" y="103"/>
                  </a:cubicBezTo>
                  <a:cubicBezTo>
                    <a:pt x="41" y="0"/>
                    <a:pt x="41" y="0"/>
                    <a:pt x="41" y="0"/>
                  </a:cubicBezTo>
                  <a:cubicBezTo>
                    <a:pt x="76" y="0"/>
                    <a:pt x="76" y="0"/>
                    <a:pt x="76" y="0"/>
                  </a:cubicBezTo>
                  <a:cubicBezTo>
                    <a:pt x="76" y="102"/>
                    <a:pt x="76" y="102"/>
                    <a:pt x="76" y="102"/>
                  </a:cubicBezTo>
                  <a:cubicBezTo>
                    <a:pt x="76" y="111"/>
                    <a:pt x="75" y="119"/>
                    <a:pt x="72" y="127"/>
                  </a:cubicBezTo>
                  <a:cubicBezTo>
                    <a:pt x="113" y="127"/>
                    <a:pt x="113" y="127"/>
                    <a:pt x="113" y="127"/>
                  </a:cubicBezTo>
                  <a:lnTo>
                    <a:pt x="113"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1" name="Freeform 93"/>
            <p:cNvSpPr>
              <a:spLocks/>
            </p:cNvSpPr>
            <p:nvPr/>
          </p:nvSpPr>
          <p:spPr bwMode="auto">
            <a:xfrm>
              <a:off x="6689726" y="3392488"/>
              <a:ext cx="87313" cy="177800"/>
            </a:xfrm>
            <a:custGeom>
              <a:avLst/>
              <a:gdLst>
                <a:gd name="T0" fmla="*/ 78 w 78"/>
                <a:gd name="T1" fmla="*/ 112 h 160"/>
                <a:gd name="T2" fmla="*/ 67 w 78"/>
                <a:gd name="T3" fmla="*/ 145 h 160"/>
                <a:gd name="T4" fmla="*/ 33 w 78"/>
                <a:gd name="T5" fmla="*/ 160 h 160"/>
                <a:gd name="T6" fmla="*/ 0 w 78"/>
                <a:gd name="T7" fmla="*/ 160 h 160"/>
                <a:gd name="T8" fmla="*/ 0 w 78"/>
                <a:gd name="T9" fmla="*/ 127 h 160"/>
                <a:gd name="T10" fmla="*/ 26 w 78"/>
                <a:gd name="T11" fmla="*/ 127 h 160"/>
                <a:gd name="T12" fmla="*/ 44 w 78"/>
                <a:gd name="T13" fmla="*/ 102 h 160"/>
                <a:gd name="T14" fmla="*/ 44 w 78"/>
                <a:gd name="T15" fmla="*/ 0 h 160"/>
                <a:gd name="T16" fmla="*/ 78 w 78"/>
                <a:gd name="T17" fmla="*/ 0 h 160"/>
                <a:gd name="T18" fmla="*/ 78 w 78"/>
                <a:gd name="T1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60">
                  <a:moveTo>
                    <a:pt x="78" y="112"/>
                  </a:moveTo>
                  <a:cubicBezTo>
                    <a:pt x="78" y="125"/>
                    <a:pt x="75" y="136"/>
                    <a:pt x="67" y="145"/>
                  </a:cubicBezTo>
                  <a:cubicBezTo>
                    <a:pt x="59" y="155"/>
                    <a:pt x="48" y="160"/>
                    <a:pt x="33" y="160"/>
                  </a:cubicBezTo>
                  <a:cubicBezTo>
                    <a:pt x="0" y="160"/>
                    <a:pt x="0" y="160"/>
                    <a:pt x="0" y="160"/>
                  </a:cubicBezTo>
                  <a:cubicBezTo>
                    <a:pt x="0" y="127"/>
                    <a:pt x="0" y="127"/>
                    <a:pt x="0" y="127"/>
                  </a:cubicBezTo>
                  <a:cubicBezTo>
                    <a:pt x="26" y="127"/>
                    <a:pt x="26" y="127"/>
                    <a:pt x="26" y="127"/>
                  </a:cubicBezTo>
                  <a:cubicBezTo>
                    <a:pt x="38" y="127"/>
                    <a:pt x="44" y="119"/>
                    <a:pt x="44" y="102"/>
                  </a:cubicBezTo>
                  <a:cubicBezTo>
                    <a:pt x="44" y="0"/>
                    <a:pt x="44" y="0"/>
                    <a:pt x="44" y="0"/>
                  </a:cubicBezTo>
                  <a:cubicBezTo>
                    <a:pt x="78" y="0"/>
                    <a:pt x="78" y="0"/>
                    <a:pt x="78" y="0"/>
                  </a:cubicBezTo>
                  <a:lnTo>
                    <a:pt x="78" y="1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2" name="Freeform 94"/>
            <p:cNvSpPr>
              <a:spLocks/>
            </p:cNvSpPr>
            <p:nvPr/>
          </p:nvSpPr>
          <p:spPr bwMode="auto">
            <a:xfrm>
              <a:off x="6850063" y="3392488"/>
              <a:ext cx="203200" cy="223838"/>
            </a:xfrm>
            <a:custGeom>
              <a:avLst/>
              <a:gdLst>
                <a:gd name="T0" fmla="*/ 182 w 182"/>
                <a:gd name="T1" fmla="*/ 160 h 201"/>
                <a:gd name="T2" fmla="*/ 180 w 182"/>
                <a:gd name="T3" fmla="*/ 160 h 201"/>
                <a:gd name="T4" fmla="*/ 110 w 182"/>
                <a:gd name="T5" fmla="*/ 113 h 201"/>
                <a:gd name="T6" fmla="*/ 69 w 182"/>
                <a:gd name="T7" fmla="*/ 113 h 201"/>
                <a:gd name="T8" fmla="*/ 33 w 182"/>
                <a:gd name="T9" fmla="*/ 140 h 201"/>
                <a:gd name="T10" fmla="*/ 69 w 182"/>
                <a:gd name="T11" fmla="*/ 168 h 201"/>
                <a:gd name="T12" fmla="*/ 116 w 182"/>
                <a:gd name="T13" fmla="*/ 168 h 201"/>
                <a:gd name="T14" fmla="*/ 116 w 182"/>
                <a:gd name="T15" fmla="*/ 201 h 201"/>
                <a:gd name="T16" fmla="*/ 71 w 182"/>
                <a:gd name="T17" fmla="*/ 201 h 201"/>
                <a:gd name="T18" fmla="*/ 0 w 182"/>
                <a:gd name="T19" fmla="*/ 140 h 201"/>
                <a:gd name="T20" fmla="*/ 41 w 182"/>
                <a:gd name="T21" fmla="*/ 83 h 201"/>
                <a:gd name="T22" fmla="*/ 35 w 182"/>
                <a:gd name="T23" fmla="*/ 57 h 201"/>
                <a:gd name="T24" fmla="*/ 89 w 182"/>
                <a:gd name="T25" fmla="*/ 0 h 201"/>
                <a:gd name="T26" fmla="*/ 136 w 182"/>
                <a:gd name="T27" fmla="*/ 30 h 201"/>
                <a:gd name="T28" fmla="*/ 108 w 182"/>
                <a:gd name="T29" fmla="*/ 43 h 201"/>
                <a:gd name="T30" fmla="*/ 89 w 182"/>
                <a:gd name="T31" fmla="*/ 29 h 201"/>
                <a:gd name="T32" fmla="*/ 68 w 182"/>
                <a:gd name="T33" fmla="*/ 55 h 201"/>
                <a:gd name="T34" fmla="*/ 82 w 182"/>
                <a:gd name="T35" fmla="*/ 80 h 201"/>
                <a:gd name="T36" fmla="*/ 137 w 182"/>
                <a:gd name="T37" fmla="*/ 80 h 201"/>
                <a:gd name="T38" fmla="*/ 179 w 182"/>
                <a:gd name="T39" fmla="*/ 127 h 201"/>
                <a:gd name="T40" fmla="*/ 182 w 182"/>
                <a:gd name="T41" fmla="*/ 127 h 201"/>
                <a:gd name="T42" fmla="*/ 182 w 182"/>
                <a:gd name="T43" fmla="*/ 1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2" h="201">
                  <a:moveTo>
                    <a:pt x="182" y="160"/>
                  </a:moveTo>
                  <a:cubicBezTo>
                    <a:pt x="180" y="160"/>
                    <a:pt x="180" y="160"/>
                    <a:pt x="180" y="160"/>
                  </a:cubicBezTo>
                  <a:cubicBezTo>
                    <a:pt x="144" y="160"/>
                    <a:pt x="121" y="144"/>
                    <a:pt x="110" y="113"/>
                  </a:cubicBezTo>
                  <a:cubicBezTo>
                    <a:pt x="69" y="113"/>
                    <a:pt x="69" y="113"/>
                    <a:pt x="69" y="113"/>
                  </a:cubicBezTo>
                  <a:cubicBezTo>
                    <a:pt x="44" y="113"/>
                    <a:pt x="33" y="121"/>
                    <a:pt x="33" y="140"/>
                  </a:cubicBezTo>
                  <a:cubicBezTo>
                    <a:pt x="33" y="158"/>
                    <a:pt x="45" y="168"/>
                    <a:pt x="69" y="168"/>
                  </a:cubicBezTo>
                  <a:cubicBezTo>
                    <a:pt x="116" y="168"/>
                    <a:pt x="116" y="168"/>
                    <a:pt x="116" y="168"/>
                  </a:cubicBezTo>
                  <a:cubicBezTo>
                    <a:pt x="116" y="201"/>
                    <a:pt x="116" y="201"/>
                    <a:pt x="116" y="201"/>
                  </a:cubicBezTo>
                  <a:cubicBezTo>
                    <a:pt x="71" y="201"/>
                    <a:pt x="71" y="201"/>
                    <a:pt x="71" y="201"/>
                  </a:cubicBezTo>
                  <a:cubicBezTo>
                    <a:pt x="24" y="201"/>
                    <a:pt x="0" y="178"/>
                    <a:pt x="0" y="140"/>
                  </a:cubicBezTo>
                  <a:cubicBezTo>
                    <a:pt x="0" y="112"/>
                    <a:pt x="15" y="91"/>
                    <a:pt x="41" y="83"/>
                  </a:cubicBezTo>
                  <a:cubicBezTo>
                    <a:pt x="37" y="74"/>
                    <a:pt x="35" y="65"/>
                    <a:pt x="35" y="57"/>
                  </a:cubicBezTo>
                  <a:cubicBezTo>
                    <a:pt x="35" y="25"/>
                    <a:pt x="58" y="0"/>
                    <a:pt x="89" y="0"/>
                  </a:cubicBezTo>
                  <a:cubicBezTo>
                    <a:pt x="110" y="0"/>
                    <a:pt x="127" y="11"/>
                    <a:pt x="136" y="30"/>
                  </a:cubicBezTo>
                  <a:cubicBezTo>
                    <a:pt x="108" y="43"/>
                    <a:pt x="108" y="43"/>
                    <a:pt x="108" y="43"/>
                  </a:cubicBezTo>
                  <a:cubicBezTo>
                    <a:pt x="105" y="34"/>
                    <a:pt x="98" y="29"/>
                    <a:pt x="89" y="29"/>
                  </a:cubicBezTo>
                  <a:cubicBezTo>
                    <a:pt x="77" y="29"/>
                    <a:pt x="68" y="40"/>
                    <a:pt x="68" y="55"/>
                  </a:cubicBezTo>
                  <a:cubicBezTo>
                    <a:pt x="68" y="68"/>
                    <a:pt x="73" y="76"/>
                    <a:pt x="82" y="80"/>
                  </a:cubicBezTo>
                  <a:cubicBezTo>
                    <a:pt x="137" y="80"/>
                    <a:pt x="137" y="80"/>
                    <a:pt x="137" y="80"/>
                  </a:cubicBezTo>
                  <a:cubicBezTo>
                    <a:pt x="137" y="112"/>
                    <a:pt x="151" y="127"/>
                    <a:pt x="179" y="127"/>
                  </a:cubicBezTo>
                  <a:cubicBezTo>
                    <a:pt x="182" y="127"/>
                    <a:pt x="182" y="127"/>
                    <a:pt x="182" y="127"/>
                  </a:cubicBezTo>
                  <a:lnTo>
                    <a:pt x="182" y="1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3" name="Freeform 95"/>
            <p:cNvSpPr>
              <a:spLocks noEditPoints="1"/>
            </p:cNvSpPr>
            <p:nvPr/>
          </p:nvSpPr>
          <p:spPr bwMode="auto">
            <a:xfrm>
              <a:off x="7042151" y="3392488"/>
              <a:ext cx="284163" cy="177800"/>
            </a:xfrm>
            <a:custGeom>
              <a:avLst/>
              <a:gdLst>
                <a:gd name="T0" fmla="*/ 256 w 256"/>
                <a:gd name="T1" fmla="*/ 160 h 160"/>
                <a:gd name="T2" fmla="*/ 0 w 256"/>
                <a:gd name="T3" fmla="*/ 160 h 160"/>
                <a:gd name="T4" fmla="*/ 0 w 256"/>
                <a:gd name="T5" fmla="*/ 127 h 160"/>
                <a:gd name="T6" fmla="*/ 31 w 256"/>
                <a:gd name="T7" fmla="*/ 127 h 160"/>
                <a:gd name="T8" fmla="*/ 48 w 256"/>
                <a:gd name="T9" fmla="*/ 103 h 160"/>
                <a:gd name="T10" fmla="*/ 48 w 256"/>
                <a:gd name="T11" fmla="*/ 59 h 160"/>
                <a:gd name="T12" fmla="*/ 83 w 256"/>
                <a:gd name="T13" fmla="*/ 59 h 160"/>
                <a:gd name="T14" fmla="*/ 83 w 256"/>
                <a:gd name="T15" fmla="*/ 91 h 160"/>
                <a:gd name="T16" fmla="*/ 162 w 256"/>
                <a:gd name="T17" fmla="*/ 47 h 160"/>
                <a:gd name="T18" fmla="*/ 229 w 256"/>
                <a:gd name="T19" fmla="*/ 127 h 160"/>
                <a:gd name="T20" fmla="*/ 256 w 256"/>
                <a:gd name="T21" fmla="*/ 127 h 160"/>
                <a:gd name="T22" fmla="*/ 256 w 256"/>
                <a:gd name="T23" fmla="*/ 160 h 160"/>
                <a:gd name="T24" fmla="*/ 193 w 256"/>
                <a:gd name="T25" fmla="*/ 127 h 160"/>
                <a:gd name="T26" fmla="*/ 159 w 256"/>
                <a:gd name="T27" fmla="*/ 77 h 160"/>
                <a:gd name="T28" fmla="*/ 91 w 256"/>
                <a:gd name="T29" fmla="*/ 127 h 160"/>
                <a:gd name="T30" fmla="*/ 193 w 256"/>
                <a:gd name="T31" fmla="*/ 127 h 160"/>
                <a:gd name="T32" fmla="*/ 171 w 256"/>
                <a:gd name="T33" fmla="*/ 29 h 160"/>
                <a:gd name="T34" fmla="*/ 140 w 256"/>
                <a:gd name="T35" fmla="*/ 29 h 160"/>
                <a:gd name="T36" fmla="*/ 140 w 256"/>
                <a:gd name="T37" fmla="*/ 0 h 160"/>
                <a:gd name="T38" fmla="*/ 171 w 256"/>
                <a:gd name="T39" fmla="*/ 0 h 160"/>
                <a:gd name="T40" fmla="*/ 171 w 256"/>
                <a:gd name="T41"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160">
                  <a:moveTo>
                    <a:pt x="256" y="160"/>
                  </a:moveTo>
                  <a:cubicBezTo>
                    <a:pt x="0" y="160"/>
                    <a:pt x="0" y="160"/>
                    <a:pt x="0" y="160"/>
                  </a:cubicBezTo>
                  <a:cubicBezTo>
                    <a:pt x="0" y="127"/>
                    <a:pt x="0" y="127"/>
                    <a:pt x="0" y="127"/>
                  </a:cubicBezTo>
                  <a:cubicBezTo>
                    <a:pt x="31" y="127"/>
                    <a:pt x="31" y="127"/>
                    <a:pt x="31" y="127"/>
                  </a:cubicBezTo>
                  <a:cubicBezTo>
                    <a:pt x="42" y="127"/>
                    <a:pt x="48" y="121"/>
                    <a:pt x="48" y="103"/>
                  </a:cubicBezTo>
                  <a:cubicBezTo>
                    <a:pt x="48" y="59"/>
                    <a:pt x="48" y="59"/>
                    <a:pt x="48" y="59"/>
                  </a:cubicBezTo>
                  <a:cubicBezTo>
                    <a:pt x="83" y="59"/>
                    <a:pt x="83" y="59"/>
                    <a:pt x="83" y="59"/>
                  </a:cubicBezTo>
                  <a:cubicBezTo>
                    <a:pt x="83" y="91"/>
                    <a:pt x="83" y="91"/>
                    <a:pt x="83" y="91"/>
                  </a:cubicBezTo>
                  <a:cubicBezTo>
                    <a:pt x="105" y="64"/>
                    <a:pt x="134" y="47"/>
                    <a:pt x="162" y="47"/>
                  </a:cubicBezTo>
                  <a:cubicBezTo>
                    <a:pt x="202" y="47"/>
                    <a:pt x="226" y="76"/>
                    <a:pt x="229" y="127"/>
                  </a:cubicBezTo>
                  <a:cubicBezTo>
                    <a:pt x="256" y="127"/>
                    <a:pt x="256" y="127"/>
                    <a:pt x="256" y="127"/>
                  </a:cubicBezTo>
                  <a:lnTo>
                    <a:pt x="256" y="160"/>
                  </a:lnTo>
                  <a:close/>
                  <a:moveTo>
                    <a:pt x="193" y="127"/>
                  </a:moveTo>
                  <a:cubicBezTo>
                    <a:pt x="193" y="100"/>
                    <a:pt x="182" y="77"/>
                    <a:pt x="159" y="77"/>
                  </a:cubicBezTo>
                  <a:cubicBezTo>
                    <a:pt x="133" y="77"/>
                    <a:pt x="110" y="94"/>
                    <a:pt x="91" y="127"/>
                  </a:cubicBezTo>
                  <a:lnTo>
                    <a:pt x="193" y="127"/>
                  </a:lnTo>
                  <a:close/>
                  <a:moveTo>
                    <a:pt x="171" y="29"/>
                  </a:moveTo>
                  <a:cubicBezTo>
                    <a:pt x="140" y="29"/>
                    <a:pt x="140" y="29"/>
                    <a:pt x="140" y="29"/>
                  </a:cubicBezTo>
                  <a:cubicBezTo>
                    <a:pt x="140" y="0"/>
                    <a:pt x="140" y="0"/>
                    <a:pt x="140" y="0"/>
                  </a:cubicBezTo>
                  <a:cubicBezTo>
                    <a:pt x="171" y="0"/>
                    <a:pt x="171" y="0"/>
                    <a:pt x="171" y="0"/>
                  </a:cubicBezTo>
                  <a:lnTo>
                    <a:pt x="171"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4" name="Freeform 96"/>
            <p:cNvSpPr>
              <a:spLocks noEditPoints="1"/>
            </p:cNvSpPr>
            <p:nvPr/>
          </p:nvSpPr>
          <p:spPr bwMode="auto">
            <a:xfrm>
              <a:off x="7321551" y="3392488"/>
              <a:ext cx="223838" cy="177800"/>
            </a:xfrm>
            <a:custGeom>
              <a:avLst/>
              <a:gdLst>
                <a:gd name="T0" fmla="*/ 202 w 202"/>
                <a:gd name="T1" fmla="*/ 160 h 160"/>
                <a:gd name="T2" fmla="*/ 0 w 202"/>
                <a:gd name="T3" fmla="*/ 160 h 160"/>
                <a:gd name="T4" fmla="*/ 0 w 202"/>
                <a:gd name="T5" fmla="*/ 127 h 160"/>
                <a:gd name="T6" fmla="*/ 140 w 202"/>
                <a:gd name="T7" fmla="*/ 127 h 160"/>
                <a:gd name="T8" fmla="*/ 126 w 202"/>
                <a:gd name="T9" fmla="*/ 93 h 160"/>
                <a:gd name="T10" fmla="*/ 88 w 202"/>
                <a:gd name="T11" fmla="*/ 77 h 160"/>
                <a:gd name="T12" fmla="*/ 47 w 202"/>
                <a:gd name="T13" fmla="*/ 95 h 160"/>
                <a:gd name="T14" fmla="*/ 29 w 202"/>
                <a:gd name="T15" fmla="*/ 71 h 160"/>
                <a:gd name="T16" fmla="*/ 91 w 202"/>
                <a:gd name="T17" fmla="*/ 45 h 160"/>
                <a:gd name="T18" fmla="*/ 129 w 202"/>
                <a:gd name="T19" fmla="*/ 53 h 160"/>
                <a:gd name="T20" fmla="*/ 176 w 202"/>
                <a:gd name="T21" fmla="*/ 127 h 160"/>
                <a:gd name="T22" fmla="*/ 202 w 202"/>
                <a:gd name="T23" fmla="*/ 127 h 160"/>
                <a:gd name="T24" fmla="*/ 202 w 202"/>
                <a:gd name="T25" fmla="*/ 160 h 160"/>
                <a:gd name="T26" fmla="*/ 105 w 202"/>
                <a:gd name="T27" fmla="*/ 29 h 160"/>
                <a:gd name="T28" fmla="*/ 75 w 202"/>
                <a:gd name="T29" fmla="*/ 29 h 160"/>
                <a:gd name="T30" fmla="*/ 75 w 202"/>
                <a:gd name="T31" fmla="*/ 0 h 160"/>
                <a:gd name="T32" fmla="*/ 105 w 202"/>
                <a:gd name="T33" fmla="*/ 0 h 160"/>
                <a:gd name="T34" fmla="*/ 105 w 202"/>
                <a:gd name="T35"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160">
                  <a:moveTo>
                    <a:pt x="202" y="160"/>
                  </a:moveTo>
                  <a:cubicBezTo>
                    <a:pt x="0" y="160"/>
                    <a:pt x="0" y="160"/>
                    <a:pt x="0" y="160"/>
                  </a:cubicBezTo>
                  <a:cubicBezTo>
                    <a:pt x="0" y="127"/>
                    <a:pt x="0" y="127"/>
                    <a:pt x="0" y="127"/>
                  </a:cubicBezTo>
                  <a:cubicBezTo>
                    <a:pt x="140" y="127"/>
                    <a:pt x="140" y="127"/>
                    <a:pt x="140" y="127"/>
                  </a:cubicBezTo>
                  <a:cubicBezTo>
                    <a:pt x="140" y="114"/>
                    <a:pt x="135" y="102"/>
                    <a:pt x="126" y="93"/>
                  </a:cubicBezTo>
                  <a:cubicBezTo>
                    <a:pt x="117" y="82"/>
                    <a:pt x="104" y="77"/>
                    <a:pt x="88" y="77"/>
                  </a:cubicBezTo>
                  <a:cubicBezTo>
                    <a:pt x="73" y="77"/>
                    <a:pt x="56" y="85"/>
                    <a:pt x="47" y="95"/>
                  </a:cubicBezTo>
                  <a:cubicBezTo>
                    <a:pt x="43" y="90"/>
                    <a:pt x="37" y="82"/>
                    <a:pt x="29" y="71"/>
                  </a:cubicBezTo>
                  <a:cubicBezTo>
                    <a:pt x="46" y="54"/>
                    <a:pt x="67" y="45"/>
                    <a:pt x="91" y="45"/>
                  </a:cubicBezTo>
                  <a:cubicBezTo>
                    <a:pt x="105" y="45"/>
                    <a:pt x="118" y="48"/>
                    <a:pt x="129" y="53"/>
                  </a:cubicBezTo>
                  <a:cubicBezTo>
                    <a:pt x="156" y="65"/>
                    <a:pt x="171" y="90"/>
                    <a:pt x="176" y="127"/>
                  </a:cubicBezTo>
                  <a:cubicBezTo>
                    <a:pt x="202" y="127"/>
                    <a:pt x="202" y="127"/>
                    <a:pt x="202" y="127"/>
                  </a:cubicBezTo>
                  <a:lnTo>
                    <a:pt x="202" y="160"/>
                  </a:lnTo>
                  <a:close/>
                  <a:moveTo>
                    <a:pt x="105" y="29"/>
                  </a:moveTo>
                  <a:cubicBezTo>
                    <a:pt x="75" y="29"/>
                    <a:pt x="75" y="29"/>
                    <a:pt x="75" y="29"/>
                  </a:cubicBezTo>
                  <a:cubicBezTo>
                    <a:pt x="75" y="0"/>
                    <a:pt x="75" y="0"/>
                    <a:pt x="75" y="0"/>
                  </a:cubicBezTo>
                  <a:cubicBezTo>
                    <a:pt x="105" y="0"/>
                    <a:pt x="105" y="0"/>
                    <a:pt x="105" y="0"/>
                  </a:cubicBezTo>
                  <a:lnTo>
                    <a:pt x="105"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5" name="Freeform 97"/>
            <p:cNvSpPr>
              <a:spLocks noEditPoints="1"/>
            </p:cNvSpPr>
            <p:nvPr/>
          </p:nvSpPr>
          <p:spPr bwMode="auto">
            <a:xfrm>
              <a:off x="7532688" y="3392488"/>
              <a:ext cx="88900" cy="177800"/>
            </a:xfrm>
            <a:custGeom>
              <a:avLst/>
              <a:gdLst>
                <a:gd name="T0" fmla="*/ 31 w 80"/>
                <a:gd name="T1" fmla="*/ 29 h 160"/>
                <a:gd name="T2" fmla="*/ 0 w 80"/>
                <a:gd name="T3" fmla="*/ 29 h 160"/>
                <a:gd name="T4" fmla="*/ 0 w 80"/>
                <a:gd name="T5" fmla="*/ 0 h 160"/>
                <a:gd name="T6" fmla="*/ 31 w 80"/>
                <a:gd name="T7" fmla="*/ 0 h 160"/>
                <a:gd name="T8" fmla="*/ 31 w 80"/>
                <a:gd name="T9" fmla="*/ 29 h 160"/>
                <a:gd name="T10" fmla="*/ 80 w 80"/>
                <a:gd name="T11" fmla="*/ 112 h 160"/>
                <a:gd name="T12" fmla="*/ 69 w 80"/>
                <a:gd name="T13" fmla="*/ 145 h 160"/>
                <a:gd name="T14" fmla="*/ 35 w 80"/>
                <a:gd name="T15" fmla="*/ 160 h 160"/>
                <a:gd name="T16" fmla="*/ 5 w 80"/>
                <a:gd name="T17" fmla="*/ 160 h 160"/>
                <a:gd name="T18" fmla="*/ 5 w 80"/>
                <a:gd name="T19" fmla="*/ 127 h 160"/>
                <a:gd name="T20" fmla="*/ 28 w 80"/>
                <a:gd name="T21" fmla="*/ 127 h 160"/>
                <a:gd name="T22" fmla="*/ 45 w 80"/>
                <a:gd name="T23" fmla="*/ 102 h 160"/>
                <a:gd name="T24" fmla="*/ 45 w 80"/>
                <a:gd name="T25" fmla="*/ 48 h 160"/>
                <a:gd name="T26" fmla="*/ 80 w 80"/>
                <a:gd name="T27" fmla="*/ 48 h 160"/>
                <a:gd name="T28" fmla="*/ 80 w 80"/>
                <a:gd name="T29" fmla="*/ 112 h 160"/>
                <a:gd name="T30" fmla="*/ 78 w 80"/>
                <a:gd name="T31" fmla="*/ 29 h 160"/>
                <a:gd name="T32" fmla="*/ 47 w 80"/>
                <a:gd name="T33" fmla="*/ 29 h 160"/>
                <a:gd name="T34" fmla="*/ 47 w 80"/>
                <a:gd name="T35" fmla="*/ 0 h 160"/>
                <a:gd name="T36" fmla="*/ 78 w 80"/>
                <a:gd name="T37" fmla="*/ 0 h 160"/>
                <a:gd name="T38" fmla="*/ 78 w 80"/>
                <a:gd name="T39"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60">
                  <a:moveTo>
                    <a:pt x="31" y="29"/>
                  </a:moveTo>
                  <a:cubicBezTo>
                    <a:pt x="0" y="29"/>
                    <a:pt x="0" y="29"/>
                    <a:pt x="0" y="29"/>
                  </a:cubicBezTo>
                  <a:cubicBezTo>
                    <a:pt x="0" y="0"/>
                    <a:pt x="0" y="0"/>
                    <a:pt x="0" y="0"/>
                  </a:cubicBezTo>
                  <a:cubicBezTo>
                    <a:pt x="31" y="0"/>
                    <a:pt x="31" y="0"/>
                    <a:pt x="31" y="0"/>
                  </a:cubicBezTo>
                  <a:lnTo>
                    <a:pt x="31" y="29"/>
                  </a:lnTo>
                  <a:close/>
                  <a:moveTo>
                    <a:pt x="80" y="112"/>
                  </a:moveTo>
                  <a:cubicBezTo>
                    <a:pt x="80" y="125"/>
                    <a:pt x="76" y="136"/>
                    <a:pt x="69" y="145"/>
                  </a:cubicBezTo>
                  <a:cubicBezTo>
                    <a:pt x="61" y="155"/>
                    <a:pt x="49" y="160"/>
                    <a:pt x="35" y="160"/>
                  </a:cubicBezTo>
                  <a:cubicBezTo>
                    <a:pt x="5" y="160"/>
                    <a:pt x="5" y="160"/>
                    <a:pt x="5" y="160"/>
                  </a:cubicBezTo>
                  <a:cubicBezTo>
                    <a:pt x="5" y="127"/>
                    <a:pt x="5" y="127"/>
                    <a:pt x="5" y="127"/>
                  </a:cubicBezTo>
                  <a:cubicBezTo>
                    <a:pt x="28" y="127"/>
                    <a:pt x="28" y="127"/>
                    <a:pt x="28" y="127"/>
                  </a:cubicBezTo>
                  <a:cubicBezTo>
                    <a:pt x="39" y="127"/>
                    <a:pt x="45" y="119"/>
                    <a:pt x="45" y="102"/>
                  </a:cubicBezTo>
                  <a:cubicBezTo>
                    <a:pt x="45" y="48"/>
                    <a:pt x="45" y="48"/>
                    <a:pt x="45" y="48"/>
                  </a:cubicBezTo>
                  <a:cubicBezTo>
                    <a:pt x="80" y="48"/>
                    <a:pt x="80" y="48"/>
                    <a:pt x="80" y="48"/>
                  </a:cubicBezTo>
                  <a:lnTo>
                    <a:pt x="80" y="112"/>
                  </a:lnTo>
                  <a:close/>
                  <a:moveTo>
                    <a:pt x="78" y="29"/>
                  </a:moveTo>
                  <a:cubicBezTo>
                    <a:pt x="47" y="29"/>
                    <a:pt x="47" y="29"/>
                    <a:pt x="47" y="29"/>
                  </a:cubicBezTo>
                  <a:cubicBezTo>
                    <a:pt x="47" y="0"/>
                    <a:pt x="47" y="0"/>
                    <a:pt x="47" y="0"/>
                  </a:cubicBezTo>
                  <a:cubicBezTo>
                    <a:pt x="78" y="0"/>
                    <a:pt x="78" y="0"/>
                    <a:pt x="78" y="0"/>
                  </a:cubicBezTo>
                  <a:lnTo>
                    <a:pt x="78"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6" name="Freeform 98"/>
            <p:cNvSpPr>
              <a:spLocks noEditPoints="1"/>
            </p:cNvSpPr>
            <p:nvPr/>
          </p:nvSpPr>
          <p:spPr bwMode="auto">
            <a:xfrm>
              <a:off x="7696201" y="3392488"/>
              <a:ext cx="173038" cy="223838"/>
            </a:xfrm>
            <a:custGeom>
              <a:avLst/>
              <a:gdLst>
                <a:gd name="T0" fmla="*/ 0 w 156"/>
                <a:gd name="T1" fmla="*/ 47 h 201"/>
                <a:gd name="T2" fmla="*/ 35 w 156"/>
                <a:gd name="T3" fmla="*/ 47 h 201"/>
                <a:gd name="T4" fmla="*/ 35 w 156"/>
                <a:gd name="T5" fmla="*/ 114 h 201"/>
                <a:gd name="T6" fmla="*/ 78 w 156"/>
                <a:gd name="T7" fmla="*/ 169 h 201"/>
                <a:gd name="T8" fmla="*/ 121 w 156"/>
                <a:gd name="T9" fmla="*/ 114 h 201"/>
                <a:gd name="T10" fmla="*/ 121 w 156"/>
                <a:gd name="T11" fmla="*/ 47 h 201"/>
                <a:gd name="T12" fmla="*/ 156 w 156"/>
                <a:gd name="T13" fmla="*/ 47 h 201"/>
                <a:gd name="T14" fmla="*/ 156 w 156"/>
                <a:gd name="T15" fmla="*/ 117 h 201"/>
                <a:gd name="T16" fmla="*/ 78 w 156"/>
                <a:gd name="T17" fmla="*/ 201 h 201"/>
                <a:gd name="T18" fmla="*/ 0 w 156"/>
                <a:gd name="T19" fmla="*/ 117 h 201"/>
                <a:gd name="T20" fmla="*/ 0 w 156"/>
                <a:gd name="T21" fmla="*/ 47 h 201"/>
                <a:gd name="T22" fmla="*/ 93 w 156"/>
                <a:gd name="T23" fmla="*/ 29 h 201"/>
                <a:gd name="T24" fmla="*/ 62 w 156"/>
                <a:gd name="T25" fmla="*/ 29 h 201"/>
                <a:gd name="T26" fmla="*/ 62 w 156"/>
                <a:gd name="T27" fmla="*/ 0 h 201"/>
                <a:gd name="T28" fmla="*/ 93 w 156"/>
                <a:gd name="T29" fmla="*/ 0 h 201"/>
                <a:gd name="T30" fmla="*/ 93 w 156"/>
                <a:gd name="T31" fmla="*/ 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201">
                  <a:moveTo>
                    <a:pt x="0" y="47"/>
                  </a:moveTo>
                  <a:cubicBezTo>
                    <a:pt x="35" y="47"/>
                    <a:pt x="35" y="47"/>
                    <a:pt x="35" y="47"/>
                  </a:cubicBezTo>
                  <a:cubicBezTo>
                    <a:pt x="35" y="114"/>
                    <a:pt x="35" y="114"/>
                    <a:pt x="35" y="114"/>
                  </a:cubicBezTo>
                  <a:cubicBezTo>
                    <a:pt x="35" y="146"/>
                    <a:pt x="51" y="169"/>
                    <a:pt x="78" y="169"/>
                  </a:cubicBezTo>
                  <a:cubicBezTo>
                    <a:pt x="105" y="169"/>
                    <a:pt x="121" y="146"/>
                    <a:pt x="121" y="114"/>
                  </a:cubicBezTo>
                  <a:cubicBezTo>
                    <a:pt x="121" y="47"/>
                    <a:pt x="121" y="47"/>
                    <a:pt x="121" y="47"/>
                  </a:cubicBezTo>
                  <a:cubicBezTo>
                    <a:pt x="156" y="47"/>
                    <a:pt x="156" y="47"/>
                    <a:pt x="156" y="47"/>
                  </a:cubicBezTo>
                  <a:cubicBezTo>
                    <a:pt x="156" y="117"/>
                    <a:pt x="156" y="117"/>
                    <a:pt x="156" y="117"/>
                  </a:cubicBezTo>
                  <a:cubicBezTo>
                    <a:pt x="156" y="163"/>
                    <a:pt x="123" y="201"/>
                    <a:pt x="78" y="201"/>
                  </a:cubicBezTo>
                  <a:cubicBezTo>
                    <a:pt x="34" y="201"/>
                    <a:pt x="0" y="164"/>
                    <a:pt x="0" y="117"/>
                  </a:cubicBezTo>
                  <a:lnTo>
                    <a:pt x="0" y="47"/>
                  </a:lnTo>
                  <a:close/>
                  <a:moveTo>
                    <a:pt x="93" y="29"/>
                  </a:moveTo>
                  <a:cubicBezTo>
                    <a:pt x="62" y="29"/>
                    <a:pt x="62" y="29"/>
                    <a:pt x="62" y="29"/>
                  </a:cubicBezTo>
                  <a:cubicBezTo>
                    <a:pt x="62" y="0"/>
                    <a:pt x="62" y="0"/>
                    <a:pt x="62" y="0"/>
                  </a:cubicBezTo>
                  <a:cubicBezTo>
                    <a:pt x="93" y="0"/>
                    <a:pt x="93" y="0"/>
                    <a:pt x="93" y="0"/>
                  </a:cubicBezTo>
                  <a:lnTo>
                    <a:pt x="93"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sp>
          <p:nvSpPr>
            <p:cNvPr id="7207" name="Freeform 99"/>
            <p:cNvSpPr>
              <a:spLocks noEditPoints="1"/>
            </p:cNvSpPr>
            <p:nvPr/>
          </p:nvSpPr>
          <p:spPr bwMode="auto">
            <a:xfrm>
              <a:off x="7891463" y="3333750"/>
              <a:ext cx="50800" cy="236538"/>
            </a:xfrm>
            <a:custGeom>
              <a:avLst/>
              <a:gdLst>
                <a:gd name="T0" fmla="*/ 45 w 45"/>
                <a:gd name="T1" fmla="*/ 39 h 213"/>
                <a:gd name="T2" fmla="*/ 0 w 45"/>
                <a:gd name="T3" fmla="*/ 39 h 213"/>
                <a:gd name="T4" fmla="*/ 0 w 45"/>
                <a:gd name="T5" fmla="*/ 27 h 213"/>
                <a:gd name="T6" fmla="*/ 10 w 45"/>
                <a:gd name="T7" fmla="*/ 27 h 213"/>
                <a:gd name="T8" fmla="*/ 9 w 45"/>
                <a:gd name="T9" fmla="*/ 20 h 213"/>
                <a:gd name="T10" fmla="*/ 28 w 45"/>
                <a:gd name="T11" fmla="*/ 0 h 213"/>
                <a:gd name="T12" fmla="*/ 44 w 45"/>
                <a:gd name="T13" fmla="*/ 12 h 213"/>
                <a:gd name="T14" fmla="*/ 33 w 45"/>
                <a:gd name="T15" fmla="*/ 17 h 213"/>
                <a:gd name="T16" fmla="*/ 28 w 45"/>
                <a:gd name="T17" fmla="*/ 12 h 213"/>
                <a:gd name="T18" fmla="*/ 22 w 45"/>
                <a:gd name="T19" fmla="*/ 20 h 213"/>
                <a:gd name="T20" fmla="*/ 25 w 45"/>
                <a:gd name="T21" fmla="*/ 26 h 213"/>
                <a:gd name="T22" fmla="*/ 45 w 45"/>
                <a:gd name="T23" fmla="*/ 26 h 213"/>
                <a:gd name="T24" fmla="*/ 45 w 45"/>
                <a:gd name="T25" fmla="*/ 39 h 213"/>
                <a:gd name="T26" fmla="*/ 40 w 45"/>
                <a:gd name="T27" fmla="*/ 213 h 213"/>
                <a:gd name="T28" fmla="*/ 6 w 45"/>
                <a:gd name="T29" fmla="*/ 213 h 213"/>
                <a:gd name="T30" fmla="*/ 6 w 45"/>
                <a:gd name="T31" fmla="*/ 53 h 213"/>
                <a:gd name="T32" fmla="*/ 40 w 45"/>
                <a:gd name="T33" fmla="*/ 53 h 213"/>
                <a:gd name="T34" fmla="*/ 40 w 45"/>
                <a:gd name="T3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13">
                  <a:moveTo>
                    <a:pt x="45" y="39"/>
                  </a:moveTo>
                  <a:cubicBezTo>
                    <a:pt x="0" y="39"/>
                    <a:pt x="0" y="39"/>
                    <a:pt x="0" y="39"/>
                  </a:cubicBezTo>
                  <a:cubicBezTo>
                    <a:pt x="0" y="27"/>
                    <a:pt x="0" y="27"/>
                    <a:pt x="0" y="27"/>
                  </a:cubicBezTo>
                  <a:cubicBezTo>
                    <a:pt x="10" y="27"/>
                    <a:pt x="10" y="27"/>
                    <a:pt x="10" y="27"/>
                  </a:cubicBezTo>
                  <a:cubicBezTo>
                    <a:pt x="9" y="24"/>
                    <a:pt x="9" y="22"/>
                    <a:pt x="9" y="20"/>
                  </a:cubicBezTo>
                  <a:cubicBezTo>
                    <a:pt x="9" y="9"/>
                    <a:pt x="17" y="0"/>
                    <a:pt x="28" y="0"/>
                  </a:cubicBezTo>
                  <a:cubicBezTo>
                    <a:pt x="36" y="0"/>
                    <a:pt x="41" y="4"/>
                    <a:pt x="44" y="12"/>
                  </a:cubicBezTo>
                  <a:cubicBezTo>
                    <a:pt x="33" y="17"/>
                    <a:pt x="33" y="17"/>
                    <a:pt x="33" y="17"/>
                  </a:cubicBezTo>
                  <a:cubicBezTo>
                    <a:pt x="32" y="14"/>
                    <a:pt x="30" y="12"/>
                    <a:pt x="28" y="12"/>
                  </a:cubicBezTo>
                  <a:cubicBezTo>
                    <a:pt x="24" y="12"/>
                    <a:pt x="22" y="15"/>
                    <a:pt x="22" y="20"/>
                  </a:cubicBezTo>
                  <a:cubicBezTo>
                    <a:pt x="22" y="23"/>
                    <a:pt x="23" y="26"/>
                    <a:pt x="25" y="26"/>
                  </a:cubicBezTo>
                  <a:cubicBezTo>
                    <a:pt x="45" y="26"/>
                    <a:pt x="45" y="26"/>
                    <a:pt x="45" y="26"/>
                  </a:cubicBezTo>
                  <a:lnTo>
                    <a:pt x="45" y="39"/>
                  </a:lnTo>
                  <a:close/>
                  <a:moveTo>
                    <a:pt x="40" y="213"/>
                  </a:moveTo>
                  <a:cubicBezTo>
                    <a:pt x="6" y="213"/>
                    <a:pt x="6" y="213"/>
                    <a:pt x="6" y="213"/>
                  </a:cubicBezTo>
                  <a:cubicBezTo>
                    <a:pt x="6" y="53"/>
                    <a:pt x="6" y="53"/>
                    <a:pt x="6" y="53"/>
                  </a:cubicBezTo>
                  <a:cubicBezTo>
                    <a:pt x="40" y="53"/>
                    <a:pt x="40" y="53"/>
                    <a:pt x="40" y="53"/>
                  </a:cubicBezTo>
                  <a:lnTo>
                    <a:pt x="40" y="2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EG"/>
            </a:p>
          </p:txBody>
        </p:sp>
      </p:grpSp>
      <p:sp>
        <p:nvSpPr>
          <p:cNvPr id="7253" name="مستطيل مستدير الزوايا 7252"/>
          <p:cNvSpPr/>
          <p:nvPr/>
        </p:nvSpPr>
        <p:spPr>
          <a:xfrm>
            <a:off x="6564086" y="2256472"/>
            <a:ext cx="5155474" cy="78803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latin typeface="GE SS Two Bold" panose="020A0503020102020204" pitchFamily="18" charset="-78"/>
                <a:ea typeface="GE SS Two Bold" panose="020A0503020102020204" pitchFamily="18" charset="-78"/>
                <a:cs typeface="GE SS Two Bold" panose="020A0503020102020204" pitchFamily="18" charset="-78"/>
              </a:rPr>
              <a:t>نتائج تطبيق شروع تجويد الاختبارات </a:t>
            </a:r>
            <a:endParaRPr lang="ar-EG" sz="3200" b="1" dirty="0">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 xmlns:p14="http://schemas.microsoft.com/office/powerpoint/2010/main" val="14066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 fill="hold"/>
                                        <p:tgtEl>
                                          <p:spTgt spid="9"/>
                                        </p:tgtEl>
                                        <p:attrNameLst>
                                          <p:attrName>ppt_w</p:attrName>
                                        </p:attrNameLst>
                                      </p:cBhvr>
                                      <p:tavLst>
                                        <p:tav tm="0">
                                          <p:val>
                                            <p:fltVal val="0"/>
                                          </p:val>
                                        </p:tav>
                                        <p:tav tm="100000">
                                          <p:val>
                                            <p:strVal val="#ppt_w"/>
                                          </p:val>
                                        </p:tav>
                                      </p:tavLst>
                                    </p:anim>
                                    <p:anim calcmode="lin" valueType="num">
                                      <p:cBhvr>
                                        <p:cTn id="8" dur="100" fill="hold"/>
                                        <p:tgtEl>
                                          <p:spTgt spid="9"/>
                                        </p:tgtEl>
                                        <p:attrNameLst>
                                          <p:attrName>ppt_h</p:attrName>
                                        </p:attrNameLst>
                                      </p:cBhvr>
                                      <p:tavLst>
                                        <p:tav tm="0">
                                          <p:val>
                                            <p:fltVal val="0"/>
                                          </p:val>
                                        </p:tav>
                                        <p:tav tm="100000">
                                          <p:val>
                                            <p:strVal val="#ppt_h"/>
                                          </p:val>
                                        </p:tav>
                                      </p:tavLst>
                                    </p:anim>
                                    <p:animEffect transition="in" filter="fade">
                                      <p:cBhvr>
                                        <p:cTn id="9" dur="100"/>
                                        <p:tgtEl>
                                          <p:spTgt spid="9"/>
                                        </p:tgtEl>
                                      </p:cBhvr>
                                    </p:animEffect>
                                  </p:childTnLst>
                                </p:cTn>
                              </p:par>
                            </p:childTnLst>
                          </p:cTn>
                        </p:par>
                        <p:par>
                          <p:cTn id="10" fill="hold">
                            <p:stCondLst>
                              <p:cond delay="1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 fill="hold"/>
                                        <p:tgtEl>
                                          <p:spTgt spid="11"/>
                                        </p:tgtEl>
                                        <p:attrNameLst>
                                          <p:attrName>ppt_w</p:attrName>
                                        </p:attrNameLst>
                                      </p:cBhvr>
                                      <p:tavLst>
                                        <p:tav tm="0">
                                          <p:val>
                                            <p:fltVal val="0"/>
                                          </p:val>
                                        </p:tav>
                                        <p:tav tm="100000">
                                          <p:val>
                                            <p:strVal val="#ppt_w"/>
                                          </p:val>
                                        </p:tav>
                                      </p:tavLst>
                                    </p:anim>
                                    <p:anim calcmode="lin" valueType="num">
                                      <p:cBhvr>
                                        <p:cTn id="14" dur="100" fill="hold"/>
                                        <p:tgtEl>
                                          <p:spTgt spid="11"/>
                                        </p:tgtEl>
                                        <p:attrNameLst>
                                          <p:attrName>ppt_h</p:attrName>
                                        </p:attrNameLst>
                                      </p:cBhvr>
                                      <p:tavLst>
                                        <p:tav tm="0">
                                          <p:val>
                                            <p:fltVal val="0"/>
                                          </p:val>
                                        </p:tav>
                                        <p:tav tm="100000">
                                          <p:val>
                                            <p:strVal val="#ppt_h"/>
                                          </p:val>
                                        </p:tav>
                                      </p:tavLst>
                                    </p:anim>
                                    <p:animEffect transition="in" filter="fade">
                                      <p:cBhvr>
                                        <p:cTn id="15" dur="100"/>
                                        <p:tgtEl>
                                          <p:spTgt spid="11"/>
                                        </p:tgtEl>
                                      </p:cBhvr>
                                    </p:animEffect>
                                  </p:childTnLst>
                                </p:cTn>
                              </p:par>
                            </p:childTnLst>
                          </p:cTn>
                        </p:par>
                        <p:par>
                          <p:cTn id="16" fill="hold">
                            <p:stCondLst>
                              <p:cond delay="2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p:cTn id="19" dur="100" fill="hold"/>
                                        <p:tgtEl>
                                          <p:spTgt spid="12"/>
                                        </p:tgtEl>
                                        <p:attrNameLst>
                                          <p:attrName>ppt_w</p:attrName>
                                        </p:attrNameLst>
                                      </p:cBhvr>
                                      <p:tavLst>
                                        <p:tav tm="0">
                                          <p:val>
                                            <p:fltVal val="0"/>
                                          </p:val>
                                        </p:tav>
                                        <p:tav tm="100000">
                                          <p:val>
                                            <p:strVal val="#ppt_w"/>
                                          </p:val>
                                        </p:tav>
                                      </p:tavLst>
                                    </p:anim>
                                    <p:anim calcmode="lin" valueType="num">
                                      <p:cBhvr>
                                        <p:cTn id="20" dur="100" fill="hold"/>
                                        <p:tgtEl>
                                          <p:spTgt spid="12"/>
                                        </p:tgtEl>
                                        <p:attrNameLst>
                                          <p:attrName>ppt_h</p:attrName>
                                        </p:attrNameLst>
                                      </p:cBhvr>
                                      <p:tavLst>
                                        <p:tav tm="0">
                                          <p:val>
                                            <p:fltVal val="0"/>
                                          </p:val>
                                        </p:tav>
                                        <p:tav tm="100000">
                                          <p:val>
                                            <p:strVal val="#ppt_h"/>
                                          </p:val>
                                        </p:tav>
                                      </p:tavLst>
                                    </p:anim>
                                    <p:animEffect transition="in" filter="fade">
                                      <p:cBhvr>
                                        <p:cTn id="21" dur="100"/>
                                        <p:tgtEl>
                                          <p:spTgt spid="12"/>
                                        </p:tgtEl>
                                      </p:cBhvr>
                                    </p:animEffect>
                                  </p:childTnLst>
                                </p:cTn>
                              </p:par>
                            </p:childTnLst>
                          </p:cTn>
                        </p:par>
                        <p:par>
                          <p:cTn id="22" fill="hold">
                            <p:stCondLst>
                              <p:cond delay="3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 fill="hold"/>
                                        <p:tgtEl>
                                          <p:spTgt spid="13"/>
                                        </p:tgtEl>
                                        <p:attrNameLst>
                                          <p:attrName>ppt_w</p:attrName>
                                        </p:attrNameLst>
                                      </p:cBhvr>
                                      <p:tavLst>
                                        <p:tav tm="0">
                                          <p:val>
                                            <p:fltVal val="0"/>
                                          </p:val>
                                        </p:tav>
                                        <p:tav tm="100000">
                                          <p:val>
                                            <p:strVal val="#ppt_w"/>
                                          </p:val>
                                        </p:tav>
                                      </p:tavLst>
                                    </p:anim>
                                    <p:anim calcmode="lin" valueType="num">
                                      <p:cBhvr>
                                        <p:cTn id="26" dur="100" fill="hold"/>
                                        <p:tgtEl>
                                          <p:spTgt spid="13"/>
                                        </p:tgtEl>
                                        <p:attrNameLst>
                                          <p:attrName>ppt_h</p:attrName>
                                        </p:attrNameLst>
                                      </p:cBhvr>
                                      <p:tavLst>
                                        <p:tav tm="0">
                                          <p:val>
                                            <p:fltVal val="0"/>
                                          </p:val>
                                        </p:tav>
                                        <p:tav tm="100000">
                                          <p:val>
                                            <p:strVal val="#ppt_h"/>
                                          </p:val>
                                        </p:tav>
                                      </p:tavLst>
                                    </p:anim>
                                    <p:animEffect transition="in" filter="fade">
                                      <p:cBhvr>
                                        <p:cTn id="27" dur="100"/>
                                        <p:tgtEl>
                                          <p:spTgt spid="13"/>
                                        </p:tgtEl>
                                      </p:cBhvr>
                                    </p:animEffect>
                                  </p:childTnLst>
                                </p:cTn>
                              </p:par>
                            </p:childTnLst>
                          </p:cTn>
                        </p:par>
                        <p:par>
                          <p:cTn id="28" fill="hold">
                            <p:stCondLst>
                              <p:cond delay="4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 fill="hold"/>
                                        <p:tgtEl>
                                          <p:spTgt spid="14"/>
                                        </p:tgtEl>
                                        <p:attrNameLst>
                                          <p:attrName>ppt_w</p:attrName>
                                        </p:attrNameLst>
                                      </p:cBhvr>
                                      <p:tavLst>
                                        <p:tav tm="0">
                                          <p:val>
                                            <p:fltVal val="0"/>
                                          </p:val>
                                        </p:tav>
                                        <p:tav tm="100000">
                                          <p:val>
                                            <p:strVal val="#ppt_w"/>
                                          </p:val>
                                        </p:tav>
                                      </p:tavLst>
                                    </p:anim>
                                    <p:anim calcmode="lin" valueType="num">
                                      <p:cBhvr>
                                        <p:cTn id="32" dur="100" fill="hold"/>
                                        <p:tgtEl>
                                          <p:spTgt spid="14"/>
                                        </p:tgtEl>
                                        <p:attrNameLst>
                                          <p:attrName>ppt_h</p:attrName>
                                        </p:attrNameLst>
                                      </p:cBhvr>
                                      <p:tavLst>
                                        <p:tav tm="0">
                                          <p:val>
                                            <p:fltVal val="0"/>
                                          </p:val>
                                        </p:tav>
                                        <p:tav tm="100000">
                                          <p:val>
                                            <p:strVal val="#ppt_h"/>
                                          </p:val>
                                        </p:tav>
                                      </p:tavLst>
                                    </p:anim>
                                    <p:animEffect transition="in" filter="fade">
                                      <p:cBhvr>
                                        <p:cTn id="33" dur="100"/>
                                        <p:tgtEl>
                                          <p:spTgt spid="14"/>
                                        </p:tgtEl>
                                      </p:cBhvr>
                                    </p:animEffect>
                                  </p:childTnLst>
                                </p:cTn>
                              </p:par>
                            </p:childTnLst>
                          </p:cTn>
                        </p:par>
                        <p:par>
                          <p:cTn id="34" fill="hold">
                            <p:stCondLst>
                              <p:cond delay="5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 calcmode="lin" valueType="num">
                                      <p:cBhvr>
                                        <p:cTn id="37" dur="100" fill="hold"/>
                                        <p:tgtEl>
                                          <p:spTgt spid="15"/>
                                        </p:tgtEl>
                                        <p:attrNameLst>
                                          <p:attrName>ppt_w</p:attrName>
                                        </p:attrNameLst>
                                      </p:cBhvr>
                                      <p:tavLst>
                                        <p:tav tm="0">
                                          <p:val>
                                            <p:fltVal val="0"/>
                                          </p:val>
                                        </p:tav>
                                        <p:tav tm="100000">
                                          <p:val>
                                            <p:strVal val="#ppt_w"/>
                                          </p:val>
                                        </p:tav>
                                      </p:tavLst>
                                    </p:anim>
                                    <p:anim calcmode="lin" valueType="num">
                                      <p:cBhvr>
                                        <p:cTn id="38" dur="100" fill="hold"/>
                                        <p:tgtEl>
                                          <p:spTgt spid="15"/>
                                        </p:tgtEl>
                                        <p:attrNameLst>
                                          <p:attrName>ppt_h</p:attrName>
                                        </p:attrNameLst>
                                      </p:cBhvr>
                                      <p:tavLst>
                                        <p:tav tm="0">
                                          <p:val>
                                            <p:fltVal val="0"/>
                                          </p:val>
                                        </p:tav>
                                        <p:tav tm="100000">
                                          <p:val>
                                            <p:strVal val="#ppt_h"/>
                                          </p:val>
                                        </p:tav>
                                      </p:tavLst>
                                    </p:anim>
                                    <p:animEffect transition="in" filter="fade">
                                      <p:cBhvr>
                                        <p:cTn id="39" dur="100"/>
                                        <p:tgtEl>
                                          <p:spTgt spid="15"/>
                                        </p:tgtEl>
                                      </p:cBhvr>
                                    </p:animEffect>
                                  </p:childTnLst>
                                </p:cTn>
                              </p:par>
                            </p:childTnLst>
                          </p:cTn>
                        </p:par>
                        <p:par>
                          <p:cTn id="40" fill="hold">
                            <p:stCondLst>
                              <p:cond delay="6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 fill="hold"/>
                                        <p:tgtEl>
                                          <p:spTgt spid="16"/>
                                        </p:tgtEl>
                                        <p:attrNameLst>
                                          <p:attrName>ppt_w</p:attrName>
                                        </p:attrNameLst>
                                      </p:cBhvr>
                                      <p:tavLst>
                                        <p:tav tm="0">
                                          <p:val>
                                            <p:fltVal val="0"/>
                                          </p:val>
                                        </p:tav>
                                        <p:tav tm="100000">
                                          <p:val>
                                            <p:strVal val="#ppt_w"/>
                                          </p:val>
                                        </p:tav>
                                      </p:tavLst>
                                    </p:anim>
                                    <p:anim calcmode="lin" valueType="num">
                                      <p:cBhvr>
                                        <p:cTn id="44" dur="100" fill="hold"/>
                                        <p:tgtEl>
                                          <p:spTgt spid="16"/>
                                        </p:tgtEl>
                                        <p:attrNameLst>
                                          <p:attrName>ppt_h</p:attrName>
                                        </p:attrNameLst>
                                      </p:cBhvr>
                                      <p:tavLst>
                                        <p:tav tm="0">
                                          <p:val>
                                            <p:fltVal val="0"/>
                                          </p:val>
                                        </p:tav>
                                        <p:tav tm="100000">
                                          <p:val>
                                            <p:strVal val="#ppt_h"/>
                                          </p:val>
                                        </p:tav>
                                      </p:tavLst>
                                    </p:anim>
                                    <p:animEffect transition="in" filter="fade">
                                      <p:cBhvr>
                                        <p:cTn id="45" dur="100"/>
                                        <p:tgtEl>
                                          <p:spTgt spid="16"/>
                                        </p:tgtEl>
                                      </p:cBhvr>
                                    </p:animEffect>
                                  </p:childTnLst>
                                </p:cTn>
                              </p:par>
                            </p:childTnLst>
                          </p:cTn>
                        </p:par>
                        <p:par>
                          <p:cTn id="46" fill="hold">
                            <p:stCondLst>
                              <p:cond delay="700"/>
                            </p:stCondLst>
                            <p:childTnLst>
                              <p:par>
                                <p:cTn id="47" presetID="22" presetClass="entr" presetSubtype="1" fill="hold" nodeType="afterEffect">
                                  <p:stCondLst>
                                    <p:cond delay="0"/>
                                  </p:stCondLst>
                                  <p:childTnLst>
                                    <p:set>
                                      <p:cBhvr>
                                        <p:cTn id="48" dur="1" fill="hold">
                                          <p:stCondLst>
                                            <p:cond delay="0"/>
                                          </p:stCondLst>
                                        </p:cTn>
                                        <p:tgtEl>
                                          <p:spTgt spid="7250"/>
                                        </p:tgtEl>
                                        <p:attrNameLst>
                                          <p:attrName>style.visibility</p:attrName>
                                        </p:attrNameLst>
                                      </p:cBhvr>
                                      <p:to>
                                        <p:strVal val="visible"/>
                                      </p:to>
                                    </p:set>
                                    <p:animEffect transition="in" filter="wipe(up)">
                                      <p:cBhvr>
                                        <p:cTn id="49" dur="500"/>
                                        <p:tgtEl>
                                          <p:spTgt spid="7250"/>
                                        </p:tgtEl>
                                      </p:cBhvr>
                                    </p:animEffect>
                                  </p:childTnLst>
                                </p:cTn>
                              </p:par>
                            </p:childTnLst>
                          </p:cTn>
                        </p:par>
                        <p:par>
                          <p:cTn id="50" fill="hold">
                            <p:stCondLst>
                              <p:cond delay="1200"/>
                            </p:stCondLst>
                            <p:childTnLst>
                              <p:par>
                                <p:cTn id="51" presetID="22" presetClass="entr" presetSubtype="1" fill="hold" nodeType="afterEffect">
                                  <p:stCondLst>
                                    <p:cond delay="0"/>
                                  </p:stCondLst>
                                  <p:childTnLst>
                                    <p:set>
                                      <p:cBhvr>
                                        <p:cTn id="52" dur="1" fill="hold">
                                          <p:stCondLst>
                                            <p:cond delay="0"/>
                                          </p:stCondLst>
                                        </p:cTn>
                                        <p:tgtEl>
                                          <p:spTgt spid="7251"/>
                                        </p:tgtEl>
                                        <p:attrNameLst>
                                          <p:attrName>style.visibility</p:attrName>
                                        </p:attrNameLst>
                                      </p:cBhvr>
                                      <p:to>
                                        <p:strVal val="visible"/>
                                      </p:to>
                                    </p:set>
                                    <p:animEffect transition="in" filter="wipe(up)">
                                      <p:cBhvr>
                                        <p:cTn id="53" dur="500"/>
                                        <p:tgtEl>
                                          <p:spTgt spid="7251"/>
                                        </p:tgtEl>
                                      </p:cBhvr>
                                    </p:animEffect>
                                  </p:childTnLst>
                                </p:cTn>
                              </p:par>
                            </p:childTnLst>
                          </p:cTn>
                        </p:par>
                        <p:par>
                          <p:cTn id="54" fill="hold">
                            <p:stCondLst>
                              <p:cond delay="1700"/>
                            </p:stCondLst>
                            <p:childTnLst>
                              <p:par>
                                <p:cTn id="55" presetID="22" presetClass="entr" presetSubtype="1" fill="hold" nodeType="afterEffect">
                                  <p:stCondLst>
                                    <p:cond delay="0"/>
                                  </p:stCondLst>
                                  <p:childTnLst>
                                    <p:set>
                                      <p:cBhvr>
                                        <p:cTn id="56" dur="1" fill="hold">
                                          <p:stCondLst>
                                            <p:cond delay="0"/>
                                          </p:stCondLst>
                                        </p:cTn>
                                        <p:tgtEl>
                                          <p:spTgt spid="7252"/>
                                        </p:tgtEl>
                                        <p:attrNameLst>
                                          <p:attrName>style.visibility</p:attrName>
                                        </p:attrNameLst>
                                      </p:cBhvr>
                                      <p:to>
                                        <p:strVal val="visible"/>
                                      </p:to>
                                    </p:set>
                                    <p:animEffect transition="in" filter="wipe(up)">
                                      <p:cBhvr>
                                        <p:cTn id="57" dur="500"/>
                                        <p:tgtEl>
                                          <p:spTgt spid="7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4" grpId="0" animBg="1"/>
      <p:bldP spid="15" grpId="0"/>
      <p:bldP spid="16"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540</Words>
  <Application>Microsoft Office PowerPoint</Application>
  <PresentationFormat>مخصص</PresentationFormat>
  <Paragraphs>145</Paragraphs>
  <Slides>10</Slides>
  <Notes>0</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19</cp:revision>
  <dcterms:created xsi:type="dcterms:W3CDTF">2019-03-23T13:08:23Z</dcterms:created>
  <dcterms:modified xsi:type="dcterms:W3CDTF">2019-03-24T10:14:30Z</dcterms:modified>
</cp:coreProperties>
</file>