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1" d="100"/>
          <a:sy n="81"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6422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012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3135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0281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570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9975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7478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5564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157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4752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255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0480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025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836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3246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1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3/9/2019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61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3/9/2019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157049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nSpc>
                <a:spcPct val="107000"/>
              </a:lnSpc>
              <a:spcAft>
                <a:spcPts val="800"/>
              </a:spcAft>
              <a:tabLst>
                <a:tab pos="588010" algn="l"/>
              </a:tabLst>
            </a:pPr>
            <a:r>
              <a:rPr lang="ar-SA" sz="6000" dirty="0">
                <a:solidFill>
                  <a:srgbClr val="002060"/>
                </a:solidFill>
                <a:latin typeface="Arial" panose="020B0604020202020204" pitchFamily="34" charset="0"/>
                <a:ea typeface="Calibri" panose="020F0502020204030204" pitchFamily="34" charset="0"/>
                <a:cs typeface="PT Bold Heading" panose="02010400000000000000" pitchFamily="2" charset="-78"/>
              </a:rPr>
              <a:t>ورقة عمل</a:t>
            </a:r>
            <a:r>
              <a:rPr lang="en-US" sz="2000" dirty="0">
                <a:latin typeface="Calibri" panose="020F0502020204030204" pitchFamily="34" charset="0"/>
                <a:ea typeface="Calibri" panose="020F0502020204030204" pitchFamily="34" charset="0"/>
                <a:cs typeface="Arial" panose="020B0604020202020204" pitchFamily="34" charset="0"/>
              </a:rPr>
              <a:t/>
            </a:r>
            <a:br>
              <a:rPr lang="en-US" sz="2000" dirty="0">
                <a:latin typeface="Calibri" panose="020F0502020204030204" pitchFamily="34" charset="0"/>
                <a:ea typeface="Calibri" panose="020F0502020204030204" pitchFamily="34" charset="0"/>
                <a:cs typeface="Arial" panose="020B0604020202020204" pitchFamily="34" charset="0"/>
              </a:rPr>
            </a:br>
            <a:r>
              <a:rPr lang="ar-SA" dirty="0">
                <a:solidFill>
                  <a:srgbClr val="002060"/>
                </a:solidFill>
                <a:latin typeface="Arial" panose="020B0604020202020204" pitchFamily="34" charset="0"/>
                <a:ea typeface="Calibri" panose="020F0502020204030204" pitchFamily="34" charset="0"/>
                <a:cs typeface="PT Bold Heading" panose="02010400000000000000" pitchFamily="2" charset="-78"/>
              </a:rPr>
              <a:t>اختيار وتقديم التدريب الاولي لمديري المدارس</a:t>
            </a:r>
            <a:endParaRPr lang="ar-SA" dirty="0"/>
          </a:p>
        </p:txBody>
      </p:sp>
      <p:sp>
        <p:nvSpPr>
          <p:cNvPr id="4" name="عنوان فرعي 2"/>
          <p:cNvSpPr>
            <a:spLocks noGrp="1"/>
          </p:cNvSpPr>
          <p:nvPr>
            <p:ph type="subTitle" idx="1"/>
          </p:nvPr>
        </p:nvSpPr>
        <p:spPr>
          <a:xfrm>
            <a:off x="516367" y="4606962"/>
            <a:ext cx="3072000" cy="1371599"/>
          </a:xfrm>
        </p:spPr>
        <p:txBody>
          <a:bodyPr/>
          <a:lstStyle/>
          <a:p>
            <a:pPr>
              <a:lnSpc>
                <a:spcPct val="107000"/>
              </a:lnSpc>
              <a:tabLst>
                <a:tab pos="3816985" algn="l"/>
              </a:tabLst>
            </a:pPr>
            <a:r>
              <a:rPr lang="ar-SA" sz="2400" b="1" dirty="0">
                <a:solidFill>
                  <a:srgbClr val="002060"/>
                </a:solidFill>
                <a:latin typeface="Arial" panose="020B0604020202020204" pitchFamily="34" charset="0"/>
                <a:ea typeface="Calibri" panose="020F0502020204030204" pitchFamily="34" charset="0"/>
                <a:cs typeface="DecoType Thuluth" panose="02010000000000000000" pitchFamily="2" charset="-78"/>
              </a:rPr>
              <a:t>اعداد الأستاذ/ محمد علي لملس </a:t>
            </a:r>
            <a:endParaRPr lang="en-US" sz="1200" dirty="0">
              <a:latin typeface="Calibri" panose="020F0502020204030204" pitchFamily="34" charset="0"/>
              <a:ea typeface="Calibri" panose="020F0502020204030204" pitchFamily="34" charset="0"/>
              <a:cs typeface="Arial" panose="020B0604020202020204" pitchFamily="34" charset="0"/>
            </a:endParaRPr>
          </a:p>
          <a:p>
            <a:r>
              <a:rPr lang="ar-SA" sz="2400" b="1" dirty="0" smtClean="0">
                <a:solidFill>
                  <a:srgbClr val="002060"/>
                </a:solidFill>
                <a:latin typeface="Arial" panose="020B0604020202020204" pitchFamily="34" charset="0"/>
                <a:ea typeface="Calibri" panose="020F0502020204030204" pitchFamily="34" charset="0"/>
                <a:cs typeface="DecoType Thuluth" panose="02010000000000000000" pitchFamily="2" charset="-78"/>
              </a:rPr>
              <a:t>الجمهورية </a:t>
            </a:r>
            <a:r>
              <a:rPr lang="ar-SA" sz="2400" b="1" dirty="0">
                <a:solidFill>
                  <a:srgbClr val="002060"/>
                </a:solidFill>
                <a:latin typeface="Arial" panose="020B0604020202020204" pitchFamily="34" charset="0"/>
                <a:ea typeface="Calibri" panose="020F0502020204030204" pitchFamily="34" charset="0"/>
                <a:cs typeface="DecoType Thuluth" panose="02010000000000000000" pitchFamily="2" charset="-78"/>
              </a:rPr>
              <a:t>اليمنية</a:t>
            </a:r>
            <a:endParaRPr lang="ar-SA" b="1" dirty="0"/>
          </a:p>
        </p:txBody>
      </p:sp>
    </p:spTree>
    <p:extLst>
      <p:ext uri="{BB962C8B-B14F-4D97-AF65-F5344CB8AC3E}">
        <p14:creationId xmlns:p14="http://schemas.microsoft.com/office/powerpoint/2010/main" val="39153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grpId="1" nodeType="clickEffect">
                                  <p:stCondLst>
                                    <p:cond delay="0"/>
                                  </p:stCondLst>
                                  <p:childTnLst>
                                    <p:anim calcmode="lin" valueType="num">
                                      <p:cBhvr>
                                        <p:cTn id="10" dur="1000"/>
                                        <p:tgtEl>
                                          <p:spTgt spid="2"/>
                                        </p:tgtEl>
                                        <p:attrNameLst>
                                          <p:attrName>ppt_w</p:attrName>
                                        </p:attrNameLst>
                                      </p:cBhvr>
                                      <p:tavLst>
                                        <p:tav tm="0">
                                          <p:val>
                                            <p:strVal val="ppt_w"/>
                                          </p:val>
                                        </p:tav>
                                        <p:tav tm="100000">
                                          <p:val>
                                            <p:fltVal val="0"/>
                                          </p:val>
                                        </p:tav>
                                      </p:tavLst>
                                    </p:anim>
                                    <p:anim calcmode="lin" valueType="num">
                                      <p:cBhvr>
                                        <p:cTn id="11" dur="1000"/>
                                        <p:tgtEl>
                                          <p:spTgt spid="2"/>
                                        </p:tgtEl>
                                        <p:attrNameLst>
                                          <p:attrName>ppt_h</p:attrName>
                                        </p:attrNameLst>
                                      </p:cBhvr>
                                      <p:tavLst>
                                        <p:tav tm="0">
                                          <p:val>
                                            <p:strVal val="ppt_h"/>
                                          </p:val>
                                        </p:tav>
                                        <p:tav tm="100000">
                                          <p:val>
                                            <p:fltVal val="0"/>
                                          </p:val>
                                        </p:tav>
                                      </p:tavLst>
                                    </p:anim>
                                    <p:anim calcmode="lin" valueType="num">
                                      <p:cBhvr>
                                        <p:cTn id="12" dur="1000"/>
                                        <p:tgtEl>
                                          <p:spTgt spid="2"/>
                                        </p:tgtEl>
                                        <p:attrNameLst>
                                          <p:attrName>style.rotation</p:attrName>
                                        </p:attrNameLst>
                                      </p:cBhvr>
                                      <p:tavLst>
                                        <p:tav tm="0">
                                          <p:val>
                                            <p:fltVal val="0"/>
                                          </p:val>
                                        </p:tav>
                                        <p:tav tm="100000">
                                          <p:val>
                                            <p:fltVal val="90"/>
                                          </p:val>
                                        </p:tav>
                                      </p:tavLst>
                                    </p:anim>
                                    <p:animEffect transition="out" filter="fade">
                                      <p:cBhvr>
                                        <p:cTn id="13" dur="1000"/>
                                        <p:tgtEl>
                                          <p:spTgt spid="2"/>
                                        </p:tgtEl>
                                      </p:cBhvr>
                                    </p:animEffect>
                                    <p:set>
                                      <p:cBhvr>
                                        <p:cTn id="14" dur="1" fill="hold">
                                          <p:stCondLst>
                                            <p:cond delay="9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heel(1)">
                                      <p:cBhvr>
                                        <p:cTn id="19" dur="20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wheel(1)">
                                      <p:cBhvr>
                                        <p:cTn id="24" dur="20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2"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500" fill="hold"/>
                                        <p:tgtEl>
                                          <p:spTgt spid="2"/>
                                        </p:tgtEl>
                                        <p:attrNameLst>
                                          <p:attrName>ppt_w</p:attrName>
                                        </p:attrNameLst>
                                      </p:cBhvr>
                                      <p:tavLst>
                                        <p:tav tm="0">
                                          <p:val>
                                            <p:fltVal val="0"/>
                                          </p:val>
                                        </p:tav>
                                        <p:tav tm="100000">
                                          <p:val>
                                            <p:strVal val="#ppt_w"/>
                                          </p:val>
                                        </p:tav>
                                      </p:tavLst>
                                    </p:anim>
                                    <p:anim calcmode="lin" valueType="num">
                                      <p:cBhvr>
                                        <p:cTn id="3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3775" y="618517"/>
            <a:ext cx="10364451" cy="4998512"/>
          </a:xfrm>
        </p:spPr>
        <p:txBody>
          <a:bodyPr>
            <a:normAutofit/>
          </a:bodyPr>
          <a:lstStyle/>
          <a:p>
            <a:pPr>
              <a:lnSpc>
                <a:spcPct val="107000"/>
              </a:lnSpc>
              <a:spcAft>
                <a:spcPts val="800"/>
              </a:spcAft>
            </a:pPr>
            <a:r>
              <a:rPr lang="ar-SA" sz="6600" b="1" dirty="0">
                <a:latin typeface="Calibri" panose="020F0502020204030204" pitchFamily="34" charset="0"/>
                <a:ea typeface="Calibri" panose="020F0502020204030204" pitchFamily="34" charset="0"/>
                <a:cs typeface="Arial" panose="020B0604020202020204" pitchFamily="34" charset="0"/>
              </a:rPr>
              <a:t>تم بحمد الله</a:t>
            </a:r>
            <a:r>
              <a:rPr lang="en-US" sz="2000" dirty="0">
                <a:latin typeface="Calibri" panose="020F0502020204030204" pitchFamily="34" charset="0"/>
                <a:ea typeface="Calibri" panose="020F0502020204030204" pitchFamily="34" charset="0"/>
                <a:cs typeface="Arial" panose="020B0604020202020204" pitchFamily="34" charset="0"/>
              </a:rPr>
              <a:t/>
            </a:r>
            <a:br>
              <a:rPr lang="en-US" sz="2000" dirty="0">
                <a:latin typeface="Calibri" panose="020F0502020204030204" pitchFamily="34" charset="0"/>
                <a:ea typeface="Calibri" panose="020F0502020204030204" pitchFamily="34" charset="0"/>
                <a:cs typeface="Arial" panose="020B0604020202020204" pitchFamily="34" charset="0"/>
              </a:rPr>
            </a:br>
            <a:endParaRPr lang="ar-SA" dirty="0"/>
          </a:p>
        </p:txBody>
      </p:sp>
    </p:spTree>
    <p:extLst>
      <p:ext uri="{BB962C8B-B14F-4D97-AF65-F5344CB8AC3E}">
        <p14:creationId xmlns:p14="http://schemas.microsoft.com/office/powerpoint/2010/main" val="211384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004300" y="208585"/>
            <a:ext cx="2211388" cy="786199"/>
          </a:xfrm>
        </p:spPr>
        <p:txBody>
          <a:bodyPr/>
          <a:lstStyle/>
          <a:p>
            <a:r>
              <a:rPr lang="ar-SA" b="1" dirty="0"/>
              <a:t> المقدمة</a:t>
            </a:r>
            <a:endParaRPr lang="ar-SA" dirty="0"/>
          </a:p>
        </p:txBody>
      </p:sp>
      <p:sp>
        <p:nvSpPr>
          <p:cNvPr id="3" name="عنوان فرعي 2"/>
          <p:cNvSpPr>
            <a:spLocks noGrp="1"/>
          </p:cNvSpPr>
          <p:nvPr>
            <p:ph type="subTitle" idx="1"/>
          </p:nvPr>
        </p:nvSpPr>
        <p:spPr>
          <a:xfrm>
            <a:off x="96818" y="1092201"/>
            <a:ext cx="11968181" cy="5534510"/>
          </a:xfrm>
        </p:spPr>
        <p:txBody>
          <a:bodyPr>
            <a:normAutofit fontScale="92500" lnSpcReduction="10000"/>
          </a:bodyPr>
          <a:lstStyle/>
          <a:p>
            <a:pPr algn="r">
              <a:lnSpc>
                <a:spcPct val="107000"/>
              </a:lnSpc>
              <a:spcAft>
                <a:spcPts val="800"/>
              </a:spcAft>
            </a:pPr>
            <a:r>
              <a:rPr lang="ar-SA" sz="2600" b="1" dirty="0">
                <a:solidFill>
                  <a:srgbClr val="002060"/>
                </a:solidFill>
                <a:latin typeface="Calibri" panose="020F0502020204030204" pitchFamily="34" charset="0"/>
                <a:ea typeface="Calibri" panose="020F0502020204030204" pitchFamily="34" charset="0"/>
              </a:rPr>
              <a:t>استجابة لتوجهات مكتب التربية العربي لدول الخليج</a:t>
            </a:r>
            <a:r>
              <a:rPr lang="en-US" sz="2600" b="1" dirty="0">
                <a:solidFill>
                  <a:srgbClr val="002060"/>
                </a:solidFill>
                <a:latin typeface="Arial" panose="020B0604020202020204" pitchFamily="34" charset="0"/>
                <a:ea typeface="Calibri" panose="020F0502020204030204" pitchFamily="34" charset="0"/>
                <a:cs typeface="Arial" panose="020B0604020202020204" pitchFamily="34" charset="0"/>
              </a:rPr>
              <a:t>ABEGS) </a:t>
            </a:r>
            <a:r>
              <a:rPr lang="ar-SA" sz="2600" b="1" dirty="0">
                <a:solidFill>
                  <a:srgbClr val="002060"/>
                </a:solidFill>
                <a:latin typeface="Calibri" panose="020F0502020204030204" pitchFamily="34" charset="0"/>
                <a:ea typeface="Calibri" panose="020F0502020204030204" pitchFamily="34" charset="0"/>
              </a:rPr>
              <a:t> )ومنظمة التعاون الاقتصادي والتنمية(</a:t>
            </a:r>
            <a:r>
              <a:rPr lang="en-US" sz="2600" b="1" dirty="0">
                <a:solidFill>
                  <a:srgbClr val="002060"/>
                </a:solidFill>
                <a:latin typeface="Arial" panose="020B0604020202020204" pitchFamily="34" charset="0"/>
                <a:ea typeface="Calibri" panose="020F0502020204030204" pitchFamily="34" charset="0"/>
                <a:cs typeface="Arial" panose="020B0604020202020204" pitchFamily="34" charset="0"/>
              </a:rPr>
              <a:t>OECD</a:t>
            </a:r>
            <a:r>
              <a:rPr lang="ar-SA" sz="2600" b="1" dirty="0">
                <a:solidFill>
                  <a:srgbClr val="002060"/>
                </a:solidFill>
                <a:latin typeface="Calibri" panose="020F0502020204030204" pitchFamily="34" charset="0"/>
                <a:ea typeface="Calibri" panose="020F0502020204030204" pitchFamily="34" charset="0"/>
              </a:rPr>
              <a:t>) وغاياته في تطوير التعليم وتحسين مخرجاته من خلال</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z="2600" b="1" dirty="0">
                <a:solidFill>
                  <a:srgbClr val="002060"/>
                </a:solidFill>
                <a:latin typeface="Calibri" panose="020F0502020204030204" pitchFamily="34" charset="0"/>
                <a:ea typeface="Calibri" panose="020F0502020204030204" pitchFamily="34" charset="0"/>
              </a:rPr>
              <a:t>الاهتمام بمدخلاته وعملياته يسعدنا ان نقدم لكم تجربة وزارة التربية والتعليم في الجمهورية اليمنية والذي تسعى سعيًا حثيثا لتحسين وتطوير العملية التعليمية والتربوية باعتبارها منظومة متكاملة، وتولى تنمية كفايات فئات العاملين فيها اهتمامها الكبير، ويأتي على رأس هذه الفئات مديري ووكلاء المدارس إدراكا منها بأن الاهتمام بمدير المدرسة هو اهتمام بكل المعلمين، فالمدير قائد التغيير والتطوير في المدرسة سواء ا كان التغيير والتطوير يستهدف قناعاتهم واتجاهاتهم وسلوكياتهم أم معارفهم ومهاراتهم.</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z="2600" b="1" dirty="0">
                <a:solidFill>
                  <a:srgbClr val="002060"/>
                </a:solidFill>
                <a:latin typeface="Calibri" panose="020F0502020204030204" pitchFamily="34" charset="0"/>
                <a:ea typeface="Calibri" panose="020F0502020204030204" pitchFamily="34" charset="0"/>
              </a:rPr>
              <a:t>وقد عكست الاستراتيجية الوطنية للتعليم الأساسي هذه المنطلقات والتوجهات تدريب جميع الفئات العاملة في التربية والتعليم، وبناء قدراتها. </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r">
              <a:lnSpc>
                <a:spcPct val="107000"/>
              </a:lnSpc>
              <a:spcAft>
                <a:spcPts val="800"/>
              </a:spcAft>
            </a:pPr>
            <a:r>
              <a:rPr lang="ar-SA" sz="2600" b="1" dirty="0">
                <a:solidFill>
                  <a:srgbClr val="002060"/>
                </a:solidFill>
                <a:latin typeface="Calibri" panose="020F0502020204030204" pitchFamily="34" charset="0"/>
                <a:ea typeface="Calibri" panose="020F0502020204030204" pitchFamily="34" charset="0"/>
              </a:rPr>
              <a:t>ولقد نفذت وزارة التربية والتعليم بالجمهورية اليمنية عام 2009م عدد من الدورات التدريبية للإدارات المدرسية، تهدف من خلالها الى تحسين وتطوير أداء الفئات الأخرى تخطيطا وتنقيدا وتقويما، إلى جانب تطوير ذواتهم ومستوى أدائهم، وتدرك أن من يقود التغيير والتطوير لابد أن يمتلك الأساليب والأدوات التي تمكنه من ذلك، وأن يكون على مستوى عال من الكفاية في بناء وتقدير الذات والسعي إلى تغييرها نحو الأفضل.</a:t>
            </a:r>
            <a:endParaRPr lang="en-US" sz="1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31208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2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700"/>
                            </p:stCondLst>
                            <p:childTnLst>
                              <p:par>
                                <p:cTn id="9" presetID="14" presetClass="entr" presetSubtype="10" fill="hold" grpId="0" nodeType="afterEffect">
                                  <p:stCondLst>
                                    <p:cond delay="4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600"/>
                            </p:stCondLst>
                            <p:childTnLst>
                              <p:par>
                                <p:cTn id="13" presetID="14" presetClass="entr" presetSubtype="10" fill="hold" grpId="0" nodeType="afterEffect">
                                  <p:stCondLst>
                                    <p:cond delay="3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2400"/>
                            </p:stCondLst>
                            <p:childTnLst>
                              <p:par>
                                <p:cTn id="17" presetID="14" presetClass="entr" presetSubtype="10" fill="hold" grpId="0" nodeType="afterEffect">
                                  <p:stCondLst>
                                    <p:cond delay="83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u="dbl" dirty="0">
                <a:solidFill>
                  <a:schemeClr val="accent6">
                    <a:lumMod val="75000"/>
                  </a:schemeClr>
                </a:solidFill>
              </a:rPr>
              <a:t>اختيار وتقديم التدريب الاولي لمديري المدارس</a:t>
            </a:r>
            <a:endParaRPr lang="ar-SA" dirty="0">
              <a:solidFill>
                <a:schemeClr val="accent6">
                  <a:lumMod val="75000"/>
                </a:schemeClr>
              </a:solidFill>
            </a:endParaRPr>
          </a:p>
        </p:txBody>
      </p:sp>
      <p:sp>
        <p:nvSpPr>
          <p:cNvPr id="3" name="عنصر نائب للمحتوى 2"/>
          <p:cNvSpPr>
            <a:spLocks noGrp="1"/>
          </p:cNvSpPr>
          <p:nvPr>
            <p:ph sz="quarter" idx="13"/>
          </p:nvPr>
        </p:nvSpPr>
        <p:spPr/>
        <p:txBody>
          <a:bodyPr>
            <a:normAutofit/>
          </a:bodyPr>
          <a:lstStyle/>
          <a:p>
            <a:r>
              <a:rPr lang="ar-SA" sz="4400" b="1" dirty="0">
                <a:solidFill>
                  <a:srgbClr val="00B0F0"/>
                </a:solidFill>
                <a:ea typeface="Calibri" panose="020F0502020204030204" pitchFamily="34" charset="0"/>
              </a:rPr>
              <a:t>ان تجربة وزارة التربية والتعليم في الجمهورية اليمنية في مجال التدريب الاولي لمديري المدارس ركزت على بناء المهارات المعرفية </a:t>
            </a:r>
            <a:r>
              <a:rPr lang="ar-SA" sz="4400" b="1" dirty="0" err="1">
                <a:solidFill>
                  <a:srgbClr val="00B0F0"/>
                </a:solidFill>
                <a:ea typeface="Calibri" panose="020F0502020204030204" pitchFamily="34" charset="0"/>
              </a:rPr>
              <a:t>والمهاريه</a:t>
            </a:r>
            <a:r>
              <a:rPr lang="ar-SA" sz="4400" b="1" dirty="0">
                <a:solidFill>
                  <a:srgbClr val="00B0F0"/>
                </a:solidFill>
                <a:ea typeface="Calibri" panose="020F0502020204030204" pitchFamily="34" charset="0"/>
              </a:rPr>
              <a:t> والوجدانية لمدير المدرسة وقد تم التركيز على المواضيع والأنشطة الاتية</a:t>
            </a:r>
            <a:endParaRPr lang="ar-SA" sz="4400" dirty="0">
              <a:solidFill>
                <a:srgbClr val="00B0F0"/>
              </a:solidFill>
            </a:endParaRPr>
          </a:p>
        </p:txBody>
      </p:sp>
    </p:spTree>
    <p:extLst>
      <p:ext uri="{BB962C8B-B14F-4D97-AF65-F5344CB8AC3E}">
        <p14:creationId xmlns:p14="http://schemas.microsoft.com/office/powerpoint/2010/main" val="396208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3">
                                            <p:txEl>
                                              <p:pRg st="0" end="0"/>
                                            </p:txEl>
                                          </p:spTgt>
                                        </p:tgtEl>
                                      </p:cBhvr>
                                    </p:animEffect>
                                    <p:set>
                                      <p:cBhvr>
                                        <p:cTn id="1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1" presetClass="exit" presetSubtype="0" fill="hold" grpId="1" nodeType="clickEffect">
                                  <p:stCondLst>
                                    <p:cond delay="0"/>
                                  </p:stCondLst>
                                  <p:childTnLst>
                                    <p:anim calcmode="lin" valueType="num">
                                      <p:cBhvr>
                                        <p:cTn id="21" dur="1000"/>
                                        <p:tgtEl>
                                          <p:spTgt spid="3">
                                            <p:txEl>
                                              <p:pRg st="0" end="0"/>
                                            </p:txEl>
                                          </p:spTgt>
                                        </p:tgtEl>
                                        <p:attrNameLst>
                                          <p:attrName>ppt_w</p:attrName>
                                        </p:attrNameLst>
                                      </p:cBhvr>
                                      <p:tavLst>
                                        <p:tav tm="0">
                                          <p:val>
                                            <p:strVal val="ppt_w"/>
                                          </p:val>
                                        </p:tav>
                                        <p:tav tm="100000">
                                          <p:val>
                                            <p:fltVal val="0"/>
                                          </p:val>
                                        </p:tav>
                                      </p:tavLst>
                                    </p:anim>
                                    <p:anim calcmode="lin" valueType="num">
                                      <p:cBhvr>
                                        <p:cTn id="22" dur="1000"/>
                                        <p:tgtEl>
                                          <p:spTgt spid="3">
                                            <p:txEl>
                                              <p:pRg st="0" end="0"/>
                                            </p:txEl>
                                          </p:spTgt>
                                        </p:tgtEl>
                                        <p:attrNameLst>
                                          <p:attrName>ppt_h</p:attrName>
                                        </p:attrNameLst>
                                      </p:cBhvr>
                                      <p:tavLst>
                                        <p:tav tm="0">
                                          <p:val>
                                            <p:strVal val="ppt_h"/>
                                          </p:val>
                                        </p:tav>
                                        <p:tav tm="100000">
                                          <p:val>
                                            <p:fltVal val="0"/>
                                          </p:val>
                                        </p:tav>
                                      </p:tavLst>
                                    </p:anim>
                                    <p:anim calcmode="lin" valueType="num">
                                      <p:cBhvr>
                                        <p:cTn id="23" dur="1000"/>
                                        <p:tgtEl>
                                          <p:spTgt spid="3">
                                            <p:txEl>
                                              <p:pRg st="0" end="0"/>
                                            </p:txEl>
                                          </p:spTgt>
                                        </p:tgtEl>
                                        <p:attrNameLst>
                                          <p:attrName>style.rotation</p:attrName>
                                        </p:attrNameLst>
                                      </p:cBhvr>
                                      <p:tavLst>
                                        <p:tav tm="0">
                                          <p:val>
                                            <p:fltVal val="0"/>
                                          </p:val>
                                        </p:tav>
                                        <p:tav tm="100000">
                                          <p:val>
                                            <p:fltVal val="90"/>
                                          </p:val>
                                        </p:tav>
                                      </p:tavLst>
                                    </p:anim>
                                    <p:animEffect transition="out" filter="fade">
                                      <p:cBhvr>
                                        <p:cTn id="24" dur="1000"/>
                                        <p:tgtEl>
                                          <p:spTgt spid="3">
                                            <p:txEl>
                                              <p:pRg st="0" end="0"/>
                                            </p:txEl>
                                          </p:spTgt>
                                        </p:tgtEl>
                                      </p:cBhvr>
                                    </p:animEffect>
                                    <p:set>
                                      <p:cBhvr>
                                        <p:cTn id="25"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7200" b="1" dirty="0" smtClean="0">
                <a:solidFill>
                  <a:schemeClr val="accent6"/>
                </a:solidFill>
                <a:ea typeface="Calibri" panose="020F0502020204030204" pitchFamily="34" charset="0"/>
                <a:cs typeface="Arial" panose="020B0604020202020204" pitchFamily="34" charset="0"/>
              </a:rPr>
              <a:t>اولاً: الإدارة التربوية الحديثة: </a:t>
            </a:r>
            <a:endParaRPr lang="ar-SA" sz="7200" dirty="0">
              <a:solidFill>
                <a:schemeClr val="accent6"/>
              </a:solidFill>
            </a:endParaRPr>
          </a:p>
        </p:txBody>
      </p:sp>
      <p:sp>
        <p:nvSpPr>
          <p:cNvPr id="3" name="عنصر نائب للمحتوى 2"/>
          <p:cNvSpPr>
            <a:spLocks noGrp="1"/>
          </p:cNvSpPr>
          <p:nvPr>
            <p:ph sz="quarter" idx="13"/>
          </p:nvPr>
        </p:nvSpPr>
        <p:spPr>
          <a:xfrm>
            <a:off x="7315201" y="2076637"/>
            <a:ext cx="3962400" cy="623534"/>
          </a:xfrm>
        </p:spPr>
        <p:txBody>
          <a:bodyPr>
            <a:noAutofit/>
          </a:bodyPr>
          <a:lstStyle/>
          <a:p>
            <a:pPr>
              <a:lnSpc>
                <a:spcPct val="107000"/>
              </a:lnSpc>
              <a:spcAft>
                <a:spcPts val="800"/>
              </a:spcAft>
            </a:pPr>
            <a:r>
              <a:rPr lang="ar-SA" sz="3200" b="1" dirty="0" smtClean="0">
                <a:solidFill>
                  <a:schemeClr val="accent6">
                    <a:lumMod val="60000"/>
                    <a:lumOff val="40000"/>
                  </a:schemeClr>
                </a:solidFill>
                <a:latin typeface="Calibri" panose="020F0502020204030204" pitchFamily="34" charset="0"/>
                <a:ea typeface="Calibri" panose="020F0502020204030204" pitchFamily="34" charset="0"/>
              </a:rPr>
              <a:t>وتشمل المواضيع الاتية.</a:t>
            </a:r>
            <a:endParaRPr lang="en-US" sz="3200" b="1" dirty="0" smtClean="0">
              <a:solidFill>
                <a:schemeClr val="accent6">
                  <a:lumMod val="60000"/>
                  <a:lumOff val="40000"/>
                </a:schemeClr>
              </a:solidFill>
              <a:latin typeface="Calibri" panose="020F0502020204030204" pitchFamily="34" charset="0"/>
              <a:ea typeface="Calibri" panose="020F0502020204030204" pitchFamily="34" charset="0"/>
              <a:cs typeface="Arial" panose="020B0604020202020204" pitchFamily="34" charset="0"/>
            </a:endParaRPr>
          </a:p>
          <a:p>
            <a:endParaRPr lang="ar-SA" sz="2800" dirty="0">
              <a:solidFill>
                <a:schemeClr val="accent6">
                  <a:lumMod val="60000"/>
                  <a:lumOff val="40000"/>
                </a:schemeClr>
              </a:solidFill>
            </a:endParaRPr>
          </a:p>
        </p:txBody>
      </p:sp>
      <p:sp>
        <p:nvSpPr>
          <p:cNvPr id="6" name="مستطيل 5"/>
          <p:cNvSpPr/>
          <p:nvPr/>
        </p:nvSpPr>
        <p:spPr>
          <a:xfrm>
            <a:off x="2191537" y="2513292"/>
            <a:ext cx="5955477" cy="592726"/>
          </a:xfrm>
          <a:prstGeom prst="rect">
            <a:avLst/>
          </a:prstGeom>
        </p:spPr>
        <p:txBody>
          <a:bodyPr wrap="none">
            <a:spAutoFit/>
          </a:bodyPr>
          <a:lstStyle/>
          <a:p>
            <a:pPr algn="r" rtl="1">
              <a:lnSpc>
                <a:spcPct val="107000"/>
              </a:lnSpc>
              <a:spcAft>
                <a:spcPts val="800"/>
              </a:spcAft>
            </a:pPr>
            <a:r>
              <a:rPr lang="ar-SA" b="1" dirty="0">
                <a:ea typeface="Calibri" panose="020F0502020204030204" pitchFamily="34" charset="0"/>
              </a:rPr>
              <a:t>- </a:t>
            </a:r>
            <a:r>
              <a:rPr lang="ar-SA" sz="3200" b="1" dirty="0">
                <a:ea typeface="Calibri" panose="020F0502020204030204" pitchFamily="34" charset="0"/>
              </a:rPr>
              <a:t>تنمية الولاء الوطني في المجتمع المدرسي</a:t>
            </a:r>
            <a:r>
              <a:rPr lang="ar-SA" sz="3200" b="1" dirty="0" smtClean="0">
                <a:latin typeface="Calibri" panose="020F0502020204030204" pitchFamily="34" charset="0"/>
                <a:ea typeface="Calibri" panose="020F0502020204030204" pitchFamily="34" charset="0"/>
              </a:rPr>
              <a:t>.</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مستطيل 6"/>
          <p:cNvSpPr/>
          <p:nvPr/>
        </p:nvSpPr>
        <p:spPr>
          <a:xfrm>
            <a:off x="5088367" y="3106018"/>
            <a:ext cx="2692887" cy="592726"/>
          </a:xfrm>
          <a:prstGeom prst="rect">
            <a:avLst/>
          </a:prstGeom>
        </p:spPr>
        <p:txBody>
          <a:bodyPr wrap="square">
            <a:spAutoFit/>
          </a:bodyPr>
          <a:lstStyle/>
          <a:p>
            <a:pPr algn="r" rtl="1">
              <a:lnSpc>
                <a:spcPct val="107000"/>
              </a:lnSpc>
              <a:spcAft>
                <a:spcPts val="800"/>
              </a:spcAft>
            </a:pPr>
            <a:r>
              <a:rPr lang="ar-SA" sz="3200" b="1" dirty="0">
                <a:latin typeface="Calibri" panose="020F0502020204030204" pitchFamily="34" charset="0"/>
                <a:ea typeface="Calibri" panose="020F0502020204030204" pitchFamily="34" charset="0"/>
              </a:rPr>
              <a:t>- حقوق الطفل</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مستطيل 7"/>
          <p:cNvSpPr/>
          <p:nvPr/>
        </p:nvSpPr>
        <p:spPr>
          <a:xfrm>
            <a:off x="2820060" y="3672814"/>
            <a:ext cx="4495141" cy="592726"/>
          </a:xfrm>
          <a:prstGeom prst="rect">
            <a:avLst/>
          </a:prstGeom>
        </p:spPr>
        <p:txBody>
          <a:bodyPr wrap="none">
            <a:spAutoFit/>
          </a:bodyPr>
          <a:lstStyle/>
          <a:p>
            <a:pPr algn="r" rtl="1">
              <a:lnSpc>
                <a:spcPct val="107000"/>
              </a:lnSpc>
              <a:spcAft>
                <a:spcPts val="800"/>
              </a:spcAft>
            </a:pPr>
            <a:r>
              <a:rPr lang="ar-SA" sz="3200" b="1" dirty="0">
                <a:latin typeface="Calibri" panose="020F0502020204030204" pitchFamily="34" charset="0"/>
                <a:ea typeface="Calibri" panose="020F0502020204030204" pitchFamily="34" charset="0"/>
              </a:rPr>
              <a:t>-العقاب (اثاره والأساليب البديلة)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2986188" y="4443640"/>
            <a:ext cx="3833102" cy="592726"/>
          </a:xfrm>
          <a:prstGeom prst="rect">
            <a:avLst/>
          </a:prstGeom>
        </p:spPr>
        <p:txBody>
          <a:bodyPr wrap="none">
            <a:spAutoFit/>
          </a:bodyPr>
          <a:lstStyle/>
          <a:p>
            <a:pPr algn="r" rtl="1">
              <a:lnSpc>
                <a:spcPct val="107000"/>
              </a:lnSpc>
              <a:spcAft>
                <a:spcPts val="800"/>
              </a:spcAft>
            </a:pPr>
            <a:r>
              <a:rPr lang="ar-SA" sz="3200" b="1" dirty="0">
                <a:latin typeface="Calibri" panose="020F0502020204030204" pitchFamily="34" charset="0"/>
                <a:ea typeface="Calibri" panose="020F0502020204030204" pitchFamily="34" charset="0"/>
              </a:rPr>
              <a:t>-أساليب اكتشاف الموهوبين</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مستطيل 9"/>
          <p:cNvSpPr/>
          <p:nvPr/>
        </p:nvSpPr>
        <p:spPr>
          <a:xfrm>
            <a:off x="613423" y="5241200"/>
            <a:ext cx="5593199" cy="592726"/>
          </a:xfrm>
          <a:prstGeom prst="rect">
            <a:avLst/>
          </a:prstGeom>
        </p:spPr>
        <p:txBody>
          <a:bodyPr wrap="none">
            <a:spAutoFit/>
          </a:bodyPr>
          <a:lstStyle/>
          <a:p>
            <a:pPr algn="r" rtl="1">
              <a:lnSpc>
                <a:spcPct val="107000"/>
              </a:lnSpc>
              <a:spcAft>
                <a:spcPts val="800"/>
              </a:spcAft>
            </a:pPr>
            <a:r>
              <a:rPr lang="ar-SA" sz="3200" b="1" dirty="0">
                <a:ea typeface="Calibri" panose="020F0502020204030204" pitchFamily="34" charset="0"/>
              </a:rPr>
              <a:t>-أساليب بناء العلاقات الإنسانية المدرسية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8673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xit" presetSubtype="10" fill="hold" grpId="0" nodeType="clickEffect">
                                  <p:stCondLst>
                                    <p:cond delay="0"/>
                                  </p:stCondLst>
                                  <p:childTnLst>
                                    <p:animEffect transition="out" filter="randombar(horizontal)">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4" presetClass="exit" presetSubtype="10" fill="hold" grpId="0" nodeType="clickEffect">
                                  <p:stCondLst>
                                    <p:cond delay="0"/>
                                  </p:stCondLst>
                                  <p:childTnLst>
                                    <p:animEffect transition="out" filter="randombar(horizontal)">
                                      <p:cBhvr>
                                        <p:cTn id="22" dur="500"/>
                                        <p:tgtEl>
                                          <p:spTgt spid="7"/>
                                        </p:tgtEl>
                                      </p:cBhvr>
                                    </p:animEffect>
                                    <p:set>
                                      <p:cBhvr>
                                        <p:cTn id="23" dur="1" fill="hold">
                                          <p:stCondLst>
                                            <p:cond delay="499"/>
                                          </p:stCondLst>
                                        </p:cTn>
                                        <p:tgtEl>
                                          <p:spTgt spid="7"/>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randombar(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randombar(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heel(1)">
                                      <p:cBhvr>
                                        <p:cTn id="38"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39266" y="769124"/>
            <a:ext cx="7347474" cy="692623"/>
          </a:xfrm>
        </p:spPr>
        <p:txBody>
          <a:bodyPr/>
          <a:lstStyle/>
          <a:p>
            <a:pPr algn="r"/>
            <a:r>
              <a:rPr lang="ar-SA" b="1" dirty="0">
                <a:solidFill>
                  <a:schemeClr val="accent5">
                    <a:lumMod val="75000"/>
                  </a:schemeClr>
                </a:solidFill>
                <a:ea typeface="Calibri" panose="020F0502020204030204" pitchFamily="34" charset="0"/>
                <a:cs typeface="Arial" panose="020B0604020202020204" pitchFamily="34" charset="0"/>
              </a:rPr>
              <a:t>-نظام إدارة الجودة الشاملة في المدرسة</a:t>
            </a:r>
            <a:endParaRPr lang="ar-SA" dirty="0">
              <a:solidFill>
                <a:schemeClr val="accent5">
                  <a:lumMod val="75000"/>
                </a:schemeClr>
              </a:solidFill>
            </a:endParaRPr>
          </a:p>
        </p:txBody>
      </p:sp>
      <p:sp>
        <p:nvSpPr>
          <p:cNvPr id="4" name="مستطيل 3"/>
          <p:cNvSpPr/>
          <p:nvPr/>
        </p:nvSpPr>
        <p:spPr>
          <a:xfrm>
            <a:off x="3169609" y="1461747"/>
            <a:ext cx="7374135" cy="646331"/>
          </a:xfrm>
          <a:prstGeom prst="rect">
            <a:avLst/>
          </a:prstGeom>
        </p:spPr>
        <p:txBody>
          <a:bodyPr wrap="none">
            <a:spAutoFit/>
          </a:bodyPr>
          <a:lstStyle/>
          <a:p>
            <a:r>
              <a:rPr lang="ar-SA" sz="3600" b="1" dirty="0">
                <a:solidFill>
                  <a:schemeClr val="accent5">
                    <a:lumMod val="75000"/>
                  </a:schemeClr>
                </a:solidFill>
                <a:ea typeface="Calibri" panose="020F0502020204030204" pitchFamily="34" charset="0"/>
              </a:rPr>
              <a:t>-مراحل تطبيق إدارة الجودة الشاملة في المدرسة</a:t>
            </a:r>
            <a:endParaRPr lang="ar-SA" sz="3600" dirty="0">
              <a:solidFill>
                <a:schemeClr val="accent5">
                  <a:lumMod val="75000"/>
                </a:schemeClr>
              </a:solidFill>
            </a:endParaRPr>
          </a:p>
        </p:txBody>
      </p:sp>
      <p:sp>
        <p:nvSpPr>
          <p:cNvPr id="5" name="مستطيل 4"/>
          <p:cNvSpPr/>
          <p:nvPr/>
        </p:nvSpPr>
        <p:spPr>
          <a:xfrm>
            <a:off x="1819687" y="2154370"/>
            <a:ext cx="9067053" cy="646331"/>
          </a:xfrm>
          <a:prstGeom prst="rect">
            <a:avLst/>
          </a:prstGeom>
        </p:spPr>
        <p:txBody>
          <a:bodyPr wrap="square">
            <a:spAutoFit/>
          </a:bodyPr>
          <a:lstStyle/>
          <a:p>
            <a:r>
              <a:rPr lang="ar-SA" sz="3600" b="1" dirty="0">
                <a:solidFill>
                  <a:schemeClr val="accent5">
                    <a:lumMod val="75000"/>
                  </a:schemeClr>
                </a:solidFill>
                <a:ea typeface="Calibri" panose="020F0502020204030204" pitchFamily="34" charset="0"/>
              </a:rPr>
              <a:t>-متطلبات تطبيق إدارة الجودة الشاملة وعناصر </a:t>
            </a:r>
            <a:r>
              <a:rPr lang="ar-SA" sz="3600" b="1" dirty="0" smtClean="0">
                <a:solidFill>
                  <a:schemeClr val="accent5">
                    <a:lumMod val="75000"/>
                  </a:schemeClr>
                </a:solidFill>
                <a:ea typeface="Calibri" panose="020F0502020204030204" pitchFamily="34" charset="0"/>
              </a:rPr>
              <a:t>نجاحها</a:t>
            </a:r>
            <a:endParaRPr lang="ar-SA" dirty="0">
              <a:solidFill>
                <a:schemeClr val="accent5">
                  <a:lumMod val="75000"/>
                </a:schemeClr>
              </a:solidFill>
            </a:endParaRPr>
          </a:p>
        </p:txBody>
      </p:sp>
    </p:spTree>
    <p:extLst>
      <p:ext uri="{BB962C8B-B14F-4D97-AF65-F5344CB8AC3E}">
        <p14:creationId xmlns:p14="http://schemas.microsoft.com/office/powerpoint/2010/main" val="411640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3775" y="365760"/>
            <a:ext cx="10364451" cy="1129554"/>
          </a:xfrm>
        </p:spPr>
        <p:txBody>
          <a:bodyPr>
            <a:normAutofit/>
          </a:bodyPr>
          <a:lstStyle/>
          <a:p>
            <a:pPr>
              <a:lnSpc>
                <a:spcPct val="107000"/>
              </a:lnSpc>
              <a:spcAft>
                <a:spcPts val="800"/>
              </a:spcAft>
            </a:pPr>
            <a:r>
              <a:rPr lang="ar-SA" b="1" u="dbl" dirty="0">
                <a:solidFill>
                  <a:srgbClr val="002060"/>
                </a:solidFill>
                <a:latin typeface="Calibri" panose="020F0502020204030204" pitchFamily="34" charset="0"/>
                <a:ea typeface="Calibri" panose="020F0502020204030204" pitchFamily="34" charset="0"/>
                <a:cs typeface="Arial" panose="020B0604020202020204" pitchFamily="34" charset="0"/>
              </a:rPr>
              <a:t>ثانياً: القيادة التربوية </a:t>
            </a:r>
            <a:r>
              <a:rPr lang="ar-SA" b="1" u="dbl" dirty="0" smtClean="0">
                <a:solidFill>
                  <a:srgbClr val="002060"/>
                </a:solidFill>
                <a:latin typeface="Calibri" panose="020F0502020204030204" pitchFamily="34" charset="0"/>
                <a:ea typeface="Calibri" panose="020F0502020204030204" pitchFamily="34" charset="0"/>
                <a:cs typeface="Arial" panose="020B0604020202020204" pitchFamily="34" charset="0"/>
              </a:rPr>
              <a:t>الفعالة</a:t>
            </a:r>
            <a:endParaRPr lang="ar-SA" dirty="0">
              <a:solidFill>
                <a:srgbClr val="002060"/>
              </a:solidFill>
            </a:endParaRPr>
          </a:p>
        </p:txBody>
      </p:sp>
      <p:sp>
        <p:nvSpPr>
          <p:cNvPr id="3" name="عنصر نائب للمحتوى 2"/>
          <p:cNvSpPr>
            <a:spLocks noGrp="1"/>
          </p:cNvSpPr>
          <p:nvPr>
            <p:ph sz="quarter" idx="13"/>
          </p:nvPr>
        </p:nvSpPr>
        <p:spPr>
          <a:xfrm>
            <a:off x="2286000" y="1495314"/>
            <a:ext cx="7619999" cy="2602942"/>
          </a:xfrm>
        </p:spPr>
        <p:txBody>
          <a:bodyPr>
            <a:noAutofit/>
          </a:bodyPr>
          <a:lstStyle/>
          <a:p>
            <a:pPr>
              <a:lnSpc>
                <a:spcPct val="107000"/>
              </a:lnSpc>
              <a:spcAft>
                <a:spcPts val="800"/>
              </a:spcAft>
            </a:pPr>
            <a:r>
              <a:rPr lang="ar-SA" sz="3600" b="1" dirty="0">
                <a:solidFill>
                  <a:schemeClr val="accent5">
                    <a:lumMod val="75000"/>
                  </a:schemeClr>
                </a:solidFill>
                <a:latin typeface="Calibri" panose="020F0502020204030204" pitchFamily="34" charset="0"/>
                <a:ea typeface="Calibri" panose="020F0502020204030204" pitchFamily="34" charset="0"/>
              </a:rPr>
              <a:t>وتشمل المواضيع الاتية:-</a:t>
            </a:r>
            <a:endParaRPr lang="en-US" sz="3600"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solidFill>
                  <a:schemeClr val="accent5">
                    <a:lumMod val="75000"/>
                  </a:schemeClr>
                </a:solidFill>
                <a:latin typeface="Calibri" panose="020F0502020204030204" pitchFamily="34" charset="0"/>
                <a:ea typeface="Calibri" panose="020F0502020204030204" pitchFamily="34" charset="0"/>
              </a:rPr>
              <a:t>- مميزات ومهارات وادوار القائد التربوي الفعال</a:t>
            </a:r>
            <a:endParaRPr lang="en-US" sz="3600"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r>
              <a:rPr lang="ar-SA" sz="3600" b="1" dirty="0">
                <a:solidFill>
                  <a:schemeClr val="accent5">
                    <a:lumMod val="75000"/>
                  </a:schemeClr>
                </a:solidFill>
                <a:ea typeface="Calibri" panose="020F0502020204030204" pitchFamily="34" charset="0"/>
              </a:rPr>
              <a:t>- عناصر ومراحل عملية الاتصال ومعوقاته</a:t>
            </a:r>
            <a:endParaRPr lang="ar-SA" sz="3600" dirty="0">
              <a:solidFill>
                <a:schemeClr val="accent5">
                  <a:lumMod val="75000"/>
                </a:schemeClr>
              </a:solidFill>
            </a:endParaRPr>
          </a:p>
        </p:txBody>
      </p:sp>
    </p:spTree>
    <p:extLst>
      <p:ext uri="{BB962C8B-B14F-4D97-AF65-F5344CB8AC3E}">
        <p14:creationId xmlns:p14="http://schemas.microsoft.com/office/powerpoint/2010/main" val="408855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1" presetClass="exit" presetSubtype="1" fill="hold" grpId="0" nodeType="clickEffect">
                                  <p:stCondLst>
                                    <p:cond delay="0"/>
                                  </p:stCondLst>
                                  <p:childTnLst>
                                    <p:animEffect transition="out" filter="wheel(1)">
                                      <p:cBhvr>
                                        <p:cTn id="14" dur="2000"/>
                                        <p:tgtEl>
                                          <p:spTgt spid="3">
                                            <p:txEl>
                                              <p:pRg st="0" end="0"/>
                                            </p:txEl>
                                          </p:spTgt>
                                        </p:tgtEl>
                                      </p:cBhvr>
                                    </p:animEffect>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1" presetClass="exit" presetSubtype="1" fill="hold" grpId="0" nodeType="clickEffect">
                                  <p:stCondLst>
                                    <p:cond delay="0"/>
                                  </p:stCondLst>
                                  <p:childTnLst>
                                    <p:animEffect transition="out" filter="wheel(1)">
                                      <p:cBhvr>
                                        <p:cTn id="19" dur="2000"/>
                                        <p:tgtEl>
                                          <p:spTgt spid="3">
                                            <p:txEl>
                                              <p:pRg st="1" end="1"/>
                                            </p:txEl>
                                          </p:spTgt>
                                        </p:tgtEl>
                                      </p:cBhvr>
                                    </p:animEffect>
                                    <p:set>
                                      <p:cBhvr>
                                        <p:cTn id="20"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1" presetClass="exit" presetSubtype="1" fill="hold" grpId="0" nodeType="clickEffect">
                                  <p:stCondLst>
                                    <p:cond delay="0"/>
                                  </p:stCondLst>
                                  <p:childTnLst>
                                    <p:animEffect transition="out" filter="wheel(1)">
                                      <p:cBhvr>
                                        <p:cTn id="24" dur="2000"/>
                                        <p:tgtEl>
                                          <p:spTgt spid="3">
                                            <p:txEl>
                                              <p:pRg st="2" end="2"/>
                                            </p:txEl>
                                          </p:spTgt>
                                        </p:tgtEl>
                                      </p:cBhvr>
                                    </p:animEffect>
                                    <p:set>
                                      <p:cBhvr>
                                        <p:cTn id="25"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3775" y="618517"/>
            <a:ext cx="10364451" cy="1827800"/>
          </a:xfrm>
        </p:spPr>
        <p:txBody>
          <a:bodyPr>
            <a:normAutofit/>
          </a:bodyPr>
          <a:lstStyle/>
          <a:p>
            <a:pPr algn="r">
              <a:lnSpc>
                <a:spcPct val="107000"/>
              </a:lnSpc>
              <a:spcAft>
                <a:spcPts val="800"/>
              </a:spcAft>
            </a:pPr>
            <a:r>
              <a:rPr lang="ar-SA" b="1" u="dbl" dirty="0">
                <a:latin typeface="Calibri" panose="020F0502020204030204" pitchFamily="34" charset="0"/>
                <a:ea typeface="Calibri" panose="020F0502020204030204" pitchFamily="34" charset="0"/>
                <a:cs typeface="Arial" panose="020B0604020202020204" pitchFamily="34" charset="0"/>
              </a:rPr>
              <a:t>ثالثاً:- أساليب التوجيه التربوي في الإدارة المدرسية الحديثة</a:t>
            </a:r>
            <a:r>
              <a:rPr lang="en-US" sz="2000" dirty="0">
                <a:latin typeface="Calibri" panose="020F0502020204030204" pitchFamily="34" charset="0"/>
                <a:ea typeface="Calibri" panose="020F0502020204030204" pitchFamily="34" charset="0"/>
                <a:cs typeface="Arial" panose="020B0604020202020204" pitchFamily="34" charset="0"/>
              </a:rPr>
              <a:t/>
            </a:r>
            <a:br>
              <a:rPr lang="en-US" sz="2000" dirty="0">
                <a:latin typeface="Calibri" panose="020F0502020204030204" pitchFamily="34" charset="0"/>
                <a:ea typeface="Calibri" panose="020F0502020204030204" pitchFamily="34" charset="0"/>
                <a:cs typeface="Arial" panose="020B0604020202020204" pitchFamily="34" charset="0"/>
              </a:rPr>
            </a:br>
            <a:endParaRPr lang="ar-SA" sz="3200" b="1" dirty="0"/>
          </a:p>
        </p:txBody>
      </p:sp>
      <p:sp>
        <p:nvSpPr>
          <p:cNvPr id="4" name="مستطيل 3"/>
          <p:cNvSpPr/>
          <p:nvPr/>
        </p:nvSpPr>
        <p:spPr>
          <a:xfrm>
            <a:off x="2802577" y="2564203"/>
            <a:ext cx="8265226" cy="4369914"/>
          </a:xfrm>
          <a:prstGeom prst="rect">
            <a:avLst/>
          </a:prstGeom>
        </p:spPr>
        <p:txBody>
          <a:bodyPr wrap="square">
            <a:spAutoFit/>
          </a:bodyPr>
          <a:lstStyle/>
          <a:p>
            <a:pPr algn="r" rtl="1">
              <a:lnSpc>
                <a:spcPct val="107000"/>
              </a:lnSpc>
              <a:spcAft>
                <a:spcPts val="800"/>
              </a:spcAft>
            </a:pPr>
            <a:r>
              <a:rPr lang="ar-SA" sz="3200" b="1" dirty="0">
                <a:latin typeface="Calibri" panose="020F0502020204030204" pitchFamily="34" charset="0"/>
                <a:ea typeface="Calibri" panose="020F0502020204030204" pitchFamily="34" charset="0"/>
              </a:rPr>
              <a:t>وتشمل المواضيع الاتية</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التقويم (أهميته، أهدافه، مجالاته)</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أدوات القياس والتقويم</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بناء وتصميم أدوات القياس</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قواعد توظيف ادوت القياس والتقويم</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توظيف قائمة تحليل وتفسير الاختبارات ونتائجها</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rPr>
              <a:t>- تحليل وتفسير نتائج الاستبانة.</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664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1" nodeType="clickEffect">
                                  <p:stCondLst>
                                    <p:cond delay="0"/>
                                  </p:stCondLst>
                                  <p:childTnLst>
                                    <p:animEffect transition="out" filter="randombar(horizontal)">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3775" y="618517"/>
            <a:ext cx="10364451" cy="996527"/>
          </a:xfrm>
        </p:spPr>
        <p:txBody>
          <a:bodyPr/>
          <a:lstStyle/>
          <a:p>
            <a:r>
              <a:rPr lang="ar-SA" b="1" u="dbl" dirty="0">
                <a:ea typeface="Calibri" panose="020F0502020204030204" pitchFamily="34" charset="0"/>
                <a:cs typeface="Arial" panose="020B0604020202020204" pitchFamily="34" charset="0"/>
              </a:rPr>
              <a:t>رابعاً:- التقويم المدرسي</a:t>
            </a:r>
            <a:endParaRPr lang="ar-SA" dirty="0"/>
          </a:p>
        </p:txBody>
      </p:sp>
      <p:sp>
        <p:nvSpPr>
          <p:cNvPr id="3" name="عنصر نائب للمحتوى 2"/>
          <p:cNvSpPr>
            <a:spLocks noGrp="1"/>
          </p:cNvSpPr>
          <p:nvPr>
            <p:ph sz="quarter" idx="13"/>
          </p:nvPr>
        </p:nvSpPr>
        <p:spPr/>
        <p:txBody>
          <a:bodyPr>
            <a:normAutofit/>
          </a:bodyPr>
          <a:lstStyle/>
          <a:p>
            <a:pPr>
              <a:lnSpc>
                <a:spcPct val="107000"/>
              </a:lnSpc>
              <a:spcAft>
                <a:spcPts val="800"/>
              </a:spcAft>
            </a:pPr>
            <a:r>
              <a:rPr lang="ar-SA" sz="3600" b="1" dirty="0">
                <a:latin typeface="Calibri" panose="020F0502020204030204" pitchFamily="34" charset="0"/>
                <a:ea typeface="Calibri" panose="020F0502020204030204" pitchFamily="34" charset="0"/>
              </a:rPr>
              <a:t>وتشمل المواضيع الاتية</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latin typeface="Calibri" panose="020F0502020204030204" pitchFamily="34" charset="0"/>
                <a:ea typeface="Calibri" panose="020F0502020204030204" pitchFamily="34" charset="0"/>
              </a:rPr>
              <a:t>- التقويم (أهميته، أهدافه، مجالاته)</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latin typeface="Calibri" panose="020F0502020204030204" pitchFamily="34" charset="0"/>
                <a:ea typeface="Calibri" panose="020F0502020204030204" pitchFamily="34" charset="0"/>
              </a:rPr>
              <a:t>- أدوات القياس والتقويم</a:t>
            </a:r>
            <a:endParaRPr lang="en-US" sz="3600" dirty="0">
              <a:latin typeface="Calibri" panose="020F0502020204030204" pitchFamily="34" charset="0"/>
              <a:ea typeface="Calibri" panose="020F0502020204030204" pitchFamily="34" charset="0"/>
              <a:cs typeface="Arial" panose="020B0604020202020204" pitchFamily="34" charset="0"/>
            </a:endParaRPr>
          </a:p>
          <a:p>
            <a:r>
              <a:rPr lang="ar-SA" sz="3600" b="1" dirty="0">
                <a:ea typeface="Calibri" panose="020F0502020204030204" pitchFamily="34" charset="0"/>
              </a:rPr>
              <a:t>- بناء وتصميم أدوات القياس</a:t>
            </a:r>
            <a:endParaRPr lang="ar-SA" sz="3600" dirty="0"/>
          </a:p>
        </p:txBody>
      </p:sp>
    </p:spTree>
    <p:extLst>
      <p:ext uri="{BB962C8B-B14F-4D97-AF65-F5344CB8AC3E}">
        <p14:creationId xmlns:p14="http://schemas.microsoft.com/office/powerpoint/2010/main" val="342696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3">
                                            <p:txEl>
                                              <p:pRg st="1" end="1"/>
                                            </p:txEl>
                                          </p:spTgt>
                                        </p:tgtEl>
                                      </p:cBhvr>
                                    </p:animEffect>
                                    <p:set>
                                      <p:cBhvr>
                                        <p:cTn id="17"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grpId="0" nodeType="clickEffect">
                                  <p:stCondLst>
                                    <p:cond delay="0"/>
                                  </p:stCondLst>
                                  <p:childTnLst>
                                    <p:animEffect transition="out" filter="randombar(horizontal)">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xit" presetSubtype="10" fill="hold" grpId="0" nodeType="clickEffect">
                                  <p:stCondLst>
                                    <p:cond delay="0"/>
                                  </p:stCondLst>
                                  <p:childTnLst>
                                    <p:animEffect transition="out" filter="randombar(horizontal)">
                                      <p:cBhvr>
                                        <p:cTn id="26" dur="500"/>
                                        <p:tgtEl>
                                          <p:spTgt spid="3">
                                            <p:txEl>
                                              <p:pRg st="3" end="3"/>
                                            </p:txEl>
                                          </p:spTgt>
                                        </p:tgtEl>
                                      </p:cBhvr>
                                    </p:animEffect>
                                    <p:set>
                                      <p:cBhvr>
                                        <p:cTn id="2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3775" y="618517"/>
            <a:ext cx="10364451" cy="865899"/>
          </a:xfrm>
        </p:spPr>
        <p:txBody>
          <a:bodyPr/>
          <a:lstStyle/>
          <a:p>
            <a:r>
              <a:rPr lang="ar-SA" b="1" u="dbl" dirty="0">
                <a:ea typeface="Calibri" panose="020F0502020204030204" pitchFamily="34" charset="0"/>
                <a:cs typeface="Arial" panose="020B0604020202020204" pitchFamily="34" charset="0"/>
              </a:rPr>
              <a:t>التوصيات والمقترحات</a:t>
            </a:r>
            <a:endParaRPr lang="ar-SA" dirty="0"/>
          </a:p>
        </p:txBody>
      </p:sp>
      <p:sp>
        <p:nvSpPr>
          <p:cNvPr id="3" name="عنصر نائب للمحتوى 2"/>
          <p:cNvSpPr>
            <a:spLocks noGrp="1"/>
          </p:cNvSpPr>
          <p:nvPr>
            <p:ph sz="quarter" idx="13"/>
          </p:nvPr>
        </p:nvSpPr>
        <p:spPr>
          <a:xfrm>
            <a:off x="913774" y="2367092"/>
            <a:ext cx="10363826" cy="3760576"/>
          </a:xfrm>
        </p:spPr>
        <p:txBody>
          <a:bodyPr>
            <a:normAutofit fontScale="92500" lnSpcReduction="20000"/>
          </a:bodyPr>
          <a:lstStyle/>
          <a:p>
            <a:pPr>
              <a:lnSpc>
                <a:spcPct val="107000"/>
              </a:lnSpc>
              <a:spcAft>
                <a:spcPts val="800"/>
              </a:spcAft>
            </a:pPr>
            <a:r>
              <a:rPr lang="ar-SA" sz="3600" b="1" dirty="0">
                <a:latin typeface="Calibri" panose="020F0502020204030204" pitchFamily="34" charset="0"/>
                <a:ea typeface="Calibri" panose="020F0502020204030204" pitchFamily="34" charset="0"/>
              </a:rPr>
              <a:t>- إقامة دورات تدريبة مكثفة لمديري المدارس</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latin typeface="Calibri" panose="020F0502020204030204" pitchFamily="34" charset="0"/>
                <a:ea typeface="Calibri" panose="020F0502020204030204" pitchFamily="34" charset="0"/>
              </a:rPr>
              <a:t>- تثبيت مديري المدارس المدربين بالمدارس لاستقرار العملية التربوية والتعليمية</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latin typeface="Calibri" panose="020F0502020204030204" pitchFamily="34" charset="0"/>
                <a:ea typeface="Calibri" panose="020F0502020204030204" pitchFamily="34" charset="0"/>
              </a:rPr>
              <a:t>- تشريع لوائح تنظيمية تكفل لمديري المدارس صلاحيات أوسع لتحسين جودة المدارس وتحمل مسئولياتهم</a:t>
            </a:r>
            <a:endParaRPr lang="en-US" sz="36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3600" b="1" dirty="0">
                <a:latin typeface="Calibri" panose="020F0502020204030204" pitchFamily="34" charset="0"/>
                <a:ea typeface="Calibri" panose="020F0502020204030204" pitchFamily="34" charset="0"/>
              </a:rPr>
              <a:t>- قياس وتتبع أثر التدريب في المدارس وفق معايير شفافة</a:t>
            </a:r>
            <a:endParaRPr lang="en-US" sz="3600" dirty="0">
              <a:latin typeface="Calibri" panose="020F0502020204030204" pitchFamily="34" charset="0"/>
              <a:ea typeface="Calibri" panose="020F0502020204030204" pitchFamily="34" charset="0"/>
              <a:cs typeface="Arial" panose="020B0604020202020204" pitchFamily="34" charset="0"/>
            </a:endParaRPr>
          </a:p>
          <a:p>
            <a:endParaRPr lang="ar-SA" dirty="0"/>
          </a:p>
        </p:txBody>
      </p:sp>
    </p:spTree>
    <p:extLst>
      <p:ext uri="{BB962C8B-B14F-4D97-AF65-F5344CB8AC3E}">
        <p14:creationId xmlns:p14="http://schemas.microsoft.com/office/powerpoint/2010/main" val="120391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1" presetClass="exit" presetSubtype="0" fill="hold" grpId="0" nodeType="clickEffect">
                                  <p:stCondLst>
                                    <p:cond delay="0"/>
                                  </p:stCondLst>
                                  <p:childTnLst>
                                    <p:anim calcmode="lin" valueType="num">
                                      <p:cBhvr>
                                        <p:cTn id="13" dur="1000"/>
                                        <p:tgtEl>
                                          <p:spTgt spid="3">
                                            <p:txEl>
                                              <p:pRg st="0" end="0"/>
                                            </p:txEl>
                                          </p:spTgt>
                                        </p:tgtEl>
                                        <p:attrNameLst>
                                          <p:attrName>ppt_w</p:attrName>
                                        </p:attrNameLst>
                                      </p:cBhvr>
                                      <p:tavLst>
                                        <p:tav tm="0">
                                          <p:val>
                                            <p:strVal val="ppt_w"/>
                                          </p:val>
                                        </p:tav>
                                        <p:tav tm="100000">
                                          <p:val>
                                            <p:fltVal val="0"/>
                                          </p:val>
                                        </p:tav>
                                      </p:tavLst>
                                    </p:anim>
                                    <p:anim calcmode="lin" valueType="num">
                                      <p:cBhvr>
                                        <p:cTn id="14" dur="1000"/>
                                        <p:tgtEl>
                                          <p:spTgt spid="3">
                                            <p:txEl>
                                              <p:pRg st="0" end="0"/>
                                            </p:txEl>
                                          </p:spTgt>
                                        </p:tgtEl>
                                        <p:attrNameLst>
                                          <p:attrName>ppt_h</p:attrName>
                                        </p:attrNameLst>
                                      </p:cBhvr>
                                      <p:tavLst>
                                        <p:tav tm="0">
                                          <p:val>
                                            <p:strVal val="ppt_h"/>
                                          </p:val>
                                        </p:tav>
                                        <p:tav tm="100000">
                                          <p:val>
                                            <p:fltVal val="0"/>
                                          </p:val>
                                        </p:tav>
                                      </p:tavLst>
                                    </p:anim>
                                    <p:anim calcmode="lin" valueType="num">
                                      <p:cBhvr>
                                        <p:cTn id="15" dur="1000"/>
                                        <p:tgtEl>
                                          <p:spTgt spid="3">
                                            <p:txEl>
                                              <p:pRg st="0" end="0"/>
                                            </p:txEl>
                                          </p:spTgt>
                                        </p:tgtEl>
                                        <p:attrNameLst>
                                          <p:attrName>style.rotation</p:attrName>
                                        </p:attrNameLst>
                                      </p:cBhvr>
                                      <p:tavLst>
                                        <p:tav tm="0">
                                          <p:val>
                                            <p:fltVal val="0"/>
                                          </p:val>
                                        </p:tav>
                                        <p:tav tm="100000">
                                          <p:val>
                                            <p:fltVal val="90"/>
                                          </p:val>
                                        </p:tav>
                                      </p:tavLst>
                                    </p:anim>
                                    <p:animEffect transition="out" filter="fade">
                                      <p:cBhvr>
                                        <p:cTn id="16" dur="1000"/>
                                        <p:tgtEl>
                                          <p:spTgt spid="3">
                                            <p:txEl>
                                              <p:pRg st="0" end="0"/>
                                            </p:txEl>
                                          </p:spTgt>
                                        </p:tgtEl>
                                      </p:cBhvr>
                                    </p:animEffect>
                                    <p:set>
                                      <p:cBhvr>
                                        <p:cTn id="17"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1" presetClass="exit" presetSubtype="0" fill="hold" grpId="0" nodeType="clickEffect">
                                  <p:stCondLst>
                                    <p:cond delay="0"/>
                                  </p:stCondLst>
                                  <p:childTnLst>
                                    <p:anim calcmode="lin" valueType="num">
                                      <p:cBhvr>
                                        <p:cTn id="21" dur="1000"/>
                                        <p:tgtEl>
                                          <p:spTgt spid="3">
                                            <p:txEl>
                                              <p:pRg st="1" end="1"/>
                                            </p:txEl>
                                          </p:spTgt>
                                        </p:tgtEl>
                                        <p:attrNameLst>
                                          <p:attrName>ppt_w</p:attrName>
                                        </p:attrNameLst>
                                      </p:cBhvr>
                                      <p:tavLst>
                                        <p:tav tm="0">
                                          <p:val>
                                            <p:strVal val="ppt_w"/>
                                          </p:val>
                                        </p:tav>
                                        <p:tav tm="100000">
                                          <p:val>
                                            <p:fltVal val="0"/>
                                          </p:val>
                                        </p:tav>
                                      </p:tavLst>
                                    </p:anim>
                                    <p:anim calcmode="lin" valueType="num">
                                      <p:cBhvr>
                                        <p:cTn id="22" dur="1000"/>
                                        <p:tgtEl>
                                          <p:spTgt spid="3">
                                            <p:txEl>
                                              <p:pRg st="1" end="1"/>
                                            </p:txEl>
                                          </p:spTgt>
                                        </p:tgtEl>
                                        <p:attrNameLst>
                                          <p:attrName>ppt_h</p:attrName>
                                        </p:attrNameLst>
                                      </p:cBhvr>
                                      <p:tavLst>
                                        <p:tav tm="0">
                                          <p:val>
                                            <p:strVal val="ppt_h"/>
                                          </p:val>
                                        </p:tav>
                                        <p:tav tm="100000">
                                          <p:val>
                                            <p:fltVal val="0"/>
                                          </p:val>
                                        </p:tav>
                                      </p:tavLst>
                                    </p:anim>
                                    <p:anim calcmode="lin" valueType="num">
                                      <p:cBhvr>
                                        <p:cTn id="23"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24" dur="1000"/>
                                        <p:tgtEl>
                                          <p:spTgt spid="3">
                                            <p:txEl>
                                              <p:pRg st="1" end="1"/>
                                            </p:txEl>
                                          </p:spTgt>
                                        </p:tgtEl>
                                      </p:cBhvr>
                                    </p:animEffect>
                                    <p:set>
                                      <p:cBhvr>
                                        <p:cTn id="25"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31" presetClass="exit" presetSubtype="0" fill="hold" grpId="0" nodeType="clickEffect">
                                  <p:stCondLst>
                                    <p:cond delay="0"/>
                                  </p:stCondLst>
                                  <p:childTnLst>
                                    <p:anim calcmode="lin" valueType="num">
                                      <p:cBhvr>
                                        <p:cTn id="29" dur="1000"/>
                                        <p:tgtEl>
                                          <p:spTgt spid="3">
                                            <p:txEl>
                                              <p:pRg st="2" end="2"/>
                                            </p:txEl>
                                          </p:spTgt>
                                        </p:tgtEl>
                                        <p:attrNameLst>
                                          <p:attrName>ppt_w</p:attrName>
                                        </p:attrNameLst>
                                      </p:cBhvr>
                                      <p:tavLst>
                                        <p:tav tm="0">
                                          <p:val>
                                            <p:strVal val="ppt_w"/>
                                          </p:val>
                                        </p:tav>
                                        <p:tav tm="100000">
                                          <p:val>
                                            <p:fltVal val="0"/>
                                          </p:val>
                                        </p:tav>
                                      </p:tavLst>
                                    </p:anim>
                                    <p:anim calcmode="lin" valueType="num">
                                      <p:cBhvr>
                                        <p:cTn id="30" dur="1000"/>
                                        <p:tgtEl>
                                          <p:spTgt spid="3">
                                            <p:txEl>
                                              <p:pRg st="2" end="2"/>
                                            </p:txEl>
                                          </p:spTgt>
                                        </p:tgtEl>
                                        <p:attrNameLst>
                                          <p:attrName>ppt_h</p:attrName>
                                        </p:attrNameLst>
                                      </p:cBhvr>
                                      <p:tavLst>
                                        <p:tav tm="0">
                                          <p:val>
                                            <p:strVal val="ppt_h"/>
                                          </p:val>
                                        </p:tav>
                                        <p:tav tm="100000">
                                          <p:val>
                                            <p:fltVal val="0"/>
                                          </p:val>
                                        </p:tav>
                                      </p:tavLst>
                                    </p:anim>
                                    <p:anim calcmode="lin" valueType="num">
                                      <p:cBhvr>
                                        <p:cTn id="31"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32" dur="1000"/>
                                        <p:tgtEl>
                                          <p:spTgt spid="3">
                                            <p:txEl>
                                              <p:pRg st="2" end="2"/>
                                            </p:txEl>
                                          </p:spTgt>
                                        </p:tgtEl>
                                      </p:cBhvr>
                                    </p:animEffect>
                                    <p:set>
                                      <p:cBhvr>
                                        <p:cTn id="33"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31" presetClass="exit" presetSubtype="0" fill="hold" grpId="0" nodeType="clickEffect">
                                  <p:stCondLst>
                                    <p:cond delay="0"/>
                                  </p:stCondLst>
                                  <p:childTnLst>
                                    <p:anim calcmode="lin" valueType="num">
                                      <p:cBhvr>
                                        <p:cTn id="37" dur="1000"/>
                                        <p:tgtEl>
                                          <p:spTgt spid="3">
                                            <p:txEl>
                                              <p:pRg st="3" end="3"/>
                                            </p:txEl>
                                          </p:spTgt>
                                        </p:tgtEl>
                                        <p:attrNameLst>
                                          <p:attrName>ppt_w</p:attrName>
                                        </p:attrNameLst>
                                      </p:cBhvr>
                                      <p:tavLst>
                                        <p:tav tm="0">
                                          <p:val>
                                            <p:strVal val="ppt_w"/>
                                          </p:val>
                                        </p:tav>
                                        <p:tav tm="100000">
                                          <p:val>
                                            <p:fltVal val="0"/>
                                          </p:val>
                                        </p:tav>
                                      </p:tavLst>
                                    </p:anim>
                                    <p:anim calcmode="lin" valueType="num">
                                      <p:cBhvr>
                                        <p:cTn id="38" dur="1000"/>
                                        <p:tgtEl>
                                          <p:spTgt spid="3">
                                            <p:txEl>
                                              <p:pRg st="3" end="3"/>
                                            </p:txEl>
                                          </p:spTgt>
                                        </p:tgtEl>
                                        <p:attrNameLst>
                                          <p:attrName>ppt_h</p:attrName>
                                        </p:attrNameLst>
                                      </p:cBhvr>
                                      <p:tavLst>
                                        <p:tav tm="0">
                                          <p:val>
                                            <p:strVal val="ppt_h"/>
                                          </p:val>
                                        </p:tav>
                                        <p:tav tm="100000">
                                          <p:val>
                                            <p:fltVal val="0"/>
                                          </p:val>
                                        </p:tav>
                                      </p:tavLst>
                                    </p:anim>
                                    <p:anim calcmode="lin" valueType="num">
                                      <p:cBhvr>
                                        <p:cTn id="39"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40" dur="1000"/>
                                        <p:tgtEl>
                                          <p:spTgt spid="3">
                                            <p:txEl>
                                              <p:pRg st="3" end="3"/>
                                            </p:txEl>
                                          </p:spTgt>
                                        </p:tgtEl>
                                      </p:cBhvr>
                                    </p:animEffect>
                                    <p:set>
                                      <p:cBhvr>
                                        <p:cTn id="41"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قطرة">
  <a:themeElements>
    <a:clrScheme name="قطرة">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قط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قطرة">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TM04033925[[fn=قطرة]]</Template>
  <TotalTime>62</TotalTime>
  <Words>438</Words>
  <Application>Microsoft Office PowerPoint</Application>
  <PresentationFormat>شاشة عريضة</PresentationFormat>
  <Paragraphs>43</Paragraphs>
  <Slides>10</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10</vt:i4>
      </vt:variant>
    </vt:vector>
  </HeadingPairs>
  <TitlesOfParts>
    <vt:vector size="17" baseType="lpstr">
      <vt:lpstr>Arial</vt:lpstr>
      <vt:lpstr>Calibri</vt:lpstr>
      <vt:lpstr>DecoType Thuluth</vt:lpstr>
      <vt:lpstr>PT Bold Heading</vt:lpstr>
      <vt:lpstr>Times New Roman</vt:lpstr>
      <vt:lpstr>Tw Cen MT</vt:lpstr>
      <vt:lpstr>قطرة</vt:lpstr>
      <vt:lpstr>ورقة عمل اختيار وتقديم التدريب الاولي لمديري المدارس</vt:lpstr>
      <vt:lpstr> المقدمة</vt:lpstr>
      <vt:lpstr>اختيار وتقديم التدريب الاولي لمديري المدارس</vt:lpstr>
      <vt:lpstr>اولاً: الإدارة التربوية الحديثة: </vt:lpstr>
      <vt:lpstr>-نظام إدارة الجودة الشاملة في المدرسة</vt:lpstr>
      <vt:lpstr>ثانياً: القيادة التربوية الفعالة</vt:lpstr>
      <vt:lpstr>ثالثاً:- أساليب التوجيه التربوي في الإدارة المدرسية الحديثة </vt:lpstr>
      <vt:lpstr>رابعاً:- التقويم المدرسي</vt:lpstr>
      <vt:lpstr>التوصيات والمقترحات</vt:lpstr>
      <vt:lpstr>تم بحمد الله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ورقة عمل اختيار وتقديم التدريب الاولي لمديري المدارس</dc:title>
  <dc:creator>HP</dc:creator>
  <cp:lastModifiedBy>HP</cp:lastModifiedBy>
  <cp:revision>8</cp:revision>
  <dcterms:created xsi:type="dcterms:W3CDTF">2019-03-09T19:26:08Z</dcterms:created>
  <dcterms:modified xsi:type="dcterms:W3CDTF">2019-03-09T20:28:19Z</dcterms:modified>
</cp:coreProperties>
</file>